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50" Type="http://schemas.openxmlformats.org/officeDocument/2006/relationships/viewProps" Target="viewProps.xml" /><Relationship Id="rId4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2" Type="http://schemas.openxmlformats.org/officeDocument/2006/relationships/tableStyles" Target="tableStyles.xml" /><Relationship Id="rId5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thejakartapost.com/news/2019/05/02/supreme-court-rejects-appeal-to-verdict-on-yamaha-honda-price-cartel.html" TargetMode="Externa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Ilmu Ekonomi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Pertemuan 7</a:t>
            </a:r>
            <a:br/>
            <a:br/>
            <a:r>
              <a:rPr/>
              <a:t>Prodi PIWAR Politeknik APP Jakarta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Non-cooperative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Any player in a duopoly have an incentive to behave </a:t>
            </a:r>
            <a:r>
              <a:rPr b="1"/>
              <a:t>non-cooperatively</a:t>
            </a:r>
            <a:r>
              <a:rPr/>
              <a:t>.</a:t>
            </a:r>
          </a:p>
          <a:p>
            <a:pPr lvl="0"/>
            <a:r>
              <a:rPr/>
              <a:t>By being non-cooperative, the incumbent improve its profit from 900 to 1000 at the expense of the entrant’s profit.</a:t>
            </a:r>
          </a:p>
          <a:p>
            <a:pPr lvl="0"/>
            <a:r>
              <a:rPr/>
              <a:t>If the entrant saw this coming, it will behave the same way. It is easy to see how a </a:t>
            </a:r>
            <a:r>
              <a:rPr b="1"/>
              <a:t>cartel</a:t>
            </a:r>
            <a:r>
              <a:rPr/>
              <a:t> can break down on its own.</a:t>
            </a:r>
          </a:p>
          <a:p>
            <a:pPr lvl="0"/>
            <a:r>
              <a:rPr/>
              <a:t>This is the reason why an industry with an oligopolistic structure can have a less problematic market outcome than a monopoly in the real world.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Game played by oligopolists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Oligopolist realize their profits depend on other players and vice-versa.</a:t>
            </a:r>
          </a:p>
          <a:p>
            <a:pPr lvl="0"/>
            <a:r>
              <a:rPr/>
              <a:t>This situation is called </a:t>
            </a:r>
            <a:r>
              <a:rPr b="1"/>
              <a:t>profit interdependence</a:t>
            </a:r>
            <a:r>
              <a:rPr/>
              <a:t> where your own profit depends on the action of others in the market.</a:t>
            </a:r>
          </a:p>
          <a:p>
            <a:pPr lvl="1"/>
            <a:r>
              <a:rPr/>
              <a:t>No interdependence in perfect competition.</a:t>
            </a:r>
          </a:p>
          <a:p>
            <a:pPr lvl="1"/>
            <a:r>
              <a:rPr/>
              <a:t>monopoly is a single player</a:t>
            </a:r>
          </a:p>
          <a:p>
            <a:pPr lvl="0"/>
            <a:r>
              <a:rPr/>
              <a:t>essentially oligopolists play a “game” in which the success of a player depends on other players’ action.</a:t>
            </a:r>
          </a:p>
          <a:p>
            <a:pPr lvl="0"/>
            <a:r>
              <a:rPr/>
              <a:t>This branch of economics is called </a:t>
            </a:r>
            <a:r>
              <a:rPr b="1"/>
              <a:t>game theory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Game theory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Let us represent the previous case with a game theory framework.</a:t>
                </a:r>
              </a:p>
              <a:p>
                <a:pPr lvl="0"/>
                <a:r>
                  <a:rPr/>
                  <a:t>There are 2 </a:t>
                </a:r>
                <a:r>
                  <a:rPr b="1"/>
                  <a:t>players</a:t>
                </a:r>
                <a:r>
                  <a:rPr/>
                  <a:t>: AHM and YIMM.</a:t>
                </a:r>
              </a:p>
              <a:p>
                <a:pPr lvl="0"/>
                <a:r>
                  <a:rPr/>
                  <a:t>There are 2 </a:t>
                </a:r>
                <a:r>
                  <a:rPr b="1"/>
                  <a:t>actions</a:t>
                </a:r>
                <a:r>
                  <a:rPr/>
                  <a:t> each player can take: Produces 150.000 units of skutik or 200.000</a:t>
                </a:r>
              </a:p>
              <a:p>
                <a:pPr lvl="0"/>
                <a:r>
                  <a:rPr/>
                  <a:t>There are 4 possible sets of </a:t>
                </a:r>
                <a:r>
                  <a:rPr b="1"/>
                  <a:t>payoff</a:t>
                </a:r>
                <a:r>
                  <a:rPr/>
                  <a:t>, or profit scenario.</a:t>
                </a:r>
              </a:p>
              <a:p>
                <a:pPr lvl="0"/>
                <a:r>
                  <a:rPr/>
                  <a:t>This game can be represented with a 2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×</m:t>
                    </m:r>
                  </m:oMath>
                </a14:m>
                <a:r>
                  <a:rPr/>
                  <a:t> 2 matrix. A table of game theory matrix is called </a:t>
                </a:r>
                <a:r>
                  <a:rPr b="1"/>
                  <a:t>payoff matrix</a:t>
                </a:r>
                <a:r>
                  <a:rPr/>
                  <a:t>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Payoff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YIMM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Q=200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AHM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(900,900)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(750,1000)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AHM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(1000,750)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(875,875)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each element of a payoff matrix consists of a profit from two players, hence two numbers.</a:t>
            </a:r>
          </a:p>
          <a:p>
            <a:pPr lvl="0"/>
            <a:r>
              <a:rPr/>
              <a:t>Player 1 (AHM, left) vs player 2 (top, right)</a:t>
            </a:r>
          </a:p>
          <a:p>
            <a:pPr lvl="0"/>
            <a:r>
              <a:rPr/>
              <a:t>payoff structure is (player 1,player 2) for every element.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Payoff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YIMM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Q=200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AHM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(900,900)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(750,1000)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AHM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(1000,750)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(875,875)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For example, the top left payoff element means both players get 900.</a:t>
            </a:r>
          </a:p>
          <a:p>
            <a:pPr lvl="0"/>
            <a:r>
              <a:rPr/>
              <a:t>Top right payoff element means AHM gets 750 while YIMM gets 1000.</a:t>
            </a:r>
          </a:p>
          <a:p>
            <a:pPr lvl="0"/>
            <a:r>
              <a:rPr/>
              <a:t>etc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Payoff matrix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YIMM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Q=200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AHM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(900,900)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(750,1000)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AHM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(1000,750)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(875,875)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get the situation on the top left when both players play (Q=150,Q=150).</a:t>
            </a:r>
          </a:p>
          <a:p>
            <a:pPr lvl="0"/>
            <a:r>
              <a:rPr/>
              <a:t>We get the situation on the top right when players play (Q=150,Q=200)</a:t>
            </a:r>
          </a:p>
          <a:p>
            <a:pPr lvl="0"/>
            <a:r>
              <a:rPr/>
              <a:t>In Which AHM set Q=150, YIMM set Q=200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Dominant strategy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YIMM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Q=200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AHM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(900,900)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(750,1000)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AHM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(1000,750)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(875,875)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on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learned the two extremens: perfect competition &amp; Monopoly</a:t>
            </a:r>
          </a:p>
          <a:p>
            <a:pPr lvl="0"/>
            <a:r>
              <a:rPr/>
              <a:t>In perfect competition, profit only last in the short run. As more firms join the market, price pushed down.</a:t>
            </a:r>
          </a:p>
          <a:p>
            <a:pPr lvl="0"/>
            <a:r>
              <a:rPr/>
              <a:t>As long as there are profit, more firms will enter the market until zero profit is reached.</a:t>
            </a:r>
          </a:p>
          <a:p>
            <a:pPr lvl="0"/>
            <a:r>
              <a:rPr/>
              <a:t>In the monopoly, profit maximization can last forever because no more firm can join in.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analize each player separately to see which strategy they will pick by comparing their payoff in different situation.</a:t>
            </a:r>
          </a:p>
          <a:p>
            <a:pPr lvl="0"/>
            <a:r>
              <a:rPr/>
              <a:t>If you are AHM, which action you pick when YIMM pick Q=150? Which action you pick when YIMM pick Q=150?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Dominant strategy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YIMM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Q=200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AHM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(900,900)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(750,1000)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AHM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(1000,750)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(875,875)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you are AHM, Q=200 is called </a:t>
            </a:r>
            <a:r>
              <a:rPr b="1"/>
              <a:t>dominant strategy</a:t>
            </a:r>
            <a:r>
              <a:rPr/>
              <a:t> because no matter what YIMM does, Q=200 give the best outcome.</a:t>
            </a:r>
          </a:p>
          <a:p>
            <a:pPr lvl="0"/>
            <a:r>
              <a:rPr/>
              <a:t>Similarly, Q=200 is a dominant strategy for YIMM.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Nash Equilibrium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YIMM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Q=200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AHM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(900,900)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(750,1000)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AHM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(1000,750)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(875,875)*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Since both have Q=200 as a dominant strategy, then we called (Q=200,Q=200) as a </a:t>
            </a:r>
            <a:r>
              <a:rPr b="1"/>
              <a:t>Nash Equilibrium</a:t>
            </a:r>
            <a:r>
              <a:rPr/>
              <a:t>.</a:t>
            </a:r>
          </a:p>
          <a:p>
            <a:pPr lvl="0"/>
            <a:r>
              <a:rPr/>
              <a:t>A </a:t>
            </a:r>
            <a:r>
              <a:rPr b="1"/>
              <a:t>set of actions</a:t>
            </a:r>
            <a:r>
              <a:rPr/>
              <a:t> is called Nash Equilibrium (NE) when nobody gains from deviating from that set.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Nash Equilibrium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0000"/>
                <a:gridCol w="1270000"/>
                <a:gridCol w="1270000"/>
                <a:gridCol w="1270000"/>
              </a:tblGrid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YIMM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Q=200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AHM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(900,900)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(750,1000)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AHM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Q=200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(1000,750)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(875,875)*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To analyze an NE, you can start from each possible outcome and see whether deviating gives a better payoff to anyone.</a:t>
            </a:r>
          </a:p>
          <a:p>
            <a:pPr lvl="0"/>
            <a:r>
              <a:rPr/>
              <a:t>(Q=200,Q=200) is an NE because deviating gives a worse payoff for both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Prisoner’s Dilemma</a:t>
            </a:r>
          </a:p>
          <a:p>
            <a:pPr lvl="0"/>
            <a:r>
              <a:rPr/>
              <a:t>This payoff structure is a typical of </a:t>
            </a:r>
            <a:r>
              <a:rPr b="1"/>
              <a:t>prisoner’s dilemma</a:t>
            </a:r>
          </a:p>
          <a:p>
            <a:pPr lvl="0"/>
            <a:r>
              <a:rPr/>
              <a:t>A game is called prisoner’s dilemma when each player has an incentive to </a:t>
            </a:r>
            <a:r>
              <a:rPr b="1"/>
              <a:t>cheat</a:t>
            </a:r>
            <a:r>
              <a:rPr/>
              <a:t> regardless of what others do, but when both cheat, both are worse off.</a:t>
            </a:r>
          </a:p>
          <a:p>
            <a:pPr lvl="0"/>
            <a:r>
              <a:rPr/>
              <a:t>That is why it is important for every players in this type a game to communicate with each other, but it is against the law in many countries.</a:t>
            </a:r>
          </a:p>
          <a:p>
            <a:pPr lvl="0"/>
            <a:r>
              <a:rPr/>
              <a:t>Making a written contract is even worse.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Tacit collusion</a:t>
            </a:r>
          </a:p>
          <a:p>
            <a:pPr lvl="0"/>
            <a:r>
              <a:rPr/>
              <a:t>It is possible to signal another player without having to meet each other.</a:t>
            </a:r>
          </a:p>
          <a:p>
            <a:pPr lvl="0"/>
            <a:r>
              <a:rPr/>
              <a:t>AHM can try to set price high and see if YIMM would follow with a high price, signalling collusion.</a:t>
            </a:r>
          </a:p>
          <a:p>
            <a:pPr lvl="0"/>
            <a:r>
              <a:rPr/>
              <a:t>If YIMM followed with a low price, it is easy for AHM to punish YIMM’s behavior by making a discount, hence both ended up at the NE.</a:t>
            </a:r>
          </a:p>
          <a:p>
            <a:pPr lvl="0"/>
            <a:r>
              <a:rPr/>
              <a:t>Setting price is not against the law.</a:t>
            </a:r>
          </a:p>
          <a:p>
            <a:pPr lvl="0"/>
            <a:r>
              <a:rPr/>
              <a:t>this behavior is called </a:t>
            </a:r>
            <a:r>
              <a:rPr b="1"/>
              <a:t>tacit collusion</a:t>
            </a:r>
            <a:r>
              <a:rPr/>
              <a:t>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Dealing with oligopolies</a:t>
            </a:r>
          </a:p>
          <a:p>
            <a:pPr lvl="0"/>
            <a:r>
              <a:rPr/>
              <a:t>It is even possible for a firm to mergers or making an acquisition to strengthen their market power.</a:t>
            </a:r>
          </a:p>
          <a:p>
            <a:pPr lvl="0"/>
            <a:r>
              <a:rPr/>
              <a:t>That’s why governments often scrutinize mergers and acquisition. Sometimes even force big firms to separate their business.</a:t>
            </a:r>
          </a:p>
          <a:p>
            <a:pPr lvl="0"/>
            <a:r>
              <a:rPr/>
              <a:t>Perhaps the best way to deal with oligopolies is to introduce competition.</a:t>
            </a:r>
          </a:p>
          <a:p>
            <a:pPr lvl="1"/>
            <a:r>
              <a:rPr/>
              <a:t>Lion group and GIA once considered an oligopolies until Air Asia come in.</a:t>
            </a:r>
          </a:p>
          <a:p>
            <a:pPr lvl="1"/>
            <a:r>
              <a:rPr/>
              <a:t>foreign comptition also improved telco market.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imperfect competition: oligopoly and monopolistic competition.</a:t>
            </a:r>
          </a:p>
          <a:p>
            <a:pPr lvl="0"/>
            <a:r>
              <a:rPr/>
              <a:t>A touch of externality ends the mid-term content.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Dealing with oligopolies</a:t>
            </a:r>
          </a:p>
          <a:p>
            <a:pPr lvl="0"/>
            <a:r>
              <a:rPr/>
              <a:t>Sometimes it is hard because an industry is a monopoly by nature due to economies of scale and/or network effect.</a:t>
            </a:r>
          </a:p>
          <a:p>
            <a:pPr lvl="0"/>
            <a:r>
              <a:rPr/>
              <a:t>Wholesales, cinema, social media, telco, you name it.</a:t>
            </a:r>
          </a:p>
          <a:p>
            <a:pPr lvl="0"/>
            <a:r>
              <a:rPr/>
              <a:t>small producers can be considered oligopolies if operate in a small market.</a:t>
            </a:r>
          </a:p>
          <a:p>
            <a:pPr lvl="1"/>
            <a:r>
              <a:rPr/>
              <a:t>Two minimarkets operate in a small town can be considered a duopoly.</a:t>
            </a:r>
          </a:p>
          <a:p>
            <a:pPr lvl="1"/>
            <a:r>
              <a:rPr/>
              <a:t>definition of market matters, again.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Monopolistic competition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Monopolistic competition</a:t>
            </a:r>
          </a:p>
          <a:p>
            <a:pPr lvl="0"/>
            <a:r>
              <a:rPr/>
              <a:t>Monopolistic competition is also a type of an imperfect market, in which a seller may have a control over price.</a:t>
            </a:r>
          </a:p>
          <a:p>
            <a:pPr lvl="0"/>
            <a:r>
              <a:rPr/>
              <a:t>It still have characteristics of a perfectly competitive industry, with only differnce is the goods is differentiated.</a:t>
            </a:r>
          </a:p>
          <a:p>
            <a:pPr lvl="0"/>
            <a:r>
              <a:rPr/>
              <a:t>The differentiation is not so much that it still have a close substitute.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Example of a product differentiation</a:t>
            </a:r>
          </a:p>
          <a:p>
            <a:pPr lvl="0"/>
            <a:r>
              <a:rPr/>
              <a:t>In a food court consists of 10 stalls, you might see different food types being offered.</a:t>
            </a:r>
          </a:p>
          <a:p>
            <a:pPr lvl="1"/>
            <a:r>
              <a:rPr/>
              <a:t>maybe 1 stall is Bakmi GM, another is KFC, Chinese food, italian food, Pecel, drinks, etc.</a:t>
            </a:r>
          </a:p>
          <a:p>
            <a:pPr lvl="0"/>
            <a:r>
              <a:rPr/>
              <a:t>Each stall have a bit of control over their price because they have a specialized food.</a:t>
            </a:r>
          </a:p>
          <a:p>
            <a:pPr lvl="0"/>
            <a:r>
              <a:rPr/>
              <a:t>However, charge too much and people will flee because other stalls are still food.</a:t>
            </a:r>
          </a:p>
          <a:p>
            <a:pPr lvl="1"/>
            <a:r>
              <a:rPr/>
              <a:t>if a portion of KFC is 100.000 IDR, I won’t mind eating bakmi GM everday.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Monopolistic competition</a:t>
            </a:r>
          </a:p>
          <a:p>
            <a:pPr lvl="0"/>
            <a:r>
              <a:rPr/>
              <a:t>Suppose all 10 stalls offer Nasi Goreng with exact same quality, then it become a perfect competition where sellers will compete only on price.</a:t>
            </a:r>
          </a:p>
          <a:p>
            <a:pPr lvl="0"/>
            <a:r>
              <a:rPr/>
              <a:t>Competing by making a different product can be called </a:t>
            </a:r>
            <a:r>
              <a:rPr b="1"/>
              <a:t>blue ocean strategy</a:t>
            </a:r>
            <a:r>
              <a:rPr/>
              <a:t>, while competing over cost can be called </a:t>
            </a:r>
            <a:r>
              <a:rPr b="1"/>
              <a:t>red ocean strategy</a:t>
            </a:r>
            <a:r>
              <a:rPr/>
              <a:t>.</a:t>
            </a:r>
          </a:p>
          <a:p>
            <a:pPr lvl="0"/>
            <a:r>
              <a:rPr/>
              <a:t>blue ocean because you create your own market base, red ocean because you compete in an already crowded market and fight over a limited share of market.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Product differentiation</a:t>
            </a:r>
          </a:p>
          <a:p>
            <a:pPr lvl="0" indent="0" marL="0">
              <a:buNone/>
            </a:pPr>
            <a:r>
              <a:rPr/>
              <a:t>Monopolistic competition is driven by product differentiation:</a:t>
            </a:r>
          </a:p>
          <a:p>
            <a:pPr lvl="0" indent="-342900" marL="342900">
              <a:buAutoNum type="arabicPeriod"/>
            </a:pPr>
            <a:r>
              <a:rPr/>
              <a:t>differentiation by </a:t>
            </a:r>
            <a:r>
              <a:rPr b="1"/>
              <a:t>style/type</a:t>
            </a:r>
            <a:r>
              <a:rPr/>
              <a:t> like our food stall example. Other example: specializing in women’s clothing, or in utility vehicle.</a:t>
            </a:r>
          </a:p>
          <a:p>
            <a:pPr lvl="0" indent="-342900" marL="342900">
              <a:buAutoNum type="arabicPeriod"/>
            </a:pPr>
            <a:r>
              <a:rPr/>
              <a:t>differentiation by </a:t>
            </a:r>
            <a:r>
              <a:rPr b="1"/>
              <a:t>location</a:t>
            </a:r>
            <a:r>
              <a:rPr/>
              <a:t>: all indomaret sell the same goods, but we prefer one that’s near our location.</a:t>
            </a:r>
          </a:p>
          <a:p>
            <a:pPr lvl="0" indent="-342900" marL="342900">
              <a:buAutoNum type="arabicPeriod"/>
            </a:pPr>
            <a:r>
              <a:rPr/>
              <a:t>differentiation by </a:t>
            </a:r>
            <a:r>
              <a:rPr b="1"/>
              <a:t>quality</a:t>
            </a:r>
            <a:r>
              <a:rPr/>
              <a:t>: there’s $10 shoes, and there’s $100 shoes.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Product differentiation</a:t>
            </a:r>
          </a:p>
          <a:p>
            <a:pPr lvl="0"/>
            <a:r>
              <a:rPr/>
              <a:t>Product differentiation can be annoying: streaming services, apple vs android vs windows</a:t>
            </a:r>
          </a:p>
          <a:p>
            <a:pPr lvl="0"/>
            <a:r>
              <a:rPr/>
              <a:t>However, we generally don’t hate monopolistic competition because:</a:t>
            </a:r>
          </a:p>
          <a:p>
            <a:pPr lvl="1"/>
            <a:r>
              <a:rPr/>
              <a:t>it improves variety in the market. (imagine if all cars are Avanza)</a:t>
            </a:r>
          </a:p>
          <a:p>
            <a:pPr lvl="1"/>
            <a:r>
              <a:rPr/>
              <a:t>Cater everyone’s need (not all people buys cheap or expensive products)</a:t>
            </a:r>
          </a:p>
          <a:p>
            <a:pPr lvl="1"/>
            <a:r>
              <a:rPr/>
              <a:t>Competition still push producers to innovate.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externalities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Externalities</a:t>
            </a:r>
          </a:p>
          <a:p>
            <a:pPr lvl="0"/>
            <a:r>
              <a:rPr/>
              <a:t>Is another problem for perfect market because it creates </a:t>
            </a:r>
            <a:r>
              <a:rPr b="1"/>
              <a:t>interdependence</a:t>
            </a:r>
            <a:r>
              <a:rPr/>
              <a:t>, that is buyer’s or seller’s individual action affects the whole market.</a:t>
            </a:r>
          </a:p>
          <a:p>
            <a:pPr lvl="0"/>
            <a:r>
              <a:rPr/>
              <a:t>The best example is </a:t>
            </a:r>
            <a:r>
              <a:rPr b="1"/>
              <a:t>pollution</a:t>
            </a:r>
            <a:r>
              <a:rPr/>
              <a:t>. A firm’s decision to lower its </a:t>
            </a:r>
            <a:r>
              <a:rPr b="1"/>
              <a:t>own cost</a:t>
            </a:r>
            <a:r>
              <a:rPr/>
              <a:t> by using high emission power plant imposes cost to </a:t>
            </a:r>
            <a:r>
              <a:rPr b="1"/>
              <a:t>everyone else</a:t>
            </a:r>
            <a:r>
              <a:rPr/>
              <a:t>.</a:t>
            </a:r>
          </a:p>
          <a:p>
            <a:pPr lvl="0"/>
            <a:r>
              <a:rPr/>
              <a:t>Traffic is another good example: a car user contributes to a traffic jam and has no incentive to care about other road users.</a:t>
            </a:r>
          </a:p>
          <a:p>
            <a:pPr lvl="0"/>
            <a:r>
              <a:rPr/>
              <a:t>Smoking causes bad health to smokers but also impose cost to everyone around the smoker. etc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Externalities</a:t>
            </a:r>
          </a:p>
          <a:p>
            <a:pPr lvl="0"/>
            <a:r>
              <a:rPr/>
              <a:t>All of the examples on the previous slides are </a:t>
            </a:r>
            <a:r>
              <a:rPr b="1"/>
              <a:t>negative externalities</a:t>
            </a:r>
            <a:r>
              <a:rPr/>
              <a:t>.</a:t>
            </a:r>
          </a:p>
          <a:p>
            <a:pPr lvl="0"/>
            <a:r>
              <a:rPr/>
              <a:t>An example for </a:t>
            </a:r>
            <a:r>
              <a:rPr b="1"/>
              <a:t>positive externalities</a:t>
            </a:r>
            <a:r>
              <a:rPr/>
              <a:t>:</a:t>
            </a:r>
          </a:p>
          <a:p>
            <a:pPr lvl="1"/>
            <a:r>
              <a:rPr/>
              <a:t>Having a bee farm and an apple tree farm leads to higher production because bees help pollinates apple tree.</a:t>
            </a:r>
          </a:p>
          <a:p>
            <a:pPr lvl="1"/>
            <a:r>
              <a:rPr/>
              <a:t>Having smart kids help not only a family but also the whole country.</a:t>
            </a:r>
          </a:p>
          <a:p>
            <a:pPr lvl="0"/>
            <a:r>
              <a:rPr/>
              <a:t>Externalities also sometimes called </a:t>
            </a:r>
            <a:r>
              <a:rPr b="1"/>
              <a:t>spillover effects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Skutik Price Cartel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2017, AHM and YIMM, two of the biggest skutik makers, were charged by KPPU for an alleged </a:t>
            </a:r>
            <a:r>
              <a:rPr>
                <a:hlinkClick r:id="rId2"/>
              </a:rPr>
              <a:t>price fixing</a:t>
            </a:r>
            <a:r>
              <a:rPr/>
              <a:t>.</a:t>
            </a:r>
          </a:p>
          <a:p>
            <a:pPr lvl="0"/>
            <a:r>
              <a:rPr/>
              <a:t>In the perfect market, many producers are competing with each other, while in the monopoly, well, there’s no other producer.</a:t>
            </a:r>
          </a:p>
          <a:p>
            <a:pPr lvl="0"/>
            <a:r>
              <a:rPr/>
              <a:t>If the market is shared by small number of producers, they can decide a price together to behave similar to a monopoly.</a:t>
            </a:r>
          </a:p>
          <a:p>
            <a:pPr lvl="1"/>
            <a:r>
              <a:rPr/>
              <a:t>this is called price fixing.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Externalities</a:t>
            </a:r>
          </a:p>
          <a:p>
            <a:pPr lvl="0"/>
            <a:r>
              <a:rPr/>
              <a:t>The problem with externalities is that the individual who do the action does not take into account the social cost and social benefit of their action.</a:t>
            </a:r>
          </a:p>
          <a:p>
            <a:pPr lvl="0"/>
            <a:r>
              <a:rPr/>
              <a:t>That’s why government would like to limit the activities that cause social cost.</a:t>
            </a:r>
          </a:p>
          <a:p>
            <a:pPr lvl="1"/>
            <a:r>
              <a:rPr/>
              <a:t>this is typicall done via taxation.</a:t>
            </a:r>
          </a:p>
          <a:p>
            <a:pPr lvl="0"/>
            <a:r>
              <a:rPr/>
              <a:t>On the other hand, activities that cause positive spillovers needs to be promoted / subsidized.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can you find an example for positive and negative externalities?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Externalities &amp; Common goods</a:t>
            </a:r>
          </a:p>
          <a:p>
            <a:pPr lvl="0"/>
            <a:r>
              <a:rPr/>
              <a:t>externalities can be mixed up with a </a:t>
            </a:r>
            <a:r>
              <a:rPr b="1"/>
              <a:t>common good</a:t>
            </a:r>
            <a:r>
              <a:rPr/>
              <a:t>.</a:t>
            </a:r>
          </a:p>
          <a:p>
            <a:pPr lvl="0"/>
            <a:r>
              <a:rPr/>
              <a:t>A common is a type of good that can be consumed by everyone, but a consumption from a person leads to less good for others to consume.</a:t>
            </a:r>
          </a:p>
          <a:p>
            <a:pPr lvl="0"/>
            <a:r>
              <a:rPr/>
              <a:t>This also creates </a:t>
            </a:r>
            <a:r>
              <a:rPr b="1"/>
              <a:t>interdependence</a:t>
            </a:r>
            <a:r>
              <a:rPr/>
              <a:t>: someone’s consumption affects consumption of others in the economy.</a:t>
            </a:r>
          </a:p>
          <a:p>
            <a:pPr lvl="0"/>
            <a:r>
              <a:rPr/>
              <a:t>An example is a ground water, a meadow, or fish stocks.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Tragedy of the commons.</a:t>
            </a:r>
          </a:p>
          <a:p>
            <a:pPr lvl="0"/>
            <a:r>
              <a:rPr/>
              <a:t>In a housing complex, people will make a ground water well for themselves.</a:t>
            </a:r>
          </a:p>
          <a:p>
            <a:pPr lvl="0"/>
            <a:r>
              <a:rPr/>
              <a:t>However, ground water has limitation on how fast it recovers.</a:t>
            </a:r>
          </a:p>
          <a:p>
            <a:pPr lvl="0"/>
            <a:r>
              <a:rPr/>
              <a:t>If more people in a housing complex make ground water well, there will be less water for others.</a:t>
            </a:r>
          </a:p>
          <a:p>
            <a:pPr lvl="0"/>
            <a:r>
              <a:rPr/>
              <a:t>There is no incentive to preserve ground water individually, especially if you know your neighbours will also build ground water.</a:t>
            </a:r>
          </a:p>
          <a:p>
            <a:pPr lvl="0"/>
            <a:r>
              <a:rPr/>
              <a:t>In the end, everyone consume unsustainably.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Tragedy of the commons.</a:t>
            </a:r>
          </a:p>
          <a:p>
            <a:pPr lvl="0"/>
            <a:r>
              <a:rPr/>
              <a:t>This is called </a:t>
            </a:r>
            <a:r>
              <a:rPr b="1"/>
              <a:t>tragedy of the commons</a:t>
            </a:r>
            <a:r>
              <a:rPr/>
              <a:t>, a situation where everyone consume even more for their own benefit.</a:t>
            </a:r>
          </a:p>
          <a:p>
            <a:pPr lvl="0"/>
            <a:r>
              <a:rPr/>
              <a:t>Another example is fish stock. If you know other fisherman will fish unsustainably, you might fish even more unsustainably to reap the benefit to yourself.</a:t>
            </a:r>
          </a:p>
          <a:p>
            <a:pPr lvl="0"/>
            <a:r>
              <a:rPr/>
              <a:t>Like negative externalities, government usually tries to intervene to preserve common goods since it won’t solve individually.</a:t>
            </a:r>
          </a:p>
          <a:p>
            <a:pPr lvl="0"/>
            <a:r>
              <a:rPr/>
              <a:t>Tax or quota are often use to deal with this situation.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Interdependence</a:t>
            </a:r>
          </a:p>
          <a:p>
            <a:pPr lvl="0"/>
            <a:r>
              <a:rPr/>
              <a:t>In a perfect market, acting based on self-interest gives best outcome for the economy.</a:t>
            </a:r>
          </a:p>
          <a:p>
            <a:pPr lvl="0"/>
            <a:r>
              <a:rPr/>
              <a:t>However, interdependence creates problem because acting based on self-interest may harm the economy overall.</a:t>
            </a:r>
          </a:p>
          <a:p>
            <a:pPr lvl="0"/>
            <a:r>
              <a:rPr/>
              <a:t>Imperfect market: oligopoly.</a:t>
            </a:r>
          </a:p>
          <a:p>
            <a:pPr lvl="0"/>
            <a:r>
              <a:rPr/>
              <a:t>Interdependence causes market failure: externalities &amp; tragedy of the commons.</a:t>
            </a:r>
          </a:p>
          <a:p>
            <a:pPr lvl="0"/>
            <a:r>
              <a:rPr/>
              <a:t>Unfotunately dealing with these problems are not easy. It is important for you to understand how problems arise from interdependence.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end of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we’ve learned so far:</a:t>
            </a:r>
          </a:p>
          <a:p>
            <a:pPr lvl="0"/>
            <a:r>
              <a:rPr/>
              <a:t>What is economics.</a:t>
            </a:r>
          </a:p>
          <a:p>
            <a:pPr lvl="0"/>
            <a:r>
              <a:rPr/>
              <a:t>Perfect competition: how supply demand shape the market.</a:t>
            </a:r>
          </a:p>
          <a:p>
            <a:pPr lvl="0"/>
            <a:r>
              <a:rPr/>
              <a:t>Market distortion: tax, price and quota policy.</a:t>
            </a:r>
          </a:p>
          <a:p>
            <a:pPr lvl="0"/>
            <a:r>
              <a:rPr/>
              <a:t>The importance of elasticities.</a:t>
            </a:r>
          </a:p>
          <a:p>
            <a:pPr lvl="0"/>
            <a:r>
              <a:rPr/>
              <a:t>Costs and how firms shape the market.</a:t>
            </a:r>
          </a:p>
          <a:p>
            <a:pPr lvl="0"/>
            <a:r>
              <a:rPr/>
              <a:t>Market structure &amp; interdependence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end of part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is the end the first part of our class.</a:t>
            </a:r>
          </a:p>
          <a:p>
            <a:pPr lvl="0"/>
            <a:r>
              <a:rPr/>
              <a:t>Mid-term exam will only cover up to today’s content.</a:t>
            </a:r>
          </a:p>
          <a:p>
            <a:pPr lvl="0"/>
            <a:r>
              <a:rPr/>
              <a:t>Starting next week is part 2 which is final exam materials.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hypothetical skutik market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Monthly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Total Revenue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million IDR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1000 unit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million IDR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Profit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Suppose skutik market behave like this table.</a:t>
            </a:r>
          </a:p>
          <a:p>
            <a:pPr lvl="0"/>
            <a:r>
              <a:rPr/>
              <a:t>As you notice, increasing price is associated with decreasing demand.</a:t>
            </a:r>
          </a:p>
          <a:p>
            <a:pPr lvl="0"/>
            <a:r>
              <a:rPr/>
              <a:t>Any monopolist operate in the skutik market have that revenue.</a:t>
            </a:r>
          </a:p>
          <a:p>
            <a:pPr lvl="0"/>
            <a:r>
              <a:rPr/>
              <a:t>To simplify things, suppose per-unit cost is stagnant at 7 million IDR.</a:t>
            </a:r>
          </a:p>
          <a:p>
            <a:pPr lvl="0"/>
            <a:r>
              <a:rPr/>
              <a:t>A monopolist will set P=13, produce Q=300 and gets 1800 as profit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2-firm competition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Monthly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Total Revenue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million IDR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1000 unit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million IDR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Profit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Suppose another firm enters the market and offering P=12.</a:t>
            </a:r>
          </a:p>
          <a:p>
            <a:pPr lvl="0"/>
            <a:r>
              <a:rPr/>
              <a:t>Everyone will buy from the entrant.</a:t>
            </a:r>
          </a:p>
          <a:p>
            <a:pPr lvl="0"/>
            <a:r>
              <a:rPr/>
              <a:t>the incumbent will have zero sales while the new entrant will get 1750 profit.</a:t>
            </a:r>
          </a:p>
          <a:p>
            <a:pPr lvl="0"/>
            <a:r>
              <a:rPr/>
              <a:t>Since per unit cost is 7, the incumbent will offer a discount to match the price.</a:t>
            </a:r>
          </a:p>
          <a:p>
            <a:pPr lvl="0"/>
            <a:r>
              <a:rPr/>
              <a:t>Eventually, P=7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duopoly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Monthly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Total Revenue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million IDR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1000 unit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million IDR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Profit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strategic firms know this. They will fare better if they collude and form a </a:t>
            </a:r>
            <a:r>
              <a:rPr b="1"/>
              <a:t>cartel</a:t>
            </a:r>
            <a:r>
              <a:rPr/>
              <a:t>.</a:t>
            </a:r>
          </a:p>
          <a:p>
            <a:pPr lvl="0"/>
            <a:r>
              <a:rPr/>
              <a:t>Both can settle a </a:t>
            </a:r>
            <a:r>
              <a:rPr b="1"/>
              <a:t>price-fixing</a:t>
            </a:r>
            <a:r>
              <a:rPr/>
              <a:t> deal to limit their Q=150 and set the market price to P=13.</a:t>
            </a:r>
          </a:p>
          <a:p>
            <a:pPr lvl="0"/>
            <a:r>
              <a:rPr/>
              <a:t>As you can see, this is a monopoly price and quantity.</a:t>
            </a:r>
          </a:p>
          <a:p>
            <a:pPr lvl="0"/>
            <a:r>
              <a:rPr/>
              <a:t>Each will get profit=900, which is much higher than if they compete.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Duopoly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duopoly has a potential to produce a similar outcome as a monopoly.</a:t>
            </a:r>
          </a:p>
          <a:p>
            <a:pPr lvl="0"/>
            <a:r>
              <a:rPr/>
              <a:t>As the example above, the duopoly market produces only 300 with price as high as 13, while a competition makes 600 where P=7.</a:t>
            </a:r>
          </a:p>
          <a:p>
            <a:pPr lvl="0"/>
            <a:r>
              <a:rPr/>
              <a:t>In short, like a monopoly, duopoly also harm consumers and is inefficient.</a:t>
            </a:r>
          </a:p>
          <a:p>
            <a:pPr lvl="0"/>
            <a:r>
              <a:rPr/>
              <a:t>However, a duopoly is harder to maintain because every oligopolist has an incentive to deviate.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Deviation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4038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Unit 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Monthly sales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Total Revenue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million IDR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1000 unit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million IDR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Q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Profit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1800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350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1750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1600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450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1350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1000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550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550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600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0</a:t>
                      </a:r>
                    </a:p>
                  </a:txBody>
                </a:tc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Suppose both producers agreed to produce Q=150 each at P=13</a:t>
                </a:r>
              </a:p>
              <a:p>
                <a:pPr lvl="0"/>
                <a:r>
                  <a:rPr/>
                  <a:t>However, the incumbent decide that it will produce Q=200 instead.</a:t>
                </a:r>
              </a:p>
              <a:p>
                <a:pPr lvl="0"/>
                <a:r>
                  <a:rPr/>
                  <a:t>Total Q=350 and P=12</a:t>
                </a:r>
              </a:p>
              <a:p>
                <a:pPr lvl="0"/>
                <a:r>
                  <a:rPr/>
                  <a:t>Incumbent’s profit= </a:t>
                </a:r>
                <a14:m>
                  <m:oMath xmlns:m="http://schemas.openxmlformats.org/officeDocument/2006/math">
                    <m:r>
                      <m:t>200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  <m:r>
                      <m:rPr>
                        <m:sty m:val="p"/>
                      </m:rPr>
                      <m:t>=</m:t>
                    </m:r>
                    <m:r>
                      <m:t>1000</m:t>
                    </m:r>
                  </m:oMath>
                </a14:m>
              </a:p>
              <a:p>
                <a:pPr lvl="0"/>
                <a:r>
                  <a:rPr/>
                  <a:t>Entrant’s profit= </a:t>
                </a:r>
                <a14:m>
                  <m:oMath xmlns:m="http://schemas.openxmlformats.org/officeDocument/2006/math">
                    <m:r>
                      <m:t>150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5</m:t>
                    </m:r>
                    <m:r>
                      <m:rPr>
                        <m:sty m:val="p"/>
                      </m:rPr>
                      <m:t>=</m:t>
                    </m:r>
                    <m:r>
                      <m:t>750</m:t>
                    </m:r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Ilmu Ekonomi</dc:title>
  <dc:creator>Prodi PIWAR Politeknik APP Jakarta</dc:creator>
  <cp:keywords/>
  <dcterms:created xsi:type="dcterms:W3CDTF">2023-10-10T15:20:39Z</dcterms:created>
  <dcterms:modified xsi:type="dcterms:W3CDTF">2023-10-10T15:20:39Z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Pertemuan 7</vt:lpwstr>
  </property>
  <property fmtid="{D5CDD505-2E9C-101B-9397-08002B2CF9AE}" pid="10" name="toc-title">
    <vt:lpwstr>Table of contents</vt:lpwstr>
  </property>
</Properties>
</file>