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Ilmu Ekonomi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Pertemuan 10</a:t>
            </a:r>
            <a:br/>
            <a:br/>
            <a:r>
              <a:rPr/>
              <a:t>Prodi PIWAR Politeknik APP Jakarta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Diminishing returns</a:t>
            </a:r>
          </a:p>
        </p:txBody>
      </p:sp>
      <p:sp>
        <p:nvSpPr>
          <p:cNvPr id="3" name="Content Placeholder 2"/>
          <p:cNvSpPr>
            <a:spLocks noGrp="1"/>
          </p:cNvSpPr>
          <p:nvPr>
            <p:ph idx="1"/>
          </p:nvPr>
        </p:nvSpPr>
        <p:spPr/>
        <p:txBody>
          <a:bodyPr/>
          <a:lstStyle/>
          <a:p>
            <a:pPr lvl="0"/>
            <a:r>
              <a:rPr/>
              <a:t>Remember our discussion on firm’s cost: capital induce decreasing returns!</a:t>
            </a:r>
          </a:p>
          <a:p>
            <a:pPr lvl="1"/>
            <a:r>
              <a:rPr/>
              <a:t>As we increase capital, the gain is lower.</a:t>
            </a:r>
          </a:p>
          <a:p>
            <a:pPr lvl="0"/>
            <a:r>
              <a:rPr/>
              <a:t>Back to our farmer example:</a:t>
            </a:r>
          </a:p>
          <a:p>
            <a:pPr lvl="1"/>
            <a:r>
              <a:rPr/>
              <a:t>Having one additional tractor from zero tractor will greatly increase productivity.</a:t>
            </a:r>
          </a:p>
          <a:p>
            <a:pPr lvl="1"/>
            <a:r>
              <a:rPr/>
              <a:t>Adding a second tractor may not be as useful in increasing productivity as the first one.</a:t>
            </a:r>
          </a:p>
          <a:p>
            <a:pPr lvl="0"/>
            <a:r>
              <a:rPr/>
              <a:t>In a micro-perspective, the farmer may invest in something else instead of buying another tractor.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Diminishing returns</a:t>
            </a:r>
          </a:p>
        </p:txBody>
      </p:sp>
      <p:sp>
        <p:nvSpPr>
          <p:cNvPr id="3" name="Content Placeholder 2"/>
          <p:cNvSpPr>
            <a:spLocks noGrp="1"/>
          </p:cNvSpPr>
          <p:nvPr>
            <p:ph idx="1"/>
          </p:nvPr>
        </p:nvSpPr>
        <p:spPr/>
        <p:txBody>
          <a:bodyPr/>
          <a:lstStyle/>
          <a:p>
            <a:pPr lvl="0"/>
            <a:r>
              <a:rPr/>
              <a:t>However, in macro perspective, a country will eventually running out place to invest in.</a:t>
            </a:r>
          </a:p>
          <a:p>
            <a:pPr lvl="0"/>
            <a:r>
              <a:rPr/>
              <a:t>The returns to additional physical capital is diminishing as a country grows its capital stock.</a:t>
            </a:r>
          </a:p>
          <a:p>
            <a:pPr lvl="0"/>
            <a:r>
              <a:rPr/>
              <a:t>Education is the same: the number of educated citizen can only increase so much.</a:t>
            </a:r>
          </a:p>
          <a:p>
            <a:pPr lvl="0"/>
            <a:r>
              <a:rPr/>
              <a:t>At the same time, technological advancement can be transferred in some ways.</a:t>
            </a:r>
          </a:p>
          <a:p>
            <a:pPr lvl="1"/>
            <a:r>
              <a:rPr/>
              <a:t>Being a follower actually helps in this case!</a:t>
            </a:r>
          </a:p>
          <a:p>
            <a:pPr lvl="0"/>
            <a:r>
              <a:rPr/>
              <a:t>This leads to the </a:t>
            </a:r>
            <a:r>
              <a:rPr b="1"/>
              <a:t>convergence theorem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Convergence theorem</a:t>
            </a:r>
          </a:p>
        </p:txBody>
      </p:sp>
      <p:sp>
        <p:nvSpPr>
          <p:cNvPr id="3" name="Content Placeholder 2"/>
          <p:cNvSpPr>
            <a:spLocks noGrp="1"/>
          </p:cNvSpPr>
          <p:nvPr>
            <p:ph idx="1"/>
          </p:nvPr>
        </p:nvSpPr>
        <p:spPr/>
        <p:txBody>
          <a:bodyPr/>
          <a:lstStyle/>
          <a:p>
            <a:pPr lvl="0"/>
            <a:r>
              <a:rPr/>
              <a:t>Convergence theorem states that poorer countries will catch-up to advance countries living standard.</a:t>
            </a:r>
          </a:p>
          <a:p>
            <a:pPr lvl="1"/>
            <a:r>
              <a:rPr/>
              <a:t>Countries with lower starting capital theoretically grow faster.</a:t>
            </a:r>
          </a:p>
          <a:p>
            <a:pPr lvl="1"/>
            <a:r>
              <a:rPr/>
              <a:t>free flow of capital helps advance countries’ capital to flow to developing countries looking for growth.</a:t>
            </a:r>
          </a:p>
          <a:p>
            <a:pPr lvl="0"/>
            <a:r>
              <a:rPr/>
              <a:t>Does convergence theorem applies in the real world?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East asian convergence</a:t>
            </a:r>
          </a:p>
          <a:p>
            <a:pPr lvl="0" indent="0" marL="0">
              <a:buNone/>
            </a:pPr>
            <a:r>
              <a:rPr/>
              <a:t>Japan caught up in 90s, Singapore in post-GFC</a:t>
            </a:r>
          </a:p>
        </p:txBody>
      </p:sp>
      <p:pic>
        <p:nvPicPr>
          <p:cNvPr descr="index_files/figure-pptx/converge1-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South-east Asia not-so-converging?</a:t>
            </a:r>
          </a:p>
          <a:p>
            <a:pPr lvl="0" indent="0" marL="0">
              <a:buNone/>
            </a:pPr>
            <a:r>
              <a:rPr/>
              <a:t>On the contrary, there’s </a:t>
            </a:r>
            <a:r>
              <a:rPr b="1"/>
              <a:t>divergence</a:t>
            </a:r>
            <a:r>
              <a:rPr/>
              <a:t> in ASEAN. Why?</a:t>
            </a:r>
          </a:p>
        </p:txBody>
      </p:sp>
      <p:pic>
        <p:nvPicPr>
          <p:cNvPr descr="index_files/figure-pptx/converge2-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growth rate differs?</a:t>
            </a:r>
          </a:p>
        </p:txBody>
      </p:sp>
      <p:sp>
        <p:nvSpPr>
          <p:cNvPr id="3" name="Content Placeholder 2"/>
          <p:cNvSpPr>
            <a:spLocks noGrp="1"/>
          </p:cNvSpPr>
          <p:nvPr>
            <p:ph idx="1"/>
          </p:nvPr>
        </p:nvSpPr>
        <p:spPr/>
        <p:txBody>
          <a:bodyPr/>
          <a:lstStyle/>
          <a:p>
            <a:pPr lvl="0" indent="0" marL="0">
              <a:spcBef>
                <a:spcPts val="3000"/>
              </a:spcBef>
              <a:buNone/>
            </a:pPr>
            <a:r>
              <a:rPr b="1"/>
              <a:t>Saving and investment spending</a:t>
            </a:r>
          </a:p>
          <a:p>
            <a:pPr lvl="0"/>
            <a:r>
              <a:rPr/>
              <a:t>Some countries accumulate capital much faster than others. Where’s the money come from?</a:t>
            </a:r>
          </a:p>
          <a:p>
            <a:pPr lvl="1"/>
            <a:r>
              <a:rPr b="1"/>
              <a:t>Domestic saving</a:t>
            </a:r>
            <a:r>
              <a:rPr/>
              <a:t>. Japan, China and Singapore’s saving rate was high during their high growth time.</a:t>
            </a:r>
          </a:p>
          <a:p>
            <a:pPr lvl="1"/>
            <a:r>
              <a:rPr b="1"/>
              <a:t>Foreign saving</a:t>
            </a:r>
            <a:r>
              <a:rPr/>
              <a:t>. Or in other words, other country’s saving.</a:t>
            </a:r>
          </a:p>
          <a:p>
            <a:pPr lvl="0"/>
            <a:r>
              <a:rPr/>
              <a:t>While foreign investment definitely helps, many high-performing investing countries start with high </a:t>
            </a:r>
            <a:r>
              <a:rPr b="1"/>
              <a:t>domesting saving</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Saving rate in ASEAN (and China)</a:t>
            </a:r>
          </a:p>
          <a:p>
            <a:pPr lvl="0" indent="0" marL="0">
              <a:buNone/>
            </a:pPr>
            <a:r>
              <a:rPr/>
              <a:t>Indonesian save less compared to peers</a:t>
            </a:r>
          </a:p>
        </p:txBody>
      </p:sp>
      <p:pic>
        <p:nvPicPr>
          <p:cNvPr descr="index_files/figure-pptx/saving1-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Saving rate in ASEAN (and China)</a:t>
            </a:r>
          </a:p>
          <a:p>
            <a:pPr lvl="0" indent="0" marL="0">
              <a:buNone/>
            </a:pPr>
            <a:r>
              <a:rPr/>
              <a:t>Indonesian save less compared to peers</a:t>
            </a:r>
          </a:p>
        </p:txBody>
      </p:sp>
      <p:pic>
        <p:nvPicPr>
          <p:cNvPr descr="index_files/figure-pptx/saving2-1.png" id="0" name="Picture 1"/>
          <p:cNvPicPr>
            <a:picLocks noGrp="1" noChangeAspect="1"/>
          </p:cNvPicPr>
          <p:nvPr/>
        </p:nvPicPr>
        <p:blipFill>
          <a:blip r:embed="rId2"/>
          <a:stretch>
            <a:fillRect/>
          </a:stretch>
        </p:blipFill>
        <p:spPr bwMode="auto">
          <a:xfrm>
            <a:off x="3594100" y="203200"/>
            <a:ext cx="5054600" cy="4381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growth rate differs?</a:t>
            </a:r>
          </a:p>
        </p:txBody>
      </p:sp>
      <p:sp>
        <p:nvSpPr>
          <p:cNvPr id="3" name="Content Placeholder 2"/>
          <p:cNvSpPr>
            <a:spLocks noGrp="1"/>
          </p:cNvSpPr>
          <p:nvPr>
            <p:ph idx="1"/>
          </p:nvPr>
        </p:nvSpPr>
        <p:spPr/>
        <p:txBody>
          <a:bodyPr/>
          <a:lstStyle/>
          <a:p>
            <a:pPr lvl="0" indent="0" marL="0">
              <a:spcBef>
                <a:spcPts val="3000"/>
              </a:spcBef>
              <a:buNone/>
            </a:pPr>
            <a:r>
              <a:rPr b="1"/>
              <a:t>Education</a:t>
            </a:r>
          </a:p>
          <a:p>
            <a:pPr lvl="0"/>
            <a:r>
              <a:rPr/>
              <a:t>Some countries catch up with education very quickly, much more so than others.</a:t>
            </a:r>
          </a:p>
          <a:p>
            <a:pPr lvl="0" indent="0" marL="0">
              <a:spcBef>
                <a:spcPts val="3000"/>
              </a:spcBef>
              <a:buNone/>
            </a:pPr>
            <a:r>
              <a:rPr b="1"/>
              <a:t>Research and development</a:t>
            </a:r>
          </a:p>
          <a:p>
            <a:pPr lvl="0"/>
            <a:r>
              <a:rPr/>
              <a:t>Semiconductor technology won’t be available without understanding of quantum mechanics theory in physics.</a:t>
            </a:r>
          </a:p>
          <a:p>
            <a:pPr lvl="0"/>
            <a:r>
              <a:rPr/>
              <a:t>some countries are better at implementing these tech compared to others.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a:r>
              <a:rPr/>
              <a:t>Long-run growth</a:t>
            </a:r>
          </a:p>
          <a:p>
            <a:pPr lvl="0"/>
            <a:r>
              <a:rPr/>
              <a:t>AD-AS model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growth rate differs?</a:t>
            </a:r>
          </a:p>
        </p:txBody>
      </p:sp>
      <p:sp>
        <p:nvSpPr>
          <p:cNvPr id="3" name="Content Placeholder 2"/>
          <p:cNvSpPr>
            <a:spLocks noGrp="1"/>
          </p:cNvSpPr>
          <p:nvPr>
            <p:ph idx="1"/>
          </p:nvPr>
        </p:nvSpPr>
        <p:spPr/>
        <p:txBody>
          <a:bodyPr/>
          <a:lstStyle/>
          <a:p>
            <a:pPr lvl="0" indent="0" marL="0">
              <a:spcBef>
                <a:spcPts val="3000"/>
              </a:spcBef>
              <a:buNone/>
            </a:pPr>
            <a:r>
              <a:rPr b="1"/>
              <a:t>Government have big role</a:t>
            </a:r>
          </a:p>
          <a:p>
            <a:pPr lvl="0"/>
            <a:r>
              <a:rPr/>
              <a:t>Government can speed up </a:t>
            </a:r>
            <a:r>
              <a:rPr b="1"/>
              <a:t>building high fixed cost capital</a:t>
            </a:r>
            <a:r>
              <a:rPr/>
              <a:t> such as electricity, internet, ports, roads and so on.</a:t>
            </a:r>
          </a:p>
          <a:p>
            <a:pPr lvl="0"/>
            <a:r>
              <a:rPr/>
              <a:t>Government can also </a:t>
            </a:r>
            <a:r>
              <a:rPr b="1"/>
              <a:t>subsidize education and R&amp;D</a:t>
            </a:r>
            <a:r>
              <a:rPr/>
              <a:t> since it has positive externalities.</a:t>
            </a:r>
          </a:p>
          <a:p>
            <a:pPr lvl="0"/>
            <a:r>
              <a:rPr/>
              <a:t>Maintaining a well-function financial system.</a:t>
            </a:r>
          </a:p>
          <a:p>
            <a:pPr lvl="0"/>
            <a:r>
              <a:rPr/>
              <a:t>Protecting property rights and improve </a:t>
            </a:r>
            <a:r>
              <a:rPr b="1"/>
              <a:t>stability</a:t>
            </a:r>
            <a:r>
              <a:rPr/>
              <a:t> and good governance.</a:t>
            </a:r>
          </a:p>
          <a:p>
            <a:pPr lvl="0"/>
            <a:r>
              <a:rPr/>
              <a:t>Devise environmentally friendly policy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p:sp>
        <p:nvSpPr>
          <p:cNvPr id="3" name="Content Placeholder 2"/>
          <p:cNvSpPr>
            <a:spLocks noGrp="1"/>
          </p:cNvSpPr>
          <p:nvPr>
            <p:ph idx="1"/>
          </p:nvPr>
        </p:nvSpPr>
        <p:spPr/>
        <p:txBody>
          <a:bodyPr/>
          <a:lstStyle/>
          <a:p>
            <a:pPr lvl="0"/>
            <a:r>
              <a:rPr/>
              <a:t>The AD-AS framework for macroeconomics is very similar with our perfect market framework in the first half.</a:t>
            </a:r>
          </a:p>
          <a:p>
            <a:pPr lvl="0"/>
            <a:r>
              <a:rPr/>
              <a:t>We learned that demand curve is </a:t>
            </a:r>
            <a:r>
              <a:rPr b="1"/>
              <a:t>downward sloping</a:t>
            </a:r>
            <a:r>
              <a:rPr/>
              <a:t> , while supply curve is upward sloping.</a:t>
            </a:r>
          </a:p>
          <a:p>
            <a:pPr lvl="0"/>
            <a:r>
              <a:rPr/>
              <a:t>The supply curve is a flat line in the </a:t>
            </a:r>
            <a:r>
              <a:rPr b="1"/>
              <a:t>long run</a:t>
            </a:r>
            <a:r>
              <a:rPr/>
              <a:t> because firms can adjust to demand in the long run by </a:t>
            </a:r>
            <a:r>
              <a:rPr b="1"/>
              <a:t>changing fixed cost</a:t>
            </a:r>
            <a:r>
              <a:rPr/>
              <a:t> and </a:t>
            </a:r>
            <a:r>
              <a:rPr b="1"/>
              <a:t>entering and exiting</a:t>
            </a:r>
            <a:r>
              <a:rPr/>
              <a:t> the market.</a:t>
            </a:r>
          </a:p>
          <a:p>
            <a:pPr lvl="0"/>
            <a:r>
              <a:rPr/>
              <a:t>In AD-AS framework, there are a little bit of difference: it is representing </a:t>
            </a:r>
            <a:r>
              <a:rPr b="1"/>
              <a:t>not one market</a:t>
            </a:r>
            <a:r>
              <a:rPr/>
              <a:t>, but every market in </a:t>
            </a:r>
            <a:r>
              <a:rPr b="1"/>
              <a:t>a country</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p:sp>
        <p:nvSpPr>
          <p:cNvPr id="3" name="Content Placeholder 2"/>
          <p:cNvSpPr>
            <a:spLocks noGrp="1"/>
          </p:cNvSpPr>
          <p:nvPr>
            <p:ph idx="1"/>
          </p:nvPr>
        </p:nvSpPr>
        <p:spPr/>
        <p:txBody>
          <a:bodyPr/>
          <a:lstStyle/>
          <a:p>
            <a:pPr lvl="0"/>
            <a:r>
              <a:rPr/>
              <a:t>In the market framework, y-axis is the price level while x-axis is the quantity produced and consumed.</a:t>
            </a:r>
          </a:p>
          <a:p>
            <a:pPr lvl="0"/>
            <a:r>
              <a:rPr/>
              <a:t>In AD-AS, y-axis is the aggregate price. We usually use </a:t>
            </a:r>
            <a:r>
              <a:rPr b="1"/>
              <a:t>GDP deflator</a:t>
            </a:r>
            <a:r>
              <a:rPr/>
              <a:t> but can also use </a:t>
            </a:r>
            <a:r>
              <a:rPr b="1"/>
              <a:t>CPI</a:t>
            </a:r>
            <a:r>
              <a:rPr/>
              <a:t>.</a:t>
            </a:r>
          </a:p>
          <a:p>
            <a:pPr lvl="0"/>
            <a:r>
              <a:rPr/>
              <a:t>We use </a:t>
            </a:r>
            <a:r>
              <a:rPr b="1"/>
              <a:t>real GDP</a:t>
            </a:r>
            <a:r>
              <a:rPr/>
              <a:t> on the x-axis.</a:t>
            </a:r>
          </a:p>
          <a:p>
            <a:pPr lvl="0"/>
            <a:r>
              <a:rPr/>
              <a:t>Note that it is still Quantity and Price, but we use aggregate.</a:t>
            </a:r>
          </a:p>
          <a:p>
            <a:pPr lvl="0"/>
            <a:r>
              <a:rPr/>
              <a:t>What is the implication of using aggregate?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p:sp>
        <p:nvSpPr>
          <p:cNvPr id="3" name="Content Placeholder 2"/>
          <p:cNvSpPr>
            <a:spLocks noGrp="1"/>
          </p:cNvSpPr>
          <p:nvPr>
            <p:ph idx="1"/>
          </p:nvPr>
        </p:nvSpPr>
        <p:spPr/>
        <p:txBody>
          <a:bodyPr/>
          <a:lstStyle/>
          <a:p>
            <a:pPr lvl="0"/>
            <a:r>
              <a:rPr/>
              <a:t>In the perfect market framework, the law of demand dictates that when price increase, quantity demanded goes down: hence the negative slope.</a:t>
            </a:r>
          </a:p>
          <a:p>
            <a:pPr lvl="0"/>
            <a:r>
              <a:rPr/>
              <a:t>When a good price increases, consumers tend to lower the quantity because of </a:t>
            </a:r>
            <a:r>
              <a:rPr i="1"/>
              <a:t>ceteris paribus</a:t>
            </a:r>
          </a:p>
          <a:p>
            <a:pPr lvl="1"/>
            <a:r>
              <a:rPr/>
              <a:t>if its substitute held constant, the consumer change to buying the substitute.</a:t>
            </a:r>
          </a:p>
          <a:p>
            <a:pPr lvl="1"/>
            <a:r>
              <a:rPr/>
              <a:t>A consumer can also choose to save if the price gets above their WTP.</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This does not work in aggregate:</a:t>
                </a:r>
              </a:p>
              <a:p>
                <a:pPr lvl="1"/>
                <a:r>
                  <a:rPr/>
                  <a:t>Whether you buy rice or noodle or even car, you do not change your consumption in aggregate.</a:t>
                </a:r>
              </a:p>
              <a:p>
                <a:pPr lvl="1"/>
                <a:r>
                  <a:rPr/>
                  <a:t>When you save, it is also counted as GDP.</a:t>
                </a:r>
              </a:p>
              <a:p>
                <a:pPr lvl="0"/>
                <a:r>
                  <a:rPr/>
                  <a:t>This is because how we calculate GDP:</a:t>
                </a:r>
              </a:p>
              <a:p>
                <a:pPr lvl="0" indent="0" marL="0">
                  <a:buNone/>
                </a:pPr>
                <a14:m>
                  <m:oMathPara xmlns:m="http://schemas.openxmlformats.org/officeDocument/2006/math">
                    <m:oMathParaPr>
                      <m:jc m:val="center"/>
                    </m:oMathParaPr>
                    <m:oMath>
                      <m:r>
                        <m:t>G</m:t>
                      </m:r>
                      <m:r>
                        <m:t>D</m:t>
                      </m:r>
                      <m:r>
                        <m:t>P</m:t>
                      </m:r>
                      <m:r>
                        <m:rPr>
                          <m:sty m:val="p"/>
                        </m:rPr>
                        <m:t>=</m:t>
                      </m:r>
                      <m:r>
                        <m:t>C</m:t>
                      </m:r>
                      <m:r>
                        <m:rPr>
                          <m:sty m:val="p"/>
                        </m:rPr>
                        <m:t>+</m:t>
                      </m:r>
                      <m:r>
                        <m:t>I</m:t>
                      </m:r>
                      <m:r>
                        <m:rPr>
                          <m:sty m:val="p"/>
                        </m:rPr>
                        <m:t>+</m:t>
                      </m:r>
                      <m:r>
                        <m:t>G</m:t>
                      </m:r>
                      <m:r>
                        <m:rPr>
                          <m:sty m:val="p"/>
                        </m:rPr>
                        <m:t>+</m:t>
                      </m:r>
                      <m:d>
                        <m:dPr>
                          <m:begChr m:val="("/>
                          <m:endChr m:val=")"/>
                          <m:sepChr m:val=""/>
                          <m:grow/>
                        </m:dPr>
                        <m:e>
                          <m:r>
                            <m:t>X</m:t>
                          </m:r>
                          <m:r>
                            <m:rPr>
                              <m:sty m:val="p"/>
                            </m:rPr>
                            <m:t>−</m:t>
                          </m:r>
                          <m:r>
                            <m:t>M</m:t>
                          </m:r>
                        </m:e>
                      </m:d>
                    </m:oMath>
                  </m:oMathPara>
                </a14:m>
              </a:p>
              <a:p>
                <a:pPr lvl="0" indent="0" marL="0">
                  <a:buNone/>
                </a:pPr>
                <a:r>
                  <a:rPr/>
                  <a:t>where </a:t>
                </a:r>
                <a14:m>
                  <m:oMath xmlns:m="http://schemas.openxmlformats.org/officeDocument/2006/math">
                    <m:r>
                      <m:t>C</m:t>
                    </m:r>
                  </m:oMath>
                </a14:m>
                <a:r>
                  <a:rPr/>
                  <a:t> is consumption, </a:t>
                </a:r>
                <a14:m>
                  <m:oMath xmlns:m="http://schemas.openxmlformats.org/officeDocument/2006/math">
                    <m:r>
                      <m:t>I</m:t>
                    </m:r>
                  </m:oMath>
                </a14:m>
                <a:r>
                  <a:rPr/>
                  <a:t> is investment (which comes from saving), </a:t>
                </a:r>
                <a14:m>
                  <m:oMath xmlns:m="http://schemas.openxmlformats.org/officeDocument/2006/math">
                    <m:r>
                      <m:t>G</m:t>
                    </m:r>
                  </m:oMath>
                </a14:m>
                <a:r>
                  <a:rPr/>
                  <a:t> is government expenditure (which comes mostly from taxes), and </a:t>
                </a:r>
                <a14:m>
                  <m:oMath xmlns:m="http://schemas.openxmlformats.org/officeDocument/2006/math">
                    <m:d>
                      <m:dPr>
                        <m:begChr m:val="("/>
                        <m:endChr m:val=")"/>
                        <m:sepChr m:val=""/>
                        <m:grow/>
                      </m:dPr>
                      <m:e>
                        <m:r>
                          <m:t>X</m:t>
                        </m:r>
                        <m:r>
                          <m:rPr>
                            <m:sty m:val="p"/>
                          </m:rPr>
                          <m:t>−</m:t>
                        </m:r>
                        <m:r>
                          <m:t>M</m:t>
                        </m:r>
                      </m:e>
                    </m:d>
                  </m:oMath>
                </a14:m>
                <a:r>
                  <a:rPr/>
                  <a:t> is export minus import (aka. trade balance)</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Aggregate Demand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Aggregate demand is still downward sloping. This is because when </a:t>
                </a:r>
                <a:r>
                  <a:rPr b="1"/>
                  <a:t>aggregate price level increases</a:t>
                </a:r>
                <a:r>
                  <a:rPr/>
                  <a:t> </a:t>
                </a:r>
                <a14:m>
                  <m:oMath xmlns:m="http://schemas.openxmlformats.org/officeDocument/2006/math">
                    <m:r>
                      <m:t>P</m:t>
                    </m:r>
                    <m:r>
                      <m:rPr>
                        <m:sty m:val="p"/>
                      </m:rPr>
                      <m:t>↑</m:t>
                    </m:r>
                  </m:oMath>
                </a14:m>
                <a:r>
                  <a:rPr/>
                  <a:t> :</a:t>
                </a:r>
              </a:p>
              <a:p>
                <a:pPr lvl="0" indent="-342900" marL="342900">
                  <a:buAutoNum type="arabicPeriod"/>
                </a:pPr>
                <a:r>
                  <a:rPr/>
                  <a:t>The aggregate number of goods and services you can purchase given your current asset level is reduced. this is called </a:t>
                </a:r>
                <a:r>
                  <a:rPr b="1"/>
                  <a:t>The wealth effect</a:t>
                </a:r>
                <a:r>
                  <a:rPr/>
                  <a:t>. </a:t>
                </a:r>
                <a14:m>
                  <m:oMath xmlns:m="http://schemas.openxmlformats.org/officeDocument/2006/math">
                    <m:r>
                      <m:t>C</m:t>
                    </m:r>
                    <m:r>
                      <m:rPr>
                        <m:sty m:val="p"/>
                      </m:rPr>
                      <m:t>↓</m:t>
                    </m:r>
                  </m:oMath>
                </a14:m>
              </a:p>
              <a:p>
                <a:pPr lvl="0" indent="-342900" marL="342900">
                  <a:buAutoNum type="arabicPeriod"/>
                </a:pPr>
                <a:r>
                  <a:rPr/>
                  <a:t>You need more money to buy the same goods, which leads to less money in the bank. Less saving leads to </a:t>
                </a:r>
                <a:r>
                  <a:rPr b="1"/>
                  <a:t>higher interest rate</a:t>
                </a:r>
                <a:r>
                  <a:rPr/>
                  <a:t>, which increases borrowing cost and reduces investment. This is called </a:t>
                </a:r>
                <a:r>
                  <a:rPr b="1"/>
                  <a:t>The interest rate effect</a:t>
                </a:r>
                <a:r>
                  <a:rPr/>
                  <a:t>. </a:t>
                </a:r>
                <a14:m>
                  <m:oMath xmlns:m="http://schemas.openxmlformats.org/officeDocument/2006/math">
                    <m:r>
                      <m:t>I</m:t>
                    </m:r>
                    <m:r>
                      <m:rPr>
                        <m:sty m:val="p"/>
                      </m:rPr>
                      <m:t>↓</m:t>
                    </m:r>
                  </m:oMath>
                </a14:m>
              </a:p>
              <a:p>
                <a:pPr lvl="0" indent="0" marL="0">
                  <a:buNone/>
                </a:pPr>
                <a14:m>
                  <m:oMathPara xmlns:m="http://schemas.openxmlformats.org/officeDocument/2006/math">
                    <m:oMathParaPr>
                      <m:jc m:val="center"/>
                    </m:oMathParaPr>
                    <m:oMath>
                      <m:r>
                        <m:t>C</m:t>
                      </m:r>
                      <m:r>
                        <m:rPr>
                          <m:sty m:val="p"/>
                        </m:rPr>
                        <m:t>↓</m:t>
                      </m:r>
                      <m:r>
                        <m:rPr>
                          <m:sty m:val="p"/>
                        </m:rPr>
                        <m:t>+</m:t>
                      </m:r>
                      <m:r>
                        <m:t>I</m:t>
                      </m:r>
                      <m:r>
                        <m:rPr>
                          <m:sty m:val="p"/>
                        </m:rPr>
                        <m:t>↓</m:t>
                      </m:r>
                      <m:r>
                        <m:rPr>
                          <m:sty m:val="p"/>
                        </m:rPr>
                        <m:t>+</m:t>
                      </m:r>
                      <m:r>
                        <m:t>G</m:t>
                      </m:r>
                      <m:r>
                        <m:rPr>
                          <m:sty m:val="p"/>
                        </m:rPr>
                        <m:t>+</m:t>
                      </m:r>
                      <m:d>
                        <m:dPr>
                          <m:begChr m:val="("/>
                          <m:endChr m:val=")"/>
                          <m:sepChr m:val=""/>
                          <m:grow/>
                        </m:dPr>
                        <m:e>
                          <m:r>
                            <m:t>X</m:t>
                          </m:r>
                          <m:r>
                            <m:rPr>
                              <m:sty m:val="p"/>
                            </m:rPr>
                            <m:t>−</m:t>
                          </m:r>
                          <m:r>
                            <m:t>M</m:t>
                          </m:r>
                        </m:e>
                      </m:d>
                      <m:r>
                        <m:rPr>
                          <m:sty m:val="p"/>
                        </m:rPr>
                        <m:t>=</m:t>
                      </m:r>
                      <m:r>
                        <m:t>G</m:t>
                      </m:r>
                      <m:r>
                        <m:t>D</m:t>
                      </m:r>
                      <m:r>
                        <m:t>P</m:t>
                      </m:r>
                      <m:r>
                        <m:rPr>
                          <m:sty m:val="p"/>
                        </m:rPr>
                        <m:t>↓</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Side note</a:t>
            </a:r>
          </a:p>
        </p:txBody>
      </p:sp>
      <p:sp>
        <p:nvSpPr>
          <p:cNvPr id="3" name="Content Placeholder 2"/>
          <p:cNvSpPr>
            <a:spLocks noGrp="1"/>
          </p:cNvSpPr>
          <p:nvPr>
            <p:ph idx="1"/>
          </p:nvPr>
        </p:nvSpPr>
        <p:spPr/>
        <p:txBody>
          <a:bodyPr/>
          <a:lstStyle/>
          <a:p>
            <a:pPr lvl="0"/>
            <a:r>
              <a:rPr/>
              <a:t>I often use “saving” very liberally: any income you dont’s spend is saving, even if you just keep in in your pocket.</a:t>
            </a:r>
          </a:p>
          <a:p>
            <a:pPr lvl="0"/>
            <a:r>
              <a:rPr/>
              <a:t>We will learn how saving and changes in interest rate mechanism works later.</a:t>
            </a:r>
          </a:p>
          <a:p>
            <a:pPr lvl="0"/>
            <a:r>
              <a:rPr/>
              <a:t>For now, the most important thing is the theoretical relationship between Aggregate Demand (measured by </a:t>
            </a:r>
            <a:r>
              <a:rPr b="1"/>
              <a:t>Real GDP</a:t>
            </a:r>
            <a:r>
              <a:rPr/>
              <a:t>) and </a:t>
            </a:r>
            <a:r>
              <a:rPr b="1"/>
              <a:t>inflation</a:t>
            </a:r>
            <a:r>
              <a:rPr/>
              <a: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shifts AD curve?</a:t>
            </a:r>
          </a:p>
        </p:txBody>
      </p:sp>
      <p:sp>
        <p:nvSpPr>
          <p:cNvPr id="3" name="Content Placeholder 2"/>
          <p:cNvSpPr>
            <a:spLocks noGrp="1"/>
          </p:cNvSpPr>
          <p:nvPr>
            <p:ph idx="1"/>
          </p:nvPr>
        </p:nvSpPr>
        <p:spPr/>
        <p:txBody>
          <a:bodyPr/>
          <a:lstStyle/>
          <a:p>
            <a:pPr lvl="0" indent="0" marL="0">
              <a:buNone/>
            </a:pPr>
            <a:r>
              <a:rPr/>
              <a:t>When things other than aggregate price changes, we shift the AD curve. These things are:</a:t>
            </a:r>
          </a:p>
          <a:p>
            <a:pPr lvl="0" indent="-342900" marL="342900">
              <a:buAutoNum type="arabicPeriod"/>
            </a:pPr>
            <a:r>
              <a:rPr b="1"/>
              <a:t>Change in expectations</a:t>
            </a:r>
            <a:r>
              <a:rPr/>
              <a:t>. When people prepare for the worst, people stop spending and business stop investing.</a:t>
            </a:r>
          </a:p>
          <a:p>
            <a:pPr lvl="0" indent="-342900" marL="342900">
              <a:buAutoNum type="arabicPeriod"/>
            </a:pPr>
            <a:r>
              <a:rPr b="1"/>
              <a:t>Change in wealth</a:t>
            </a:r>
            <a:r>
              <a:rPr/>
              <a:t>. When your asset prices go down, your purchasing power also go down so you consume less.</a:t>
            </a:r>
          </a:p>
          <a:p>
            <a:pPr lvl="0" indent="-342900" marL="342900">
              <a:buAutoNum type="arabicPeriod"/>
            </a:pPr>
            <a:r>
              <a:rPr b="1"/>
              <a:t>Size of physical capital</a:t>
            </a:r>
            <a:r>
              <a:rPr/>
              <a:t>. When there are more physical capital, your current physical capital’s worth declines.</a:t>
            </a:r>
          </a:p>
          <a:p>
            <a:pPr lvl="0" indent="0" marL="0">
              <a:buNone/>
            </a:pPr>
            <a:r>
              <a:rPr/>
              <a:t>all of the above examples leads to movement of AD curve to the left.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Government Policy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Government policy can also move AD curve.</a:t>
                </a:r>
              </a:p>
              <a:p>
                <a:pPr lvl="0" indent="-342900" marL="342900">
                  <a:buAutoNum type="arabicPeriod"/>
                </a:pPr>
                <a:r>
                  <a:rPr/>
                  <a:t>Two ways using </a:t>
                </a:r>
                <a:r>
                  <a:rPr b="1"/>
                  <a:t>fiscal policy</a:t>
                </a:r>
                <a:r>
                  <a:rPr/>
                  <a:t>:</a:t>
                </a:r>
              </a:p>
              <a:p>
                <a:pPr lvl="0"/>
                <a:r>
                  <a:rPr/>
                  <a:t>Increasing </a:t>
                </a:r>
                <a:r>
                  <a:rPr b="1"/>
                  <a:t>government spending</a:t>
                </a:r>
                <a:r>
                  <a:rPr/>
                  <a:t> leads to AD moves to the right because </a:t>
                </a:r>
                <a14:m>
                  <m:oMath xmlns:m="http://schemas.openxmlformats.org/officeDocument/2006/math">
                    <m:r>
                      <m:t>G</m:t>
                    </m:r>
                    <m:r>
                      <m:rPr>
                        <m:sty m:val="p"/>
                      </m:rPr>
                      <m:t>↑</m:t>
                    </m:r>
                  </m:oMath>
                </a14:m>
              </a:p>
              <a:p>
                <a:pPr lvl="0"/>
                <a:r>
                  <a:rPr/>
                  <a:t>A </a:t>
                </a:r>
                <a:r>
                  <a:rPr b="1"/>
                  <a:t>tax cut</a:t>
                </a:r>
                <a:r>
                  <a:rPr/>
                  <a:t> leads to more disposable income for people which leads to </a:t>
                </a:r>
                <a14:m>
                  <m:oMath xmlns:m="http://schemas.openxmlformats.org/officeDocument/2006/math">
                    <m:r>
                      <m:t>C</m:t>
                    </m:r>
                    <m:r>
                      <m:rPr>
                        <m:sty m:val="p"/>
                      </m:rPr>
                      <m:t>↑</m:t>
                    </m:r>
                  </m:oMath>
                </a14:m>
              </a:p>
              <a:p>
                <a:pPr lvl="0" indent="-342900" marL="342900">
                  <a:buAutoNum type="arabicPeriod"/>
                </a:pPr>
                <a:r>
                  <a:rPr b="1"/>
                  <a:t>Monetary policy</a:t>
                </a:r>
                <a:r>
                  <a:rPr/>
                  <a:t> is central bank’s tool. They control how much money exists in the market. Adding liquidity by creating more money or lowering base rate leads to higher demand.</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Aggregate supply</a:t>
            </a:r>
          </a:p>
        </p:txBody>
      </p:sp>
      <p:sp>
        <p:nvSpPr>
          <p:cNvPr id="3" name="Content Placeholder 2"/>
          <p:cNvSpPr>
            <a:spLocks noGrp="1"/>
          </p:cNvSpPr>
          <p:nvPr>
            <p:ph idx="1"/>
          </p:nvPr>
        </p:nvSpPr>
        <p:spPr/>
        <p:txBody>
          <a:bodyPr/>
          <a:lstStyle/>
          <a:p>
            <a:pPr lvl="0"/>
            <a:r>
              <a:rPr/>
              <a:t>Aggregate supply is a bit similar to the market analysis.</a:t>
            </a:r>
          </a:p>
          <a:p>
            <a:pPr lvl="1"/>
            <a:r>
              <a:rPr/>
              <a:t>There are two different AS curves: short-run and long-run</a:t>
            </a:r>
          </a:p>
          <a:p>
            <a:pPr lvl="0"/>
            <a:r>
              <a:rPr/>
              <a:t>The short-run aggregate supply (SRAS) is </a:t>
            </a:r>
            <a:r>
              <a:rPr b="1"/>
              <a:t>upward sloping</a:t>
            </a:r>
            <a:r>
              <a:rPr/>
              <a:t>: when aggregate price level goes down, quantity supplied goes down as well.</a:t>
            </a:r>
          </a:p>
          <a:p>
            <a:pPr lvl="0"/>
            <a:r>
              <a:rPr/>
              <a:t>Profit = selling price minus production cost. When selling price changes, production cost can be hard to adjust.</a:t>
            </a:r>
          </a:p>
          <a:p>
            <a:pPr lvl="0"/>
            <a:r>
              <a:rPr/>
              <a:t>This is caused by </a:t>
            </a:r>
            <a:r>
              <a:rPr b="1"/>
              <a:t>sticky wages</a:t>
            </a:r>
            <a:r>
              <a:rPr/>
              <a:t> in the short run.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economic growth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We’ve learned that there are many ways to look at GDP:</a:t>
                </a:r>
              </a:p>
              <a:p>
                <a:pPr lvl="1"/>
                <a:r>
                  <a:rPr/>
                  <a:t>Nominal GDP is the easiest method but not very useful.</a:t>
                </a:r>
              </a:p>
              <a:p>
                <a:pPr lvl="1"/>
                <a:r>
                  <a:rPr/>
                  <a:t>Real GDP eliminates price level.</a:t>
                </a:r>
              </a:p>
              <a:p>
                <a:pPr lvl="0"/>
                <a:r>
                  <a:rPr/>
                  <a:t>We calculate growth using Real GDP.</a:t>
                </a:r>
              </a:p>
              <a:p>
                <a:pPr lvl="0" indent="0" marL="0">
                  <a:buNone/>
                </a:pPr>
                <a14:m>
                  <m:oMathPara xmlns:m="http://schemas.openxmlformats.org/officeDocument/2006/math">
                    <m:oMathParaPr>
                      <m:jc m:val="center"/>
                    </m:oMathParaPr>
                    <m:oMath>
                      <m:r>
                        <m:rPr>
                          <m:nor/>
                          <m:sty m:val="p"/>
                        </m:rPr>
                        <m:t>growth</m:t>
                      </m:r>
                      <m:r>
                        <m:rPr>
                          <m:sty m:val="p"/>
                        </m:rPr>
                        <m:t>=</m:t>
                      </m:r>
                      <m:f>
                        <m:fPr>
                          <m:type m:val="bar"/>
                        </m:fPr>
                        <m:num>
                          <m:sSub>
                            <m:e>
                              <m:r>
                                <m:rPr>
                                  <m:nor/>
                                  <m:sty m:val="p"/>
                                </m:rPr>
                                <m:t>real GDP</m:t>
                              </m:r>
                            </m:e>
                            <m:sub>
                              <m:r>
                                <m:t>2</m:t>
                              </m:r>
                            </m:sub>
                          </m:sSub>
                          <m:r>
                            <m:rPr>
                              <m:sty m:val="p"/>
                            </m:rPr>
                            <m:t>−</m:t>
                          </m:r>
                          <m:sSub>
                            <m:e>
                              <m:r>
                                <m:rPr>
                                  <m:nor/>
                                  <m:sty m:val="p"/>
                                </m:rPr>
                                <m:t>real GDP</m:t>
                              </m:r>
                            </m:e>
                            <m:sub>
                              <m:r>
                                <m:t>1</m:t>
                              </m:r>
                            </m:sub>
                          </m:sSub>
                        </m:num>
                        <m:den>
                          <m:sSub>
                            <m:e>
                              <m:r>
                                <m:rPr>
                                  <m:nor/>
                                  <m:sty m:val="p"/>
                                </m:rPr>
                                <m:t>real GDP</m:t>
                              </m:r>
                            </m:e>
                            <m:sub>
                              <m:r>
                                <m:t>1</m:t>
                              </m:r>
                            </m:sub>
                          </m:sSub>
                        </m:den>
                      </m:f>
                      <m:r>
                        <m:rPr>
                          <m:sty m:val="p"/>
                        </m:rPr>
                        <m:t>×</m:t>
                      </m:r>
                      <m:r>
                        <m:t>100</m:t>
                      </m:r>
                      <m:r>
                        <m:rPr>
                          <m:sty m:val="p"/>
                        </m:rPr>
                        <m:t>%</m:t>
                      </m:r>
                    </m:oMath>
                  </m:oMathPara>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Sticky wage</a:t>
            </a:r>
          </a:p>
        </p:txBody>
      </p:sp>
      <p:sp>
        <p:nvSpPr>
          <p:cNvPr id="3" name="Content Placeholder 2"/>
          <p:cNvSpPr>
            <a:spLocks noGrp="1"/>
          </p:cNvSpPr>
          <p:nvPr>
            <p:ph idx="1"/>
          </p:nvPr>
        </p:nvSpPr>
        <p:spPr/>
        <p:txBody>
          <a:bodyPr/>
          <a:lstStyle/>
          <a:p>
            <a:pPr lvl="0"/>
            <a:r>
              <a:rPr/>
              <a:t>nominal wage typically does not move in the short-run:</a:t>
            </a:r>
          </a:p>
          <a:p>
            <a:pPr lvl="1"/>
            <a:r>
              <a:rPr/>
              <a:t>nominal wage usually written in a contract.</a:t>
            </a:r>
          </a:p>
          <a:p>
            <a:pPr lvl="1"/>
            <a:r>
              <a:rPr/>
              <a:t>especially if there’s minimum wage.</a:t>
            </a:r>
          </a:p>
          <a:p>
            <a:pPr lvl="0"/>
            <a:r>
              <a:rPr/>
              <a:t>in the long run, minimum wage can be revised, and contracts can be renewed.</a:t>
            </a:r>
          </a:p>
          <a:p>
            <a:pPr lvl="0"/>
            <a:r>
              <a:rPr/>
              <a:t>note that some wage can adjust quickly (think of Gojek’s surge pricing).</a:t>
            </a:r>
          </a:p>
          <a:p>
            <a:pPr lvl="0"/>
            <a:r>
              <a:rPr/>
              <a:t>However, since most are sticky, in aggregate, nominal wage is still quite sticky.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Sticky wage</a:t>
            </a:r>
          </a:p>
        </p:txBody>
      </p:sp>
      <p:sp>
        <p:nvSpPr>
          <p:cNvPr id="3" name="Content Placeholder 2"/>
          <p:cNvSpPr>
            <a:spLocks noGrp="1"/>
          </p:cNvSpPr>
          <p:nvPr>
            <p:ph idx="1"/>
          </p:nvPr>
        </p:nvSpPr>
        <p:spPr/>
        <p:txBody>
          <a:bodyPr/>
          <a:lstStyle/>
          <a:p>
            <a:pPr lvl="0"/>
            <a:r>
              <a:rPr/>
              <a:t>The sticky wage forces producer to reduce output when price is decreasing.</a:t>
            </a:r>
          </a:p>
          <a:p>
            <a:pPr lvl="0"/>
            <a:r>
              <a:rPr/>
              <a:t>On the other hand, when demand is strong, some firms increasing output while increasing their price as well because increasing output cannot be done quickly.</a:t>
            </a:r>
          </a:p>
          <a:p>
            <a:pPr lvl="0"/>
            <a:r>
              <a:rPr/>
              <a:t>This leads to positive relationship between aggregate price level and short-run aggregate supply.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shifts SRAS</a:t>
            </a:r>
          </a:p>
        </p:txBody>
      </p:sp>
      <p:sp>
        <p:nvSpPr>
          <p:cNvPr id="3" name="Content Placeholder 2"/>
          <p:cNvSpPr>
            <a:spLocks noGrp="1"/>
          </p:cNvSpPr>
          <p:nvPr>
            <p:ph idx="1"/>
          </p:nvPr>
        </p:nvSpPr>
        <p:spPr/>
        <p:txBody>
          <a:bodyPr/>
          <a:lstStyle/>
          <a:p>
            <a:pPr lvl="0" indent="-342900" marL="342900">
              <a:buAutoNum type="arabicPeriod"/>
            </a:pPr>
            <a:r>
              <a:rPr b="1"/>
              <a:t>Changes in commodity prices</a:t>
            </a:r>
            <a:r>
              <a:rPr/>
              <a:t>. Commodities (oil, CPO, minerals) are counted as inputs, so their price change are not included in the GDP. When prices of these things go up, the final goods produced is reduced and SRAS shifts to the left.</a:t>
            </a:r>
          </a:p>
          <a:p>
            <a:pPr lvl="0" indent="-342900" marL="342900">
              <a:buAutoNum type="arabicPeriod"/>
            </a:pPr>
            <a:r>
              <a:rPr b="1"/>
              <a:t>Changes in nominal wages</a:t>
            </a:r>
            <a:r>
              <a:rPr/>
              <a:t>. In the long-run, nominal wage will change: when in go up, SRAS shifts to the left.</a:t>
            </a:r>
          </a:p>
          <a:p>
            <a:pPr lvl="0" indent="-342900" marL="342900">
              <a:buAutoNum type="arabicPeriod"/>
            </a:pPr>
            <a:r>
              <a:rPr b="1"/>
              <a:t>changes in productivity</a:t>
            </a:r>
            <a:r>
              <a:rPr/>
              <a:t>. Any improvement to productivity shifts SRAS to the right.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Run Aggregate Supply Curve (LRAS)</a:t>
            </a:r>
          </a:p>
        </p:txBody>
      </p:sp>
      <p:sp>
        <p:nvSpPr>
          <p:cNvPr id="3" name="Content Placeholder 2"/>
          <p:cNvSpPr>
            <a:spLocks noGrp="1"/>
          </p:cNvSpPr>
          <p:nvPr>
            <p:ph idx="1"/>
          </p:nvPr>
        </p:nvSpPr>
        <p:spPr/>
        <p:txBody>
          <a:bodyPr/>
          <a:lstStyle/>
          <a:p>
            <a:pPr lvl="0"/>
            <a:r>
              <a:rPr/>
              <a:t>In the short-run, price changes is faster than changes in input prices and wages.</a:t>
            </a:r>
          </a:p>
          <a:p>
            <a:pPr lvl="0"/>
            <a:r>
              <a:rPr/>
              <a:t>In the long-run, input prices and wages adjusts:</a:t>
            </a:r>
          </a:p>
          <a:p>
            <a:pPr lvl="1"/>
            <a:r>
              <a:rPr/>
              <a:t>if firms reduce output, they reduce demand for labour and inputs. In turn, prices for these things go down as well.</a:t>
            </a:r>
          </a:p>
          <a:p>
            <a:pPr lvl="0"/>
            <a:r>
              <a:rPr/>
              <a:t>What will happen when both prices of final goods and inputs reduce? The answer is </a:t>
            </a:r>
            <a:r>
              <a:rPr b="1"/>
              <a:t>nothing</a:t>
            </a:r>
            <a:r>
              <a:rPr/>
              <a:t>.</a:t>
            </a:r>
          </a:p>
          <a:p>
            <a:pPr lvl="0"/>
            <a:r>
              <a:rPr/>
              <a:t>In the long-run, adjustment of prices leads to no change in aggregate output / GDP.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grafik2-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grafik1-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From SRAS to LRAS</a:t>
            </a:r>
          </a:p>
        </p:txBody>
      </p:sp>
      <p:sp>
        <p:nvSpPr>
          <p:cNvPr id="3" name="Content Placeholder 2"/>
          <p:cNvSpPr>
            <a:spLocks noGrp="1"/>
          </p:cNvSpPr>
          <p:nvPr>
            <p:ph idx="1"/>
          </p:nvPr>
        </p:nvSpPr>
        <p:spPr/>
        <p:txBody>
          <a:bodyPr/>
          <a:lstStyle/>
          <a:p>
            <a:pPr lvl="0"/>
            <a:r>
              <a:rPr/>
              <a:t>Think of SRAS as the </a:t>
            </a:r>
            <a:r>
              <a:rPr b="1"/>
              <a:t>business cycle</a:t>
            </a:r>
            <a:r>
              <a:rPr/>
              <a:t>: output cycles between boom and bust.</a:t>
            </a:r>
          </a:p>
          <a:p>
            <a:pPr lvl="0"/>
            <a:r>
              <a:rPr/>
              <a:t>In the long-run, </a:t>
            </a:r>
            <a:r>
              <a:rPr b="1"/>
              <a:t>long-run economic growth</a:t>
            </a:r>
            <a:r>
              <a:rPr/>
              <a:t> tend to stabilize and increases steadily.</a:t>
            </a:r>
          </a:p>
          <a:p>
            <a:pPr lvl="0"/>
            <a:r>
              <a:rPr/>
              <a:t>We tend to say the discrepancy between recession / booming period to long-run growth path as deviation to </a:t>
            </a:r>
            <a:r>
              <a:rPr b="1"/>
              <a:t>potential output</a:t>
            </a:r>
            <a:r>
              <a:rPr/>
              <a:t>.</a:t>
            </a:r>
          </a:p>
          <a:p>
            <a:pPr lvl="0"/>
            <a:r>
              <a:rPr/>
              <a:t>Eventually, economist believe that after a recession, the economy will slowly return to its long-run growth path and reach its potential output. This is called </a:t>
            </a:r>
            <a:r>
              <a:rPr b="1"/>
              <a:t>self-correction mechanism</a:t>
            </a:r>
            <a: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Self-correction mechanism</a:t>
            </a:r>
          </a:p>
        </p:txBody>
      </p:sp>
      <p:sp>
        <p:nvSpPr>
          <p:cNvPr id="3" name="Content Placeholder 2"/>
          <p:cNvSpPr>
            <a:spLocks noGrp="1"/>
          </p:cNvSpPr>
          <p:nvPr>
            <p:ph idx="1"/>
          </p:nvPr>
        </p:nvSpPr>
        <p:spPr/>
        <p:txBody>
          <a:bodyPr/>
          <a:lstStyle/>
          <a:p>
            <a:pPr lvl="0"/>
            <a:r>
              <a:rPr/>
              <a:t>When an economy in a recession, it produces below its potential output.</a:t>
            </a:r>
          </a:p>
          <a:p>
            <a:pPr lvl="0"/>
            <a:r>
              <a:rPr/>
              <a:t>slow production where wage is sticky leads to </a:t>
            </a:r>
            <a:r>
              <a:rPr b="1"/>
              <a:t>high unemployment rate</a:t>
            </a:r>
            <a:r>
              <a:rPr/>
              <a:t>, or unemployment rate above the </a:t>
            </a:r>
            <a:r>
              <a:rPr b="1"/>
              <a:t>natural unemployment rate</a:t>
            </a:r>
            <a:r>
              <a:rPr/>
              <a:t>.</a:t>
            </a:r>
          </a:p>
          <a:p>
            <a:pPr lvl="0"/>
            <a:r>
              <a:rPr/>
              <a:t>High unemployment rate leads to lower wage level in the long-run.</a:t>
            </a:r>
          </a:p>
          <a:p>
            <a:pPr lvl="0"/>
            <a:r>
              <a:rPr/>
              <a:t>lower wage leads to low unemployment, which leads to increase in production and return to its potential output.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Model</a:t>
            </a:r>
          </a:p>
        </p:txBody>
      </p:sp>
      <p:sp>
        <p:nvSpPr>
          <p:cNvPr id="3" name="Content Placeholder 2"/>
          <p:cNvSpPr>
            <a:spLocks noGrp="1"/>
          </p:cNvSpPr>
          <p:nvPr>
            <p:ph idx="1"/>
          </p:nvPr>
        </p:nvSpPr>
        <p:spPr/>
        <p:txBody>
          <a:bodyPr/>
          <a:lstStyle/>
          <a:p>
            <a:pPr lvl="0"/>
            <a:r>
              <a:rPr/>
              <a:t>This model combines aggregate demand curve and SRAS.</a:t>
            </a:r>
          </a:p>
          <a:p>
            <a:pPr lvl="0"/>
            <a:r>
              <a:rPr/>
              <a:t>The point of intersection between AD and SRAS shows the short-run equilibrium price level and GDP.</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AD-AS model</a:t>
            </a:r>
          </a:p>
        </p:txBody>
      </p:sp>
      <p:pic>
        <p:nvPicPr>
          <p:cNvPr descr="index_files/figure-pptx/grafikzz-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demshk1-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supshk1-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Growth determinant</a:t>
            </a:r>
          </a:p>
        </p:txBody>
      </p:sp>
      <p:sp>
        <p:nvSpPr>
          <p:cNvPr id="3" name="Content Placeholder 2"/>
          <p:cNvSpPr>
            <a:spLocks noGrp="1"/>
          </p:cNvSpPr>
          <p:nvPr>
            <p:ph idx="1"/>
          </p:nvPr>
        </p:nvSpPr>
        <p:spPr/>
        <p:txBody>
          <a:bodyPr/>
          <a:lstStyle/>
          <a:p>
            <a:pPr lvl="0"/>
            <a:r>
              <a:rPr/>
              <a:t>Advance countries usually grows at around 2% rate.</a:t>
            </a:r>
          </a:p>
          <a:p>
            <a:pPr lvl="0"/>
            <a:r>
              <a:rPr/>
              <a:t>Indonesia grows somewhere around 5% these days.</a:t>
            </a:r>
          </a:p>
          <a:p>
            <a:pPr lvl="0"/>
            <a:r>
              <a:rPr/>
              <a:t>Economic growth ensure the people in the country gets richer.</a:t>
            </a:r>
          </a:p>
          <a:p>
            <a:pPr lvl="1"/>
            <a:r>
              <a:rPr/>
              <a:t>Electricity was a luxury back in the 1940s, now we take it for granted.</a:t>
            </a:r>
          </a:p>
          <a:p>
            <a:pPr lvl="1"/>
            <a:r>
              <a:rPr/>
              <a:t>Only rich people use cellphones back in late 1990s.</a:t>
            </a:r>
          </a:p>
        </p:txBody>
      </p:sp>
    </p:spTree>
  </p:cSld>
</p:sld>
</file>

<file path=ppt/slides/slide4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AD-AS model</a:t></a:r></a:p></p:txBody></p:sp><p:sp><p:nvSpPr><p:cNvPr id="4" name="Text Placeholder 3" /><p:cNvSpPr><a:spLocks noGrp="1" /></p:cNvSpPr><p:nvPr><p:ph idx="2" sz="half" type="body" /></p:nvPr></p:nvSpPr><p:spPr /><p:txBody><a:bodyPr /><a:lstStyle /><a:p><a:pPr lvl="0" indent="0" marL="0"><a:buNone /></a:pPr><a:r><a:rPr /><a:t>Negative demand shock gives you the opposite of positive demand shock. Negative supply shock gives you the opposite impact of positive supply shock.</a:t></a:r></a:p></p:txBody></p:sp><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r><a:rPr /><a:t>shock type</a:t></a:r></a:p></a:txBody><a:tcPr /></a:tc><a:tc><a:txBody><a:bodyPr /><a:lstStyle /><a:p><a:pPr lvl="0" indent="0" marL="0"><a:buNone /></a:pPr><a:r><a:rPr /><a:t>shifts</a:t></a:r></a:p></a:txBody><a:tcPr /></a:tc><a:tc><a:txBody><a:bodyPr /><a:lstStyle /><a:p><a:pPr lvl="0" indent="0" marL="0"><a:buNone /></a:pPr><a:r><a:rPr /><a:t>P</a:t></a:r></a:p></a:txBody><a:tcPr /></a:tc><a:tc><a:txBody><a:bodyPr /><a:lstStyle /><a:p><a:pPr lvl="0" indent="0" marL="0"><a:buNone /></a:pPr><a:r><a:rPr /><a:t>Y</a:t></a:r></a:p></a:txBody><a:tcPr /></a:tc></a:tr><a:tr h="0"><a:tc><a:txBody><a:bodyPr /><a:lstStyle /><a:p><a:pPr lvl="0" indent="0" marL="0"><a:buNone /></a:pPr><a:r><a:rPr /><a:t>Positive demand</a:t></a:r></a:p></a:txBody></a:tc><a:tc><a:txBody><a:bodyPr /><a:lstStyle /><a:p><a:pPr lvl="0" indent="0" marL="0"><a:buNone /></a:pPr><a14:m><m:oMath xmlns:m="http://schemas.openxmlformats.org/officeDocument/2006/math"><m:acc><m:accPr><m:chr m:val="⃗" /></m:accPr><m:e><m:r><m:t>A</m:t></m:r><m:r><m:t>D</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Negative demand</a:t></a:r></a:p></a:txBody></a:tc><a:tc><a:txBody><a:bodyPr /><a:lstStyle /><a:p><a:pPr lvl="0" indent="0" marL="0"><a:buNone /></a:pPr><a14:m><m:oMath xmlns:m="http://schemas.openxmlformats.org/officeDocument/2006/math"><m:acc><m:accPr><m:chr m:val="⃖" /></m:accPr><m:e><m:r><m:t>A</m:t></m:r><m:r><m:t>D</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Positive supply</a:t></a:r></a:p></a:txBody></a:tc><a:tc><a:txBody><a:bodyPr /><a:lstStyle /><a:p><a:pPr lvl="0" indent="0" marL="0"><a:buNone /></a:pPr><a14:m><m:oMath xmlns:m="http://schemas.openxmlformats.org/officeDocument/2006/math"><m:acc><m:accPr><m:chr m:val="⃗" /></m:accPr><m:e><m:r><m:t>S</m:t></m:r><m:r><m:t>R</m:t></m:r><m:r><m:t>A</m:t></m:r><m:r><m:t>S</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Negative supply</a:t></a:r></a:p></a:txBody></a:tc><a:tc><a:txBody><a:bodyPr /><a:lstStyle /><a:p><a:pPr lvl="0" indent="0" marL="0"><a:buNone /></a:pPr><a14:m><m:oMath xmlns:m="http://schemas.openxmlformats.org/officeDocument/2006/math"><m:acc><m:accPr><m:chr m:val="⃖" /></m:accPr><m:e><m:r><m:t>S</m:t></m:r><m:r><m:t>R</m:t></m:r><m:r><m:t>A</m:t></m:r><m:r><m:t>S</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bl></a:graphicData></a:graphic></p:graphicFrame></p:spTree></p:cSld></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negative supply shock leads to a </a:t>
            </a:r>
            <a:r>
              <a:rPr b="1"/>
              <a:t>stagflation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Long-run macroeconomic equilibrium</a:t>
            </a:r>
          </a:p>
        </p:txBody>
      </p:sp>
      <p:sp>
        <p:nvSpPr>
          <p:cNvPr id="3" name="Content Placeholder 2"/>
          <p:cNvSpPr>
            <a:spLocks noGrp="1"/>
          </p:cNvSpPr>
          <p:nvPr>
            <p:ph idx="1"/>
          </p:nvPr>
        </p:nvSpPr>
        <p:spPr/>
        <p:txBody>
          <a:bodyPr/>
          <a:lstStyle/>
          <a:p>
            <a:pPr lvl="0"/>
            <a:r>
              <a:rPr/>
              <a:t>In the long-run, supply is starting to adjust and the </a:t>
            </a:r>
            <a:r>
              <a:rPr b="1"/>
              <a:t>self-correcting mechanism</a:t>
            </a:r>
            <a:r>
              <a:rPr/>
              <a:t> works.</a:t>
            </a:r>
          </a:p>
          <a:p>
            <a:pPr lvl="0"/>
            <a:r>
              <a:rPr/>
              <a:t>Remember that in the long-run, output will not stay low or stay high: it will eventually return to its potential long-run growth.</a:t>
            </a:r>
          </a:p>
          <a:p>
            <a:pPr lvl="0"/>
            <a:r>
              <a:rPr/>
              <a:t>Therefore, in the long-run, output level will return to normal.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Long-run macroeconomic equilibrium</a:t>
            </a:r>
          </a:p>
        </p:txBody>
      </p:sp>
      <p:pic>
        <p:nvPicPr>
          <p:cNvPr descr="index_files/figure-pptx/lr-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demshk5-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demshk6-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Long-run self-correction mechanism</a:t>
            </a:r>
          </a:p>
        </p:txBody>
      </p:sp>
      <p:sp>
        <p:nvSpPr>
          <p:cNvPr id="3" name="Content Placeholder 2"/>
          <p:cNvSpPr>
            <a:spLocks noGrp="1"/>
          </p:cNvSpPr>
          <p:nvPr>
            <p:ph idx="1"/>
          </p:nvPr>
        </p:nvSpPr>
        <p:spPr/>
        <p:txBody>
          <a:bodyPr/>
          <a:lstStyle/>
          <a:p>
            <a:pPr lvl="0"/>
            <a:r>
              <a:rPr/>
              <a:t>You can reach the similar conclusion for a long-run negative demand shock, which leads to even lower prices and the same output.</a:t>
            </a:r>
          </a:p>
          <a:p>
            <a:pPr lvl="0"/>
            <a:r>
              <a:rPr/>
              <a:t>To us, price level matter less if everyone can consume the same amount of goods and services:</a:t>
            </a:r>
          </a:p>
          <a:p>
            <a:pPr lvl="1"/>
            <a:r>
              <a:rPr/>
              <a:t>that is, price changes do not matter if GDP stays the same.</a:t>
            </a:r>
          </a:p>
          <a:p>
            <a:pPr lvl="1"/>
            <a:r>
              <a:rPr/>
              <a:t>in Australia, everything is more expensive but wage level is far above Indonesia.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Long-run self-correction</a:t>
            </a:r>
          </a:p>
        </p:txBody>
      </p:sp>
      <p:sp>
        <p:nvSpPr>
          <p:cNvPr id="3" name="Content Placeholder 2"/>
          <p:cNvSpPr>
            <a:spLocks noGrp="1"/>
          </p:cNvSpPr>
          <p:nvPr>
            <p:ph idx="1"/>
          </p:nvPr>
        </p:nvSpPr>
        <p:spPr/>
        <p:txBody>
          <a:bodyPr/>
          <a:lstStyle/>
          <a:p>
            <a:pPr lvl="0"/>
            <a:r>
              <a:rPr/>
              <a:t>If economy is going to return to its normal level eventually, why would we need to do anything at all?</a:t>
            </a:r>
          </a:p>
          <a:p>
            <a:pPr lvl="0"/>
            <a:r>
              <a:rPr/>
              <a:t>The answer is because a “long-run” may take some time to adjust.</a:t>
            </a:r>
          </a:p>
          <a:p>
            <a:pPr lvl="1"/>
            <a:r>
              <a:rPr/>
              <a:t>The world has not really go back to its potential output level after Global Financial Crisis in 2008.</a:t>
            </a:r>
          </a:p>
          <a:p>
            <a:pPr lvl="1"/>
            <a:r>
              <a:rPr/>
              <a:t>Indonesian growth rate never return to pre-1998 level.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 long-run we all dead</a:t>
            </a:r>
          </a:p>
        </p:txBody>
      </p:sp>
      <p:sp>
        <p:nvSpPr>
          <p:cNvPr id="3" name="Content Placeholder 2"/>
          <p:cNvSpPr>
            <a:spLocks noGrp="1"/>
          </p:cNvSpPr>
          <p:nvPr>
            <p:ph idx="1"/>
          </p:nvPr>
        </p:nvSpPr>
        <p:spPr/>
        <p:txBody>
          <a:bodyPr/>
          <a:lstStyle/>
          <a:p>
            <a:pPr lvl="0"/>
            <a:r>
              <a:rPr/>
              <a:t>Since Keynesianism dominates economic thinking, it is believed that government policies are needed to stabilize economy.</a:t>
            </a:r>
          </a:p>
          <a:p>
            <a:pPr lvl="0"/>
            <a:r>
              <a:rPr/>
              <a:t>We will learn further how government policies try to stabilize economy.</a:t>
            </a:r>
          </a:p>
          <a:p>
            <a:pPr lvl="0"/>
            <a:r>
              <a:rPr/>
              <a:t>We also will learn the monetary policy and how interest rate interact with the economy.</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Sum-up</a:t>
            </a:r>
          </a:p>
        </p:txBody>
      </p:sp>
      <p:sp>
        <p:nvSpPr>
          <p:cNvPr id="3" name="Content Placeholder 2"/>
          <p:cNvSpPr>
            <a:spLocks noGrp="1"/>
          </p:cNvSpPr>
          <p:nvPr>
            <p:ph idx="1"/>
          </p:nvPr>
        </p:nvSpPr>
        <p:spPr/>
        <p:txBody>
          <a:bodyPr/>
          <a:lstStyle/>
          <a:p>
            <a:pPr lvl="0"/>
            <a:r>
              <a:rPr/>
              <a:t>We have learned how we measure aggregate prices, unemployment and GDP.</a:t>
            </a:r>
          </a:p>
          <a:p>
            <a:pPr lvl="0"/>
            <a:r>
              <a:rPr/>
              <a:t>We also learned how they are interact:</a:t>
            </a:r>
          </a:p>
          <a:p>
            <a:pPr lvl="1"/>
            <a:r>
              <a:rPr/>
              <a:t>economic expansion tends to be followed by inflation and lower unemployment.</a:t>
            </a:r>
          </a:p>
          <a:p>
            <a:pPr lvl="1"/>
            <a:r>
              <a:rPr/>
              <a:t>There is also a possible </a:t>
            </a:r>
            <a:r>
              <a:rPr b="1"/>
              <a:t>stagflation</a:t>
            </a:r>
            <a:r>
              <a:rPr/>
              <a:t> where economy stagnate, unemployment is high but also inflation.</a:t>
            </a:r>
          </a:p>
          <a:p>
            <a:pPr lvl="0"/>
            <a:r>
              <a:rPr/>
              <a:t>Next-up: government policies and monetary policy.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growth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Increasing the number of worker can increase GDP, but it won’t last long.</a:t>
                </a:r>
              </a:p>
              <a:p>
                <a:pPr lvl="0"/>
                <a:r>
                  <a:rPr/>
                  <a:t>When we have an economic growth that is long lasting, we call it </a:t>
                </a:r>
                <a:r>
                  <a:rPr b="1"/>
                  <a:t>sustained economic growth</a:t>
                </a:r>
                <a:r>
                  <a:rPr/>
                  <a:t>.</a:t>
                </a:r>
              </a:p>
              <a:p>
                <a:pPr lvl="0"/>
                <a:r>
                  <a:rPr/>
                  <a:t>We can only sustain economic growth by increasing </a:t>
                </a:r>
                <a:r>
                  <a:rPr b="1"/>
                  <a:t>productivity</a:t>
                </a:r>
                <a:r>
                  <a:rPr/>
                  <a:t>.</a:t>
                </a:r>
              </a:p>
              <a:p>
                <a:pPr lvl="0"/>
                <a:r>
                  <a:rPr/>
                  <a:t>The term productivity usually refer to how much output can a country produce given the same number of labour.</a:t>
                </a:r>
              </a:p>
              <a:p>
                <a:pPr lvl="0"/>
                <a:r>
                  <a:rPr/>
                  <a:t>We often measure them with </a:t>
                </a:r>
                <a14:m>
                  <m:oMath xmlns:m="http://schemas.openxmlformats.org/officeDocument/2006/math">
                    <m:f>
                      <m:fPr>
                        <m:type m:val="bar"/>
                      </m:fPr>
                      <m:num>
                        <m:r>
                          <m:t>G</m:t>
                        </m:r>
                        <m:r>
                          <m:t>D</m:t>
                        </m:r>
                        <m:r>
                          <m:t>P</m:t>
                        </m:r>
                      </m:num>
                      <m:den>
                        <m:r>
                          <m:t>l</m:t>
                        </m:r>
                        <m:r>
                          <m:t>a</m:t>
                        </m:r>
                        <m:r>
                          <m:t>b</m:t>
                        </m:r>
                        <m:r>
                          <m:t>o</m:t>
                        </m:r>
                        <m:r>
                          <m:t>u</m:t>
                        </m:r>
                        <m:r>
                          <m:t>r</m:t>
                        </m:r>
                      </m:den>
                    </m:f>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Determinant of productivity</a:t>
            </a:r>
          </a:p>
        </p:txBody>
      </p:sp>
      <p:sp>
        <p:nvSpPr>
          <p:cNvPr id="3" name="Content Placeholder 2"/>
          <p:cNvSpPr>
            <a:spLocks noGrp="1"/>
          </p:cNvSpPr>
          <p:nvPr>
            <p:ph idx="1"/>
          </p:nvPr>
        </p:nvSpPr>
        <p:spPr/>
        <p:txBody>
          <a:bodyPr/>
          <a:lstStyle/>
          <a:p>
            <a:pPr lvl="0" indent="0" marL="0">
              <a:buNone/>
            </a:pPr>
            <a:r>
              <a:rPr/>
              <a:t>Three main determinant of productivity:</a:t>
            </a:r>
          </a:p>
          <a:p>
            <a:pPr lvl="0" indent="-342900" marL="342900">
              <a:buAutoNum type="arabicPeriod"/>
            </a:pPr>
            <a:r>
              <a:rPr b="1"/>
              <a:t>Increase in physical capital</a:t>
            </a:r>
            <a:r>
              <a:rPr/>
              <a:t>. A farmer with a tractor can plow more acres of land than with a hoe or a bull.</a:t>
            </a:r>
          </a:p>
          <a:p>
            <a:pPr lvl="0" indent="-342900" marL="342900">
              <a:buAutoNum type="arabicPeriod"/>
            </a:pPr>
            <a:r>
              <a:rPr b="1"/>
              <a:t>Increase in human capital</a:t>
            </a:r>
            <a:r>
              <a:rPr/>
              <a:t>. Usually measured by education and training.</a:t>
            </a:r>
          </a:p>
          <a:p>
            <a:pPr lvl="0" indent="-342900" marL="342900">
              <a:buAutoNum type="arabicPeriod"/>
            </a:pPr>
            <a:r>
              <a:rPr b="1"/>
              <a:t>Technological progress</a:t>
            </a:r>
            <a:r>
              <a:rPr/>
              <a:t>, such as the invention of combustion engines, internet, etc. While major invention is important, Note that it is also important to consider smaller technological progress such as a simple post-it.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 note on education in Indonesia</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Finished education</a:t>
                      </a:r>
                    </a:p>
                  </a:txBody>
                  <a:tcPr/>
                </a:tc>
                <a:tc>
                  <a:txBody>
                    <a:bodyPr/>
                    <a:lstStyle/>
                    <a:p>
                      <a:pPr lvl="0" indent="0" marL="0" algn="r">
                        <a:buNone/>
                      </a:pPr>
                      <a:r>
                        <a:rPr/>
                        <a:t>Year 1986</a:t>
                      </a:r>
                    </a:p>
                  </a:txBody>
                  <a:tcPr/>
                </a:tc>
                <a:tc>
                  <a:txBody>
                    <a:bodyPr/>
                    <a:lstStyle/>
                    <a:p>
                      <a:pPr lvl="0" indent="0" marL="0" algn="r">
                        <a:buNone/>
                      </a:pPr>
                      <a:r>
                        <a:rPr/>
                        <a:t>Feb 2008</a:t>
                      </a:r>
                    </a:p>
                  </a:txBody>
                  <a:tcPr/>
                </a:tc>
                <a:tc>
                  <a:txBody>
                    <a:bodyPr/>
                    <a:lstStyle/>
                    <a:p>
                      <a:pPr lvl="0" indent="0" marL="0" algn="r">
                        <a:buNone/>
                      </a:pPr>
                      <a:r>
                        <a:rPr/>
                        <a:t>Feb 2020</a:t>
                      </a:r>
                    </a:p>
                  </a:txBody>
                  <a:tcPr/>
                </a:tc>
              </a:tr>
              <a:tr h="0">
                <a:tc>
                  <a:txBody>
                    <a:bodyPr/>
                    <a:lstStyle/>
                    <a:p>
                      <a:pPr lvl="0" indent="0" marL="0" algn="r">
                        <a:buNone/>
                      </a:pPr>
                      <a:r>
                        <a:rPr/>
                        <a:t>No formal education</a:t>
                      </a:r>
                    </a:p>
                  </a:txBody>
                </a:tc>
                <a:tc>
                  <a:txBody>
                    <a:bodyPr/>
                    <a:lstStyle/>
                    <a:p>
                      <a:pPr lvl="0" indent="0" marL="0" algn="r">
                        <a:buNone/>
                      </a:pPr>
                      <a:r>
                        <a:rPr/>
                        <a:t>12,612,237</a:t>
                      </a:r>
                    </a:p>
                  </a:txBody>
                </a:tc>
                <a:tc>
                  <a:txBody>
                    <a:bodyPr/>
                    <a:lstStyle/>
                    <a:p>
                      <a:pPr lvl="0" indent="0" marL="0" algn="r">
                        <a:buNone/>
                      </a:pPr>
                      <a:r>
                        <a:rPr/>
                        <a:t>5,670,322</a:t>
                      </a:r>
                    </a:p>
                  </a:txBody>
                </a:tc>
                <a:tc>
                  <a:txBody>
                    <a:bodyPr/>
                    <a:lstStyle/>
                    <a:p>
                      <a:pPr lvl="0" indent="0" marL="0" algn="r">
                        <a:buNone/>
                      </a:pPr>
                      <a:r>
                        <a:rPr/>
                        <a:t>3,396,863</a:t>
                      </a:r>
                    </a:p>
                  </a:txBody>
                </a:tc>
              </a:tr>
              <a:tr h="0">
                <a:tc>
                  <a:txBody>
                    <a:bodyPr/>
                    <a:lstStyle/>
                    <a:p>
                      <a:pPr lvl="0" indent="0" marL="0" algn="r">
                        <a:buNone/>
                      </a:pPr>
                      <a:r>
                        <a:rPr/>
                        <a:t>Not finished elementary</a:t>
                      </a:r>
                    </a:p>
                  </a:txBody>
                </a:tc>
                <a:tc>
                  <a:txBody>
                    <a:bodyPr/>
                    <a:lstStyle/>
                    <a:p>
                      <a:pPr lvl="0" indent="0" marL="0" algn="r">
                        <a:buNone/>
                      </a:pPr>
                      <a:r>
                        <a:rPr/>
                        <a:t>19,151,150</a:t>
                      </a:r>
                    </a:p>
                  </a:txBody>
                </a:tc>
                <a:tc>
                  <a:txBody>
                    <a:bodyPr/>
                    <a:lstStyle/>
                    <a:p>
                      <a:pPr lvl="0" indent="0" marL="0" algn="r">
                        <a:buNone/>
                      </a:pPr>
                      <a:r>
                        <a:rPr/>
                        <a:t>12,982,233</a:t>
                      </a:r>
                    </a:p>
                  </a:txBody>
                </a:tc>
                <a:tc>
                  <a:txBody>
                    <a:bodyPr/>
                    <a:lstStyle/>
                    <a:p>
                      <a:pPr lvl="0" indent="0" marL="0" algn="r">
                        <a:buNone/>
                      </a:pPr>
                      <a:r>
                        <a:rPr/>
                        <a:t>15,448,193</a:t>
                      </a:r>
                    </a:p>
                  </a:txBody>
                </a:tc>
              </a:tr>
              <a:tr h="0">
                <a:tc>
                  <a:txBody>
                    <a:bodyPr/>
                    <a:lstStyle/>
                    <a:p>
                      <a:pPr lvl="0" indent="0" marL="0" algn="r">
                        <a:buNone/>
                      </a:pPr>
                      <a:r>
                        <a:rPr/>
                        <a:t>Elementary</a:t>
                      </a:r>
                    </a:p>
                  </a:txBody>
                </a:tc>
                <a:tc>
                  <a:txBody>
                    <a:bodyPr/>
                    <a:lstStyle/>
                    <a:p>
                      <a:pPr lvl="0" indent="0" marL="0" algn="r">
                        <a:buNone/>
                      </a:pPr>
                      <a:r>
                        <a:rPr/>
                        <a:t>22,005,947</a:t>
                      </a:r>
                    </a:p>
                  </a:txBody>
                </a:tc>
                <a:tc>
                  <a:txBody>
                    <a:bodyPr/>
                    <a:lstStyle/>
                    <a:p>
                      <a:pPr lvl="0" indent="0" marL="0" algn="r">
                        <a:buNone/>
                      </a:pPr>
                      <a:r>
                        <a:rPr/>
                        <a:t>36,963,023</a:t>
                      </a:r>
                    </a:p>
                  </a:txBody>
                </a:tc>
                <a:tc>
                  <a:txBody>
                    <a:bodyPr/>
                    <a:lstStyle/>
                    <a:p>
                      <a:pPr lvl="0" indent="0" marL="0" algn="r">
                        <a:buNone/>
                      </a:pPr>
                      <a:r>
                        <a:rPr/>
                        <a:t>33,188,745</a:t>
                      </a:r>
                    </a:p>
                  </a:txBody>
                </a:tc>
              </a:tr>
              <a:tr h="0">
                <a:tc>
                  <a:txBody>
                    <a:bodyPr/>
                    <a:lstStyle/>
                    <a:p>
                      <a:pPr lvl="0" indent="0" marL="0" algn="r">
                        <a:buNone/>
                      </a:pPr>
                      <a:r>
                        <a:rPr/>
                        <a:t>Junior high</a:t>
                      </a:r>
                    </a:p>
                  </a:txBody>
                </a:tc>
                <a:tc>
                  <a:txBody>
                    <a:bodyPr/>
                    <a:lstStyle/>
                    <a:p>
                      <a:pPr lvl="0" indent="0" marL="0" algn="r">
                        <a:buNone/>
                      </a:pPr>
                      <a:r>
                        <a:rPr/>
                        <a:t>5,383,600</a:t>
                      </a:r>
                    </a:p>
                  </a:txBody>
                </a:tc>
                <a:tc>
                  <a:txBody>
                    <a:bodyPr/>
                    <a:lstStyle/>
                    <a:p>
                      <a:pPr lvl="0" indent="0" marL="0" algn="r">
                        <a:buNone/>
                      </a:pPr>
                      <a:r>
                        <a:rPr/>
                        <a:t>19,396,319</a:t>
                      </a:r>
                    </a:p>
                  </a:txBody>
                </a:tc>
                <a:tc>
                  <a:txBody>
                    <a:bodyPr/>
                    <a:lstStyle/>
                    <a:p>
                      <a:pPr lvl="0" indent="0" marL="0" algn="r">
                        <a:buNone/>
                      </a:pPr>
                      <a:r>
                        <a:rPr/>
                        <a:t>23,827,254</a:t>
                      </a:r>
                    </a:p>
                  </a:txBody>
                </a:tc>
              </a:tr>
              <a:tr h="0">
                <a:tc>
                  <a:txBody>
                    <a:bodyPr/>
                    <a:lstStyle/>
                    <a:p>
                      <a:pPr lvl="0" indent="0" marL="0" algn="r">
                        <a:buNone/>
                      </a:pPr>
                      <a:r>
                        <a:rPr/>
                        <a:t>General high school</a:t>
                      </a:r>
                    </a:p>
                  </a:txBody>
                </a:tc>
                <a:tc>
                  <a:txBody>
                    <a:bodyPr/>
                    <a:lstStyle/>
                    <a:p>
                      <a:pPr lvl="0" indent="0" marL="0" algn="r">
                        <a:buNone/>
                      </a:pPr>
                      <a:r>
                        <a:rPr/>
                        <a:t>2,523,131</a:t>
                      </a:r>
                    </a:p>
                  </a:txBody>
                </a:tc>
                <a:tc>
                  <a:txBody>
                    <a:bodyPr/>
                    <a:lstStyle/>
                    <a:p>
                      <a:pPr lvl="0" indent="0" marL="0" algn="r">
                        <a:buNone/>
                      </a:pPr>
                      <a:r>
                        <a:rPr/>
                        <a:t>13,899,839</a:t>
                      </a:r>
                    </a:p>
                  </a:txBody>
                </a:tc>
                <a:tc>
                  <a:txBody>
                    <a:bodyPr/>
                    <a:lstStyle/>
                    <a:p>
                      <a:pPr lvl="0" indent="0" marL="0" algn="r">
                        <a:buNone/>
                      </a:pPr>
                      <a:r>
                        <a:rPr/>
                        <a:t>24,372,684</a:t>
                      </a:r>
                    </a:p>
                  </a:txBody>
                </a:tc>
              </a:tr>
              <a:tr h="0">
                <a:tc>
                  <a:txBody>
                    <a:bodyPr/>
                    <a:lstStyle/>
                    <a:p>
                      <a:pPr lvl="0" indent="0" marL="0" algn="r">
                        <a:buNone/>
                      </a:pPr>
                      <a:r>
                        <a:rPr/>
                        <a:t>Vocational high school</a:t>
                      </a:r>
                    </a:p>
                  </a:txBody>
                </a:tc>
                <a:tc>
                  <a:txBody>
                    <a:bodyPr/>
                    <a:lstStyle/>
                    <a:p>
                      <a:pPr lvl="0" indent="0" marL="0" algn="r">
                        <a:buNone/>
                      </a:pPr>
                      <a:r>
                        <a:rPr/>
                        <a:t>2,828,990</a:t>
                      </a:r>
                    </a:p>
                  </a:txBody>
                </a:tc>
                <a:tc>
                  <a:txBody>
                    <a:bodyPr/>
                    <a:lstStyle/>
                    <a:p>
                      <a:pPr lvl="0" indent="0" marL="0" algn="r">
                        <a:buNone/>
                      </a:pPr>
                      <a:r>
                        <a:rPr/>
                        <a:t>6,708,513</a:t>
                      </a:r>
                    </a:p>
                  </a:txBody>
                </a:tc>
                <a:tc>
                  <a:txBody>
                    <a:bodyPr/>
                    <a:lstStyle/>
                    <a:p>
                      <a:pPr lvl="0" indent="0" marL="0" algn="r">
                        <a:buNone/>
                      </a:pPr>
                      <a:r>
                        <a:rPr/>
                        <a:t>15,690,637</a:t>
                      </a:r>
                    </a:p>
                  </a:txBody>
                </a:tc>
              </a:tr>
              <a:tr h="0">
                <a:tc>
                  <a:txBody>
                    <a:bodyPr/>
                    <a:lstStyle/>
                    <a:p>
                      <a:pPr lvl="0" indent="0" marL="0" algn="r">
                        <a:buNone/>
                      </a:pPr>
                      <a:r>
                        <a:rPr/>
                        <a:t>Diploma</a:t>
                      </a:r>
                    </a:p>
                  </a:txBody>
                </a:tc>
                <a:tc>
                  <a:txBody>
                    <a:bodyPr/>
                    <a:lstStyle/>
                    <a:p>
                      <a:pPr lvl="0" indent="0" marL="0" algn="r">
                        <a:buNone/>
                      </a:pPr>
                      <a:r>
                        <a:rPr/>
                        <a:t>574,248</a:t>
                      </a:r>
                    </a:p>
                  </a:txBody>
                </a:tc>
                <a:tc>
                  <a:txBody>
                    <a:bodyPr/>
                    <a:lstStyle/>
                    <a:p>
                      <a:pPr lvl="0" indent="0" marL="0" algn="r">
                        <a:buNone/>
                      </a:pPr>
                      <a:r>
                        <a:rPr/>
                        <a:t>2,660,606</a:t>
                      </a:r>
                    </a:p>
                  </a:txBody>
                </a:tc>
                <a:tc>
                  <a:txBody>
                    <a:bodyPr/>
                    <a:lstStyle/>
                    <a:p>
                      <a:pPr lvl="0" indent="0" marL="0" algn="r">
                        <a:buNone/>
                      </a:pPr>
                      <a:r>
                        <a:rPr/>
                        <a:t>3,732,368</a:t>
                      </a:r>
                    </a:p>
                  </a:txBody>
                </a:tc>
              </a:tr>
              <a:tr h="0">
                <a:tc>
                  <a:txBody>
                    <a:bodyPr/>
                    <a:lstStyle/>
                    <a:p>
                      <a:pPr lvl="0" indent="0" marL="0" algn="r">
                        <a:buNone/>
                      </a:pPr>
                      <a:r>
                        <a:rPr/>
                        <a:t>University</a:t>
                      </a:r>
                    </a:p>
                  </a:txBody>
                </a:tc>
                <a:tc>
                  <a:txBody>
                    <a:bodyPr/>
                    <a:lstStyle/>
                    <a:p>
                      <a:pPr lvl="0" indent="0" marL="0" algn="r">
                        <a:buNone/>
                      </a:pPr>
                      <a:r>
                        <a:rPr/>
                        <a:t>305,088</a:t>
                      </a:r>
                    </a:p>
                  </a:txBody>
                </a:tc>
                <a:tc>
                  <a:txBody>
                    <a:bodyPr/>
                    <a:lstStyle/>
                    <a:p>
                      <a:pPr lvl="0" indent="0" marL="0" algn="r">
                        <a:buNone/>
                      </a:pPr>
                      <a:r>
                        <a:rPr/>
                        <a:t>3,769,002</a:t>
                      </a:r>
                    </a:p>
                  </a:txBody>
                </a:tc>
                <a:tc>
                  <a:txBody>
                    <a:bodyPr/>
                    <a:lstStyle/>
                    <a:p>
                      <a:pPr lvl="0" indent="0" marL="0" algn="r">
                        <a:buNone/>
                      </a:pPr>
                      <a:r>
                        <a:rPr/>
                        <a:t>13,636,122</a:t>
                      </a:r>
                    </a:p>
                  </a:txBody>
                </a:tc>
              </a:tr>
              <a:tr h="0">
                <a:tc>
                  <a:txBody>
                    <a:bodyPr/>
                    <a:lstStyle/>
                    <a:p>
                      <a:pPr lvl="0" indent="0" marL="0" algn="r">
                        <a:buNone/>
                      </a:pPr>
                      <a:r>
                        <a:rPr/>
                        <a:t>Total</a:t>
                      </a:r>
                    </a:p>
                  </a:txBody>
                </a:tc>
                <a:tc>
                  <a:txBody>
                    <a:bodyPr/>
                    <a:lstStyle/>
                    <a:p>
                      <a:pPr lvl="0" indent="0" marL="0" algn="r">
                        <a:buNone/>
                      </a:pPr>
                      <a:r>
                        <a:rPr/>
                        <a:t>65,384,391</a:t>
                      </a:r>
                    </a:p>
                  </a:txBody>
                </a:tc>
                <a:tc>
                  <a:txBody>
                    <a:bodyPr/>
                    <a:lstStyle/>
                    <a:p>
                      <a:pPr lvl="0" indent="0" marL="0" algn="r">
                        <a:buNone/>
                      </a:pPr>
                      <a:r>
                        <a:rPr/>
                        <a:t>102,049,857</a:t>
                      </a:r>
                    </a:p>
                  </a:txBody>
                </a:tc>
                <a:tc>
                  <a:txBody>
                    <a:bodyPr/>
                    <a:lstStyle/>
                    <a:p>
                      <a:pPr lvl="0" indent="0" marL="0" algn="r">
                        <a:buNone/>
                      </a:pPr>
                      <a:r>
                        <a:rPr/>
                        <a:t>133,292,866</a:t>
                      </a:r>
                    </a:p>
                  </a:txBody>
                </a:tc>
              </a:tr>
              <a:tr h="0">
                <a:tc>
                  <a:txBody>
                    <a:bodyPr/>
                    <a:lstStyle/>
                    <a:p>
                      <a:pPr lvl="0" indent="0" marL="0" algn="r">
                        <a:buNone/>
                      </a:pPr>
                      <a:r>
                        <a:rPr baseline="30000"/>
                        <a:t>a</a:t>
                      </a:r>
                      <a:r>
                        <a:rPr/>
                        <a:t> Source: BPS</a:t>
                      </a:r>
                    </a:p>
                  </a:txBody>
                </a:tc>
                <a:tc>
                  <a:txBody>
                    <a:bodyPr/>
                    <a:lstStyle/>
                    <a:p>
                      <a:endParaRPr/>
                    </a:p>
                  </a:txBody>
                </a:tc>
                <a:tc>
                  <a:txBody>
                    <a:bodyPr/>
                    <a:lstStyle/>
                    <a:p>
                      <a:endParaRP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Number of workers by educational attainment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 note on education in Indonesia</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Finished education</a:t>
                      </a:r>
                    </a:p>
                  </a:txBody>
                  <a:tcPr/>
                </a:tc>
                <a:tc>
                  <a:txBody>
                    <a:bodyPr/>
                    <a:lstStyle/>
                    <a:p>
                      <a:pPr lvl="0" indent="0" marL="0" algn="r">
                        <a:buNone/>
                      </a:pPr>
                      <a:r>
                        <a:rPr/>
                        <a:t>Year 1986</a:t>
                      </a:r>
                    </a:p>
                  </a:txBody>
                  <a:tcPr/>
                </a:tc>
                <a:tc>
                  <a:txBody>
                    <a:bodyPr/>
                    <a:lstStyle/>
                    <a:p>
                      <a:pPr lvl="0" indent="0" marL="0" algn="r">
                        <a:buNone/>
                      </a:pPr>
                      <a:r>
                        <a:rPr/>
                        <a:t>Feb 2008</a:t>
                      </a:r>
                    </a:p>
                  </a:txBody>
                  <a:tcPr/>
                </a:tc>
                <a:tc>
                  <a:txBody>
                    <a:bodyPr/>
                    <a:lstStyle/>
                    <a:p>
                      <a:pPr lvl="0" indent="0" marL="0" algn="r">
                        <a:buNone/>
                      </a:pPr>
                      <a:r>
                        <a:rPr/>
                        <a:t>Feb 2020</a:t>
                      </a:r>
                    </a:p>
                  </a:txBody>
                  <a:tcPr/>
                </a:tc>
              </a:tr>
              <a:tr h="0">
                <a:tc>
                  <a:txBody>
                    <a:bodyPr/>
                    <a:lstStyle/>
                    <a:p>
                      <a:pPr lvl="0" indent="0" marL="0" algn="r">
                        <a:buNone/>
                      </a:pPr>
                      <a:r>
                        <a:rPr/>
                        <a:t>No formal education</a:t>
                      </a:r>
                    </a:p>
                  </a:txBody>
                </a:tc>
                <a:tc>
                  <a:txBody>
                    <a:bodyPr/>
                    <a:lstStyle/>
                    <a:p>
                      <a:pPr lvl="0" indent="0" marL="0" algn="r">
                        <a:buNone/>
                      </a:pPr>
                      <a:r>
                        <a:rPr/>
                        <a:t>19.29</a:t>
                      </a:r>
                    </a:p>
                  </a:txBody>
                </a:tc>
                <a:tc>
                  <a:txBody>
                    <a:bodyPr/>
                    <a:lstStyle/>
                    <a:p>
                      <a:pPr lvl="0" indent="0" marL="0" algn="r">
                        <a:buNone/>
                      </a:pPr>
                      <a:r>
                        <a:rPr/>
                        <a:t>5.56</a:t>
                      </a:r>
                    </a:p>
                  </a:txBody>
                </a:tc>
                <a:tc>
                  <a:txBody>
                    <a:bodyPr/>
                    <a:lstStyle/>
                    <a:p>
                      <a:pPr lvl="0" indent="0" marL="0" algn="r">
                        <a:buNone/>
                      </a:pPr>
                      <a:r>
                        <a:rPr/>
                        <a:t>2.55</a:t>
                      </a:r>
                    </a:p>
                  </a:txBody>
                </a:tc>
              </a:tr>
              <a:tr h="0">
                <a:tc>
                  <a:txBody>
                    <a:bodyPr/>
                    <a:lstStyle/>
                    <a:p>
                      <a:pPr lvl="0" indent="0" marL="0" algn="r">
                        <a:buNone/>
                      </a:pPr>
                      <a:r>
                        <a:rPr/>
                        <a:t>Not finished elementary</a:t>
                      </a:r>
                    </a:p>
                  </a:txBody>
                </a:tc>
                <a:tc>
                  <a:txBody>
                    <a:bodyPr/>
                    <a:lstStyle/>
                    <a:p>
                      <a:pPr lvl="0" indent="0" marL="0" algn="r">
                        <a:buNone/>
                      </a:pPr>
                      <a:r>
                        <a:rPr/>
                        <a:t>29.29</a:t>
                      </a:r>
                    </a:p>
                  </a:txBody>
                </a:tc>
                <a:tc>
                  <a:txBody>
                    <a:bodyPr/>
                    <a:lstStyle/>
                    <a:p>
                      <a:pPr lvl="0" indent="0" marL="0" algn="r">
                        <a:buNone/>
                      </a:pPr>
                      <a:r>
                        <a:rPr/>
                        <a:t>12.72</a:t>
                      </a:r>
                    </a:p>
                  </a:txBody>
                </a:tc>
                <a:tc>
                  <a:txBody>
                    <a:bodyPr/>
                    <a:lstStyle/>
                    <a:p>
                      <a:pPr lvl="0" indent="0" marL="0" algn="r">
                        <a:buNone/>
                      </a:pPr>
                      <a:r>
                        <a:rPr/>
                        <a:t>11.59</a:t>
                      </a:r>
                    </a:p>
                  </a:txBody>
                </a:tc>
              </a:tr>
              <a:tr h="0">
                <a:tc>
                  <a:txBody>
                    <a:bodyPr/>
                    <a:lstStyle/>
                    <a:p>
                      <a:pPr lvl="0" indent="0" marL="0" algn="r">
                        <a:buNone/>
                      </a:pPr>
                      <a:r>
                        <a:rPr/>
                        <a:t>Elementary</a:t>
                      </a:r>
                    </a:p>
                  </a:txBody>
                </a:tc>
                <a:tc>
                  <a:txBody>
                    <a:bodyPr/>
                    <a:lstStyle/>
                    <a:p>
                      <a:pPr lvl="0" indent="0" marL="0" algn="r">
                        <a:buNone/>
                      </a:pPr>
                      <a:r>
                        <a:rPr/>
                        <a:t>33.66</a:t>
                      </a:r>
                    </a:p>
                  </a:txBody>
                </a:tc>
                <a:tc>
                  <a:txBody>
                    <a:bodyPr/>
                    <a:lstStyle/>
                    <a:p>
                      <a:pPr lvl="0" indent="0" marL="0" algn="r">
                        <a:buNone/>
                      </a:pPr>
                      <a:r>
                        <a:rPr/>
                        <a:t>36.22</a:t>
                      </a:r>
                    </a:p>
                  </a:txBody>
                </a:tc>
                <a:tc>
                  <a:txBody>
                    <a:bodyPr/>
                    <a:lstStyle/>
                    <a:p>
                      <a:pPr lvl="0" indent="0" marL="0" algn="r">
                        <a:buNone/>
                      </a:pPr>
                      <a:r>
                        <a:rPr/>
                        <a:t>24.90</a:t>
                      </a:r>
                    </a:p>
                  </a:txBody>
                </a:tc>
              </a:tr>
              <a:tr h="0">
                <a:tc>
                  <a:txBody>
                    <a:bodyPr/>
                    <a:lstStyle/>
                    <a:p>
                      <a:pPr lvl="0" indent="0" marL="0" algn="r">
                        <a:buNone/>
                      </a:pPr>
                      <a:r>
                        <a:rPr/>
                        <a:t>Junior high</a:t>
                      </a:r>
                    </a:p>
                  </a:txBody>
                </a:tc>
                <a:tc>
                  <a:txBody>
                    <a:bodyPr/>
                    <a:lstStyle/>
                    <a:p>
                      <a:pPr lvl="0" indent="0" marL="0" algn="r">
                        <a:buNone/>
                      </a:pPr>
                      <a:r>
                        <a:rPr/>
                        <a:t>8.23</a:t>
                      </a:r>
                    </a:p>
                  </a:txBody>
                </a:tc>
                <a:tc>
                  <a:txBody>
                    <a:bodyPr/>
                    <a:lstStyle/>
                    <a:p>
                      <a:pPr lvl="0" indent="0" marL="0" algn="r">
                        <a:buNone/>
                      </a:pPr>
                      <a:r>
                        <a:rPr/>
                        <a:t>19.01</a:t>
                      </a:r>
                    </a:p>
                  </a:txBody>
                </a:tc>
                <a:tc>
                  <a:txBody>
                    <a:bodyPr/>
                    <a:lstStyle/>
                    <a:p>
                      <a:pPr lvl="0" indent="0" marL="0" algn="r">
                        <a:buNone/>
                      </a:pPr>
                      <a:r>
                        <a:rPr/>
                        <a:t>17.88</a:t>
                      </a:r>
                    </a:p>
                  </a:txBody>
                </a:tc>
              </a:tr>
              <a:tr h="0">
                <a:tc>
                  <a:txBody>
                    <a:bodyPr/>
                    <a:lstStyle/>
                    <a:p>
                      <a:pPr lvl="0" indent="0" marL="0" algn="r">
                        <a:buNone/>
                      </a:pPr>
                      <a:r>
                        <a:rPr/>
                        <a:t>General high school</a:t>
                      </a:r>
                    </a:p>
                  </a:txBody>
                </a:tc>
                <a:tc>
                  <a:txBody>
                    <a:bodyPr/>
                    <a:lstStyle/>
                    <a:p>
                      <a:pPr lvl="0" indent="0" marL="0" algn="r">
                        <a:buNone/>
                      </a:pPr>
                      <a:r>
                        <a:rPr/>
                        <a:t>3.86</a:t>
                      </a:r>
                    </a:p>
                  </a:txBody>
                </a:tc>
                <a:tc>
                  <a:txBody>
                    <a:bodyPr/>
                    <a:lstStyle/>
                    <a:p>
                      <a:pPr lvl="0" indent="0" marL="0" algn="r">
                        <a:buNone/>
                      </a:pPr>
                      <a:r>
                        <a:rPr/>
                        <a:t>13.62</a:t>
                      </a:r>
                    </a:p>
                  </a:txBody>
                </a:tc>
                <a:tc>
                  <a:txBody>
                    <a:bodyPr/>
                    <a:lstStyle/>
                    <a:p>
                      <a:pPr lvl="0" indent="0" marL="0" algn="r">
                        <a:buNone/>
                      </a:pPr>
                      <a:r>
                        <a:rPr/>
                        <a:t>18.29</a:t>
                      </a:r>
                    </a:p>
                  </a:txBody>
                </a:tc>
              </a:tr>
              <a:tr h="0">
                <a:tc>
                  <a:txBody>
                    <a:bodyPr/>
                    <a:lstStyle/>
                    <a:p>
                      <a:pPr lvl="0" indent="0" marL="0" algn="r">
                        <a:buNone/>
                      </a:pPr>
                      <a:r>
                        <a:rPr/>
                        <a:t>Vocational high school</a:t>
                      </a:r>
                    </a:p>
                  </a:txBody>
                </a:tc>
                <a:tc>
                  <a:txBody>
                    <a:bodyPr/>
                    <a:lstStyle/>
                    <a:p>
                      <a:pPr lvl="0" indent="0" marL="0" algn="r">
                        <a:buNone/>
                      </a:pPr>
                      <a:r>
                        <a:rPr/>
                        <a:t>4.33</a:t>
                      </a:r>
                    </a:p>
                  </a:txBody>
                </a:tc>
                <a:tc>
                  <a:txBody>
                    <a:bodyPr/>
                    <a:lstStyle/>
                    <a:p>
                      <a:pPr lvl="0" indent="0" marL="0" algn="r">
                        <a:buNone/>
                      </a:pPr>
                      <a:r>
                        <a:rPr/>
                        <a:t>6.57</a:t>
                      </a:r>
                    </a:p>
                  </a:txBody>
                </a:tc>
                <a:tc>
                  <a:txBody>
                    <a:bodyPr/>
                    <a:lstStyle/>
                    <a:p>
                      <a:pPr lvl="0" indent="0" marL="0" algn="r">
                        <a:buNone/>
                      </a:pPr>
                      <a:r>
                        <a:rPr/>
                        <a:t>11.77</a:t>
                      </a:r>
                    </a:p>
                  </a:txBody>
                </a:tc>
              </a:tr>
              <a:tr h="0">
                <a:tc>
                  <a:txBody>
                    <a:bodyPr/>
                    <a:lstStyle/>
                    <a:p>
                      <a:pPr lvl="0" indent="0" marL="0" algn="r">
                        <a:buNone/>
                      </a:pPr>
                      <a:r>
                        <a:rPr/>
                        <a:t>Diploma</a:t>
                      </a:r>
                    </a:p>
                  </a:txBody>
                </a:tc>
                <a:tc>
                  <a:txBody>
                    <a:bodyPr/>
                    <a:lstStyle/>
                    <a:p>
                      <a:pPr lvl="0" indent="0" marL="0" algn="r">
                        <a:buNone/>
                      </a:pPr>
                      <a:r>
                        <a:rPr/>
                        <a:t>0.88</a:t>
                      </a:r>
                    </a:p>
                  </a:txBody>
                </a:tc>
                <a:tc>
                  <a:txBody>
                    <a:bodyPr/>
                    <a:lstStyle/>
                    <a:p>
                      <a:pPr lvl="0" indent="0" marL="0" algn="r">
                        <a:buNone/>
                      </a:pPr>
                      <a:r>
                        <a:rPr/>
                        <a:t>2.61</a:t>
                      </a:r>
                    </a:p>
                  </a:txBody>
                </a:tc>
                <a:tc>
                  <a:txBody>
                    <a:bodyPr/>
                    <a:lstStyle/>
                    <a:p>
                      <a:pPr lvl="0" indent="0" marL="0" algn="r">
                        <a:buNone/>
                      </a:pPr>
                      <a:r>
                        <a:rPr/>
                        <a:t>2.80</a:t>
                      </a:r>
                    </a:p>
                  </a:txBody>
                </a:tc>
              </a:tr>
              <a:tr h="0">
                <a:tc>
                  <a:txBody>
                    <a:bodyPr/>
                    <a:lstStyle/>
                    <a:p>
                      <a:pPr lvl="0" indent="0" marL="0" algn="r">
                        <a:buNone/>
                      </a:pPr>
                      <a:r>
                        <a:rPr/>
                        <a:t>University</a:t>
                      </a:r>
                    </a:p>
                  </a:txBody>
                </a:tc>
                <a:tc>
                  <a:txBody>
                    <a:bodyPr/>
                    <a:lstStyle/>
                    <a:p>
                      <a:pPr lvl="0" indent="0" marL="0" algn="r">
                        <a:buNone/>
                      </a:pPr>
                      <a:r>
                        <a:rPr/>
                        <a:t>0.47</a:t>
                      </a:r>
                    </a:p>
                  </a:txBody>
                </a:tc>
                <a:tc>
                  <a:txBody>
                    <a:bodyPr/>
                    <a:lstStyle/>
                    <a:p>
                      <a:pPr lvl="0" indent="0" marL="0" algn="r">
                        <a:buNone/>
                      </a:pPr>
                      <a:r>
                        <a:rPr/>
                        <a:t>3.69</a:t>
                      </a:r>
                    </a:p>
                  </a:txBody>
                </a:tc>
                <a:tc>
                  <a:txBody>
                    <a:bodyPr/>
                    <a:lstStyle/>
                    <a:p>
                      <a:pPr lvl="0" indent="0" marL="0" algn="r">
                        <a:buNone/>
                      </a:pPr>
                      <a:r>
                        <a:rPr/>
                        <a:t>10.23</a:t>
                      </a:r>
                    </a:p>
                  </a:txBody>
                </a:tc>
              </a:tr>
              <a:tr h="0">
                <a:tc>
                  <a:txBody>
                    <a:bodyPr/>
                    <a:lstStyle/>
                    <a:p>
                      <a:pPr lvl="0" indent="0" marL="0" algn="r">
                        <a:buNone/>
                      </a:pPr>
                      <a:r>
                        <a:rPr/>
                        <a:t>Total</a:t>
                      </a:r>
                    </a:p>
                  </a:txBody>
                </a:tc>
                <a:tc>
                  <a:txBody>
                    <a:bodyPr/>
                    <a:lstStyle/>
                    <a:p>
                      <a:pPr lvl="0" indent="0" marL="0" algn="r">
                        <a:buNone/>
                      </a:pPr>
                      <a:r>
                        <a:rPr/>
                        <a:t>100.00</a:t>
                      </a:r>
                    </a:p>
                  </a:txBody>
                </a:tc>
                <a:tc>
                  <a:txBody>
                    <a:bodyPr/>
                    <a:lstStyle/>
                    <a:p>
                      <a:pPr lvl="0" indent="0" marL="0" algn="r">
                        <a:buNone/>
                      </a:pPr>
                      <a:r>
                        <a:rPr/>
                        <a:t>100.00</a:t>
                      </a:r>
                    </a:p>
                  </a:txBody>
                </a:tc>
                <a:tc>
                  <a:txBody>
                    <a:bodyPr/>
                    <a:lstStyle/>
                    <a:p>
                      <a:pPr lvl="0" indent="0" marL="0" algn="r">
                        <a:buNone/>
                      </a:pPr>
                      <a:r>
                        <a:rPr/>
                        <a:t>100.00</a:t>
                      </a:r>
                    </a:p>
                  </a:txBody>
                </a:tc>
              </a:tr>
              <a:tr h="0">
                <a:tc>
                  <a:txBody>
                    <a:bodyPr/>
                    <a:lstStyle/>
                    <a:p>
                      <a:pPr lvl="0" indent="0" marL="0" algn="r">
                        <a:buNone/>
                      </a:pPr>
                      <a:r>
                        <a:rPr baseline="30000"/>
                        <a:t>a</a:t>
                      </a:r>
                      <a:r>
                        <a:rPr/>
                        <a:t> Source: BPS</a:t>
                      </a:r>
                    </a:p>
                  </a:txBody>
                </a:tc>
                <a:tc>
                  <a:txBody>
                    <a:bodyPr/>
                    <a:lstStyle/>
                    <a:p>
                      <a:endParaRPr/>
                    </a:p>
                  </a:txBody>
                </a:tc>
                <a:tc>
                  <a:txBody>
                    <a:bodyPr/>
                    <a:lstStyle/>
                    <a:p>
                      <a:endParaRP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Fraction of total workers by educational attainment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Ilmu Ekonomi</dc:title>
  <dc:creator>Prodi PIWAR Politeknik APP Jakarta</dc:creator>
  <cp:keywords/>
  <dcterms:created xsi:type="dcterms:W3CDTF">2023-11-27T09:57:56Z</dcterms:created>
  <dcterms:modified xsi:type="dcterms:W3CDTF">2023-11-27T09:57:56Z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Pertemuan 10</vt:lpwstr>
  </property>
  <property fmtid="{D5CDD505-2E9C-101B-9397-08002B2CF9AE}" pid="10" name="toc-title">
    <vt:lpwstr>Table of contents</vt:lpwstr>
  </property>
</Properties>
</file>