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i.go.id/id/fungsi-utama/moneter/operasi-moneter/Default.aspx" TargetMode="External" /><Relationship Id="rId3" Type="http://schemas.openxmlformats.org/officeDocument/2006/relationships/hyperlink" Target="https://www.bi.go.id/id/fungsi-utama/moneter/Default.aspx" TargetMode="External" /><Relationship Id="rId4" Type="http://schemas.openxmlformats.org/officeDocument/2006/relationships/hyperlink" Target="https://www.thejakartapost.com/news/2020/03/02/bi-cuts-reserve-ratio-frees-up-3-2b-liquidity-in-local-banks-amid-market-sell-off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i.go.id/id/statistik/indikator/target-inflasi.aspx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12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main tools for BI to control money supply:</a:t>
            </a:r>
          </a:p>
          <a:p>
            <a:pPr lvl="0" indent="-342900" marL="342900">
              <a:buAutoNum type="arabicPeriod"/>
            </a:pPr>
            <a:r>
              <a:rPr b="1"/>
              <a:t>Open-market operations</a:t>
            </a:r>
            <a:r>
              <a:rPr/>
              <a:t> is buying and selling </a:t>
            </a:r>
            <a:r>
              <a:rPr>
                <a:hlinkClick r:id="rId2"/>
              </a:rPr>
              <a:t>treasury bill</a:t>
            </a:r>
            <a:r>
              <a:rPr/>
              <a:t> (eg Sertifikat Bank Indonesia, SukBI, etc). BI sells t-bill when they want to reduce money supply, and buys them when otherwise.</a:t>
            </a:r>
          </a:p>
          <a:p>
            <a:pPr lvl="0" indent="-342900" marL="342900">
              <a:buAutoNum type="arabicPeriod"/>
            </a:pPr>
            <a:r>
              <a:rPr b="1"/>
              <a:t>Discount windows</a:t>
            </a:r>
            <a:r>
              <a:rPr/>
              <a:t> is opened when banks needed liquidity and BI provide them with interest rate. The interest rate BI charge to banks is called Repo rate (</a:t>
            </a:r>
            <a:r>
              <a:rPr>
                <a:hlinkClick r:id="rId3"/>
              </a:rPr>
              <a:t>BI 7DRR</a:t>
            </a:r>
            <a:r>
              <a:rPr/>
              <a:t>). Low repo rate allows banks to expand money supply.</a:t>
            </a:r>
          </a:p>
          <a:p>
            <a:pPr lvl="0" indent="-342900" marL="342900">
              <a:buAutoNum type="arabicPeriod"/>
            </a:pPr>
            <a:r>
              <a:rPr b="1"/>
              <a:t>Reserve requirements</a:t>
            </a:r>
            <a:r>
              <a:rPr/>
              <a:t>. When liquidity is needed, BI will reduce reserve requirements so banks have more money to lend to people. This is the case during </a:t>
            </a:r>
            <a:r>
              <a:rPr>
                <a:hlinkClick r:id="rId4"/>
              </a:rPr>
              <a:t>COVID-19 recession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market equilibrium</a:t>
            </a:r>
          </a:p>
        </p:txBody>
      </p:sp>
      <p:pic>
        <p:nvPicPr>
          <p:cNvPr descr="index_files/figure-pptx/educ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This is called </a:t>
            </a:r>
            <a:r>
              <a:rPr b="1"/>
              <a:t>liquidity preference model of interest rate</a:t>
            </a:r>
            <a:r>
              <a:rPr/>
              <a:t>.</a:t>
            </a:r>
          </a:p>
          <a:p>
            <a:pPr lvl="0"/>
            <a:r>
              <a:rPr/>
              <a:t>BI sets how much money in the market by setting interest rate. Effectively, BI controls the movement of MS.</a:t>
            </a:r>
          </a:p>
          <a:p>
            <a:pPr lvl="0"/>
            <a:r>
              <a:rPr/>
              <a:t>When BI wants less money circulated, they crank-up interest rate by using its three tools.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market equilibrium</a:t>
            </a:r>
          </a:p>
        </p:txBody>
      </p:sp>
      <p:pic>
        <p:nvPicPr>
          <p:cNvPr descr="index_files/figure-pptx/educ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economy booms and demand for money at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but BI keeps MS 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M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At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money demand is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 and interest rate is at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For those who want to sell non-money asset, they has to offer higher interest rate.</a:t>
                </a:r>
              </a:p>
              <a:p>
                <a:pPr lvl="0"/>
                <a:r>
                  <a:rPr/>
                  <a:t>Which cranks up general interest rate and reduce money demand back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M</m:t>
                        </m:r>
                      </m:e>
                    </m:ba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money supply</a:t>
            </a:r>
          </a:p>
        </p:txBody>
      </p:sp>
      <p:pic>
        <p:nvPicPr>
          <p:cNvPr descr="index_files/figure-pptx/educ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Suppose the cenral bank issue </a:t>
            </a:r>
            <a:r>
              <a:rPr b="1"/>
              <a:t>expansionary monetary policy</a:t>
            </a:r>
            <a:r>
              <a:rPr/>
              <a:t> either by purchasing t-bill or reducing repo rate.</a:t>
            </a:r>
          </a:p>
          <a:p>
            <a:pPr lvl="0"/>
            <a:r>
              <a:rPr/>
              <a:t>The policy pushes money to the banking system, which leads banks to reduce their interest rate.</a:t>
            </a:r>
          </a:p>
          <a:p>
            <a:pPr lvl="0"/>
            <a:r>
              <a:rPr/>
              <a:t>Lower interest rate lower borrowing costs, create more money in circulation.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Monetary policy and Aggregate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previous week, we touched a bit on what moves AD curves.</a:t>
            </a:r>
          </a:p>
          <a:p>
            <a:pPr lvl="0"/>
            <a:r>
              <a:rPr/>
              <a:t>When BI increase money supply:</a:t>
            </a:r>
          </a:p>
          <a:p>
            <a:pPr lvl="1"/>
            <a:r>
              <a:rPr/>
              <a:t>interest rate drops</a:t>
            </a:r>
          </a:p>
          <a:p>
            <a:pPr lvl="1"/>
            <a:r>
              <a:rPr/>
              <a:t>low interest rate = low borrowing costs:</a:t>
            </a:r>
          </a:p>
          <a:p>
            <a:pPr lvl="2"/>
            <a:r>
              <a:rPr/>
              <a:t>investment and consumption increases.</a:t>
            </a:r>
          </a:p>
          <a:p>
            <a:pPr lvl="2"/>
            <a:r>
              <a:rPr/>
              <a:t>leads to AD shifts to the right.</a:t>
            </a:r>
          </a:p>
          <a:p>
            <a:pPr lvl="0"/>
            <a:r>
              <a:rPr/>
              <a:t>When BI decrease money supply:</a:t>
            </a:r>
          </a:p>
          <a:p>
            <a:pPr lvl="1"/>
            <a:r>
              <a:rPr/>
              <a:t>interest rate increases</a:t>
            </a:r>
          </a:p>
          <a:p>
            <a:pPr lvl="1"/>
            <a:r>
              <a:rPr/>
              <a:t>high interest rate = high borrowing costs:</a:t>
            </a:r>
          </a:p>
          <a:p>
            <a:pPr lvl="2"/>
            <a:r>
              <a:rPr/>
              <a:t>people saves; industries halt investment.</a:t>
            </a:r>
          </a:p>
          <a:p>
            <a:pPr lvl="2"/>
            <a:r>
              <a:rPr/>
              <a:t>leads to AD shifts to the left.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Monetary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Central bank should only reduce interest rate when output is below potential output.</a:t>
            </a:r>
          </a:p>
          <a:p>
            <a:pPr lvl="0"/>
            <a:r>
              <a:rPr/>
              <a:t>The reason is the same as the government:</a:t>
            </a:r>
          </a:p>
          <a:p>
            <a:pPr lvl="1"/>
            <a:r>
              <a:rPr/>
              <a:t>during normal times, boosting AD will results in inflation.</a:t>
            </a:r>
          </a:p>
          <a:p>
            <a:pPr lvl="0"/>
            <a:r>
              <a:rPr/>
              <a:t>In fact, inflation is the main mandate of BI, NOT output nor unemployment.</a:t>
            </a:r>
          </a:p>
          <a:p>
            <a:pPr lvl="0"/>
            <a:r>
              <a:rPr/>
              <a:t>The main mandate of BI is to maintain the value of IDR:</a:t>
            </a:r>
          </a:p>
          <a:p>
            <a:pPr lvl="1"/>
            <a:r>
              <a:rPr/>
              <a:t>controlled inflation</a:t>
            </a:r>
          </a:p>
          <a:p>
            <a:pPr lvl="1"/>
            <a:r>
              <a:rPr/>
              <a:t>controlled exchange rate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Inflation targeting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Inflation targeting framework (ITF) is a framework where the basis of BI’s monetary policy is inflation.</a:t>
            </a:r>
          </a:p>
          <a:p>
            <a:pPr lvl="0"/>
            <a:r>
              <a:rPr/>
              <a:t>BI announce its inflation target (together with Ministry of Finance), and vows to use monetary policy to get that inflation rate.</a:t>
            </a:r>
          </a:p>
          <a:p>
            <a:pPr lvl="1"/>
            <a:r>
              <a:rPr/>
              <a:t>as of </a:t>
            </a:r>
            <a:r>
              <a:rPr>
                <a:hlinkClick r:id="rId2"/>
              </a:rPr>
              <a:t>today</a:t>
            </a:r>
            <a:r>
              <a:rPr/>
              <a:t>, the target is 3$$1%</a:t>
            </a:r>
          </a:p>
          <a:p>
            <a:pPr lvl="0"/>
            <a:r>
              <a:rPr/>
              <a:t>When inflation is below target, BI will be expansive, whereas high inflation will leads BI to rise interest rate.</a:t>
            </a:r>
          </a:p>
          <a:p>
            <a:pPr lvl="0"/>
            <a:r>
              <a:rPr/>
              <a:t>Indonesia is an open economy: inflation can happen due to cheap IDR. This is why BI also intervene in the exchange rate market.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Actual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Target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End of Year BI Rate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 baseline="30000"/>
                        <a:t>a</a:t>
                      </a:r>
                      <a:r>
                        <a:rPr/>
                        <a:t> Source: BI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inflation was high, BI rate is also high. High BI rate is supposed to have money absorption effect.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Expansionary monetary policy</a:t>
            </a:r>
          </a:p>
        </p:txBody>
      </p:sp>
      <p:pic>
        <p:nvPicPr>
          <p:cNvPr descr="index_files/figure-pptx/l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the central bank increase money supply, interest rate goes down, leads to inrease investment and consumption.</a:t>
                </a:r>
              </a:p>
              <a:p>
                <a:pPr lvl="0"/>
                <a:r>
                  <a:rPr/>
                  <a:t>AD shifts to the right, output go up to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while aggregate price level increases to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week-ish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AD-AS see movement of real sector / goods market:</a:t>
            </a:r>
          </a:p>
          <a:p>
            <a:pPr lvl="1"/>
            <a:r>
              <a:rPr/>
              <a:t>Relationship between real GDP and prices</a:t>
            </a:r>
          </a:p>
          <a:p>
            <a:pPr lvl="0"/>
            <a:r>
              <a:rPr/>
              <a:t>Unemployment gets affected:</a:t>
            </a:r>
          </a:p>
          <a:p>
            <a:pPr lvl="1"/>
            <a:r>
              <a:rPr/>
              <a:t>employment follows GDP: moves in short-run, neutral in long-run.</a:t>
            </a:r>
          </a:p>
          <a:p>
            <a:pPr lvl="1"/>
            <a:r>
              <a:rPr/>
              <a:t>In long-run, wage rate follows prices.</a:t>
            </a:r>
          </a:p>
          <a:p>
            <a:pPr lvl="0"/>
            <a:r>
              <a:rPr/>
              <a:t>Government can interfere:</a:t>
            </a:r>
          </a:p>
          <a:p>
            <a:pPr lvl="1"/>
            <a:r>
              <a:rPr/>
              <a:t>prices doesn’t change in long-run.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Inflation shifts MD…</a:t>
            </a:r>
          </a:p>
        </p:txBody>
      </p:sp>
      <p:pic>
        <p:nvPicPr>
          <p:cNvPr descr="index_files/figure-pptx/grafik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central bank can either pull money supply back, or keep money supply high.</a:t>
            </a:r>
          </a:p>
          <a:p>
            <a:pPr lvl="0"/>
            <a:r>
              <a:rPr/>
              <a:t>If money supply stay high, because aggregate demand and aggregate price both go up, MD shifts to the right, increasing money demand.</a:t>
            </a:r>
          </a:p>
          <a:p>
            <a:pPr lvl="0"/>
            <a:r>
              <a:rPr/>
              <a:t>In the long-run, this push interest rate back up to the original position.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 impact</a:t>
            </a:r>
          </a:p>
        </p:txBody>
      </p:sp>
      <p:pic>
        <p:nvPicPr>
          <p:cNvPr descr="index_files/figure-pptx/lr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Increase of interest rate and wage rate in the long run leads to lower supply (SRAS shifts to the left)</a:t>
            </a:r>
          </a:p>
          <a:p>
            <a:pPr lvl="0"/>
            <a:r>
              <a:rPr/>
              <a:t>In the end, output level is back to normal, but prices go up (inflation)</a:t>
            </a:r>
          </a:p>
          <a:p>
            <a:pPr lvl="0"/>
            <a:r>
              <a:rPr/>
              <a:t>The central bank failed to keep GDP and employment high, sacrifices its main target which is inflation.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Long-run neutrality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many government asks the central bank to finance their expansive program instead of stabilizing prices.</a:t>
            </a:r>
          </a:p>
          <a:p>
            <a:pPr lvl="0"/>
            <a:r>
              <a:rPr/>
              <a:t>But when the economy is in its normal state, expansionary monetary policy will only leads to higher inflation.</a:t>
            </a:r>
          </a:p>
          <a:p>
            <a:pPr lvl="0"/>
            <a:r>
              <a:rPr/>
              <a:t>This is called </a:t>
            </a:r>
            <a:r>
              <a:rPr b="1"/>
              <a:t>neutrality of money</a:t>
            </a:r>
            <a:r>
              <a:rPr/>
              <a:t>, that is, during normal times, you can’t boost real GDP because increased prices will neutralize the higher amount of money.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ITF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central bank (and the government) have very important job in mitigating recession and stabilizing the economy.</a:t>
            </a:r>
          </a:p>
          <a:p>
            <a:pPr lvl="0"/>
            <a:r>
              <a:rPr/>
              <a:t>It is not easy, however:</a:t>
            </a:r>
          </a:p>
          <a:p>
            <a:pPr lvl="1"/>
            <a:r>
              <a:rPr/>
              <a:t>Tightening monetary and fiscal policy too soon risks economy return to recession.</a:t>
            </a:r>
          </a:p>
          <a:p>
            <a:pPr lvl="1"/>
            <a:r>
              <a:rPr/>
              <a:t>Tightening monetary and fiscal policy too late, and the economy may overheat, inflate, and bursting bubbles.</a:t>
            </a:r>
          </a:p>
          <a:p>
            <a:pPr lvl="0"/>
            <a:r>
              <a:rPr/>
              <a:t>That is why inflation targeting is important, as inflation is the sign of overheating economy.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short…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During a recession:</a:t>
            </a:r>
          </a:p>
          <a:p>
            <a:pPr lvl="0" indent="-342900" marL="342900">
              <a:buAutoNum type="arabicPeriod"/>
            </a:pPr>
            <a:r>
              <a:rPr/>
              <a:t>Self-correcting mechanism:</a:t>
            </a:r>
          </a:p>
          <a:p>
            <a:pPr lvl="0"/>
            <a:r>
              <a:rPr/>
              <a:t>Short-run: AD shifts to left, prices go down, output/GDP go down.</a:t>
            </a:r>
          </a:p>
          <a:p>
            <a:pPr lvl="0"/>
            <a:r>
              <a:rPr/>
              <a:t>Long-run, self-correcting mechanism: AS shifts to right, prices go even lower but output returns to normal.</a:t>
            </a:r>
          </a:p>
          <a:p>
            <a:pPr lvl="0"/>
            <a:r>
              <a:rPr/>
              <a:t>In the end, output stays the same, prices level is very low.</a:t>
            </a:r>
          </a:p>
          <a:p>
            <a:pPr lvl="0" indent="-342900" marL="342900">
              <a:buAutoNum type="arabicPeriod"/>
            </a:pPr>
            <a:r>
              <a:rPr/>
              <a:t>Government intervention:</a:t>
            </a:r>
          </a:p>
          <a:p>
            <a:pPr lvl="0"/>
            <a:r>
              <a:rPr/>
              <a:t>Short-run: AD shifts to left, prices go down, output/GDP go down.</a:t>
            </a:r>
          </a:p>
          <a:p>
            <a:pPr lvl="0"/>
            <a:r>
              <a:rPr/>
              <a:t>Government interventions: AD shifts to the right, prices and output go back to normal.</a:t>
            </a:r>
          </a:p>
          <a:p>
            <a:pPr lvl="0"/>
            <a:r>
              <a:rPr/>
              <a:t>In the end, output and prices is the same.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monetary policy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 that the central bank does not dictate interest rate charged by private banks.</a:t>
            </a:r>
          </a:p>
          <a:p>
            <a:pPr lvl="0"/>
            <a:r>
              <a:rPr/>
              <a:t>BI set repo rate to increase incentive for banks to expand their lending.</a:t>
            </a:r>
          </a:p>
          <a:p>
            <a:pPr lvl="0"/>
            <a:r>
              <a:rPr/>
              <a:t>However, there are possibilities that consumer banks do not follow the rate set by BI rate.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monetary policy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reason is </a:t>
            </a:r>
            <a:r>
              <a:rPr b="1"/>
              <a:t>high risk premia</a:t>
            </a:r>
            <a:r>
              <a:rPr/>
              <a:t>. Some countries has terrible investing condition. In this situation, default rate may be too big for banks to lower their interest rate and forego their reserves.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monetary policy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Second reason is </a:t>
            </a:r>
            <a:r>
              <a:rPr b="1"/>
              <a:t>oligopolistic banking market</a:t>
            </a:r>
            <a:r>
              <a:rPr/>
              <a:t>. Remember that interest rate is basically the price of lending service. Banks can hold high interest rate to maximize profit the same way normal monopoly and oligopoly works.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monetary policy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Banking sector can become oligopolistic when there are high barriers to entry.</a:t>
            </a:r>
          </a:p>
          <a:p>
            <a:pPr lvl="0"/>
            <a:r>
              <a:rPr/>
              <a:t>When barriers to entry to banking is high but demand for lending exist, illegal lending pops-up, e.g.:</a:t>
            </a:r>
          </a:p>
          <a:p>
            <a:pPr lvl="1"/>
            <a:r>
              <a:rPr i="1"/>
              <a:t>lintah darat</a:t>
            </a:r>
          </a:p>
          <a:p>
            <a:pPr lvl="1"/>
            <a:r>
              <a:rPr/>
              <a:t>illegal Fin-tech</a:t>
            </a:r>
          </a:p>
          <a:p>
            <a:pPr lvl="0"/>
            <a:r>
              <a:rPr/>
              <a:t>Third problem is what plague advance countries: </a:t>
            </a:r>
            <a:r>
              <a:rPr b="1"/>
              <a:t>zero-lower bound</a:t>
            </a:r>
            <a:r>
              <a:rPr/>
              <a:t>. In advance countries, interest rate is so low, it has to go negative to be lowered.</a:t>
            </a:r>
          </a:p>
          <a:p>
            <a:pPr lvl="0"/>
            <a:r>
              <a:rPr/>
              <a:t>De facto wise, interest rate is already negative in some countries if you consider admin fee. But we still use banks amid convenience.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to do?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monetary policy isn’t effective, the central bank can turn to the government.</a:t>
                </a:r>
              </a:p>
              <a:p>
                <a:pPr lvl="0"/>
                <a:r>
                  <a:rPr/>
                  <a:t>Instead of selling t-bill to banks, BI can sell t-bill straight to the government to finance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</a:p>
              <a:p>
                <a:pPr lvl="0"/>
                <a:r>
                  <a:rPr/>
                  <a:t>This effectively turns monetary policy to fiscal policy.</a:t>
                </a:r>
              </a:p>
              <a:p>
                <a:pPr lvl="0"/>
                <a:r>
                  <a:rPr/>
                  <a:t>However, this method risks hyper-inflation as in 1966. In fact, since it is in the government’s interest to grow GDP, it can ask central bank to purchase t-bill even during normal times.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yet the third market: Money market.</a:t>
            </a:r>
          </a:p>
          <a:p>
            <a:pPr lvl="0"/>
            <a:r>
              <a:rPr/>
              <a:t>Money market completes the macroeconomics relationship: growth, unemployment and inflation.</a:t>
            </a:r>
          </a:p>
          <a:p>
            <a:pPr lvl="0"/>
            <a:r>
              <a:rPr/>
              <a:t>We will learn supply and demand of money, with interest rate as its price.</a:t>
            </a:r>
          </a:p>
          <a:p>
            <a:pPr lvl="0"/>
            <a:r>
              <a:rPr/>
              <a:t>We covered how financial system works.</a:t>
            </a:r>
          </a:p>
          <a:p>
            <a:pPr lvl="1"/>
            <a:r>
              <a:rPr/>
              <a:t>We will then see how central bank fits in.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Macroeconomics essentially discussing relationship between aggregate demand, aggregate supply, aggregate prices, unemployment, interest rate and money supply.</a:t>
            </a:r>
          </a:p>
          <a:p>
            <a:pPr lvl="0"/>
            <a:r>
              <a:rPr/>
              <a:t>These understandings are important to make sense of macroeconomic news.</a:t>
            </a:r>
          </a:p>
          <a:p>
            <a:pPr lvl="0"/>
            <a:r>
              <a:rPr/>
              <a:t>However, we have not discuss one crucial thing: international economics.</a:t>
            </a:r>
          </a:p>
          <a:p>
            <a:pPr lvl="0"/>
            <a:r>
              <a:rPr/>
              <a:t>Next-week we will learn one more important indicator: balance of trade and balance of payment.</a:t>
            </a:r>
          </a:p>
          <a:p>
            <a:pPr lvl="0"/>
            <a:r>
              <a:rPr/>
              <a:t>Further, we will see how exchange rate and international credit market plays a role in the economy.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money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via GIPHY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for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learned that money is the most liquid form of asset.</a:t>
            </a:r>
          </a:p>
          <a:p>
            <a:pPr lvl="1"/>
            <a:r>
              <a:rPr/>
              <a:t>Easy to use for transaction</a:t>
            </a:r>
          </a:p>
          <a:p>
            <a:pPr lvl="0"/>
            <a:r>
              <a:rPr/>
              <a:t>However, there’s opportunity cost of holding money</a:t>
            </a:r>
          </a:p>
          <a:p>
            <a:pPr lvl="1"/>
            <a:r>
              <a:rPr/>
              <a:t>money bears little to no return compared to other asset classes.</a:t>
            </a:r>
          </a:p>
          <a:p>
            <a:pPr lvl="0"/>
            <a:r>
              <a:rPr/>
              <a:t>While there are many returns to asset, we use interest rate as the main opportunity cost of holding money.</a:t>
            </a:r>
          </a:p>
          <a:p>
            <a:pPr lvl="1"/>
            <a:r>
              <a:rPr/>
              <a:t>therefore, interest rate is the ‘cost’ we have to pay to get the convinience of ease of transaction.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for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say that interest rate is the price of money.</a:t>
            </a:r>
          </a:p>
          <a:p>
            <a:pPr lvl="0"/>
            <a:r>
              <a:rPr/>
              <a:t>As interest rate increase, the opportunity cost of holding money increases.</a:t>
            </a:r>
          </a:p>
          <a:p>
            <a:pPr lvl="0"/>
            <a:r>
              <a:rPr/>
              <a:t>if interest rate is high, it is better to hold less money and put them in the deposit account.</a:t>
            </a:r>
          </a:p>
          <a:p>
            <a:pPr lvl="0"/>
            <a:r>
              <a:rPr/>
              <a:t>remember the lesson last week about money creation:</a:t>
            </a:r>
          </a:p>
          <a:p>
            <a:pPr lvl="1"/>
            <a:r>
              <a:rPr/>
              <a:t>when interest rate is high, borrowing becomes expensive while saving becomes more profitable.</a:t>
            </a:r>
          </a:p>
          <a:p>
            <a:pPr lvl="1"/>
            <a:r>
              <a:rPr/>
              <a:t>This situation leads to hence less money being created.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demand curve</a:t>
            </a:r>
          </a:p>
        </p:txBody>
      </p:sp>
      <p:pic>
        <p:nvPicPr>
          <p:cNvPr descr="index_files/figure-pptx/educ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money demand is downward sloping</a:t>
                </a:r>
              </a:p>
              <a:p>
                <a:pPr lvl="0"/>
                <a:r>
                  <a:rPr/>
                  <a:t>changes in interest rate leads to movement along the curve:</a:t>
                </a:r>
              </a:p>
              <a:p>
                <a:pPr lvl="1"/>
                <a:r>
                  <a:rPr/>
                  <a:t>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⇑</m:t>
                    </m:r>
                  </m:oMath>
                </a14:m>
                <a:r>
                  <a:rPr/>
                  <a:t>, 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⇓</m:t>
                    </m:r>
                  </m:oMath>
                </a14:m>
              </a:p>
              <a:p>
                <a:pPr lvl="1"/>
                <a:r>
                  <a:rPr/>
                  <a:t>vice versa</a:t>
                </a:r>
              </a:p>
              <a:p>
                <a:pPr lvl="0"/>
                <a:r>
                  <a:rPr/>
                  <a:t>Other changes leads to a shift in the money market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shifts the MD curve?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Changes in aggregate price level</a:t>
            </a:r>
            <a:r>
              <a:rPr/>
              <a:t>. When price is high, you need more cash in hand to purchase them. When I was young, going out with Rp100k in hand is enough to buy dinner and movie tickets. Now?</a:t>
            </a:r>
          </a:p>
          <a:p>
            <a:pPr lvl="0" indent="-342900" marL="342900">
              <a:buAutoNum type="arabicPeriod"/>
            </a:pPr>
            <a:r>
              <a:rPr b="1"/>
              <a:t>Changes in real GDP</a:t>
            </a:r>
            <a:r>
              <a:rPr/>
              <a:t>. As money is used to buy things, when there are more things to buy, there are more money demanded in the economy.</a:t>
            </a:r>
          </a:p>
          <a:p>
            <a:pPr lvl="0" indent="-342900" marL="342900">
              <a:buAutoNum type="arabicPeriod"/>
            </a:pPr>
            <a:r>
              <a:rPr b="1"/>
              <a:t>Changes in institution</a:t>
            </a:r>
            <a:r>
              <a:rPr/>
              <a:t>. Rules such as reserve requirements matter: higher reserve means less flexibility in creating money.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learned that money is created by the banking system.</a:t>
            </a:r>
          </a:p>
          <a:p>
            <a:pPr lvl="0"/>
            <a:r>
              <a:rPr/>
              <a:t>However, the main driver of money creation is the central bank.</a:t>
            </a:r>
          </a:p>
          <a:p>
            <a:pPr lvl="1"/>
            <a:r>
              <a:rPr/>
              <a:t>in Indonesia its Bank Indonesia (BI).</a:t>
            </a:r>
          </a:p>
          <a:p>
            <a:pPr lvl="0"/>
            <a:r>
              <a:rPr/>
              <a:t>Bank Indonesia controls money supply in three ways:</a:t>
            </a:r>
          </a:p>
          <a:p>
            <a:pPr lvl="1"/>
            <a:r>
              <a:rPr/>
              <a:t>Open-market operations via buying and selling treasury bills</a:t>
            </a:r>
          </a:p>
          <a:p>
            <a:pPr lvl="1"/>
            <a:r>
              <a:rPr/>
              <a:t>Discount windows</a:t>
            </a:r>
          </a:p>
          <a:p>
            <a:pPr lvl="1"/>
            <a:r>
              <a:rPr/>
              <a:t>Change reserve requirements.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2023-12-12T06:57:12Z</dcterms:created>
  <dcterms:modified xsi:type="dcterms:W3CDTF">2023-12-12T06:57:12Z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12</vt:lpwstr>
  </property>
  <property fmtid="{D5CDD505-2E9C-101B-9397-08002B2CF9AE}" pid="10" name="toc-title">
    <vt:lpwstr>Table of contents</vt:lpwstr>
  </property>
</Properties>
</file>