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1" Type="http://schemas.openxmlformats.org/officeDocument/2006/relationships/viewProps" Target="viewProps.xml" /><Relationship Id="rId4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3" Type="http://schemas.openxmlformats.org/officeDocument/2006/relationships/tableStyles" Target="tableStyles.xml" /><Relationship Id="rId4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Ilmu Ekonomi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Pertemuan 11</a:t>
            </a:r>
            <a:br/>
            <a:br/>
            <a:r>
              <a:rPr/>
              <a:t>Prodi PIWAR Politeknik APP Jakarta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Government spending vs tax 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learned that taxes distort perfect markets.</a:t>
            </a:r>
          </a:p>
          <a:p>
            <a:pPr lvl="1"/>
            <a:r>
              <a:rPr/>
              <a:t>lowering taxes reduce DWL.</a:t>
            </a:r>
          </a:p>
          <a:p>
            <a:pPr lvl="0"/>
            <a:r>
              <a:rPr/>
              <a:t>However, some arguments can be made for government spending:</a:t>
            </a:r>
          </a:p>
          <a:p>
            <a:pPr lvl="1"/>
            <a:r>
              <a:rPr/>
              <a:t>Some will only spend some, but not all (saving instead).</a:t>
            </a:r>
          </a:p>
          <a:p>
            <a:pPr lvl="1"/>
            <a:r>
              <a:rPr/>
              <a:t>Government spending can be 100% purchases.</a:t>
            </a:r>
          </a:p>
          <a:p>
            <a:pPr lvl="0"/>
            <a:r>
              <a:rPr/>
              <a:t>(Income) Tax cut can be ineffective in a country where most people doesn’t pay tax.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Ricardian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Without altering tax, increased government spending must come from </a:t>
            </a:r>
            <a:r>
              <a:rPr b="1"/>
              <a:t>debt</a:t>
            </a:r>
            <a:r>
              <a:rPr/>
              <a:t> which creates </a:t>
            </a:r>
            <a:r>
              <a:rPr b="1"/>
              <a:t>government deficit</a:t>
            </a:r>
            <a:r>
              <a:rPr/>
              <a:t>.</a:t>
            </a:r>
          </a:p>
          <a:p>
            <a:pPr lvl="0"/>
            <a:r>
              <a:rPr/>
              <a:t>Those debt needs to be paid in the future by </a:t>
            </a:r>
            <a:r>
              <a:rPr b="1"/>
              <a:t>rising taxes</a:t>
            </a:r>
            <a:r>
              <a:rPr/>
              <a:t>.</a:t>
            </a:r>
          </a:p>
          <a:p>
            <a:pPr lvl="0"/>
            <a:r>
              <a:rPr/>
              <a:t>Forward looking people knows this. They might reduce consumption and save to pay the future taxes.</a:t>
            </a:r>
          </a:p>
          <a:p>
            <a:pPr lvl="0"/>
            <a:r>
              <a:rPr/>
              <a:t>This is called </a:t>
            </a:r>
            <a:r>
              <a:rPr b="1"/>
              <a:t>Ricardian Equivalent</a:t>
            </a:r>
            <a:r>
              <a:rPr/>
              <a:t>: income from government consumption will be saved to pay future taxes, eliminating effects of expansionary policy.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Ricardian equivalent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the short-run, people will not save equals to the future tax.</a:t>
            </a:r>
          </a:p>
          <a:p>
            <a:pPr lvl="1"/>
            <a:r>
              <a:rPr/>
              <a:t>They can spread their saving in to a longer time-span.</a:t>
            </a:r>
          </a:p>
          <a:p>
            <a:pPr lvl="0"/>
            <a:r>
              <a:rPr/>
              <a:t>Most people will not even aware about how to calculate the debt and the tax needed to pay them in the future.</a:t>
            </a:r>
          </a:p>
          <a:p>
            <a:pPr lvl="0"/>
            <a:r>
              <a:rPr/>
              <a:t>Therefore, Ricardian equivalent is not a big problem.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Lags in fiscal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Expansionary fiscal policy is also a race against time.</a:t>
            </a:r>
          </a:p>
          <a:p>
            <a:pPr lvl="0"/>
            <a:r>
              <a:rPr/>
              <a:t>There are reasons why government disbursement is slow:</a:t>
            </a:r>
          </a:p>
          <a:p>
            <a:pPr lvl="1"/>
            <a:r>
              <a:rPr/>
              <a:t>Lack of data on who to transfers</a:t>
            </a:r>
          </a:p>
          <a:p>
            <a:pPr lvl="1"/>
            <a:r>
              <a:rPr/>
              <a:t>Inefficient bureaucracy</a:t>
            </a:r>
          </a:p>
          <a:p>
            <a:pPr lvl="0"/>
            <a:r>
              <a:rPr/>
              <a:t>Disbursement that is too slow risks overheating and inflation if the economy already returned to the optimal output.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Long-run implication of Fiscal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Without proper tax revenue, government needs to run a </a:t>
            </a:r>
            <a:r>
              <a:rPr b="1"/>
              <a:t>fiscal deficit</a:t>
            </a:r>
            <a:r>
              <a:rPr/>
              <a:t> which is financed by </a:t>
            </a:r>
            <a:r>
              <a:rPr b="1"/>
              <a:t>debt</a:t>
            </a:r>
            <a:r>
              <a:rPr/>
              <a:t>.</a:t>
            </a:r>
          </a:p>
          <a:p>
            <a:pPr lvl="0"/>
            <a:r>
              <a:rPr/>
              <a:t>Running a deficit and accumulating debt often leads to a more political debate than economics.</a:t>
            </a:r>
          </a:p>
          <a:p>
            <a:pPr lvl="0"/>
            <a:r>
              <a:rPr/>
              <a:t>Too much debt is problematic because it erodes trust from borrower.</a:t>
            </a:r>
          </a:p>
          <a:p>
            <a:pPr lvl="1"/>
            <a:r>
              <a:rPr/>
              <a:t>This is the case for Greece and Argentina.</a:t>
            </a:r>
          </a:p>
          <a:p>
            <a:pPr lvl="0"/>
            <a:r>
              <a:rPr/>
              <a:t>What about Indonesia?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about Indonesia?</a:t>
            </a:r>
          </a:p>
        </p:txBody>
      </p:sp>
      <p:pic>
        <p:nvPicPr>
          <p:cNvPr descr="fig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06500"/>
            <a:ext cx="4038600" cy="284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  <p:pic>
        <p:nvPicPr>
          <p:cNvPr descr="fig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31900"/>
            <a:ext cx="4038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However…</a:t>
            </a:r>
          </a:p>
        </p:txBody>
      </p:sp>
      <p:pic>
        <p:nvPicPr>
          <p:cNvPr descr="bond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Indonesian bond is expensive. at around 6-7% interest rate, this potentially </a:t>
            </a:r>
            <a:r>
              <a:rPr b="1"/>
              <a:t>crowds out</a:t>
            </a:r>
            <a:r>
              <a:rPr/>
              <a:t> private investment!</a:t>
            </a:r>
          </a:p>
        </p:txBody>
      </p:sp>
    </p:spTree>
  </p:cSld>
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COVID recession</a:t></a:r></a:p></p:txBody></p:sp><p:graphicFrame><p:nvGraphicFramePr><p:cNvPr id="6" name="Content Placeholder 5" /><p:cNvGraphicFramePr><a:graphicFrameLocks noGrp="1" /></p:cNvGraphicFramePr><p:nvPr><p:ph idx="1" /></p:nvPr></p:nvGraphicFramePr><p:xfrm><a:off x="457200" y="1193800" /><a:ext cx="8229600" cy="3390900" /></p:xfrm><a:graphic><a:graphicData uri="http://schemas.openxmlformats.org/drawingml/2006/table"><a:tbl><a:tblPr firstRow="1" bandRow="1"><a:tableStyleId>{5C22544A-7EE6-4342-B048-85BDC9FD1C3A}</a:tableStyleId></a:tblPr><a:tblGrid><a:gridCol w="1638300" /><a:gridCol w="1638300" /><a:gridCol w="1638300" /><a:gridCol w="1638300" /><a:gridCol w="1638300" /></a:tblGrid><a:tr h="0"><a:tc><a:txBody><a:bodyPr /><a:lstStyle /><a:p><a:pPr lvl="0" indent="0" marL="0"><a:buNone /></a:pPr><a:r><a:rPr /><a:t>Growth in %  (except stated otherwise)</a:t></a:r></a:p></a:txBody><a:tcPr /></a:tc><a:tc><a:txBody><a:bodyPr /><a:lstStyle /><a:p><a:pPr lvl="0" indent="0" marL="0"><a:buNone /></a:pPr><a:r><a:rPr /><a:t>2019</a:t></a:r></a:p></a:txBody><a:tcPr /></a:tc><a:tc><a:txBody><a:bodyPr /><a:lstStyle /><a:p><a:pPr lvl="0" indent="0" marL="0"><a:buNone /></a:pPr><a:r><a:rPr /><a:t>2020</a:t></a:r></a:p></a:txBody><a:tcPr /></a:tc><a:tc><a:txBody><a:bodyPr /><a:lstStyle /><a:p><a:pPr lvl="0" indent="0" marL="0"><a:buNone /></a:pPr><a:r><a:rPr /><a:t>2021</a:t></a:r></a:p></a:txBody><a:tcPr /></a:tc><a:tc><a:txBody><a:bodyPr /><a:lstStyle /><a:p><a:pPr lvl="0" indent="0" marL="0"><a:buNone /></a:pPr><a:r><a:rPr /><a:t>2022</a:t></a:r></a:p></a:txBody><a:tcPr /></a:tc></a:tr><a:tr h="0"><a:tc><a:txBody><a:bodyPr /><a:lstStyle /><a:p><a:pPr lvl="0" indent="0" marL="0"><a:buNone /></a:pPr><a:r><a:rPr /><a:t>GDP</a:t></a:r></a:p></a:txBody></a:tc><a:tc><a:txBody><a:bodyPr /><a:lstStyle /><a:p><a:pPr lvl="0" indent="0" marL="0"><a:buNone /></a:pPr><a:r><a:rPr /><a:t>5.0</a:t></a:r></a:p></a:txBody></a:tc><a:tc><a:txBody><a:bodyPr /><a:lstStyle /><a:p><a:pPr lvl="0" indent="0" marL="0"><a:buNone /></a:pPr><a:r><a:rPr /><a:t>-2.1</a:t></a:r></a:p></a:txBody></a:tc><a:tc><a:txBody><a:bodyPr /><a:lstStyle /><a:p><a:pPr lvl="0" indent="0" marL="0"><a:buNone /></a:pPr><a:r><a:rPr /><a:t>4.9</a:t></a:r></a:p></a:txBody></a:tc><a:tc><a:txBody><a:bodyPr /><a:lstStyle /><a:p><a:pPr lvl="0" indent="0" marL="0"><a:buNone /></a:pPr><a:r><a:rPr /><a:t>5.4</a:t></a:r></a:p></a:txBody></a:tc></a:tr><a:tr h="0"><a:tc><a:txBody><a:bodyPr /><a:lstStyle /><a:p><a:pPr lvl="0" indent="0" marL="0"><a:buNone /></a:pPr><a:r><a:rPr /><a:t>private consumption </a:t></a:r><a14:m><m:oMath xmlns:m="http://schemas.openxmlformats.org/officeDocument/2006/math"><m:r><m:t>C</m:t></m:r></m:oMath></a14:m></a:p></a:txBody></a:tc><a:tc><a:txBody><a:bodyPr /><a:lstStyle /><a:p><a:pPr lvl="0" indent="0" marL="0"><a:buNone /></a:pPr><a:r><a:rPr /><a:t>5.2</a:t></a:r></a:p></a:txBody></a:tc><a:tc><a:txBody><a:bodyPr /><a:lstStyle /><a:p><a:pPr lvl="0" indent="0" marL="0"><a:buNone /></a:pPr><a:r><a:rPr /><a:t>-2.7</a:t></a:r></a:p></a:txBody></a:tc><a:tc><a:txBody><a:bodyPr /><a:lstStyle /><a:p><a:pPr lvl="0" indent="0" marL="0"><a:buNone /></a:pPr><a:r><a:rPr /><a:t>3.6</a:t></a:r></a:p></a:txBody></a:tc><a:tc><a:txBody><a:bodyPr /><a:lstStyle /><a:p><a:pPr lvl="0" indent="0" marL="0"><a:buNone /></a:pPr><a:r><a:rPr /><a:t>7.1</a:t></a:r></a:p></a:txBody></a:tc></a:tr><a:tr h="0"><a:tc><a:txBody><a:bodyPr /><a:lstStyle /><a:p><a:pPr lvl="0" indent="0" marL="0"><a:buNone /></a:pPr><a:r><a:rPr /><a:t>Government expenditure </a:t></a:r><a14:m><m:oMath xmlns:m="http://schemas.openxmlformats.org/officeDocument/2006/math"><m:r><m:t>G</m:t></m:r></m:oMath></a14:m></a:p></a:txBody></a:tc><a:tc><a:txBody><a:bodyPr /><a:lstStyle /><a:p><a:pPr lvl="0" indent="0" marL="0"><a:buNone /></a:pPr><a:r><a:rPr /><a:t>3.3</a:t></a:r></a:p></a:txBody></a:tc><a:tc><a:txBody><a:bodyPr /><a:lstStyle /><a:p><a:pPr lvl="0" indent="0" marL="0"><a:buNone /></a:pPr><a:r><a:rPr /><a:t>1.9</a:t></a:r></a:p></a:txBody></a:tc><a:tc><a:txBody><a:bodyPr /><a:lstStyle /><a:p><a:pPr lvl="0" indent="0" marL="0"><a:buNone /></a:pPr><a:r><a:rPr /><a:t>-0.3</a:t></a:r></a:p></a:txBody></a:tc><a:tc><a:txBody><a:bodyPr /><a:lstStyle /><a:p><a:pPr lvl="0" indent="0" marL="0"><a:buNone /></a:pPr><a:r><a:rPr /><a:t>1.0</a:t></a:r></a:p></a:txBody></a:tc></a:tr><a:tr h="0"><a:tc><a:txBody><a:bodyPr /><a:lstStyle /><a:p><a:pPr lvl="0" indent="0" marL="0"><a:buNone /></a:pPr><a:r><a:rPr /><a:t>CPI (inflation)</a:t></a:r></a:p></a:txBody></a:tc><a:tc><a:txBody><a:bodyPr /><a:lstStyle /><a:p><a:pPr lvl="0" indent="0" marL="0"><a:buNone /></a:pPr><a:r><a:rPr /><a:t>3.0</a:t></a:r></a:p></a:txBody></a:tc><a:tc><a:txBody><a:bodyPr /><a:lstStyle /><a:p><a:pPr lvl="0" indent="0" marL="0"><a:buNone /></a:pPr><a:r><a:rPr /><a:t>1.9</a:t></a:r></a:p></a:txBody></a:tc><a:tc><a:txBody><a:bodyPr /><a:lstStyle /><a:p><a:pPr lvl="0" indent="0" marL="0"><a:buNone /></a:pPr><a:r><a:rPr /><a:t>2.1</a:t></a:r></a:p></a:txBody></a:tc><a:tc><a:txBody><a:bodyPr /><a:lstStyle /><a:p><a:pPr lvl="0" indent="0" marL="0"><a:buNone /></a:pPr><a:r><a:rPr /><a:t>3.0</a:t></a:r></a:p></a:txBody></a:tc></a:tr><a:tr h="0"><a:tc><a:txBody><a:bodyPr /><a:lstStyle /><a:p><a:pPr lvl="0" indent="0" marL="0"><a:buNone /></a:pPr><a:r><a:rPr /><a:t>Fiscal balance (% GDP)</a:t></a:r></a:p></a:txBody></a:tc><a:tc><a:txBody><a:bodyPr /><a:lstStyle /><a:p><a:pPr lvl="0" indent="0" marL="0"><a:buNone /></a:pPr><a:r><a:rPr /><a:t>-2.2</a:t></a:r></a:p></a:txBody></a:tc><a:tc><a:txBody><a:bodyPr /><a:lstStyle /><a:p><a:pPr lvl="0" indent="0" marL="0"><a:buNone /></a:pPr><a:r><a:rPr /><a:t>-6.5</a:t></a:r></a:p></a:txBody></a:tc><a:tc><a:txBody><a:bodyPr /><a:lstStyle /><a:p><a:pPr lvl="0" indent="0" marL="0"><a:buNone /></a:pPr><a:r><a:rPr /><a:t>-5.7</a:t></a:r></a:p></a:txBody></a:tc><a:tc><a:txBody><a:bodyPr /><a:lstStyle /><a:p><a:pPr lvl="0" indent="0" marL="0"><a:buNone /></a:pPr><a:r><a:rPr /><a:t>-4.1</a:t></a:r></a:p></a:txBody></a:tc></a:tr></a:tbl></a:graphicData></a:graphic></p:graphicFrame></p:spTree></p:cSld>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COVID crushes demand.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/>
                  <a:t> helps, and it was financed by debt.</a:t>
                </a:r>
              </a:p>
              <a:p>
                <a:pPr lvl="0" indent="0" marL="0">
                  <a:buNone/>
                </a:pPr>
                <a:r>
                  <a:rPr/>
                  <a:t>Source: OECD (2021), OECD Economic Surveys: Indonesia 2021, OECD Publishing, Paris, https://doi.org/10.1787/fd7e6249-en.</a:t>
                </a:r>
              </a:p>
            </p:txBody>
          </p:sp>
        </mc:Choice>
      </mc:AlternateContent>
    </p:spTree>
  </p:cSld>
</p:sld>
</file>

<file path=ppt/slides/slide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457201" y="204787" /><a:ext cx="3008313" cy="871538" /></a:xfrm></p:spPr><p:txBody><a:bodyPr /><a:lstStyle /><a:p><a:pPr lvl="0" indent="0" marL="0"><a:buNone /></a:pPr><a:r><a:rPr /><a:t>Recap on last week</a:t></a:r></a:p></p:txBody></p:sp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:r><a:rPr /><a:t>Short run impact of shocks:</a:t></a:r></a:p></p:txBody></p:sp><p:graphicFrame><p:nvGraphicFramePr><p:cNvPr id="6" name="Content Placeholder 5" /><p:cNvGraphicFramePr><a:graphicFrameLocks noGrp="1" /></p:cNvGraphicFramePr><p:nvPr><p:ph idx="1" /></p:nvPr></p:nvGraphicFramePr><p:xfrm><a:off x="3568700" y="203200" /><a:ext cx="5105400" cy="4381500" /></p:xfrm><a:graphic><a:graphicData uri="http://schemas.openxmlformats.org/drawingml/2006/table"><a:tbl><a:tblPr firstRow="1" bandRow="1"><a:tableStyleId>{5C22544A-7EE6-4342-B048-85BDC9FD1C3A}</a:tableStyleId></a:tblPr><a:tblGrid><a:gridCol w="1016000" /><a:gridCol w="1016000" /><a:gridCol w="1016000" /><a:gridCol w="1016000" /><a:gridCol w="1016000" /></a:tblGrid><a:tr h="0"><a:tc><a:txBody><a:bodyPr /><a:lstStyle /><a:p><a:pPr lvl="0" indent="0" marL="0"><a:buNone /></a:pPr><a:r><a:rPr /><a:t>shock type</a:t></a:r></a:p></a:txBody><a:tcPr /></a:tc><a:tc><a:txBody><a:bodyPr /><a:lstStyle /><a:p><a:pPr lvl="0" indent="0" marL="0"><a:buNone /></a:pPr><a:r><a:rPr /><a:t>shifts</a:t></a:r></a:p></a:txBody><a:tcPr /></a:tc><a:tc><a:txBody><a:bodyPr /><a:lstStyle /><a:p><a:pPr lvl="0" indent="0" marL="0"><a:buNone /></a:pPr><a:r><a:rPr /><a:t>P</a:t></a:r></a:p></a:txBody><a:tcPr /></a:tc><a:tc><a:txBody><a:bodyPr /><a:lstStyle /><a:p><a:pPr lvl="0" indent="0" marL="0"><a:buNone /></a:pPr><a:r><a:rPr /><a:t>Y</a:t></a:r></a:p></a:txBody><a:tcPr /></a:tc><a:tc><a:txBody><a:bodyPr /><a:lstStyle /><a:p><a:pPr lvl="0" indent="0" marL="0"><a:buNone /></a:pPr><a:r><a:rPr /><a:t>U</a:t></a:r></a:p></a:txBody><a:tcPr /></a:tc></a:tr><a:tr h="0"><a:tc><a:txBody><a:bodyPr /><a:lstStyle /><a:p><a:pPr lvl="0" indent="0" marL="0"><a:buNone /></a:pPr><a:r><a:rPr /><a:t>Positive demand</a:t></a:r></a:p></a:txBody></a:tc><a:tc><a:txBody><a:bodyPr /><a:lstStyle /><a:p><a:pPr lvl="0" indent="0" marL="0"><a:buNone /></a:pPr><a14:m><m:oMath xmlns:m="http://schemas.openxmlformats.org/officeDocument/2006/math"><m:acc><m:accPr><m:chr m:val="⃗" /></m:accPr><m:e><m:r><m:t>A</m:t></m:r><m:r><m:t>D</m:t></m:r></m:e></m:acc></m:oMath></a14:m></a:p></a:txBody></a:tc><a:tc><a:txBody><a:bodyPr /><a:lstStyle /><a:p><a:pPr lvl="0" indent="0" marL="0"><a:buNone /></a:pPr><a14:m><m:oMath xmlns:m="http://schemas.openxmlformats.org/officeDocument/2006/math"><m:r><m:rPr><m:sty m:val="p" /></m:rPr><m:t>⇑</m:t></m:r></m:oMath></a14:m></a:p></a:txBody></a:tc><a:tc><a:txBody><a:bodyPr /><a:lstStyle /><a:p><a:pPr lvl="0" indent="0" marL="0"><a:buNone /></a:pPr><a14:m><m:oMath xmlns:m="http://schemas.openxmlformats.org/officeDocument/2006/math"><m:r><m:rPr><m:sty m:val="p" /></m:rPr><m:t>⇑</m:t></m:r></m:oMath></a14:m></a:p></a:txBody></a:tc><a:tc><a:txBody><a:bodyPr /><a:lstStyle /><a:p><a:pPr lvl="0" indent="0" marL="0"><a:buNone /></a:pPr><a14:m><m:oMath xmlns:m="http://schemas.openxmlformats.org/officeDocument/2006/math"><m:r><m:rPr><m:sty m:val="p" /></m:rPr><m:t>⇓</m:t></m:r></m:oMath></a14:m></a:p></a:txBody></a:tc></a:tr><a:tr h="0"><a:tc><a:txBody><a:bodyPr /><a:lstStyle /><a:p><a:pPr lvl="0" indent="0" marL="0"><a:buNone /></a:pPr><a:r><a:rPr /><a:t>Negative demand</a:t></a:r></a:p></a:txBody></a:tc><a:tc><a:txBody><a:bodyPr /><a:lstStyle /><a:p><a:pPr lvl="0" indent="0" marL="0"><a:buNone /></a:pPr><a14:m><m:oMath xmlns:m="http://schemas.openxmlformats.org/officeDocument/2006/math"><m:acc><m:accPr><m:chr m:val="⃖" /></m:accPr><m:e><m:r><m:t>A</m:t></m:r><m:r><m:t>D</m:t></m:r></m:e></m:acc></m:oMath></a14:m></a:p></a:txBody></a:tc><a:tc><a:txBody><a:bodyPr /><a:lstStyle /><a:p><a:pPr lvl="0" indent="0" marL="0"><a:buNone /></a:pPr><a14:m><m:oMath xmlns:m="http://schemas.openxmlformats.org/officeDocument/2006/math"><m:r><m:rPr><m:sty m:val="p" /></m:rPr><m:t>⇓</m:t></m:r></m:oMath></a14:m></a:p></a:txBody></a:tc><a:tc><a:txBody><a:bodyPr /><a:lstStyle /><a:p><a:pPr lvl="0" indent="0" marL="0"><a:buNone /></a:pPr><a14:m><m:oMath xmlns:m="http://schemas.openxmlformats.org/officeDocument/2006/math"><m:r><m:rPr><m:sty m:val="p" /></m:rPr><m:t>⇓</m:t></m:r></m:oMath></a14:m></a:p></a:txBody></a:tc><a:tc><a:txBody><a:bodyPr /><a:lstStyle /><a:p><a:pPr lvl="0" indent="0" marL="0"><a:buNone /></a:pPr><a14:m><m:oMath xmlns:m="http://schemas.openxmlformats.org/officeDocument/2006/math"><m:r><m:rPr><m:sty m:val="p" /></m:rPr><m:t>⇑</m:t></m:r></m:oMath></a14:m></a:p></a:txBody></a:tc></a:tr><a:tr h="0"><a:tc><a:txBody><a:bodyPr /><a:lstStyle /><a:p><a:pPr lvl="0" indent="0" marL="0"><a:buNone /></a:pPr><a:r><a:rPr /><a:t>Positive supply</a:t></a:r></a:p></a:txBody></a:tc><a:tc><a:txBody><a:bodyPr /><a:lstStyle /><a:p><a:pPr lvl="0" indent="0" marL="0"><a:buNone /></a:pPr><a14:m><m:oMath xmlns:m="http://schemas.openxmlformats.org/officeDocument/2006/math"><m:acc><m:accPr><m:chr m:val="⃗" /></m:accPr><m:e><m:r><m:t>S</m:t></m:r><m:r><m:t>R</m:t></m:r><m:r><m:t>A</m:t></m:r><m:r><m:t>S</m:t></m:r></m:e></m:acc></m:oMath></a14:m></a:p></a:txBody></a:tc><a:tc><a:txBody><a:bodyPr /><a:lstStyle /><a:p><a:pPr lvl="0" indent="0" marL="0"><a:buNone /></a:pPr><a14:m><m:oMath xmlns:m="http://schemas.openxmlformats.org/officeDocument/2006/math"><m:r><m:rPr><m:sty m:val="p" /></m:rPr><m:t>⇓</m:t></m:r></m:oMath></a14:m></a:p></a:txBody></a:tc><a:tc><a:txBody><a:bodyPr /><a:lstStyle /><a:p><a:pPr lvl="0" indent="0" marL="0"><a:buNone /></a:pPr><a14:m><m:oMath xmlns:m="http://schemas.openxmlformats.org/officeDocument/2006/math"><m:r><m:rPr><m:sty m:val="p" /></m:rPr><m:t>⇑</m:t></m:r></m:oMath></a14:m></a:p></a:txBody></a:tc><a:tc><a:txBody><a:bodyPr /><a:lstStyle /><a:p><a:pPr lvl="0" indent="0" marL="0"><a:buNone /></a:pPr><a14:m><m:oMath xmlns:m="http://schemas.openxmlformats.org/officeDocument/2006/math"><m:r><m:rPr><m:sty m:val="p" /></m:rPr><m:t>⇓</m:t></m:r></m:oMath></a14:m></a:p></a:txBody></a:tc></a:tr><a:tr h="0"><a:tc><a:txBody><a:bodyPr /><a:lstStyle /><a:p><a:pPr lvl="0" indent="0" marL="0"><a:buNone /></a:pPr><a:r><a:rPr /><a:t>Negative supply</a:t></a:r></a:p></a:txBody></a:tc><a:tc><a:txBody><a:bodyPr /><a:lstStyle /><a:p><a:pPr lvl="0" indent="0" marL="0"><a:buNone /></a:pPr><a14:m><m:oMath xmlns:m="http://schemas.openxmlformats.org/officeDocument/2006/math"><m:acc><m:accPr><m:chr m:val="⃖" /></m:accPr><m:e><m:r><m:t>S</m:t></m:r><m:r><m:t>R</m:t></m:r><m:r><m:t>A</m:t></m:r><m:r><m:t>S</m:t></m:r></m:e></m:acc></m:oMath></a14:m></a:p></a:txBody></a:tc><a:tc><a:txBody><a:bodyPr /><a:lstStyle /><a:p><a:pPr lvl="0" indent="0" marL="0"><a:buNone /></a:pPr><a14:m><m:oMath xmlns:m="http://schemas.openxmlformats.org/officeDocument/2006/math"><m:r><m:rPr><m:sty m:val="p" /></m:rPr><m:t>⇑</m:t></m:r></m:oMath></a14:m></a:p></a:txBody></a:tc><a:tc><a:txBody><a:bodyPr /><a:lstStyle /><a:p><a:pPr lvl="0" indent="0" marL="0"><a:buNone /></a:pPr><a14:m><m:oMath xmlns:m="http://schemas.openxmlformats.org/officeDocument/2006/math"><m:r><m:rPr><m:sty m:val="p" /></m:rPr><m:t>⇓</m:t></m:r></m:oMath></a14:m></a:p></a:txBody></a:tc><a:tc><a:txBody><a:bodyPr /><a:lstStyle /><a:p><a:pPr lvl="0" indent="0" marL="0"><a:buNone /></a:pPr><a14:m><m:oMath xmlns:m="http://schemas.openxmlformats.org/officeDocument/2006/math"><m:r><m:rPr><m:sty m:val="p" /></m:rPr><m:t>⇑</m:t></m:r></m:oMath></a14:m></a:p></a:txBody></a:tc></a:tr></a:tbl></a:graphicData></a:graphic></p:graphicFrame></p:spTree></p:cSld>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Fiscal policy during normal times?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During normal times, economy runs at 100% capacity:</a:t>
            </a:r>
          </a:p>
          <a:p>
            <a:pPr lvl="1"/>
            <a:r>
              <a:rPr/>
              <a:t>government spending will only crowds out private spending.</a:t>
            </a:r>
          </a:p>
          <a:p>
            <a:pPr lvl="1"/>
            <a:r>
              <a:rPr/>
              <a:t>risks inflation.</a:t>
            </a:r>
          </a:p>
          <a:p>
            <a:pPr lvl="0"/>
            <a:r>
              <a:rPr/>
              <a:t>Private firms borrows and invest normally.</a:t>
            </a:r>
          </a:p>
          <a:p>
            <a:pPr lvl="1"/>
            <a:r>
              <a:rPr/>
              <a:t>government’s debt rises interest rate which is not good for business.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about negative supply shock?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example, oil price increase:</a:t>
            </a:r>
          </a:p>
          <a:p>
            <a:pPr lvl="1"/>
            <a:r>
              <a:rPr/>
              <a:t>We can’t just make oil or quickly change our technology</a:t>
            </a:r>
          </a:p>
          <a:p>
            <a:pPr lvl="0"/>
            <a:r>
              <a:rPr/>
              <a:t>Fukushima shock: can’t just find/make replacement firms.</a:t>
            </a:r>
          </a:p>
          <a:p>
            <a:pPr lvl="0"/>
            <a:r>
              <a:rPr/>
              <a:t>Negative supply shock leads to </a:t>
            </a:r>
            <a:r>
              <a:rPr b="1"/>
              <a:t>stagflation</a:t>
            </a:r>
            <a:r>
              <a:rPr/>
              <a:t>:</a:t>
            </a:r>
          </a:p>
          <a:p>
            <a:pPr lvl="1"/>
            <a:r>
              <a:rPr/>
              <a:t>government has to pick a lesser evil:</a:t>
            </a:r>
          </a:p>
          <a:p>
            <a:pPr lvl="2"/>
            <a:r>
              <a:rPr/>
              <a:t>reduce inflation or reduce unemployment.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Financial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 far we have talking about AD-AS, also known as </a:t>
            </a:r>
            <a:r>
              <a:rPr b="1"/>
              <a:t>real sector</a:t>
            </a:r>
            <a:r>
              <a:rPr/>
              <a:t> (sektor riil).</a:t>
            </a:r>
          </a:p>
          <a:p>
            <a:pPr lvl="0"/>
            <a:r>
              <a:rPr/>
              <a:t>The other side of the coin is </a:t>
            </a:r>
            <a:r>
              <a:rPr b="1"/>
              <a:t>financial sector</a:t>
            </a:r>
            <a:r>
              <a:rPr/>
              <a:t>:</a:t>
            </a:r>
          </a:p>
          <a:p>
            <a:pPr lvl="1"/>
            <a:r>
              <a:rPr/>
              <a:t>We do not consume what it produces.</a:t>
            </a:r>
          </a:p>
          <a:p>
            <a:pPr lvl="1"/>
            <a:r>
              <a:rPr/>
              <a:t>But we use it for transaction.</a:t>
            </a:r>
          </a:p>
          <a:p>
            <a:pPr lvl="1"/>
            <a:r>
              <a:rPr/>
              <a:t>We use it to measure everything we do in the real sector.</a:t>
            </a:r>
          </a:p>
          <a:p>
            <a:pPr lvl="0"/>
            <a:r>
              <a:rPr/>
              <a:t>This time we will learn about money, banking, and the central bank.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Before we use money, we </a:t>
            </a:r>
            <a:r>
              <a:rPr b="1"/>
              <a:t>barter</a:t>
            </a:r>
            <a:r>
              <a:rPr/>
              <a:t>.</a:t>
            </a:r>
          </a:p>
          <a:p>
            <a:pPr lvl="0"/>
            <a:r>
              <a:rPr/>
              <a:t>This is inefficient as some goods are:</a:t>
            </a:r>
          </a:p>
          <a:p>
            <a:pPr lvl="1"/>
            <a:r>
              <a:rPr/>
              <a:t>hard to carry around.</a:t>
            </a:r>
          </a:p>
          <a:p>
            <a:pPr lvl="1"/>
            <a:r>
              <a:rPr/>
              <a:t>hard to divide.</a:t>
            </a:r>
          </a:p>
          <a:p>
            <a:pPr lvl="1"/>
            <a:r>
              <a:rPr/>
              <a:t>hard to match.</a:t>
            </a:r>
          </a:p>
          <a:p>
            <a:pPr lvl="1"/>
            <a:r>
              <a:rPr/>
              <a:t>perishable (decreased in value over time)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Probably the oldest “money”</a:t>
            </a:r>
          </a:p>
          <a:p>
            <a:pPr lvl="0"/>
            <a:r>
              <a:rPr/>
              <a:t>This is inefficient as some goods are:</a:t>
            </a:r>
          </a:p>
          <a:p>
            <a:pPr lvl="1"/>
            <a:r>
              <a:rPr/>
              <a:t>hard to carry around.</a:t>
            </a:r>
          </a:p>
          <a:p>
            <a:pPr lvl="1"/>
            <a:r>
              <a:rPr/>
              <a:t>hard to divide.</a:t>
            </a:r>
          </a:p>
          <a:p>
            <a:pPr lvl="1"/>
            <a:r>
              <a:rPr/>
              <a:t>hard to match.</a:t>
            </a:r>
          </a:p>
          <a:p>
            <a:pPr lvl="1"/>
            <a:r>
              <a:rPr/>
              <a:t>perishable (decreased in value over time)</a:t>
            </a:r>
          </a:p>
          <a:p>
            <a:pPr lvl="0"/>
            <a:r>
              <a:rPr/>
              <a:t>At some point, people used gold and silver to facilitate barter.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However, even gold is hard to carry around especially if you are rich.</a:t>
            </a:r>
          </a:p>
          <a:p>
            <a:pPr lvl="0"/>
            <a:r>
              <a:rPr/>
              <a:t>People stash their gold in a place called bank, and received “bank note” as a proof that they own the gold.</a:t>
            </a:r>
          </a:p>
          <a:p>
            <a:pPr lvl="0"/>
            <a:r>
              <a:rPr/>
              <a:t>Normally, one needed to go to bank, take the gold, and transact.</a:t>
            </a:r>
          </a:p>
          <a:p>
            <a:pPr lvl="0"/>
            <a:r>
              <a:rPr/>
              <a:t>But in the end, people use the bank note itself. This bank note is our today’s </a:t>
            </a:r>
            <a:r>
              <a:rPr b="1"/>
              <a:t>currency</a:t>
            </a:r>
            <a:r>
              <a:rPr/>
              <a:t>.</a:t>
            </a:r>
          </a:p>
          <a:p>
            <a:pPr lvl="0"/>
            <a:r>
              <a:rPr/>
              <a:t>Nowadays, banks can create money without having to have a gold in their stash.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Money</a:t>
            </a:r>
            <a:r>
              <a:rPr/>
              <a:t> is any asset that can easily be used to purchase goods and services.</a:t>
            </a:r>
          </a:p>
          <a:p>
            <a:pPr lvl="0"/>
            <a:r>
              <a:rPr/>
              <a:t>An asset is called </a:t>
            </a:r>
            <a:r>
              <a:rPr b="1"/>
              <a:t>liquid</a:t>
            </a:r>
            <a:r>
              <a:rPr/>
              <a:t> if we can easily convert it to </a:t>
            </a:r>
            <a:r>
              <a:rPr b="1"/>
              <a:t>cash</a:t>
            </a:r>
            <a:r>
              <a:rPr/>
              <a:t>.</a:t>
            </a:r>
          </a:p>
          <a:p>
            <a:pPr lvl="0"/>
            <a:r>
              <a:rPr/>
              <a:t>We generally consider </a:t>
            </a:r>
            <a:r>
              <a:rPr b="1"/>
              <a:t>cash</a:t>
            </a:r>
            <a:r>
              <a:rPr/>
              <a:t>, </a:t>
            </a:r>
            <a:r>
              <a:rPr b="1"/>
              <a:t>bank cheques</a:t>
            </a:r>
            <a:r>
              <a:rPr/>
              <a:t>, and </a:t>
            </a:r>
            <a:r>
              <a:rPr b="1"/>
              <a:t>saving account</a:t>
            </a:r>
            <a:r>
              <a:rPr/>
              <a:t> as money because they are liquid.</a:t>
            </a:r>
          </a:p>
          <a:p>
            <a:pPr lvl="0"/>
            <a:r>
              <a:rPr/>
              <a:t>What are considered non-liquid asset?</a:t>
            </a:r>
          </a:p>
          <a:p>
            <a:pPr lvl="1"/>
            <a:r>
              <a:rPr/>
              <a:t>house, cars, stocks, firms, what else?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roles of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Medium of exchange</a:t>
            </a:r>
            <a:r>
              <a:rPr/>
              <a:t>. Everyone has to believe in its value. We normally use IDR. Sometimes, foreign money is used. Goods can also be used under certain circumstances.</a:t>
            </a:r>
          </a:p>
          <a:p>
            <a:pPr lvl="0" indent="-342900" marL="342900">
              <a:buAutoNum type="arabicPeriod"/>
            </a:pPr>
            <a:r>
              <a:rPr b="1"/>
              <a:t>Store of value</a:t>
            </a:r>
            <a:r>
              <a:rPr/>
              <a:t>. It has consistent value (not perishable over time)</a:t>
            </a:r>
          </a:p>
          <a:p>
            <a:pPr lvl="0" indent="-342900" marL="342900">
              <a:buAutoNum type="arabicPeriod"/>
            </a:pPr>
            <a:r>
              <a:rPr b="1"/>
              <a:t>Unit of account</a:t>
            </a:r>
            <a:r>
              <a:rPr/>
              <a:t>: the commonly accepted measure individuals use to set prices and make economic calculation.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Types of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Commodity money</a:t>
            </a:r>
            <a:r>
              <a:rPr/>
              <a:t> is goods that is valuable to many people. Gold and silver, cigarettes, alcohol.</a:t>
            </a:r>
          </a:p>
          <a:p>
            <a:pPr lvl="0" indent="-342900" marL="342900">
              <a:buAutoNum type="arabicPeriod"/>
            </a:pPr>
            <a:r>
              <a:rPr b="1"/>
              <a:t>Commodity-backed money</a:t>
            </a:r>
            <a:r>
              <a:rPr/>
              <a:t> is a “paper money” that we can use to redeem a commodity (usually gold). Holders of these bank notes are guaranteed the gold (or other commodity) stated in the notes.</a:t>
            </a:r>
          </a:p>
          <a:p>
            <a:pPr lvl="0" indent="-342900" marL="342900">
              <a:buAutoNum type="arabicPeriod"/>
            </a:pPr>
            <a:r>
              <a:rPr b="1"/>
              <a:t>Fiat money</a:t>
            </a:r>
            <a:r>
              <a:rPr/>
              <a:t> is the money we know today. It only backed by the government’s word.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Commodity-backed money</a:t>
            </a:r>
            <a:r>
              <a:rPr/>
              <a:t> makes transaction quicker than commodity money because a bank can generate more notes than it has gold.</a:t>
            </a:r>
          </a:p>
          <a:p>
            <a:pPr lvl="1"/>
            <a:r>
              <a:rPr/>
              <a:t>In normal times, people won’t redeem 100% of the gold. Banks just need to keep gold enough to satisfy daily demand.</a:t>
            </a:r>
          </a:p>
          <a:p>
            <a:pPr lvl="0"/>
            <a:r>
              <a:rPr b="1"/>
              <a:t>Fiat money</a:t>
            </a:r>
            <a:r>
              <a:rPr/>
              <a:t> is even faster because banks do not need to hold anything. Some problems tho:</a:t>
            </a:r>
          </a:p>
          <a:p>
            <a:pPr lvl="1"/>
            <a:r>
              <a:rPr/>
              <a:t>It’s easier for counterfeit money to exists.</a:t>
            </a:r>
          </a:p>
          <a:p>
            <a:pPr lvl="1"/>
            <a:r>
              <a:rPr/>
              <a:t>Some central banks print too much money which leads to the money losing its value.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Recap on last week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the short-run, wage does not change (sticky wage):</a:t>
                </a:r>
              </a:p>
              <a:p>
                <a:pPr lvl="1"/>
                <a:r>
                  <a:rPr/>
                  <a:t>when economy expand (ie, when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⇑</m:t>
                    </m:r>
                  </m:oMath>
                </a14:m>
                <a:r>
                  <a:rPr/>
                  <a:t>), unemployment go down (more jobs created).</a:t>
                </a:r>
              </a:p>
              <a:p>
                <a:pPr lvl="0"/>
                <a:r>
                  <a:rPr/>
                  <a:t>In the long-run, wage follows prices:</a:t>
                </a:r>
              </a:p>
              <a:p>
                <a:pPr lvl="1"/>
                <a:r>
                  <a:rPr/>
                  <a:t>when price went up, wage goes up in the long-run.</a:t>
                </a:r>
              </a:p>
              <a:p>
                <a:pPr lvl="1"/>
                <a:r>
                  <a:rPr/>
                  <a:t>when price went down, wage goes down in the long-run.</a:t>
                </a:r>
              </a:p>
              <a:p>
                <a:pPr lvl="0"/>
                <a:r>
                  <a:rPr/>
                  <a:t>These mechanisms returns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and unemployment back to their potential/natural level.</a:t>
                </a:r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Measuring money supply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M1</a:t>
            </a:r>
            <a:r>
              <a:rPr/>
              <a:t> is the narrow definition:</a:t>
            </a:r>
          </a:p>
          <a:p>
            <a:pPr lvl="1"/>
            <a:r>
              <a:rPr/>
              <a:t>consists of cash, traveler’s checks, and other checkable bank deposits.</a:t>
            </a:r>
          </a:p>
          <a:p>
            <a:pPr lvl="0"/>
            <a:r>
              <a:rPr b="1"/>
              <a:t>M2</a:t>
            </a:r>
            <a:r>
              <a:rPr/>
              <a:t> is a broader definition. It is M1 plus:</a:t>
            </a:r>
          </a:p>
          <a:p>
            <a:pPr lvl="1"/>
            <a:r>
              <a:rPr/>
              <a:t>saving account and time deposit (deposito).</a:t>
            </a:r>
          </a:p>
          <a:p>
            <a:pPr lvl="0"/>
            <a:r>
              <a:rPr/>
              <a:t>How much M1 and M2 circulate in the economy is largely controlled by the Central Bank</a:t>
            </a:r>
          </a:p>
          <a:p>
            <a:pPr lvl="1"/>
            <a:r>
              <a:rPr/>
              <a:t>Bank of Indonesia in our case.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Bank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Bank uses </a:t>
            </a:r>
            <a:r>
              <a:rPr b="1"/>
              <a:t>liquid assets</a:t>
            </a:r>
            <a:r>
              <a:rPr/>
              <a:t> in the form of </a:t>
            </a:r>
            <a:r>
              <a:rPr b="1"/>
              <a:t>deposit</a:t>
            </a:r>
            <a:r>
              <a:rPr/>
              <a:t> to finance </a:t>
            </a:r>
            <a:r>
              <a:rPr b="1"/>
              <a:t>illiquid investments</a:t>
            </a:r>
            <a:r>
              <a:rPr/>
              <a:t> of borrowers.</a:t>
            </a:r>
          </a:p>
          <a:p>
            <a:pPr lvl="0"/>
            <a:r>
              <a:rPr/>
              <a:t>Banks cannot lend all of its assets: it has to store a small fraction in their own vault or in the central bank.</a:t>
            </a:r>
          </a:p>
          <a:p>
            <a:pPr lvl="1"/>
            <a:r>
              <a:rPr/>
              <a:t>These stored asset is called </a:t>
            </a:r>
            <a:r>
              <a:rPr b="1"/>
              <a:t>bank reserves</a:t>
            </a:r>
            <a:r>
              <a:rPr/>
              <a:t>.</a:t>
            </a:r>
          </a:p>
          <a:p>
            <a:pPr lvl="1"/>
            <a:r>
              <a:rPr/>
              <a:t>Bank reserves is not circulated in the market, hence not counted in M1 and M2.</a:t>
            </a:r>
          </a:p>
          <a:p>
            <a:pPr lvl="0"/>
            <a:r>
              <a:rPr/>
              <a:t>In Indonesia, bank needs to have a reserve equals to </a:t>
            </a:r>
            <a:r>
              <a:rPr b="1"/>
              <a:t>3.5% of its total loan</a:t>
            </a:r>
            <a:r>
              <a:rPr/>
              <a:t>.</a:t>
            </a:r>
          </a:p>
          <a:p>
            <a:pPr lvl="1"/>
            <a:r>
              <a:rPr/>
              <a:t>Also called </a:t>
            </a:r>
            <a:r>
              <a:rPr b="1"/>
              <a:t>reserve requirement ratio</a:t>
            </a:r>
            <a:r>
              <a:rPr/>
              <a:t>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Bank Runs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normal times, people usually don’t do anything with their saving account.</a:t>
            </a:r>
          </a:p>
          <a:p>
            <a:pPr lvl="0"/>
            <a:r>
              <a:rPr/>
              <a:t>This way, banks can lend most of the money and reserve some for liquidity.</a:t>
            </a:r>
          </a:p>
          <a:p>
            <a:pPr lvl="0"/>
            <a:r>
              <a:rPr/>
              <a:t>But if many lenders suddenly would like to withdraw money, bank would not have enough money.</a:t>
            </a:r>
          </a:p>
          <a:p>
            <a:pPr lvl="1"/>
            <a:r>
              <a:rPr/>
              <a:t>they might have to sell some asset.</a:t>
            </a:r>
          </a:p>
          <a:p>
            <a:pPr lvl="0"/>
            <a:r>
              <a:rPr/>
              <a:t>When many people wants to withdraw money at the same time, we call it </a:t>
            </a:r>
            <a:r>
              <a:rPr b="1"/>
              <a:t>bank run</a:t>
            </a:r>
            <a:r>
              <a:rPr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Bank Runs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Bank runs happen when borrowers hear Bank is near collapsing.</a:t>
            </a:r>
          </a:p>
          <a:p>
            <a:pPr lvl="0"/>
            <a:r>
              <a:rPr/>
              <a:t>However, just a rumour could create a real collapse if lenders decided to withdraw money together at the same time.</a:t>
            </a:r>
          </a:p>
          <a:p>
            <a:pPr lvl="0"/>
            <a:r>
              <a:rPr/>
              <a:t>This can be contagious: a lost of faith in one bank could lead to lost of faith to the entire system.</a:t>
            </a:r>
          </a:p>
          <a:p>
            <a:pPr lvl="1"/>
            <a:r>
              <a:rPr/>
              <a:t>This happened in 1998 when several banks were closed.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Bank regulations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Deposit insurance</a:t>
            </a:r>
            <a:r>
              <a:rPr/>
              <a:t>. Indonesian depositors is insured (partially) by Lembaga Penjamin Simpanan (LPS)</a:t>
            </a:r>
          </a:p>
          <a:p>
            <a:pPr lvl="0" indent="-342900" marL="342900">
              <a:buAutoNum type="arabicPeriod"/>
            </a:pPr>
            <a:r>
              <a:rPr b="1"/>
              <a:t>Capital requirements</a:t>
            </a:r>
            <a:r>
              <a:rPr/>
              <a:t>. Bank is required to have a minimum capital or asset to be able to operate in Indonesia.</a:t>
            </a:r>
          </a:p>
          <a:p>
            <a:pPr lvl="0" indent="-342900" marL="342900">
              <a:buAutoNum type="arabicPeriod"/>
            </a:pPr>
            <a:r>
              <a:rPr b="1"/>
              <a:t>Reserve requirements</a:t>
            </a:r>
            <a:r>
              <a:rPr/>
              <a:t>. Currently is 3.5% but it used to be higher. It was lowered due to COVID-19 recession.</a:t>
            </a:r>
          </a:p>
          <a:p>
            <a:pPr lvl="0" indent="-342900" marL="342900">
              <a:buAutoNum type="arabicPeriod"/>
            </a:pPr>
            <a:r>
              <a:rPr b="1"/>
              <a:t>Discount window</a:t>
            </a:r>
            <a:r>
              <a:rPr/>
              <a:t>, where the central bank can lend money to private banks so they don’t have to sell their asset.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Money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Bank control how much money circulated in the market by moving deposits between loanable funds and its reserves</a:t>
            </a:r>
          </a:p>
          <a:p>
            <a:pPr lvl="0"/>
            <a:r>
              <a:rPr/>
              <a:t>Suppose Panca has a Rp1 million in his pocket. He decided to deposit it to Bank BeCAk.</a:t>
            </a:r>
          </a:p>
          <a:p>
            <a:pPr lvl="1"/>
            <a:r>
              <a:rPr/>
              <a:t>Panca give Bank BeCAk his Rp1 million which reduces money supply</a:t>
            </a:r>
          </a:p>
          <a:p>
            <a:pPr lvl="1"/>
            <a:r>
              <a:rPr/>
              <a:t>But Bank BeCAk credits Panca’s account by Rp1 million which increases money supply</a:t>
            </a:r>
          </a:p>
          <a:p>
            <a:pPr lvl="1"/>
            <a:r>
              <a:rPr/>
              <a:t>Hence no change in money supply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Money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But then Joy come to Bank BeCAk to borrow Rp900k to buy shoes.</a:t>
            </a:r>
          </a:p>
          <a:p>
            <a:pPr lvl="0"/>
            <a:r>
              <a:rPr/>
              <a:t>Bank BeCAk use its reserve it get from Panca:</a:t>
            </a:r>
          </a:p>
          <a:p>
            <a:pPr lvl="1"/>
            <a:r>
              <a:rPr/>
              <a:t>Bank BeCAk keep Rp 100k of its reserve, which comes from Panca</a:t>
            </a:r>
          </a:p>
          <a:p>
            <a:pPr lvl="1"/>
            <a:r>
              <a:rPr/>
              <a:t>Bank BeCAk credits Joy’s account Rp900k.</a:t>
            </a:r>
          </a:p>
          <a:p>
            <a:pPr lvl="0"/>
            <a:r>
              <a:rPr/>
              <a:t>This leads to increased Rp900k in money supply: now there are Rp1.900k of money supply in the market!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Money multiplier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Suppose Joy buy the shoes from Liv.</a:t>
            </a:r>
          </a:p>
          <a:p>
            <a:pPr lvl="0"/>
            <a:r>
              <a:rPr/>
              <a:t>Liv then deposit the money to another bank named Bank Madara.</a:t>
            </a:r>
          </a:p>
          <a:p>
            <a:pPr lvl="1"/>
            <a:r>
              <a:rPr/>
              <a:t>Bank Madara adds Rp900k to its reserve.</a:t>
            </a:r>
          </a:p>
          <a:p>
            <a:pPr lvl="1"/>
            <a:r>
              <a:rPr/>
              <a:t>Also credit Liv’s account Rp900k.</a:t>
            </a:r>
          </a:p>
          <a:p>
            <a:pPr lvl="0"/>
            <a:r>
              <a:rPr/>
              <a:t>But like Bank BeCAk, Bank Madara can loan some of the fund and reducing its reserve!</a:t>
            </a:r>
          </a:p>
          <a:p>
            <a:pPr lvl="0"/>
            <a:r>
              <a:rPr/>
              <a:t>The more money is circulated, the more expansionary the monetary condition is.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Money supply is reduced when:</a:t>
            </a:r>
          </a:p>
          <a:p>
            <a:pPr lvl="1"/>
            <a:r>
              <a:rPr/>
              <a:t>People keep their money out of the financial system</a:t>
            </a:r>
          </a:p>
          <a:p>
            <a:pPr lvl="1"/>
            <a:r>
              <a:rPr/>
              <a:t>Banks increase its reserves</a:t>
            </a:r>
          </a:p>
          <a:p>
            <a:pPr lvl="0"/>
            <a:r>
              <a:rPr/>
              <a:t>These are usually happening in an uncertain time: a recession or even worse, a crisis.</a:t>
            </a:r>
          </a:p>
          <a:p>
            <a:pPr lvl="0"/>
            <a:r>
              <a:rPr/>
              <a:t>Next week, we will learn how money supply and money demand interact with the real sector</a:t>
            </a:r>
          </a:p>
          <a:p>
            <a:pPr lvl="0"/>
            <a:r>
              <a:rPr/>
              <a:t>We will also learn how Bank Indonesia plays a role in the economy.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fiscal policy</a:t>
            </a:r>
          </a:p>
          <a:p>
            <a:pPr lvl="0"/>
            <a:r>
              <a:rPr/>
              <a:t>Financial system</a:t>
            </a:r>
          </a:p>
          <a:p>
            <a:pPr lvl="0"/>
            <a:r>
              <a:rPr/>
              <a:t>the central bank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Fiscal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Basically related to government expenditure (APBN+APBD)</a:t>
            </a:r>
          </a:p>
          <a:p>
            <a:pPr lvl="1"/>
            <a:r>
              <a:rPr/>
              <a:t>The government gets its revenue from (mostly) taxes</a:t>
            </a:r>
          </a:p>
          <a:p>
            <a:pPr lvl="1"/>
            <a:r>
              <a:rPr/>
              <a:t>Disburse the money through government projects and subsidy transfers</a:t>
            </a:r>
          </a:p>
          <a:p>
            <a:pPr lvl="0"/>
            <a:r>
              <a:rPr/>
              <a:t>What we consider </a:t>
            </a:r>
            <a:r>
              <a:rPr b="1"/>
              <a:t>fiscal policy</a:t>
            </a:r>
            <a:r>
              <a:rPr/>
              <a:t> are:</a:t>
            </a:r>
          </a:p>
          <a:p>
            <a:pPr lvl="1"/>
            <a:r>
              <a:rPr/>
              <a:t>increase/decrease government expenditure.</a:t>
            </a:r>
          </a:p>
          <a:p>
            <a:pPr lvl="1"/>
            <a:r>
              <a:rPr/>
              <a:t>changes in taxes.</a:t>
            </a:r>
          </a:p>
          <a:p>
            <a:pPr lvl="1"/>
            <a:r>
              <a:rPr/>
              <a:t>changes in government debt.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Fiscal policy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Recall the basic equation of GDP: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r>
                        <m:t>D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G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I</m:t>
                      </m:r>
                      <m:r>
                        <m:t>M</m:t>
                      </m:r>
                    </m:oMath>
                  </m:oMathPara>
                </a14:m>
              </a:p>
              <a:p>
                <a:pPr lvl="0"/>
                <a:r>
                  <a:rPr/>
                  <a:t>Increasing government expenditure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G</m:t>
                    </m:r>
                    <m:r>
                      <m:rPr>
                        <m:sty m:val="p"/>
                      </m:rPr>
                      <m:t>⇑</m:t>
                    </m:r>
                  </m:oMath>
                </a14:m>
              </a:p>
              <a:p>
                <a:pPr lvl="0"/>
                <a:r>
                  <a:rPr/>
                  <a:t>Decreasing income taxes:</a:t>
                </a:r>
              </a:p>
              <a:p>
                <a:pPr lvl="1"/>
                <a:r>
                  <a:rPr/>
                  <a:t>More money for people to consume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⇑</m:t>
                    </m:r>
                  </m:oMath>
                </a14:m>
              </a:p>
              <a:p>
                <a:pPr lvl="1"/>
                <a:r>
                  <a:rPr/>
                  <a:t>More money for business to invest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⇑</m:t>
                    </m:r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Expansionary fiscal policy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When there’s negative demand shock, the economy enters a recession (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⇓</m:t>
                    </m:r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Unemployment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⇑</m:t>
                    </m:r>
                  </m:oMath>
                </a14:m>
                <a:r>
                  <a:rPr/>
                  <a:t> as the economy works under-capacity.</a:t>
                </a:r>
              </a:p>
              <a:p>
                <a:pPr lvl="0"/>
                <a:r>
                  <a:rPr/>
                  <a:t>Government can speed up returns to the potential output level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P</m:t>
                        </m:r>
                      </m:sub>
                    </m:sSub>
                  </m:oMath>
                </a14:m>
                <a:r>
                  <a:rPr/>
                  <a:t> by using </a:t>
                </a:r>
                <a:r>
                  <a:rPr b="1"/>
                  <a:t>expansionary fiscal policy</a:t>
                </a:r>
                <a:r>
                  <a:rPr/>
                  <a:t> such as:</a:t>
                </a:r>
              </a:p>
              <a:p>
                <a:pPr lvl="1"/>
                <a:r>
                  <a:rPr/>
                  <a:t>Increase government spending</a:t>
                </a:r>
              </a:p>
              <a:p>
                <a:pPr lvl="1"/>
                <a:r>
                  <a:rPr/>
                  <a:t>tax cuts.</a:t>
                </a:r>
              </a:p>
              <a:p>
                <a:pPr lvl="1"/>
                <a:r>
                  <a:rPr/>
                  <a:t>Increase in government transfers (</a:t>
                </a:r>
                <a:r>
                  <a:rPr i="1"/>
                  <a:t>bansos</a:t>
                </a:r>
                <a:r>
                  <a:rPr/>
                  <a:t>,</a:t>
                </a:r>
                <a:r>
                  <a:rPr i="1"/>
                  <a:t>subsidi</a:t>
                </a:r>
                <a:r>
                  <a:rPr/>
                  <a:t>).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Contractionary fiscal policy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On the contrary, an overheat economy causes a big increase in prices.</a:t>
                </a:r>
              </a:p>
              <a:p>
                <a:pPr lvl="0"/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⇑</m:t>
                    </m:r>
                  </m:oMath>
                </a14:m>
                <a:r>
                  <a:rPr/>
                  <a:t> in the short run but inflation can be uncontrollable and a bubble may burst.</a:t>
                </a:r>
              </a:p>
              <a:p>
                <a:pPr lvl="0"/>
                <a:r>
                  <a:rPr/>
                  <a:t>Government can reduce the speed of price hike by using </a:t>
                </a:r>
                <a:r>
                  <a:rPr b="1"/>
                  <a:t>contractionary fiscal policy</a:t>
                </a:r>
                <a:r>
                  <a:rPr/>
                  <a:t> like:</a:t>
                </a:r>
              </a:p>
              <a:p>
                <a:pPr lvl="1"/>
                <a:r>
                  <a:rPr/>
                  <a:t>Reduce government spending.</a:t>
                </a:r>
              </a:p>
              <a:p>
                <a:pPr lvl="1"/>
                <a:r>
                  <a:rPr/>
                  <a:t>Increase taxes.</a:t>
                </a:r>
              </a:p>
              <a:p>
                <a:pPr lvl="1"/>
                <a:r>
                  <a:rPr/>
                  <a:t>Reduce government transfers.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Expansionary fiscal policy should be done during a recession:</a:t>
            </a:r>
          </a:p>
          <a:p>
            <a:pPr lvl="1"/>
            <a:r>
              <a:rPr/>
              <a:t>During a recession, economy runs below capacity.</a:t>
            </a:r>
          </a:p>
          <a:p>
            <a:pPr lvl="1"/>
            <a:r>
              <a:rPr/>
              <a:t>Only the government can spend without fear of the future.</a:t>
            </a:r>
          </a:p>
          <a:p>
            <a:pPr lvl="0"/>
            <a:r>
              <a:rPr/>
              <a:t>In general, Indonesian economists are agree to high spending during a recession.</a:t>
            </a:r>
          </a:p>
          <a:p>
            <a:pPr lvl="0"/>
            <a:r>
              <a:rPr/>
              <a:t>It may not work to offset a </a:t>
            </a:r>
            <a:r>
              <a:rPr b="1"/>
              <a:t>supply shock</a:t>
            </a:r>
            <a:r>
              <a:rPr/>
              <a:t>, but most recessions are caused by </a:t>
            </a:r>
            <a:r>
              <a:rPr b="1"/>
              <a:t>demand shock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Ilmu Ekonomi</dc:title>
  <dc:creator>Prodi PIWAR Politeknik APP Jakarta</dc:creator>
  <cp:keywords/>
  <dcterms:created xsi:type="dcterms:W3CDTF">2023-12-12T00:18:52Z</dcterms:created>
  <dcterms:modified xsi:type="dcterms:W3CDTF">2023-12-12T00:18:52Z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Pertemuan 11</vt:lpwstr>
  </property>
  <property fmtid="{D5CDD505-2E9C-101B-9397-08002B2CF9AE}" pid="10" name="toc-title">
    <vt:lpwstr>Table of contents</vt:lpwstr>
  </property>
</Properties>
</file>