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risna.or.id"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Ricardian Model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ECES905205 pertemuan 2</a:t>
            </a:r>
            <a:br/>
            <a:br/>
            <a:r>
              <a:rPr/>
              <a:t>I Made Krisna Gupta</a:t>
            </a:r>
          </a:p>
        </p:txBody>
      </p:sp>
      <p:sp>
        <p:nvSpPr>
          <p:cNvPr id="4" name="Date Placeholder 3"/>
          <p:cNvSpPr>
            <a:spLocks noGrp="1"/>
          </p:cNvSpPr>
          <p:nvPr>
            <p:ph idx="10" sz="half" type="dt"/>
          </p:nvPr>
        </p:nvSpPr>
        <p:spPr/>
        <p:txBody>
          <a:bodyPr/>
          <a:lstStyle/>
          <a:p>
            <a:pPr lvl="0" indent="0" marL="0">
              <a:buNone/>
            </a:pPr>
            <a:r>
              <a:rPr/>
              <a:t>2022-09-05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PPF ex.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Say home country have this spec:</a:t>
                </a:r>
              </a:p>
              <a:p>
                <a:pPr lvl="0" indent="0" marL="0">
                  <a:buNone/>
                </a:pPr>
                <a14:m>
                  <m:oMathPara xmlns:m="http://schemas.openxmlformats.org/officeDocument/2006/math">
                    <m:oMathParaPr>
                      <m:jc m:val="center"/>
                    </m:oMathParaPr>
                    <m:oMath>
                      <m:sSub>
                        <m:e>
                          <m:r>
                            <m:t>Q</m:t>
                          </m:r>
                        </m:e>
                        <m:sub>
                          <m:r>
                            <m:t>F</m:t>
                          </m:r>
                        </m:sub>
                      </m:sSub>
                      <m:r>
                        <m:rPr>
                          <m:sty m:val="p"/>
                        </m:rPr>
                        <m:t>+</m:t>
                      </m:r>
                      <m:r>
                        <m:t>2</m:t>
                      </m:r>
                      <m:sSub>
                        <m:e>
                          <m:r>
                            <m:t>Q</m:t>
                          </m:r>
                        </m:e>
                        <m:sub>
                          <m:r>
                            <m:t>C</m:t>
                          </m:r>
                        </m:sub>
                      </m:sSub>
                      <m:r>
                        <m:rPr>
                          <m:sty m:val="p"/>
                        </m:rPr>
                        <m:t>≤</m:t>
                      </m:r>
                      <m:r>
                        <m:t>1000</m:t>
                      </m:r>
                    </m:oMath>
                  </m:oMathPara>
                </a14:m>
              </a:p>
              <a:p>
                <a:pPr lvl="0"/>
                <a:r>
                  <a:rPr/>
                  <a:t>How many labor needed to make 1 cloth? How many 1 food?</a:t>
                </a:r>
              </a:p>
              <a:p>
                <a:pPr lvl="0"/>
                <a:r>
                  <a:rPr/>
                  <a:t>Max possible food is 1000 kg, max possible cloth is 500 metre.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Home PPF</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The production function has a linear PPF.</a:t>
                </a:r>
              </a:p>
              <a:p>
                <a:pPr lvl="0"/>
                <a:r>
                  <a:rPr/>
                  <a:t>Home can produce anywhere on the line.</a:t>
                </a:r>
              </a:p>
              <a:p>
                <a:pPr lvl="1"/>
                <a:r>
                  <a:rPr/>
                  <a:t>below the line </a:t>
                </a:r>
                <a14:m>
                  <m:oMath xmlns:m="http://schemas.openxmlformats.org/officeDocument/2006/math">
                    <m:r>
                      <m:rPr>
                        <m:sty m:val="p"/>
                      </m:rPr>
                      <m:t>→</m:t>
                    </m:r>
                  </m:oMath>
                </a14:m>
                <a:r>
                  <a:rPr/>
                  <a:t> inefficient</a:t>
                </a:r>
              </a:p>
              <a:p>
                <a:pPr lvl="1"/>
                <a:r>
                  <a:rPr/>
                  <a:t>above the line </a:t>
                </a:r>
                <a14:m>
                  <m:oMath xmlns:m="http://schemas.openxmlformats.org/officeDocument/2006/math">
                    <m:r>
                      <m:rPr>
                        <m:sty m:val="p"/>
                      </m:rPr>
                      <m:t>→</m:t>
                    </m:r>
                  </m:oMath>
                </a14:m>
                <a:r>
                  <a:rPr/>
                  <a:t> unfeasible</a:t>
                </a:r>
              </a:p>
              <a:p>
                <a:pPr lvl="0"/>
                <a:r>
                  <a:rPr/>
                  <a:t>As you move along the line, you increase a production of 1 good while decreasing another.</a:t>
                </a:r>
              </a:p>
              <a:p>
                <a:pPr lvl="1"/>
                <a:r>
                  <a:rPr/>
                  <a:t>the opportunity cost of making a good is the other good!</a:t>
                </a:r>
              </a:p>
            </p:txBody>
          </p:sp>
        </mc:Choice>
      </mc:AlternateContent>
      <p:pic>
        <p:nvPicPr>
          <p:cNvPr descr="index_files/figure-pptx/fig1-1.png" id="0" name="Picture 1"/>
          <p:cNvPicPr>
            <a:picLocks noGrp="1" noChangeAspect="1"/>
          </p:cNvPicPr>
          <p:nvPr/>
        </p:nvPicPr>
        <p:blipFill>
          <a:blip r:embed="rId2"/>
          <a:stretch>
            <a:fillRect/>
          </a:stretch>
        </p:blipFill>
        <p:spPr bwMode="auto">
          <a:xfrm>
            <a:off x="4864100" y="1193800"/>
            <a:ext cx="36068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Production Possibility Frontier (PPF) country H</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Opportunity cost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opportunity cost of making food is how many meter of cloth Home must stop producing in order to produce 1 kg of food:</a:t>
                </a:r>
              </a:p>
              <a:p>
                <a:pPr lvl="0" indent="0" marL="0">
                  <a:buNone/>
                </a:pPr>
                <a14:m>
                  <m:oMathPara xmlns:m="http://schemas.openxmlformats.org/officeDocument/2006/math">
                    <m:oMathParaPr>
                      <m:jc m:val="center"/>
                    </m:oMathParaPr>
                    <m:oMath>
                      <m:f>
                        <m:fPr>
                          <m:type m:val="bar"/>
                        </m:fPr>
                        <m:num>
                          <m:sSub>
                            <m:e>
                              <m:r>
                                <m:t>a</m:t>
                              </m:r>
                            </m:e>
                            <m:sub>
                              <m:r>
                                <m:t>L</m:t>
                              </m:r>
                              <m:r>
                                <m:t>F</m:t>
                              </m:r>
                            </m:sub>
                          </m:sSub>
                        </m:num>
                        <m:den>
                          <m:sSub>
                            <m:e>
                              <m:r>
                                <m:t>a</m:t>
                              </m:r>
                            </m:e>
                            <m:sub>
                              <m:r>
                                <m:t>L</m:t>
                              </m:r>
                              <m:r>
                                <m:t>C</m:t>
                              </m:r>
                            </m:sub>
                          </m:sSub>
                        </m:den>
                      </m:f>
                    </m:oMath>
                  </m:oMathPara>
                </a14:m>
              </a:p>
              <a:p>
                <a:pPr lvl="0"/>
                <a:r>
                  <a:rPr/>
                  <a:t>the opportunity cost is constant because the unit labor requirements are both constant.</a:t>
                </a:r>
              </a:p>
              <a:p>
                <a:pPr lvl="0"/>
                <a:r>
                  <a:rPr/>
                  <a:t>the opportunity cost of food appears as the absolute value of the slope of the PPF:</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PPF</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sSub>
                        <m:e>
                          <m:r>
                            <m:t>Q</m:t>
                          </m:r>
                        </m:e>
                        <m:sub>
                          <m:r>
                            <m:t>F</m:t>
                          </m:r>
                        </m:sub>
                      </m:sSub>
                      <m:r>
                        <m:rPr>
                          <m:sty m:val="p"/>
                        </m:rPr>
                        <m:t>=</m:t>
                      </m:r>
                      <m:f>
                        <m:fPr>
                          <m:type m:val="bar"/>
                        </m:fPr>
                        <m:num>
                          <m:r>
                            <m:t>L</m:t>
                          </m:r>
                        </m:num>
                        <m:den>
                          <m:sSub>
                            <m:e>
                              <m:r>
                                <m:t>a</m:t>
                              </m:r>
                            </m:e>
                            <m:sub>
                              <m:r>
                                <m:t>L</m:t>
                              </m:r>
                              <m:r>
                                <m:t>F</m:t>
                              </m:r>
                            </m:sub>
                          </m:sSub>
                        </m:den>
                      </m:f>
                      <m:r>
                        <m:rPr>
                          <m:sty m:val="p"/>
                        </m:rPr>
                        <m:t>−</m:t>
                      </m:r>
                      <m:d>
                        <m:dPr>
                          <m:begChr m:val="("/>
                          <m:endChr m:val=")"/>
                          <m:sepChr m:val=""/>
                          <m:grow/>
                        </m:dPr>
                        <m:e>
                          <m:f>
                            <m:fPr>
                              <m:type m:val="bar"/>
                            </m:fPr>
                            <m:num>
                              <m:sSub>
                                <m:e>
                                  <m:r>
                                    <m:t>a</m:t>
                                  </m:r>
                                </m:e>
                                <m:sub>
                                  <m:r>
                                    <m:t>L</m:t>
                                  </m:r>
                                  <m:r>
                                    <m:t>F</m:t>
                                  </m:r>
                                </m:sub>
                              </m:sSub>
                            </m:num>
                            <m:den>
                              <m:sSub>
                                <m:e>
                                  <m:r>
                                    <m:t>a</m:t>
                                  </m:r>
                                </m:e>
                                <m:sub>
                                  <m:r>
                                    <m:t>L</m:t>
                                  </m:r>
                                  <m:r>
                                    <m:t>C</m:t>
                                  </m:r>
                                </m:sub>
                              </m:sSub>
                            </m:den>
                          </m:f>
                        </m:e>
                      </m:d>
                      <m:sSub>
                        <m:e>
                          <m:r>
                            <m:t>Q</m:t>
                          </m:r>
                        </m:e>
                        <m:sub>
                          <m:r>
                            <m:t>C</m:t>
                          </m:r>
                        </m:sub>
                      </m:sSub>
                    </m:oMath>
                  </m:oMathPara>
                </a14:m>
              </a:p>
              <a:p>
                <a:pPr lvl="0"/>
                <a:r>
                  <a:rPr/>
                  <a:t>First difference, you get:</a:t>
                </a:r>
              </a:p>
              <a:p>
                <a:pPr lvl="0" indent="0" marL="0">
                  <a:buNone/>
                </a:pPr>
                <a14:m>
                  <m:oMathPara xmlns:m="http://schemas.openxmlformats.org/officeDocument/2006/math">
                    <m:oMathParaPr>
                      <m:jc m:val="center"/>
                    </m:oMathParaPr>
                    <m:oMath>
                      <m:f>
                        <m:fPr>
                          <m:type m:val="bar"/>
                        </m:fPr>
                        <m:num>
                          <m:r>
                            <m:t>d</m:t>
                          </m:r>
                          <m:sSub>
                            <m:e>
                              <m:r>
                                <m:t>Q</m:t>
                              </m:r>
                            </m:e>
                            <m:sub>
                              <m:r>
                                <m:t>F</m:t>
                              </m:r>
                            </m:sub>
                          </m:sSub>
                        </m:num>
                        <m:den>
                          <m:r>
                            <m:t>d</m:t>
                          </m:r>
                          <m:sSub>
                            <m:e>
                              <m:r>
                                <m:t>Q</m:t>
                              </m:r>
                            </m:e>
                            <m:sub>
                              <m:r>
                                <m:t>C</m:t>
                              </m:r>
                            </m:sub>
                          </m:sSub>
                        </m:den>
                      </m:f>
                      <m:r>
                        <m:rPr>
                          <m:sty m:val="p"/>
                        </m:rPr>
                        <m:t>=</m:t>
                      </m:r>
                      <m:r>
                        <m:rPr>
                          <m:sty m:val="p"/>
                        </m:rPr>
                        <m:t>−</m:t>
                      </m:r>
                      <m:f>
                        <m:fPr>
                          <m:type m:val="bar"/>
                        </m:fPr>
                        <m:num>
                          <m:sSub>
                            <m:e>
                              <m:r>
                                <m:t>a</m:t>
                              </m:r>
                            </m:e>
                            <m:sub>
                              <m:r>
                                <m:t>L</m:t>
                              </m:r>
                              <m:r>
                                <m:t>F</m:t>
                              </m:r>
                            </m:sub>
                          </m:sSub>
                        </m:num>
                        <m:den>
                          <m:sSub>
                            <m:e>
                              <m:r>
                                <m:t>a</m:t>
                              </m:r>
                            </m:e>
                            <m:sub>
                              <m:r>
                                <m:t>L</m:t>
                              </m:r>
                              <m:r>
                                <m:t>C</m:t>
                              </m:r>
                            </m:sub>
                          </m:sSub>
                        </m:den>
                      </m:f>
                      <m:r>
                        <m:rPr>
                          <m:sty m:val="p"/>
                        </m:rPr>
                        <m:t>,</m:t>
                      </m:r>
                      <m:r>
                        <m:rPr>
                          <m:nor/>
                          <m:sty m:val="p"/>
                        </m:rPr>
                        <m:t>in our case,</m:t>
                      </m:r>
                      <m:r>
                        <m:rPr>
                          <m:sty m:val="p"/>
                        </m:rPr>
                        <m:t>=</m:t>
                      </m:r>
                      <m:r>
                        <m:rPr>
                          <m:sty m:val="p"/>
                        </m:rPr>
                        <m:t>−</m:t>
                      </m:r>
                      <m:f>
                        <m:fPr>
                          <m:type m:val="bar"/>
                        </m:fPr>
                        <m:num>
                          <m:r>
                            <m:t>1</m:t>
                          </m:r>
                        </m:num>
                        <m:den>
                          <m:r>
                            <m:t>2</m:t>
                          </m:r>
                        </m:den>
                      </m:f>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opportunity cost</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For the case of </a:t>
                </a:r>
                <a14:m>
                  <m:oMath xmlns:m="http://schemas.openxmlformats.org/officeDocument/2006/math">
                    <m:sSub>
                      <m:e>
                        <m:r>
                          <m:t>Q</m:t>
                        </m:r>
                      </m:e>
                      <m:sub>
                        <m:r>
                          <m:t>F</m:t>
                        </m:r>
                      </m:sub>
                    </m:sSub>
                    <m:r>
                      <m:rPr>
                        <m:sty m:val="p"/>
                      </m:rPr>
                      <m:t>+</m:t>
                    </m:r>
                    <m:r>
                      <m:t>2</m:t>
                    </m:r>
                    <m:sSub>
                      <m:e>
                        <m:r>
                          <m:t>Q</m:t>
                        </m:r>
                      </m:e>
                      <m:sub>
                        <m:r>
                          <m:t>C</m:t>
                        </m:r>
                      </m:sub>
                    </m:sSub>
                    <m:r>
                      <m:rPr>
                        <m:sty m:val="p"/>
                      </m:rPr>
                      <m:t>≤</m:t>
                    </m:r>
                    <m:r>
                      <m:t>1000</m:t>
                    </m:r>
                  </m:oMath>
                </a14:m>
                <a:r>
                  <a:rPr/>
                  <a:t>:</a:t>
                </a:r>
              </a:p>
              <a:p>
                <a:pPr lvl="0" indent="0" marL="0">
                  <a:buNone/>
                </a:pPr>
                <a:r>
                  <a:rPr/>
                  <a:t>to increase 1 kg of food, we need 1 hour of labor. But 1 hour of labor equals to 0.5 m of cloth (because we need 2 hours of labor to make 1 m of cloth).</a:t>
                </a:r>
              </a:p>
              <a:p>
                <a:pPr lvl="0" indent="0" marL="0">
                  <a:buNone/>
                </a:pPr>
                <a:r>
                  <a:rPr/>
                  <a:t>Likewise, to have 1m more of cloth, we need 2 hour of labor, which could produce 2 kg of food instead.</a:t>
                </a:r>
              </a:p>
            </p:txBody>
          </p:sp>
        </mc:Choice>
      </mc:AlternateContent>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to produce</a:t>
                      </a:r>
                    </a:p>
                  </a:txBody>
                  <a:tcPr/>
                </a:tc>
                <a:tc>
                  <a:txBody>
                    <a:bodyPr/>
                    <a:lstStyle/>
                    <a:p>
                      <a:pPr lvl="0" indent="0" marL="0">
                        <a:buNone/>
                      </a:pPr>
                      <a:r>
                        <a:rPr/>
                        <a:t>opportunity cost</a:t>
                      </a:r>
                    </a:p>
                  </a:txBody>
                  <a:tcPr/>
                </a:tc>
              </a:tr>
              <a:tr h="0">
                <a:tc>
                  <a:txBody>
                    <a:bodyPr/>
                    <a:lstStyle/>
                    <a:p>
                      <a:pPr lvl="0" indent="0" marL="0">
                        <a:buNone/>
                      </a:pPr>
                      <a:r>
                        <a:rPr/>
                        <a:t>1 kg of food</a:t>
                      </a:r>
                    </a:p>
                  </a:txBody>
                </a:tc>
                <a:tc>
                  <a:txBody>
                    <a:bodyPr/>
                    <a:lstStyle/>
                    <a:p>
                      <a:pPr lvl="0" indent="0" marL="0">
                        <a:buNone/>
                      </a:pPr>
                      <a:r>
                        <a:rPr/>
                        <a:t>1/2 m of cloth</a:t>
                      </a:r>
                    </a:p>
                  </a:txBody>
                </a:tc>
              </a:tr>
              <a:tr h="0">
                <a:tc>
                  <a:txBody>
                    <a:bodyPr/>
                    <a:lstStyle/>
                    <a:p>
                      <a:pPr lvl="0" indent="0" marL="0">
                        <a:buNone/>
                      </a:pPr>
                      <a:r>
                        <a:rPr/>
                        <a:t>1 m of cloth</a:t>
                      </a:r>
                    </a:p>
                  </a:txBody>
                </a:tc>
                <a:tc>
                  <a:txBody>
                    <a:bodyPr/>
                    <a:lstStyle/>
                    <a:p>
                      <a:pPr lvl="0" indent="0" marL="0">
                        <a:buNone/>
                      </a:pPr>
                      <a:r>
                        <a:rPr/>
                        <a:t>2 kg of food</a:t>
                      </a:r>
                    </a:p>
                  </a:txBody>
                </a:tc>
              </a:tr>
            </a:tbl>
          </a:graphicData>
        </a:graphic>
      </p:graphicFrame>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Relative prices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Workers will choose to work in an industry with higher wage.</a:t>
                </a:r>
              </a:p>
              <a:p>
                <a:pPr lvl="0"/>
                <a:r>
                  <a:rPr/>
                  <a:t>If the price of food relative to the price of cloth exceeds the opportunity cost of producing food:</a:t>
                </a:r>
              </a:p>
              <a:p>
                <a:pPr lvl="0" indent="0" marL="0">
                  <a:buNone/>
                </a:pPr>
                <a14:m>
                  <m:oMathPara xmlns:m="http://schemas.openxmlformats.org/officeDocument/2006/math">
                    <m:oMathParaPr>
                      <m:jc m:val="center"/>
                    </m:oMathParaPr>
                    <m:oMath>
                      <m:f>
                        <m:fPr>
                          <m:type m:val="bar"/>
                        </m:fPr>
                        <m:num>
                          <m:sSub>
                            <m:e>
                              <m:r>
                                <m:t>P</m:t>
                              </m:r>
                            </m:e>
                            <m:sub>
                              <m:r>
                                <m:t>F</m:t>
                              </m:r>
                            </m:sub>
                          </m:sSub>
                        </m:num>
                        <m:den>
                          <m:sSub>
                            <m:e>
                              <m:r>
                                <m:t>P</m:t>
                              </m:r>
                            </m:e>
                            <m:sub>
                              <m:r>
                                <m:t>C</m:t>
                              </m:r>
                            </m:sub>
                          </m:sSub>
                        </m:den>
                      </m:f>
                      <m:r>
                        <m:rPr>
                          <m:sty m:val="p"/>
                        </m:rPr>
                        <m:t>&gt;</m:t>
                      </m:r>
                      <m:f>
                        <m:fPr>
                          <m:type m:val="bar"/>
                        </m:fPr>
                        <m:num>
                          <m:sSub>
                            <m:e>
                              <m:r>
                                <m:t>a</m:t>
                              </m:r>
                            </m:e>
                            <m:sub>
                              <m:r>
                                <m:t>L</m:t>
                              </m:r>
                              <m:r>
                                <m:t>F</m:t>
                              </m:r>
                            </m:sub>
                          </m:sSub>
                        </m:num>
                        <m:den>
                          <m:sSub>
                            <m:e>
                              <m:r>
                                <m:t>a</m:t>
                              </m:r>
                            </m:e>
                            <m:sub>
                              <m:r>
                                <m:t>L</m:t>
                              </m:r>
                              <m:r>
                                <m:t>C</m:t>
                              </m:r>
                            </m:sub>
                          </m:sSub>
                        </m:den>
                      </m:f>
                    </m:oMath>
                  </m:oMathPara>
                </a14:m>
              </a:p>
              <a:p>
                <a:pPr lvl="0"/>
                <a:r>
                  <a:rPr/>
                  <a:t>then the wage paid when making food will exceed the wage in cloth.</a:t>
                </a:r>
              </a:p>
              <a:p>
                <a:pPr lvl="0" indent="0" marL="0">
                  <a:buNone/>
                </a:pPr>
                <a14:m>
                  <m:oMathPara xmlns:m="http://schemas.openxmlformats.org/officeDocument/2006/math">
                    <m:oMathParaPr>
                      <m:jc m:val="center"/>
                    </m:oMathParaPr>
                    <m:oMath>
                      <m:sSub>
                        <m:e>
                          <m:r>
                            <m:t>W</m:t>
                          </m:r>
                        </m:e>
                        <m:sub>
                          <m:r>
                            <m:t>F</m:t>
                          </m:r>
                        </m:sub>
                      </m:sSub>
                      <m:r>
                        <m:rPr>
                          <m:sty m:val="p"/>
                        </m:rPr>
                        <m:t>=</m:t>
                      </m:r>
                      <m:f>
                        <m:fPr>
                          <m:type m:val="bar"/>
                        </m:fPr>
                        <m:num>
                          <m:sSub>
                            <m:e>
                              <m:r>
                                <m:t>P</m:t>
                              </m:r>
                            </m:e>
                            <m:sub>
                              <m:r>
                                <m:t>F</m:t>
                              </m:r>
                            </m:sub>
                          </m:sSub>
                        </m:num>
                        <m:den>
                          <m:sSub>
                            <m:e>
                              <m:r>
                                <m:t>a</m:t>
                              </m:r>
                            </m:e>
                            <m:sub>
                              <m:r>
                                <m:t>L</m:t>
                              </m:r>
                              <m:r>
                                <m:t>F</m:t>
                              </m:r>
                            </m:sub>
                          </m:sSub>
                        </m:den>
                      </m:f>
                      <m:r>
                        <m:rPr>
                          <m:sty m:val="p"/>
                        </m:rPr>
                        <m:t>&gt;</m:t>
                      </m:r>
                      <m:f>
                        <m:fPr>
                          <m:type m:val="bar"/>
                        </m:fPr>
                        <m:num>
                          <m:sSub>
                            <m:e>
                              <m:r>
                                <m:t>P</m:t>
                              </m:r>
                            </m:e>
                            <m:sub>
                              <m:r>
                                <m:t>C</m:t>
                              </m:r>
                            </m:sub>
                          </m:sSub>
                        </m:num>
                        <m:den>
                          <m:sSub>
                            <m:e>
                              <m:r>
                                <m:t>a</m:t>
                              </m:r>
                            </m:e>
                            <m:sub>
                              <m:r>
                                <m:t>L</m:t>
                              </m:r>
                              <m:r>
                                <m:t>C</m:t>
                              </m:r>
                            </m:sub>
                          </m:sSub>
                        </m:den>
                      </m:f>
                      <m:r>
                        <m:rPr>
                          <m:sty m:val="p"/>
                        </m:rPr>
                        <m:t>=</m:t>
                      </m:r>
                      <m:sSub>
                        <m:e>
                          <m:r>
                            <m:t>W</m:t>
                          </m:r>
                        </m:e>
                        <m:sub>
                          <m:r>
                            <m:t>C</m:t>
                          </m:r>
                        </m:sub>
                      </m:sSub>
                    </m:oMath>
                  </m:oMathPara>
                </a14:m>
              </a:p>
              <a:p>
                <a:pPr lvl="0"/>
                <a:r>
                  <a:rPr/>
                  <a:t>so workers will only make food (specialize in food)</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Say </a:t>
                </a:r>
                <a14:m>
                  <m:oMath xmlns:m="http://schemas.openxmlformats.org/officeDocument/2006/math">
                    <m:sSub>
                      <m:e>
                        <m:r>
                          <m:t>P</m:t>
                        </m:r>
                      </m:e>
                      <m:sub>
                        <m:r>
                          <m:t>F</m:t>
                        </m:r>
                      </m:sub>
                    </m:sSub>
                    <m:r>
                      <m:rPr>
                        <m:sty m:val="p"/>
                      </m:rPr>
                      <m:t>=</m:t>
                    </m:r>
                    <m:r>
                      <m:rPr>
                        <m:sty m:val="p"/>
                      </m:rPr>
                      <m:t>$</m:t>
                    </m:r>
                    <m:r>
                      <m:t>4</m:t>
                    </m:r>
                  </m:oMath>
                </a14:m>
                <a:r>
                  <a:rPr/>
                  <a:t> while </a:t>
                </a:r>
                <a14:m>
                  <m:oMath xmlns:m="http://schemas.openxmlformats.org/officeDocument/2006/math">
                    <m:sSub>
                      <m:e>
                        <m:r>
                          <m:t>P</m:t>
                        </m:r>
                      </m:e>
                      <m:sub>
                        <m:r>
                          <m:t>C</m:t>
                        </m:r>
                      </m:sub>
                    </m:sSub>
                    <m:r>
                      <m:rPr>
                        <m:sty m:val="p"/>
                      </m:rPr>
                      <m:t>=</m:t>
                    </m:r>
                    <m:r>
                      <m:rPr>
                        <m:sty m:val="p"/>
                      </m:rPr>
                      <m:t>$</m:t>
                    </m:r>
                    <m:r>
                      <m:t>7</m:t>
                    </m:r>
                  </m:oMath>
                </a14:m>
                <a:r>
                  <a:rPr/>
                  <a:t>.</a:t>
                </a:r>
              </a:p>
              <a:p>
                <a:pPr lvl="0"/>
                <a:r>
                  <a:rPr/>
                  <a:t>Then, </a:t>
                </a:r>
                <a14:m>
                  <m:oMath xmlns:m="http://schemas.openxmlformats.org/officeDocument/2006/math">
                    <m:sSub>
                      <m:e>
                        <m:r>
                          <m:t>W</m:t>
                        </m:r>
                      </m:e>
                      <m:sub>
                        <m:r>
                          <m:t>F</m:t>
                        </m:r>
                      </m:sub>
                    </m:sSub>
                    <m:r>
                      <m:rPr>
                        <m:sty m:val="p"/>
                      </m:rPr>
                      <m:t>=</m:t>
                    </m:r>
                    <m:f>
                      <m:fPr>
                        <m:type m:val="bar"/>
                      </m:fPr>
                      <m:num>
                        <m:sSub>
                          <m:e>
                            <m:r>
                              <m:t>P</m:t>
                            </m:r>
                          </m:e>
                          <m:sub>
                            <m:r>
                              <m:t>F</m:t>
                            </m:r>
                          </m:sub>
                        </m:sSub>
                      </m:num>
                      <m:den>
                        <m:sSub>
                          <m:e>
                            <m:r>
                              <m:t>a</m:t>
                            </m:r>
                          </m:e>
                          <m:sub>
                            <m:r>
                              <m:t>L</m:t>
                            </m:r>
                            <m:r>
                              <m:t>F</m:t>
                            </m:r>
                          </m:sub>
                        </m:sSub>
                      </m:den>
                    </m:f>
                    <m:r>
                      <m:rPr>
                        <m:sty m:val="p"/>
                      </m:rPr>
                      <m:t>=</m:t>
                    </m:r>
                    <m:r>
                      <m:rPr>
                        <m:sty m:val="p"/>
                      </m:rPr>
                      <m:t>$</m:t>
                    </m:r>
                    <m:r>
                      <m:t>4</m:t>
                    </m:r>
                    <m:r>
                      <m:rPr>
                        <m:sty m:val="p"/>
                      </m:rPr>
                      <m:t>/</m:t>
                    </m:r>
                    <m:r>
                      <m:t>h</m:t>
                    </m:r>
                    <m:r>
                      <m:t>r</m:t>
                    </m:r>
                  </m:oMath>
                </a14:m>
              </a:p>
              <a:p>
                <a:pPr lvl="0"/>
                <a:r>
                  <a:rPr/>
                  <a:t>Also, </a:t>
                </a:r>
                <a14:m>
                  <m:oMath xmlns:m="http://schemas.openxmlformats.org/officeDocument/2006/math">
                    <m:sSub>
                      <m:e>
                        <m:r>
                          <m:t>W</m:t>
                        </m:r>
                      </m:e>
                      <m:sub>
                        <m:r>
                          <m:t>C</m:t>
                        </m:r>
                      </m:sub>
                    </m:sSub>
                    <m:r>
                      <m:rPr>
                        <m:sty m:val="p"/>
                      </m:rPr>
                      <m:t>=</m:t>
                    </m:r>
                    <m:f>
                      <m:fPr>
                        <m:type m:val="bar"/>
                      </m:fPr>
                      <m:num>
                        <m:sSub>
                          <m:e>
                            <m:r>
                              <m:t>P</m:t>
                            </m:r>
                          </m:e>
                          <m:sub>
                            <m:r>
                              <m:t>C</m:t>
                            </m:r>
                          </m:sub>
                        </m:sSub>
                      </m:num>
                      <m:den>
                        <m:sSub>
                          <m:e>
                            <m:r>
                              <m:t>a</m:t>
                            </m:r>
                          </m:e>
                          <m:sub>
                            <m:r>
                              <m:t>L</m:t>
                            </m:r>
                            <m:r>
                              <m:t>C</m:t>
                            </m:r>
                          </m:sub>
                        </m:sSub>
                      </m:den>
                    </m:f>
                    <m:r>
                      <m:rPr>
                        <m:sty m:val="p"/>
                      </m:rPr>
                      <m:t>=</m:t>
                    </m:r>
                    <m:r>
                      <m:rPr>
                        <m:sty m:val="p"/>
                      </m:rPr>
                      <m:t>$</m:t>
                    </m:r>
                    <m:r>
                      <m:t>3.5</m:t>
                    </m:r>
                    <m:r>
                      <m:rPr>
                        <m:sty m:val="p"/>
                      </m:rPr>
                      <m:t>/</m:t>
                    </m:r>
                    <m:r>
                      <m:t>h</m:t>
                    </m:r>
                    <m:r>
                      <m:t>r</m:t>
                    </m:r>
                  </m:oMath>
                </a14:m>
              </a:p>
              <a:p>
                <a:pPr lvl="0"/>
                <a:r>
                  <a:rPr/>
                  <a:t>Relative wage of food, 4/7, is smaller than opportunity cost of food,1/2.</a:t>
                </a:r>
              </a:p>
              <a:p>
                <a:pPr lvl="0"/>
                <a:r>
                  <a:rPr/>
                  <a:t>Therefore, all workers will just make Food.</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Relative prices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If home country wants to produce both, then wage in both industries have to be equal.</a:t>
                </a:r>
              </a:p>
              <a:p>
                <a:pPr lvl="0" indent="0" marL="0">
                  <a:buNone/>
                </a:pPr>
                <a14:m>
                  <m:oMathPara xmlns:m="http://schemas.openxmlformats.org/officeDocument/2006/math">
                    <m:oMathParaPr>
                      <m:jc m:val="center"/>
                    </m:oMathParaPr>
                    <m:oMath>
                      <m:sSub>
                        <m:e>
                          <m:r>
                            <m:t>W</m:t>
                          </m:r>
                        </m:e>
                        <m:sub>
                          <m:r>
                            <m:t>F</m:t>
                          </m:r>
                        </m:sub>
                      </m:sSub>
                      <m:r>
                        <m:rPr>
                          <m:sty m:val="p"/>
                        </m:rPr>
                        <m:t>=</m:t>
                      </m:r>
                      <m:sSub>
                        <m:e>
                          <m:r>
                            <m:t>W</m:t>
                          </m:r>
                        </m:e>
                        <m:sub>
                          <m:r>
                            <m:t>C</m:t>
                          </m:r>
                        </m:sub>
                      </m:sSub>
                      <m:r>
                        <m:rPr>
                          <m:sty m:val="p"/>
                        </m:rPr>
                        <m:t>⇒</m:t>
                      </m:r>
                      <m:f>
                        <m:fPr>
                          <m:type m:val="bar"/>
                        </m:fPr>
                        <m:num>
                          <m:sSub>
                            <m:e>
                              <m:r>
                                <m:t>P</m:t>
                              </m:r>
                            </m:e>
                            <m:sub>
                              <m:r>
                                <m:t>F</m:t>
                              </m:r>
                            </m:sub>
                          </m:sSub>
                        </m:num>
                        <m:den>
                          <m:sSub>
                            <m:e>
                              <m:r>
                                <m:t>a</m:t>
                              </m:r>
                            </m:e>
                            <m:sub>
                              <m:r>
                                <m:t>L</m:t>
                              </m:r>
                              <m:r>
                                <m:t>F</m:t>
                              </m:r>
                            </m:sub>
                          </m:sSub>
                        </m:den>
                      </m:f>
                      <m:r>
                        <m:rPr>
                          <m:sty m:val="p"/>
                        </m:rPr>
                        <m:t>=</m:t>
                      </m:r>
                      <m:f>
                        <m:fPr>
                          <m:type m:val="bar"/>
                        </m:fPr>
                        <m:num>
                          <m:sSub>
                            <m:e>
                              <m:r>
                                <m:t>P</m:t>
                              </m:r>
                            </m:e>
                            <m:sub>
                              <m:r>
                                <m:t>C</m:t>
                              </m:r>
                            </m:sub>
                          </m:sSub>
                        </m:num>
                        <m:den>
                          <m:sSub>
                            <m:e>
                              <m:r>
                                <m:t>a</m:t>
                              </m:r>
                            </m:e>
                            <m:sub>
                              <m:r>
                                <m:t>L</m:t>
                              </m:r>
                              <m:r>
                                <m:t>C</m:t>
                              </m:r>
                            </m:sub>
                          </m:sSub>
                        </m:den>
                      </m:f>
                    </m:oMath>
                  </m:oMathPara>
                </a14:m>
              </a:p>
              <a:p>
                <a:pPr lvl="0"/>
                <a:r>
                  <a:rPr/>
                  <a:t>Labor Theory of Value (LTV):</a:t>
                </a:r>
              </a:p>
              <a:p>
                <a:pPr lvl="0" indent="0" marL="0">
                  <a:buNone/>
                </a:pPr>
                <a14:m>
                  <m:oMathPara xmlns:m="http://schemas.openxmlformats.org/officeDocument/2006/math">
                    <m:oMathParaPr>
                      <m:jc m:val="center"/>
                    </m:oMathParaPr>
                    <m:oMath>
                      <m:f>
                        <m:fPr>
                          <m:type m:val="bar"/>
                        </m:fPr>
                        <m:num>
                          <m:sSub>
                            <m:e>
                              <m:r>
                                <m:t>P</m:t>
                              </m:r>
                            </m:e>
                            <m:sub>
                              <m:r>
                                <m:t>F</m:t>
                              </m:r>
                            </m:sub>
                          </m:sSub>
                        </m:num>
                        <m:den>
                          <m:sSub>
                            <m:e>
                              <m:r>
                                <m:t>P</m:t>
                              </m:r>
                            </m:e>
                            <m:sub>
                              <m:r>
                                <m:t>C</m:t>
                              </m:r>
                            </m:sub>
                          </m:sSub>
                        </m:den>
                      </m:f>
                      <m:r>
                        <m:rPr>
                          <m:sty m:val="p"/>
                        </m:rPr>
                        <m:t>=</m:t>
                      </m:r>
                      <m:f>
                        <m:fPr>
                          <m:type m:val="bar"/>
                        </m:fPr>
                        <m:num>
                          <m:sSub>
                            <m:e>
                              <m:r>
                                <m:t>a</m:t>
                              </m:r>
                            </m:e>
                            <m:sub>
                              <m:r>
                                <m:t>L</m:t>
                              </m:r>
                              <m:r>
                                <m:t>F</m:t>
                              </m:r>
                            </m:sub>
                          </m:sSub>
                        </m:num>
                        <m:den>
                          <m:sSub>
                            <m:e>
                              <m:r>
                                <m:t>a</m:t>
                              </m:r>
                            </m:e>
                            <m:sub>
                              <m:r>
                                <m:t>L</m:t>
                              </m:r>
                              <m:r>
                                <m:t>C</m:t>
                              </m:r>
                            </m:sub>
                          </m:sSub>
                        </m:den>
                      </m:f>
                    </m:oMath>
                  </m:oMathPara>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Trade in Ricardian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Introducing foreign country, notified with “*“, with different technology.</a:t>
                </a:r>
              </a:p>
              <a:p>
                <a:pPr lvl="0" indent="0" marL="1270000">
                  <a:buNone/>
                </a:pPr>
                <a:r>
                  <a:rPr sz="2000"/>
                  <a:t>A country </a:t>
                </a:r>
                <a14:m>
                  <m:oMath xmlns:m="http://schemas.openxmlformats.org/officeDocument/2006/math">
                    <m:r>
                      <m:t>j</m:t>
                    </m:r>
                  </m:oMath>
                </a14:m>
                <a:r>
                  <a:rPr sz="2000"/>
                  <a:t> has an absolute advantage in producing good </a:t>
                </a:r>
                <a14:m>
                  <m:oMath xmlns:m="http://schemas.openxmlformats.org/officeDocument/2006/math">
                    <m:r>
                      <m:t>i</m:t>
                    </m:r>
                  </m:oMath>
                </a14:m>
                <a:r>
                  <a:rPr sz="2000"/>
                  <a:t> if that country can produce a unit of </a:t>
                </a:r>
                <a14:m>
                  <m:oMath xmlns:m="http://schemas.openxmlformats.org/officeDocument/2006/math">
                    <m:r>
                      <m:t>i</m:t>
                    </m:r>
                  </m:oMath>
                </a14:m>
                <a:r>
                  <a:rPr sz="2000"/>
                  <a:t> with less resources than another country</a:t>
                </a:r>
              </a:p>
              <a:p>
                <a:pPr lvl="0"/>
                <a:r>
                  <a:rPr/>
                  <a:t>If </a:t>
                </a:r>
                <a14:m>
                  <m:oMath xmlns:m="http://schemas.openxmlformats.org/officeDocument/2006/math">
                    <m:sSub>
                      <m:e>
                        <m:r>
                          <m:t>a</m:t>
                        </m:r>
                      </m:e>
                      <m:sub>
                        <m:r>
                          <m:t>L</m:t>
                        </m:r>
                        <m:r>
                          <m:t>F</m:t>
                        </m:r>
                      </m:sub>
                    </m:sSub>
                    <m:r>
                      <m:rPr>
                        <m:sty m:val="p"/>
                      </m:rPr>
                      <m:t>&lt;</m:t>
                    </m:r>
                    <m:sSubSup>
                      <m:e>
                        <m:r>
                          <m:t>a</m:t>
                        </m:r>
                      </m:e>
                      <m:sub>
                        <m:r>
                          <m:t>L</m:t>
                        </m:r>
                        <m:r>
                          <m:t>F</m:t>
                        </m:r>
                      </m:sub>
                      <m:sup>
                        <m:r>
                          <m:rPr>
                            <m:sty m:val="p"/>
                          </m:rPr>
                          <m:t>*</m:t>
                        </m:r>
                      </m:sup>
                    </m:sSubSup>
                  </m:oMath>
                </a14:m>
                <a:r>
                  <a:rPr/>
                  <a:t>, home labor is more efficient in producing food than foreign because it needs less labor to make 1 kg of food.</a:t>
                </a:r>
              </a:p>
              <a:p>
                <a:pPr lvl="0"/>
                <a:r>
                  <a:rPr/>
                  <a:t>Does that guarantee that Home should export cheese?</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Trade in Ricardian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What determines the pattern of trade is comparative advantage, not absolute advantage.</a:t>
                </a:r>
              </a:p>
              <a:p>
                <a:pPr lvl="0"/>
                <a:r>
                  <a:rPr/>
                  <a:t>Remember, comparative advantage is about the opportunity cost of production of good </a:t>
                </a:r>
                <a14:m>
                  <m:oMath xmlns:m="http://schemas.openxmlformats.org/officeDocument/2006/math">
                    <m:r>
                      <m:t>i</m:t>
                    </m:r>
                  </m:oMath>
                </a14:m>
              </a:p>
              <a:p>
                <a:pPr lvl="0"/>
                <a:r>
                  <a:rPr/>
                  <a:t>If home country has a comparative advantage of Food:</a:t>
                </a:r>
              </a:p>
              <a:p>
                <a:pPr lvl="0" indent="0" marL="0">
                  <a:buNone/>
                </a:pPr>
                <a14:m>
                  <m:oMathPara xmlns:m="http://schemas.openxmlformats.org/officeDocument/2006/math">
                    <m:oMathParaPr>
                      <m:jc m:val="center"/>
                    </m:oMathParaPr>
                    <m:oMath>
                      <m:f>
                        <m:fPr>
                          <m:type m:val="bar"/>
                        </m:fPr>
                        <m:num>
                          <m:sSub>
                            <m:e>
                              <m:r>
                                <m:t>a</m:t>
                              </m:r>
                            </m:e>
                            <m:sub>
                              <m:r>
                                <m:t>L</m:t>
                              </m:r>
                              <m:r>
                                <m:t>F</m:t>
                              </m:r>
                            </m:sub>
                          </m:sSub>
                        </m:num>
                        <m:den>
                          <m:sSub>
                            <m:e>
                              <m:r>
                                <m:t>a</m:t>
                              </m:r>
                            </m:e>
                            <m:sub>
                              <m:r>
                                <m:t>L</m:t>
                              </m:r>
                              <m:r>
                                <m:t>C</m:t>
                              </m:r>
                            </m:sub>
                          </m:sSub>
                        </m:den>
                      </m:f>
                      <m:r>
                        <m:rPr>
                          <m:sty m:val="p"/>
                        </m:rPr>
                        <m:t>&lt;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m:oMathPara>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Reminder</a:t>
            </a:r>
          </a:p>
        </p:txBody>
      </p:sp>
      <p:sp>
        <p:nvSpPr>
          <p:cNvPr id="3" name="Content Placeholder 2"/>
          <p:cNvSpPr>
            <a:spLocks noGrp="1"/>
          </p:cNvSpPr>
          <p:nvPr>
            <p:ph idx="1"/>
          </p:nvPr>
        </p:nvSpPr>
        <p:spPr/>
        <p:txBody>
          <a:bodyPr/>
          <a:lstStyle/>
          <a:p>
            <a:pPr lvl="0"/>
            <a:r>
              <a:rPr/>
              <a:t>Your lecturer pre-midterm is I Made Krisna aka </a:t>
            </a:r>
            <a:r>
              <a:rPr>
                <a:hlinkClick r:id="rId2"/>
              </a:rPr>
              <a:t>Imed</a:t>
            </a:r>
            <a:r>
              <a:rPr/>
              <a:t>.</a:t>
            </a:r>
          </a:p>
          <a:p>
            <a:pPr lvl="1"/>
            <a:r>
              <a:rPr/>
              <a:t>contents are mostly to catch you up with trade theories.</a:t>
            </a:r>
          </a:p>
          <a:p>
            <a:pPr lvl="0"/>
            <a:r>
              <a:rPr/>
              <a:t>Kiki Verico will handle post-midterm.</a:t>
            </a:r>
          </a:p>
          <a:p>
            <a:pPr lvl="0"/>
            <a:r>
              <a:rPr/>
              <a:t>You’ll have biweekly assignments. Please do it as best as you can.</a:t>
            </a:r>
          </a:p>
          <a:p>
            <a:pPr lvl="0"/>
            <a:r>
              <a:rPr/>
              <a:t>Everything is on EMAS (at least pre-midterm).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Trade in Ricardian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Home exports food if </a:t>
                </a:r>
                <a14:m>
                  <m:oMath xmlns:m="http://schemas.openxmlformats.org/officeDocument/2006/math">
                    <m:f>
                      <m:fPr>
                        <m:type m:val="bar"/>
                      </m:fPr>
                      <m:num>
                        <m:sSub>
                          <m:e>
                            <m:r>
                              <m:t>a</m:t>
                            </m:r>
                          </m:e>
                          <m:sub>
                            <m:r>
                              <m:t>L</m:t>
                            </m:r>
                            <m:r>
                              <m:t>F</m:t>
                            </m:r>
                          </m:sub>
                        </m:sSub>
                      </m:num>
                      <m:den>
                        <m:sSub>
                          <m:e>
                            <m:r>
                              <m:t>a</m:t>
                            </m:r>
                          </m:e>
                          <m:sub>
                            <m:r>
                              <m:t>L</m:t>
                            </m:r>
                            <m:r>
                              <m:t>C</m:t>
                            </m:r>
                          </m:sub>
                        </m:sSub>
                      </m:den>
                    </m:f>
                    <m:r>
                      <m:rPr>
                        <m:sty m:val="p"/>
                      </m:rPr>
                      <m:t>&lt;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a14:m>
              </a:p>
              <a:p>
                <a:pPr lvl="0"/>
                <a:r>
                  <a:rPr/>
                  <a:t>Home exports cloth if </a:t>
                </a:r>
                <a14:m>
                  <m:oMath xmlns:m="http://schemas.openxmlformats.org/officeDocument/2006/math">
                    <m:f>
                      <m:fPr>
                        <m:type m:val="bar"/>
                      </m:fPr>
                      <m:num>
                        <m:sSub>
                          <m:e>
                            <m:r>
                              <m:t>a</m:t>
                            </m:r>
                          </m:e>
                          <m:sub>
                            <m:r>
                              <m:t>L</m:t>
                            </m:r>
                            <m:r>
                              <m:t>F</m:t>
                            </m:r>
                          </m:sub>
                        </m:sSub>
                      </m:num>
                      <m:den>
                        <m:sSub>
                          <m:e>
                            <m:r>
                              <m:t>a</m:t>
                            </m:r>
                          </m:e>
                          <m:sub>
                            <m:r>
                              <m:t>L</m:t>
                            </m:r>
                            <m:r>
                              <m:t>C</m:t>
                            </m:r>
                          </m:sub>
                        </m:sSub>
                      </m:den>
                    </m:f>
                    <m:r>
                      <m:rPr>
                        <m:sty m:val="p"/>
                      </m:rPr>
                      <m:t>&gt;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a14:m>
              </a:p>
              <a:p>
                <a:pPr lvl="0"/>
                <a:r>
                  <a:rPr/>
                  <a:t>Both countries won’t trade if </a:t>
                </a:r>
                <a14:m>
                  <m:oMath xmlns:m="http://schemas.openxmlformats.org/officeDocument/2006/math">
                    <m:f>
                      <m:fPr>
                        <m:type m:val="bar"/>
                      </m:fPr>
                      <m:num>
                        <m:sSub>
                          <m:e>
                            <m:r>
                              <m:t>a</m:t>
                            </m:r>
                          </m:e>
                          <m:sub>
                            <m:r>
                              <m:t>L</m:t>
                            </m:r>
                            <m:r>
                              <m:t>F</m:t>
                            </m:r>
                          </m:sub>
                        </m:sSub>
                      </m:num>
                      <m:den>
                        <m:sSub>
                          <m:e>
                            <m:r>
                              <m:t>a</m:t>
                            </m:r>
                          </m:e>
                          <m:sub>
                            <m:r>
                              <m:t>L</m:t>
                            </m:r>
                            <m:r>
                              <m:t>C</m:t>
                            </m:r>
                          </m:sub>
                        </m:sSub>
                      </m:den>
                    </m:f>
                    <m:r>
                      <m:rPr>
                        <m:sty m:val="p"/>
                      </m:rPr>
                      <m: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a14:m>
              </a:p>
              <a:p>
                <a:pPr lvl="0"/>
                <a:r>
                  <a:rPr/>
                  <a:t>If home has absolute advantage in both goods but the ratio are the same with foreign, then home will have more stuff but they still won’t trade.</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Foriegn’s PPF</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if </a:t>
                </a:r>
                <a14:m>
                  <m:oMath xmlns:m="http://schemas.openxmlformats.org/officeDocument/2006/math">
                    <m:f>
                      <m:fPr>
                        <m:type m:val="bar"/>
                      </m:fPr>
                      <m:num>
                        <m:sSub>
                          <m:e>
                            <m:r>
                              <m:t>a</m:t>
                            </m:r>
                          </m:e>
                          <m:sub>
                            <m:r>
                              <m:t>L</m:t>
                            </m:r>
                            <m:r>
                              <m:t>F</m:t>
                            </m:r>
                          </m:sub>
                        </m:sSub>
                      </m:num>
                      <m:den>
                        <m:sSub>
                          <m:e>
                            <m:r>
                              <m:t>a</m:t>
                            </m:r>
                          </m:e>
                          <m:sub>
                            <m:r>
                              <m:t>L</m:t>
                            </m:r>
                            <m:r>
                              <m:t>C</m:t>
                            </m:r>
                          </m:sub>
                        </m:sSub>
                      </m:den>
                    </m:f>
                    <m:r>
                      <m:rPr>
                        <m:sty m:val="p"/>
                      </m:rPr>
                      <m:t>&lt;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a14:m>
                <a:r>
                  <a:rPr/>
                  <a:t>, then foreign’s ppf is steeper than home.</a:t>
                </a:r>
              </a:p>
              <a:p>
                <a:pPr lvl="0"/>
                <a:r>
                  <a:rPr/>
                  <a:t>That is, home sacrifice smaller number of cloth to make food than the opposite.</a:t>
                </a:r>
              </a:p>
              <a:p>
                <a:pPr lvl="0"/>
                <a:r>
                  <a:rPr/>
                  <a:t>In foreign, the reverse is true: making cloth requires less sacrifice of food than otherwise.</a:t>
                </a:r>
              </a:p>
            </p:txBody>
          </p:sp>
        </mc:Choice>
      </mc:AlternateContent>
      <p:pic>
        <p:nvPicPr>
          <p:cNvPr descr="index_files/figure-pptx/fig2-1.png" id="0" name="Picture 1"/>
          <p:cNvPicPr>
            <a:picLocks noGrp="1" noChangeAspect="1"/>
          </p:cNvPicPr>
          <p:nvPr/>
        </p:nvPicPr>
        <p:blipFill>
          <a:blip r:embed="rId2"/>
          <a:stretch>
            <a:fillRect/>
          </a:stretch>
        </p:blipFill>
        <p:spPr bwMode="auto">
          <a:xfrm>
            <a:off x="4864100" y="1193800"/>
            <a:ext cx="36068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Production Possibility Frontier (PPF) country F</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Trade and prices</a:t>
            </a:r>
          </a:p>
        </p:txBody>
      </p:sp>
      <p:sp>
        <p:nvSpPr>
          <p:cNvPr id="3" name="Content Placeholder 2"/>
          <p:cNvSpPr>
            <a:spLocks noGrp="1"/>
          </p:cNvSpPr>
          <p:nvPr>
            <p:ph idx="1"/>
          </p:nvPr>
        </p:nvSpPr>
        <p:spPr/>
        <p:txBody>
          <a:bodyPr/>
          <a:lstStyle/>
          <a:p>
            <a:pPr lvl="0"/>
            <a:r>
              <a:rPr/>
              <a:t>Before trade, each countries’ relative price of food reclects the relative price of food in terms of cloth.</a:t>
            </a:r>
          </a:p>
          <a:p>
            <a:pPr lvl="0"/>
            <a:r>
              <a:rPr/>
              <a:t>Therefore, relative price of food in Home is lower than relative price of food in Foreign.</a:t>
            </a:r>
          </a:p>
          <a:p>
            <a:pPr lvl="0"/>
            <a:r>
              <a:rPr/>
              <a:t>It will be profitable to ship food from Home to foreign (and cloth from foreign to home).</a:t>
            </a:r>
          </a:p>
          <a:p>
            <a:pPr lvl="0"/>
            <a:r>
              <a:rPr/>
              <a:t>What happens to price?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Price after trade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Let’s work our way from low </a:t>
                </a:r>
                <a14:m>
                  <m:oMath xmlns:m="http://schemas.openxmlformats.org/officeDocument/2006/math">
                    <m:f>
                      <m:fPr>
                        <m:type m:val="bar"/>
                      </m:fPr>
                      <m:num>
                        <m:sSub>
                          <m:e>
                            <m:r>
                              <m:t>P</m:t>
                            </m:r>
                          </m:e>
                          <m:sub>
                            <m:r>
                              <m:t>F</m:t>
                            </m:r>
                          </m:sub>
                        </m:sSub>
                      </m:num>
                      <m:den>
                        <m:sSub>
                          <m:e>
                            <m:r>
                              <m:t>P</m:t>
                            </m:r>
                          </m:e>
                          <m:sub>
                            <m:r>
                              <m:t>C</m:t>
                            </m:r>
                          </m:sub>
                        </m:sSub>
                      </m:den>
                    </m:f>
                  </m:oMath>
                </a14:m>
                <a:r>
                  <a:rPr/>
                  <a:t> and increase it.</a:t>
                </a:r>
              </a:p>
              <a:p>
                <a:pPr lvl="0"/>
                <a14:m>
                  <m:oMath xmlns:m="http://schemas.openxmlformats.org/officeDocument/2006/math">
                    <m:f>
                      <m:fPr>
                        <m:type m:val="bar"/>
                      </m:fPr>
                      <m:num>
                        <m:sSub>
                          <m:e>
                            <m:r>
                              <m:t>P</m:t>
                            </m:r>
                          </m:e>
                          <m:sub>
                            <m:r>
                              <m:t>F</m:t>
                            </m:r>
                          </m:sub>
                        </m:sSub>
                      </m:num>
                      <m:den>
                        <m:sSub>
                          <m:e>
                            <m:r>
                              <m:t>P</m:t>
                            </m:r>
                          </m:e>
                          <m:sub>
                            <m:r>
                              <m:t>C</m:t>
                            </m:r>
                          </m:sub>
                        </m:sSub>
                      </m:den>
                    </m:f>
                    <m:r>
                      <m:rPr>
                        <m:sty m:val="p"/>
                      </m:rPr>
                      <m:t>&lt;</m:t>
                    </m:r>
                    <m:f>
                      <m:fPr>
                        <m:type m:val="bar"/>
                      </m:fPr>
                      <m:num>
                        <m:sSub>
                          <m:e>
                            <m:r>
                              <m:t>a</m:t>
                            </m:r>
                          </m:e>
                          <m:sub>
                            <m:r>
                              <m:t>L</m:t>
                            </m:r>
                            <m:r>
                              <m:t>F</m:t>
                            </m:r>
                          </m:sub>
                        </m:sSub>
                      </m:num>
                      <m:den>
                        <m:sSub>
                          <m:e>
                            <m:r>
                              <m:t>a</m:t>
                            </m:r>
                          </m:e>
                          <m:sub>
                            <m:r>
                              <m:t>L</m:t>
                            </m:r>
                            <m:r>
                              <m:t>C</m:t>
                            </m:r>
                          </m:sub>
                        </m:sSub>
                      </m:den>
                    </m:f>
                    <m:r>
                      <m:rPr>
                        <m:sty m:val="p"/>
                      </m:rPr>
                      <m:t>&lt;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a14:m>
                <a:r>
                  <a:rPr/>
                  <a:t> no food is produced.</a:t>
                </a:r>
              </a:p>
              <a:p>
                <a:pPr lvl="0"/>
                <a14:m>
                  <m:oMath xmlns:m="http://schemas.openxmlformats.org/officeDocument/2006/math">
                    <m:f>
                      <m:fPr>
                        <m:type m:val="bar"/>
                      </m:fPr>
                      <m:num>
                        <m:sSub>
                          <m:e>
                            <m:r>
                              <m:t>P</m:t>
                            </m:r>
                          </m:e>
                          <m:sub>
                            <m:r>
                              <m:t>F</m:t>
                            </m:r>
                          </m:sub>
                        </m:sSub>
                      </m:num>
                      <m:den>
                        <m:sSub>
                          <m:e>
                            <m:r>
                              <m:t>P</m:t>
                            </m:r>
                          </m:e>
                          <m:sub>
                            <m:r>
                              <m:t>C</m:t>
                            </m:r>
                          </m:sub>
                        </m:sSub>
                      </m:den>
                    </m:f>
                    <m:r>
                      <m:rPr>
                        <m:sty m:val="p"/>
                      </m:rPr>
                      <m:t>=</m:t>
                    </m:r>
                    <m:f>
                      <m:fPr>
                        <m:type m:val="bar"/>
                      </m:fPr>
                      <m:num>
                        <m:sSub>
                          <m:e>
                            <m:r>
                              <m:t>a</m:t>
                            </m:r>
                          </m:e>
                          <m:sub>
                            <m:r>
                              <m:t>L</m:t>
                            </m:r>
                            <m:r>
                              <m:t>F</m:t>
                            </m:r>
                          </m:sub>
                        </m:sSub>
                      </m:num>
                      <m:den>
                        <m:sSub>
                          <m:e>
                            <m:r>
                              <m:t>a</m:t>
                            </m:r>
                          </m:e>
                          <m:sub>
                            <m:r>
                              <m:t>L</m:t>
                            </m:r>
                            <m:r>
                              <m:t>C</m:t>
                            </m:r>
                          </m:sub>
                        </m:sSub>
                      </m:den>
                    </m:f>
                    <m:r>
                      <m:rPr>
                        <m:sty m:val="p"/>
                      </m:rPr>
                      <m:t>&lt;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a14:m>
                <a:r>
                  <a:rPr/>
                  <a:t> Home indifferent, foreign produce only cloth.</a:t>
                </a:r>
              </a:p>
              <a:p>
                <a:pPr lvl="0"/>
                <a14:m>
                  <m:oMath xmlns:m="http://schemas.openxmlformats.org/officeDocument/2006/math">
                    <m:f>
                      <m:fPr>
                        <m:type m:val="bar"/>
                      </m:fPr>
                      <m:num>
                        <m:sSub>
                          <m:e>
                            <m:r>
                              <m:t>a</m:t>
                            </m:r>
                          </m:e>
                          <m:sub>
                            <m:r>
                              <m:t>L</m:t>
                            </m:r>
                            <m:r>
                              <m:t>F</m:t>
                            </m:r>
                          </m:sub>
                        </m:sSub>
                      </m:num>
                      <m:den>
                        <m:sSub>
                          <m:e>
                            <m:r>
                              <m:t>a</m:t>
                            </m:r>
                          </m:e>
                          <m:sub>
                            <m:r>
                              <m:t>L</m:t>
                            </m:r>
                            <m:r>
                              <m:t>C</m:t>
                            </m:r>
                          </m:sub>
                        </m:sSub>
                      </m:den>
                    </m:f>
                    <m:r>
                      <m:rPr>
                        <m:sty m:val="p"/>
                      </m:rPr>
                      <m:t>&lt;</m:t>
                    </m:r>
                    <m:f>
                      <m:fPr>
                        <m:type m:val="bar"/>
                      </m:fPr>
                      <m:num>
                        <m:sSub>
                          <m:e>
                            <m:r>
                              <m:t>P</m:t>
                            </m:r>
                          </m:e>
                          <m:sub>
                            <m:r>
                              <m:t>F</m:t>
                            </m:r>
                          </m:sub>
                        </m:sSub>
                      </m:num>
                      <m:den>
                        <m:sSub>
                          <m:e>
                            <m:r>
                              <m:t>P</m:t>
                            </m:r>
                          </m:e>
                          <m:sub>
                            <m:r>
                              <m:t>C</m:t>
                            </m:r>
                          </m:sub>
                        </m:sSub>
                      </m:den>
                    </m:f>
                    <m:r>
                      <m:rPr>
                        <m:sty m:val="p"/>
                      </m:rPr>
                      <m:t>&lt;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a14:m>
                <a:r>
                  <a:rPr/>
                  <a:t> Home produce only food, Foreign produce only cloth.</a:t>
                </a:r>
              </a:p>
              <a:p>
                <a:pPr lvl="0"/>
                <a14:m>
                  <m:oMath xmlns:m="http://schemas.openxmlformats.org/officeDocument/2006/math">
                    <m:f>
                      <m:fPr>
                        <m:type m:val="bar"/>
                      </m:fPr>
                      <m:num>
                        <m:sSub>
                          <m:e>
                            <m:r>
                              <m:t>a</m:t>
                            </m:r>
                          </m:e>
                          <m:sub>
                            <m:r>
                              <m:t>L</m:t>
                            </m:r>
                            <m:r>
                              <m:t>F</m:t>
                            </m:r>
                          </m:sub>
                        </m:sSub>
                      </m:num>
                      <m:den>
                        <m:sSub>
                          <m:e>
                            <m:r>
                              <m:t>a</m:t>
                            </m:r>
                          </m:e>
                          <m:sub>
                            <m:r>
                              <m:t>L</m:t>
                            </m:r>
                            <m:r>
                              <m:t>C</m:t>
                            </m:r>
                          </m:sub>
                        </m:sSub>
                      </m:den>
                    </m:f>
                    <m:r>
                      <m:rPr>
                        <m:sty m:val="p"/>
                      </m:rPr>
                      <m:t>&lt;</m:t>
                    </m:r>
                    <m:f>
                      <m:fPr>
                        <m:type m:val="bar"/>
                      </m:fPr>
                      <m:num>
                        <m:sSub>
                          <m:e>
                            <m:r>
                              <m:t>P</m:t>
                            </m:r>
                          </m:e>
                          <m:sub>
                            <m:r>
                              <m:t>F</m:t>
                            </m:r>
                          </m:sub>
                        </m:sSub>
                      </m:num>
                      <m:den>
                        <m:sSub>
                          <m:e>
                            <m:r>
                              <m:t>P</m:t>
                            </m:r>
                          </m:e>
                          <m:sub>
                            <m:r>
                              <m:t>C</m:t>
                            </m:r>
                          </m:sub>
                        </m:sSub>
                      </m:den>
                    </m:f>
                    <m:r>
                      <m:rPr>
                        <m:sty m:val="p"/>
                      </m:rPr>
                      <m: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a14:m>
                <a:r>
                  <a:rPr/>
                  <a:t> Home produce only food, Foreign indifferent</a:t>
                </a:r>
              </a:p>
              <a:p>
                <a:pPr lvl="0"/>
                <a14:m>
                  <m:oMath xmlns:m="http://schemas.openxmlformats.org/officeDocument/2006/math">
                    <m:f>
                      <m:fPr>
                        <m:type m:val="bar"/>
                      </m:fPr>
                      <m:num>
                        <m:sSub>
                          <m:e>
                            <m:r>
                              <m:t>a</m:t>
                            </m:r>
                          </m:e>
                          <m:sub>
                            <m:r>
                              <m:t>L</m:t>
                            </m:r>
                            <m:r>
                              <m:t>F</m:t>
                            </m:r>
                          </m:sub>
                        </m:sSub>
                      </m:num>
                      <m:den>
                        <m:sSub>
                          <m:e>
                            <m:r>
                              <m:t>a</m:t>
                            </m:r>
                          </m:e>
                          <m:sub>
                            <m:r>
                              <m:t>L</m:t>
                            </m:r>
                            <m:r>
                              <m:t>C</m:t>
                            </m:r>
                          </m:sub>
                        </m:sSub>
                      </m:den>
                    </m:f>
                    <m:r>
                      <m:rPr>
                        <m:sty m:val="p"/>
                      </m:rPr>
                      <m:t>&lt;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r>
                      <m:rPr>
                        <m:sty m:val="p"/>
                      </m:rPr>
                      <m:t>&lt;</m:t>
                    </m:r>
                    <m:f>
                      <m:fPr>
                        <m:type m:val="bar"/>
                      </m:fPr>
                      <m:num>
                        <m:sSub>
                          <m:e>
                            <m:r>
                              <m:t>P</m:t>
                            </m:r>
                          </m:e>
                          <m:sub>
                            <m:r>
                              <m:t>F</m:t>
                            </m:r>
                          </m:sub>
                        </m:sSub>
                      </m:num>
                      <m:den>
                        <m:sSub>
                          <m:e>
                            <m:r>
                              <m:t>P</m:t>
                            </m:r>
                          </m:e>
                          <m:sub>
                            <m:r>
                              <m:t>C</m:t>
                            </m:r>
                          </m:sub>
                        </m:sSub>
                      </m:den>
                    </m:f>
                  </m:oMath>
                </a14:m>
                <a:r>
                  <a:rPr/>
                  <a:t> no cloth is produced.</a:t>
                </a:r>
              </a:p>
              <a:p>
                <a:pPr lvl="0"/>
                <a:r>
                  <a:rPr/>
                  <a:t>Relative demand will help determine final relative price.</a:t>
                </a:r>
              </a:p>
            </p:txBody>
          </p:sp>
        </mc:Choice>
      </mc:AlternateContent>
    </p:spTree>
  </p:cSld>
</p:sld>
</file>

<file path=ppt/slides/slide2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Example</a:t></a:r></a:p></p:txBody></p:sp><p:graphicFrame><p:nvGraphicFramePr><p:cNvPr id="6" name="Content Placeholder 5" /><p:cNvGraphicFramePr><a:graphicFrameLocks noGrp="1" /></p:cNvGraphicFramePr><p:nvPr><p:ph idx="1" /></p:nvPr></p:nvGraphicFramePr><p:xfrm><a:off x="457200" y="1193800" /><a:ext cx="8229600" cy="3390900" /></p:xfrm><a:graphic><a:graphicData uri="http://schemas.openxmlformats.org/drawingml/2006/table"><a:tbl><a:tblPr firstRow="1" bandRow="1"><a:tableStyleId>{5C22544A-7EE6-4342-B048-85BDC9FD1C3A}</a:tableStyleId></a:tblPr><a:tblGrid><a:gridCol w="2743200" /><a:gridCol w="2743200" /><a:gridCol w="2743200" /></a:tblGrid><a:tr h="0"><a:tc><a:txBody><a:bodyPr /><a:lstStyle /><a:p><a:pPr lvl="0" indent="0" marL="0"><a:buNone /></a:pPr><a:r><a:rPr /><a:t>a</a:t></a:r></a:p></a:txBody><a:tcPr /></a:tc><a:tc><a:txBody><a:bodyPr /><a:lstStyle /><a:p><a:pPr lvl="0" indent="0" marL="0"><a:buNone /></a:pPr><a:r><a:rPr /><a:t>Food</a:t></a:r></a:p></a:txBody><a:tcPr /></a:tc><a:tc><a:txBody><a:bodyPr /><a:lstStyle /><a:p><a:pPr lvl="0" indent="0" marL="0"><a:buNone /></a:pPr><a:r><a:rPr /><a:t>Cloth</a:t></a:r></a:p></a:txBody><a:tcPr /></a:tc></a:tr><a:tr h="0"><a:tc><a:txBody><a:bodyPr /><a:lstStyle /><a:p><a:pPr lvl="0" indent="0" marL="0"><a:buNone /></a:pPr><a:r><a:rPr /><a:t>Home</a:t></a:r></a:p></a:txBody></a:tc><a:tc><a:txBody><a:bodyPr /><a:lstStyle /><a:p><a:pPr lvl="0" indent="0" marL="0"><a:buNone /></a:pPr><a14:m><m:oMath xmlns:m="http://schemas.openxmlformats.org/officeDocument/2006/math"><m:sSub><m:e><m:r><m:t>a</m:t></m:r></m:e><m:sub><m:r><m:t>L</m:t></m:r><m:r><m:t>F</m:t></m:r></m:sub></m:sSub><m:r><m:rPr><m:sty m:val="p" /></m:rPr><m:t>=</m:t></m:r><m:r><m:t>1</m:t></m:r></m:oMath></a14:m></a:p></a:txBody></a:tc><a:tc><a:txBody><a:bodyPr /><a:lstStyle /><a:p><a:pPr lvl="0" indent="0" marL="0"><a:buNone /></a:pPr><a14:m><m:oMath xmlns:m="http://schemas.openxmlformats.org/officeDocument/2006/math"><m:sSub><m:e><m:r><m:t>a</m:t></m:r></m:e><m:sub><m:r><m:t>L</m:t></m:r><m:r><m:t>C</m:t></m:r></m:sub></m:sSub><m:r><m:rPr><m:sty m:val="p" /></m:rPr><m:t>=</m:t></m:r><m:r><m:t>2</m:t></m:r></m:oMath></a14:m></a:p></a:txBody></a:tc></a:tr><a:tr h="0"><a:tc><a:txBody><a:bodyPr /><a:lstStyle /><a:p><a:pPr lvl="0" indent="0" marL="0"><a:buNone /></a:pPr><a:r><a:rPr /><a:t>Foreign</a:t></a:r></a:p></a:txBody></a:tc><a:tc><a:txBody><a:bodyPr /><a:lstStyle /><a:p><a:pPr lvl="0" indent="0" marL="0"><a:buNone /></a:pPr><a14:m><m:oMath xmlns:m="http://schemas.openxmlformats.org/officeDocument/2006/math"><m:sSub><m:e><m:r><m:t>a</m:t></m:r></m:e><m:sub><m:r><m:t>L</m:t></m:r><m:r><m:t>F</m:t></m:r></m:sub></m:sSub><m:r><m:rPr><m:sty m:val="p" /></m:rPr><m:t>=</m:t></m:r><m:r><m:t>6</m:t></m:r></m:oMath></a14:m></a:p></a:txBody></a:tc><a:tc><a:txBody><a:bodyPr /><a:lstStyle /><a:p><a:pPr lvl="0" indent="0" marL="0"><a:buNone /></a:pPr><a14:m><m:oMath xmlns:m="http://schemas.openxmlformats.org/officeDocument/2006/math"><m:sSub><m:e><m:r><m:t>a</m:t></m:r></m:e><m:sub><m:r><m:t>L</m:t></m:r><m:r><m:t>C</m:t></m:r></m:sub></m:sSub><m:r><m:rPr><m:sty m:val="p" /></m:rPr><m:t>=</m:t></m:r><m:r><m:t>3</m:t></m:r></m:oMath></a14:m></a:p></a:txBody></a:tc></a:tr><a:tr h="0"><a:tc><a:txBody><a:bodyPr /><a:lstStyle /><a:p><a:pPr lvl="0" indent="0" marL="0"><a:buNone /></a:pPr><a:r><a:rPr /><a:t>L</a:t></a:r></a:p></a:txBody></a:tc><a:tc><a:txBody><a:bodyPr /><a:lstStyle /><a:p><a:pPr lvl="0" indent="0" marL="0"><a:buNone /></a:pPr><a:r><a:rPr /><a:t>1000</a:t></a:r></a:p></a:txBody></a:tc><a:tc><a:txBody><a:bodyPr /><a:lstStyle /><a:p><a:pPr lvl="0" indent="0" marL="0"><a:buNone /></a:pPr><a:r><a:rPr /><a:t>3000</a:t></a:r></a:p></a:txBody></a:tc></a:tr></a:tbl></a:graphicData></a:graphic></p:graphicFrame></p:spTree></p:cSld></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Home has absolute advantages on both goods!</a:t>
                </a:r>
              </a:p>
              <a:p>
                <a:pPr lvl="0"/>
                <a:r>
                  <a:rPr/>
                  <a:t>What about comparative advantage?</a:t>
                </a:r>
              </a:p>
              <a:p>
                <a:pPr lvl="0"/>
                <a14:m>
                  <m:oMath xmlns:m="http://schemas.openxmlformats.org/officeDocument/2006/math">
                    <m:f>
                      <m:fPr>
                        <m:type m:val="bar"/>
                      </m:fPr>
                      <m:num>
                        <m:r>
                          <m:t>1</m:t>
                        </m:r>
                      </m:num>
                      <m:den>
                        <m:r>
                          <m:t>2</m:t>
                        </m:r>
                      </m:den>
                    </m:f>
                    <m:r>
                      <m:rPr>
                        <m:sty m:val="p"/>
                      </m:rPr>
                      <m:t>=</m:t>
                    </m:r>
                    <m:f>
                      <m:fPr>
                        <m:type m:val="bar"/>
                      </m:fPr>
                      <m:num>
                        <m:sSub>
                          <m:e>
                            <m:r>
                              <m:t>a</m:t>
                            </m:r>
                          </m:e>
                          <m:sub>
                            <m:r>
                              <m:t>L</m:t>
                            </m:r>
                            <m:r>
                              <m:t>F</m:t>
                            </m:r>
                          </m:sub>
                        </m:sSub>
                      </m:num>
                      <m:den>
                        <m:sSub>
                          <m:e>
                            <m:r>
                              <m:t>a</m:t>
                            </m:r>
                          </m:e>
                          <m:sub>
                            <m:r>
                              <m:t>L</m:t>
                            </m:r>
                            <m:r>
                              <m:t>C</m:t>
                            </m:r>
                          </m:sub>
                        </m:sSub>
                      </m:den>
                    </m:f>
                    <m:r>
                      <m:rPr>
                        <m:sty m:val="p"/>
                      </m:rPr>
                      <m:t>&lt;</m:t>
                    </m:r>
                    <m:f>
                      <m:fPr>
                        <m:type m:val="bar"/>
                      </m:fPr>
                      <m:num>
                        <m:sSub>
                          <m:e>
                            <m:r>
                              <m:t>a</m:t>
                            </m:r>
                          </m:e>
                          <m:sub>
                            <m:r>
                              <m:t>L</m:t>
                            </m:r>
                            <m:sSup>
                              <m:e>
                                <m:r>
                                  <m:t>F</m:t>
                                </m:r>
                              </m:e>
                              <m:sup>
                                <m:r>
                                  <m:rPr>
                                    <m:sty m:val="p"/>
                                  </m:rPr>
                                  <m:t>*</m:t>
                                </m:r>
                              </m:sup>
                            </m:sSup>
                          </m:sub>
                        </m:sSub>
                      </m:num>
                      <m:den>
                        <m:sSubSup>
                          <m:e>
                            <m:r>
                              <m:t>a</m:t>
                            </m:r>
                          </m:e>
                          <m:sub>
                            <m:r>
                              <m:t>L</m:t>
                            </m:r>
                            <m:r>
                              <m:t>C</m:t>
                            </m:r>
                          </m:sub>
                          <m:sup>
                            <m:r>
                              <m:rPr>
                                <m:sty m:val="p"/>
                              </m:rPr>
                              <m:t>*</m:t>
                            </m:r>
                          </m:sup>
                        </m:sSubSup>
                      </m:den>
                    </m:f>
                    <m:r>
                      <m:rPr>
                        <m:sty m:val="p"/>
                      </m:rPr>
                      <m:t>=</m:t>
                    </m:r>
                    <m:r>
                      <m:t>2</m:t>
                    </m:r>
                  </m:oMath>
                </a14:m>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indent="0" marL="0">
                        <a:buNone/>
                      </a:pPr>
                      <a:r>
                        <a:rPr/>
                        <a:t>production</a:t>
                      </a:r>
                    </a:p>
                  </a:txBody>
                  <a:tcPr/>
                </a:tc>
                <a:tc>
                  <a:txBody>
                    <a:bodyPr/>
                    <a:lstStyle/>
                    <a:p>
                      <a:pPr lvl="0" indent="0" marL="0">
                        <a:buNone/>
                      </a:pPr>
                      <a:r>
                        <a:rPr/>
                        <a:t>Home opportunity cost</a:t>
                      </a:r>
                    </a:p>
                  </a:txBody>
                  <a:tcPr/>
                </a:tc>
                <a:tc>
                  <a:txBody>
                    <a:bodyPr/>
                    <a:lstStyle/>
                    <a:p>
                      <a:pPr lvl="0" indent="0" marL="0">
                        <a:buNone/>
                      </a:pPr>
                      <a:r>
                        <a:rPr/>
                        <a:t>Foreign Opportunity cost</a:t>
                      </a:r>
                    </a:p>
                  </a:txBody>
                  <a:tcPr/>
                </a:tc>
              </a:tr>
              <a:tr h="0">
                <a:tc>
                  <a:txBody>
                    <a:bodyPr/>
                    <a:lstStyle/>
                    <a:p>
                      <a:pPr lvl="0" indent="0" marL="0">
                        <a:buNone/>
                      </a:pPr>
                      <a:r>
                        <a:rPr/>
                        <a:t>1 kg of Food</a:t>
                      </a:r>
                    </a:p>
                  </a:txBody>
                </a:tc>
                <a:tc>
                  <a:txBody>
                    <a:bodyPr/>
                    <a:lstStyle/>
                    <a:p>
                      <a:pPr lvl="0" indent="0" marL="0">
                        <a:buNone/>
                      </a:pPr>
                      <a:r>
                        <a:rPr/>
                        <a:t>1/2 m of cloth</a:t>
                      </a:r>
                    </a:p>
                  </a:txBody>
                </a:tc>
                <a:tc>
                  <a:txBody>
                    <a:bodyPr/>
                    <a:lstStyle/>
                    <a:p>
                      <a:pPr lvl="0" indent="0" marL="0">
                        <a:buNone/>
                      </a:pPr>
                      <a:r>
                        <a:rPr/>
                        <a:t>2 m of cloth</a:t>
                      </a:r>
                    </a:p>
                  </a:txBody>
                </a:tc>
              </a:tr>
              <a:tr h="0">
                <a:tc>
                  <a:txBody>
                    <a:bodyPr/>
                    <a:lstStyle/>
                    <a:p>
                      <a:pPr lvl="0" indent="0" marL="0">
                        <a:buNone/>
                      </a:pPr>
                      <a:r>
                        <a:rPr/>
                        <a:t>1 m of cloth</a:t>
                      </a:r>
                    </a:p>
                  </a:txBody>
                </a:tc>
                <a:tc>
                  <a:txBody>
                    <a:bodyPr/>
                    <a:lstStyle/>
                    <a:p>
                      <a:pPr lvl="0" indent="0" marL="0">
                        <a:buNone/>
                      </a:pPr>
                      <a:r>
                        <a:rPr/>
                        <a:t>2 kg of food</a:t>
                      </a:r>
                    </a:p>
                  </a:txBody>
                </a:tc>
                <a:tc>
                  <a:txBody>
                    <a:bodyPr/>
                    <a:lstStyle/>
                    <a:p>
                      <a:pPr lvl="0" indent="0" marL="0">
                        <a:buNone/>
                      </a:pPr>
                      <a:r>
                        <a:rPr/>
                        <a:t>1/2 kg of food</a:t>
                      </a:r>
                    </a:p>
                  </a:txBody>
                </a:tc>
              </a:tr>
            </a:tbl>
          </a:graphicData>
        </a:graphic>
      </p:graphicFrame>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Home has a comparative advantage in producing food.</a:t>
            </a:r>
          </a:p>
          <a:p>
            <a:pPr lvl="0"/>
            <a:r>
              <a:rPr/>
              <a:t>Foreign has a comparative advantage in producing cloth.</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Prices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Without trade, we know that </a:t>
                </a:r>
                <a14:m>
                  <m:oMath xmlns:m="http://schemas.openxmlformats.org/officeDocument/2006/math">
                    <m:f>
                      <m:fPr>
                        <m:type m:val="bar"/>
                      </m:fPr>
                      <m:num>
                        <m:sSub>
                          <m:e>
                            <m:r>
                              <m:t>P</m:t>
                            </m:r>
                          </m:e>
                          <m:sub>
                            <m:r>
                              <m:t>F</m:t>
                            </m:r>
                          </m:sub>
                        </m:sSub>
                      </m:num>
                      <m:den>
                        <m:sSub>
                          <m:e>
                            <m:r>
                              <m:t>P</m:t>
                            </m:r>
                          </m:e>
                          <m:sub>
                            <m:r>
                              <m:t>C</m:t>
                            </m:r>
                          </m:sub>
                        </m:sSub>
                      </m:den>
                    </m:f>
                  </m:oMath>
                </a14:m>
                <a:r>
                  <a:rPr/>
                  <a:t> are 1/2 in Home and 2 in Foreign.</a:t>
                </a:r>
              </a:p>
              <a:p>
                <a:pPr lvl="0"/>
                <a:r>
                  <a:rPr/>
                  <a:t>Suppose the global relative price </a:t>
                </a:r>
                <a14:m>
                  <m:oMath xmlns:m="http://schemas.openxmlformats.org/officeDocument/2006/math">
                    <m:f>
                      <m:fPr>
                        <m:type m:val="bar"/>
                      </m:fPr>
                      <m:num>
                        <m:sSub>
                          <m:e>
                            <m:r>
                              <m:t>P</m:t>
                            </m:r>
                          </m:e>
                          <m:sub>
                            <m:r>
                              <m:t>F</m:t>
                            </m:r>
                          </m:sub>
                        </m:sSub>
                      </m:num>
                      <m:den>
                        <m:sSub>
                          <m:e>
                            <m:r>
                              <m:t>P</m:t>
                            </m:r>
                          </m:e>
                          <m:sub>
                            <m:r>
                              <m:t>C</m:t>
                            </m:r>
                          </m:sub>
                        </m:sSub>
                      </m:den>
                    </m:f>
                    <m:r>
                      <m:rPr>
                        <m:sty m:val="p"/>
                      </m:rPr>
                      <m:t>=</m:t>
                    </m:r>
                    <m:r>
                      <m:t>1</m:t>
                    </m:r>
                  </m:oMath>
                </a14:m>
                <a:r>
                  <a:rPr/>
                  <a:t>, means the world relative price of food is higher for Home, and lower in Foreign.</a:t>
                </a:r>
              </a:p>
              <a:p>
                <a:pPr lvl="1"/>
                <a:r>
                  <a:rPr/>
                  <a:t>Home used to need to sacrifice 2 kg of food to get 1 m cloth. Now it’s just 1.</a:t>
                </a:r>
              </a:p>
              <a:p>
                <a:pPr lvl="1"/>
                <a:r>
                  <a:rPr/>
                  <a:t>Foreign used to need to sacrifice 2 m of cloth to get 1 kg of food. Now it’s just 1.</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 Home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sSub>
                        <m:e>
                          <m:r>
                            <m:t>Q</m:t>
                          </m:r>
                        </m:e>
                        <m:sub>
                          <m:r>
                            <m:t>F</m:t>
                          </m:r>
                        </m:sub>
                      </m:sSub>
                      <m:r>
                        <m:rPr>
                          <m:sty m:val="p"/>
                        </m:rPr>
                        <m:t>+</m:t>
                      </m:r>
                      <m:r>
                        <m:t>2</m:t>
                      </m:r>
                      <m:sSub>
                        <m:e>
                          <m:r>
                            <m:t>Q</m:t>
                          </m:r>
                        </m:e>
                        <m:sub>
                          <m:r>
                            <m:t>C</m:t>
                          </m:r>
                        </m:sub>
                      </m:sSub>
                      <m:r>
                        <m:rPr>
                          <m:sty m:val="p"/>
                        </m:rPr>
                        <m:t>≤</m:t>
                      </m:r>
                      <m:r>
                        <m:t>1000</m:t>
                      </m:r>
                    </m:oMath>
                  </m:oMathPara>
                </a14:m>
              </a:p>
              <a:p>
                <a:pPr lvl="0"/>
                <a:r>
                  <a:rPr/>
                  <a:t>Say home used to demand 500 food and 250 cloth. Without trade, they achieve this by using L=500 to produce F and L=500 to produce C.</a:t>
                </a:r>
              </a:p>
              <a:p>
                <a:pPr lvl="0"/>
                <a:r>
                  <a:rPr/>
                  <a:t>With trade, they can use L=1000 to produce 1000 Food. Sell 500 Food for 500 cloth (because </a:t>
                </a:r>
                <a14:m>
                  <m:oMath xmlns:m="http://schemas.openxmlformats.org/officeDocument/2006/math">
                    <m:f>
                      <m:fPr>
                        <m:type m:val="bar"/>
                      </m:fPr>
                      <m:num>
                        <m:sSub>
                          <m:e>
                            <m:r>
                              <m:t>P</m:t>
                            </m:r>
                          </m:e>
                          <m:sub>
                            <m:r>
                              <m:t>F</m:t>
                            </m:r>
                          </m:sub>
                        </m:sSub>
                      </m:num>
                      <m:den>
                        <m:sSub>
                          <m:e>
                            <m:r>
                              <m:t>P</m:t>
                            </m:r>
                          </m:e>
                          <m:sub>
                            <m:r>
                              <m:t>C</m:t>
                            </m:r>
                          </m:sub>
                        </m:sSub>
                      </m:den>
                    </m:f>
                    <m:r>
                      <m:rPr>
                        <m:sty m:val="p"/>
                      </m:rPr>
                      <m:t>=</m:t>
                    </m:r>
                    <m:r>
                      <m:t>1</m:t>
                    </m:r>
                  </m:oMath>
                </a14:m>
                <a:r>
                  <a:rPr/>
                  <a:t>), and ended up with 500 food and 500 cloth.</a:t>
                </a:r>
              </a:p>
              <a:p>
                <a:pPr lvl="0"/>
                <a:r>
                  <a:rPr/>
                  <a:t>Without trade, 500 food + 500 cloth would require them to have L=1500, which is unfeasible!</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outcomes</a:t>
            </a:r>
          </a:p>
        </p:txBody>
      </p:sp>
      <p:sp>
        <p:nvSpPr>
          <p:cNvPr id="3" name="Content Placeholder 2"/>
          <p:cNvSpPr>
            <a:spLocks noGrp="1"/>
          </p:cNvSpPr>
          <p:nvPr>
            <p:ph idx="1"/>
          </p:nvPr>
        </p:nvSpPr>
        <p:spPr/>
        <p:txBody>
          <a:bodyPr/>
          <a:lstStyle/>
          <a:p>
            <a:pPr lvl="0"/>
            <a:r>
              <a:rPr/>
              <a:t>Last week you’ve learned the new challenges in globalization &amp; Indonesia’s trade pattern.</a:t>
            </a:r>
          </a:p>
          <a:p>
            <a:pPr lvl="0" indent="0" marL="0">
              <a:buNone/>
            </a:pPr>
            <a:r>
              <a:rPr/>
              <a:t>Today we learn Ricardian model of trade (aka comparative advantage) so:</a:t>
            </a:r>
          </a:p>
          <a:p>
            <a:pPr lvl="0"/>
            <a:r>
              <a:rPr/>
              <a:t>you can explain how the model works</a:t>
            </a:r>
          </a:p>
          <a:p>
            <a:pPr lvl="0"/>
            <a:r>
              <a:rPr/>
              <a:t>show where gains from trade come from</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Gains from trade</a:t>
            </a:r>
          </a:p>
        </p:txBody>
      </p:sp>
      <p:sp>
        <p:nvSpPr>
          <p:cNvPr id="3" name="Content Placeholder 2"/>
          <p:cNvSpPr>
            <a:spLocks noGrp="1"/>
          </p:cNvSpPr>
          <p:nvPr>
            <p:ph idx="1"/>
          </p:nvPr>
        </p:nvSpPr>
        <p:spPr/>
        <p:txBody>
          <a:bodyPr/>
          <a:lstStyle/>
          <a:p>
            <a:pPr lvl="0"/>
            <a:r>
              <a:rPr/>
              <a:t>Gains from trade come from specializing in the type of production that uses resources most efficiently, and using the income generated from that production to buy the goods and services that countries desire.</a:t>
            </a:r>
          </a:p>
          <a:p>
            <a:pPr lvl="0"/>
            <a:r>
              <a:rPr/>
              <a:t>“Using resources most efficiently” means producing a good in which a country has a comparative advantage.</a:t>
            </a:r>
          </a:p>
          <a:p>
            <a:pPr lvl="0"/>
            <a:r>
              <a:rPr/>
              <a:t>Without trade, a country must allocate resources to produce all goods it wants to consume.</a:t>
            </a:r>
          </a:p>
          <a:p>
            <a:pPr lvl="0"/>
            <a:r>
              <a:rPr/>
              <a:t>I can get more food by being an economist rather than cultivating my own land. Same principle.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Gains from trade</a:t>
            </a:r>
          </a:p>
        </p:txBody>
      </p:sp>
      <p:sp>
        <p:nvSpPr>
          <p:cNvPr id="3" name="Content Placeholder 2"/>
          <p:cNvSpPr>
            <a:spLocks noGrp="1"/>
          </p:cNvSpPr>
          <p:nvPr>
            <p:ph idx="1"/>
          </p:nvPr>
        </p:nvSpPr>
        <p:spPr/>
        <p:txBody>
          <a:bodyPr/>
          <a:lstStyle/>
          <a:p>
            <a:pPr lvl="0"/>
            <a:r>
              <a:rPr/>
              <a:t>Domestic workers earn a higher income from cheese production because the relative price of cheese increases with trade.</a:t>
            </a:r>
          </a:p>
          <a:p>
            <a:pPr lvl="0"/>
            <a:r>
              <a:rPr/>
              <a:t>Foreign workers earn a higher income from wine production because the relative price of cheese decreases with trade (making cheese cheaper), and the relative price of wine increases with trade.</a:t>
            </a:r>
          </a:p>
          <a:p>
            <a:pPr lvl="0"/>
            <a:r>
              <a:rPr/>
              <a:t>This is how both countries ended-up able to reach an otherwise unfeasible consumption bundle.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Relative wage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Our setting suggests Home to focus on producing Food while Foreign focuses on Cloth.</a:t>
                </a:r>
              </a:p>
              <a:p>
                <a:pPr lvl="0"/>
                <a:r>
                  <a:rPr/>
                  <a:t>Suppose that </a:t>
                </a:r>
                <a14:m>
                  <m:oMath xmlns:m="http://schemas.openxmlformats.org/officeDocument/2006/math">
                    <m:sSub>
                      <m:e>
                        <m:r>
                          <m:t>P</m:t>
                        </m:r>
                      </m:e>
                      <m:sub>
                        <m:r>
                          <m:t>F</m:t>
                        </m:r>
                      </m:sub>
                    </m:sSub>
                    <m:r>
                      <m:rPr>
                        <m:sty m:val="p"/>
                      </m:rPr>
                      <m:t>=</m:t>
                    </m:r>
                    <m:r>
                      <m:t>12</m:t>
                    </m:r>
                  </m:oMath>
                </a14:m>
                <a:r>
                  <a:rPr/>
                  <a:t> and </a:t>
                </a:r>
                <a14:m>
                  <m:oMath xmlns:m="http://schemas.openxmlformats.org/officeDocument/2006/math">
                    <m:sSub>
                      <m:e>
                        <m:r>
                          <m:t>P</m:t>
                        </m:r>
                      </m:e>
                      <m:sub>
                        <m:r>
                          <m:t>C</m:t>
                        </m:r>
                      </m:sub>
                    </m:sSub>
                    <m:r>
                      <m:rPr>
                        <m:sty m:val="p"/>
                      </m:rPr>
                      <m:t>=</m:t>
                    </m:r>
                    <m:r>
                      <m:t>12</m:t>
                    </m:r>
                  </m:oMath>
                </a14:m>
                <a:r>
                  <a:rPr/>
                  <a:t>,</a:t>
                </a:r>
              </a:p>
              <a:p>
                <a:pPr lvl="0"/>
                <a:r>
                  <a:rPr/>
                  <a:t>Since Home produces Food, then </a:t>
                </a:r>
                <a14:m>
                  <m:oMath xmlns:m="http://schemas.openxmlformats.org/officeDocument/2006/math">
                    <m:sSub>
                      <m:e>
                        <m:r>
                          <m:t>w</m:t>
                        </m:r>
                      </m:e>
                      <m:sub>
                        <m:r>
                          <m:t>H</m:t>
                        </m:r>
                      </m:sub>
                    </m:sSub>
                    <m:r>
                      <m:rPr>
                        <m:sty m:val="p"/>
                      </m:rPr>
                      <m:t>=</m:t>
                    </m:r>
                    <m:f>
                      <m:fPr>
                        <m:type m:val="bar"/>
                      </m:fPr>
                      <m:num>
                        <m:sSub>
                          <m:e>
                            <m:r>
                              <m:t>P</m:t>
                            </m:r>
                          </m:e>
                          <m:sub>
                            <m:r>
                              <m:t>F</m:t>
                            </m:r>
                          </m:sub>
                        </m:sSub>
                      </m:num>
                      <m:den>
                        <m:sSub>
                          <m:e>
                            <m:r>
                              <m:t>a</m:t>
                            </m:r>
                          </m:e>
                          <m:sub>
                            <m:r>
                              <m:t>L</m:t>
                            </m:r>
                            <m:r>
                              <m:t>F</m:t>
                            </m:r>
                          </m:sub>
                        </m:sSub>
                      </m:den>
                    </m:f>
                    <m:r>
                      <m:rPr>
                        <m:sty m:val="p"/>
                      </m:rPr>
                      <m:t>=</m:t>
                    </m:r>
                    <m:f>
                      <m:fPr>
                        <m:type m:val="bar"/>
                      </m:fPr>
                      <m:num>
                        <m:r>
                          <m:t>12</m:t>
                        </m:r>
                      </m:num>
                      <m:den>
                        <m:r>
                          <m:t>1</m:t>
                        </m:r>
                      </m:den>
                    </m:f>
                    <m:r>
                      <m:rPr>
                        <m:sty m:val="p"/>
                      </m:rPr>
                      <m:t>=</m:t>
                    </m:r>
                    <m:r>
                      <m:t>12</m:t>
                    </m:r>
                  </m:oMath>
                </a14:m>
              </a:p>
              <a:p>
                <a:pPr lvl="0"/>
                <a:r>
                  <a:rPr/>
                  <a:t>Since Foreign produces Cloth, then </a:t>
                </a:r>
                <a14:m>
                  <m:oMath xmlns:m="http://schemas.openxmlformats.org/officeDocument/2006/math">
                    <m:sSub>
                      <m:e>
                        <m:r>
                          <m:t>w</m:t>
                        </m:r>
                      </m:e>
                      <m:sub>
                        <m:r>
                          <m:t>F</m:t>
                        </m:r>
                      </m:sub>
                    </m:sSub>
                    <m:r>
                      <m:rPr>
                        <m:sty m:val="p"/>
                      </m:rPr>
                      <m:t>=</m:t>
                    </m:r>
                    <m:f>
                      <m:fPr>
                        <m:type m:val="bar"/>
                      </m:fPr>
                      <m:num>
                        <m:sSub>
                          <m:e>
                            <m:r>
                              <m:t>P</m:t>
                            </m:r>
                          </m:e>
                          <m:sub>
                            <m:r>
                              <m:t>C</m:t>
                            </m:r>
                          </m:sub>
                        </m:sSub>
                      </m:num>
                      <m:den>
                        <m:sSub>
                          <m:e>
                            <m:r>
                              <m:t>a</m:t>
                            </m:r>
                          </m:e>
                          <m:sub>
                            <m:r>
                              <m:t>L</m:t>
                            </m:r>
                            <m:r>
                              <m:t>C</m:t>
                            </m:r>
                          </m:sub>
                        </m:sSub>
                      </m:den>
                    </m:f>
                    <m:r>
                      <m:rPr>
                        <m:sty m:val="p"/>
                      </m:rPr>
                      <m:t>=</m:t>
                    </m:r>
                    <m:f>
                      <m:fPr>
                        <m:type m:val="bar"/>
                      </m:fPr>
                      <m:num>
                        <m:r>
                          <m:t>12</m:t>
                        </m:r>
                      </m:num>
                      <m:den>
                        <m:r>
                          <m:t>3</m:t>
                        </m:r>
                      </m:den>
                    </m:f>
                    <m:r>
                      <m:rPr>
                        <m:sty m:val="p"/>
                      </m:rPr>
                      <m:t>=</m:t>
                    </m:r>
                    <m:r>
                      <m:t>4</m:t>
                    </m:r>
                  </m:oMath>
                </a14:m>
              </a:p>
              <a:p>
                <a:pPr lvl="0"/>
                <a:r>
                  <a:rPr/>
                  <a:t>Meaning, Home wage is 3 times Foreign (12/3).</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Relative wage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H</m:t>
                      </m:r>
                      <m:r>
                        <m:rPr>
                          <m:sty m:val="p"/>
                        </m:rPr>
                        <m:t>:</m:t>
                      </m:r>
                      <m:sSub>
                        <m:e>
                          <m:r>
                            <m:t>Q</m:t>
                          </m:r>
                        </m:e>
                        <m:sub>
                          <m:r>
                            <m:t>F</m:t>
                          </m:r>
                        </m:sub>
                      </m:sSub>
                      <m:r>
                        <m:rPr>
                          <m:sty m:val="p"/>
                        </m:rPr>
                        <m:t>+</m:t>
                      </m:r>
                      <m:r>
                        <m:t>2</m:t>
                      </m:r>
                      <m:sSub>
                        <m:e>
                          <m:r>
                            <m:t>Q</m:t>
                          </m:r>
                        </m:e>
                        <m:sub>
                          <m:r>
                            <m:t>C</m:t>
                          </m:r>
                        </m:sub>
                      </m:sSub>
                      <m:r>
                        <m:rPr>
                          <m:sty m:val="p"/>
                        </m:rPr>
                        <m:t>≤</m:t>
                      </m:r>
                      <m:r>
                        <m:t>1000</m:t>
                      </m:r>
                      <m:r>
                        <m:rPr>
                          <m:sty m:val="p"/>
                        </m:rPr>
                        <m:t>;</m:t>
                      </m:r>
                      <m:r>
                        <m:t>F</m:t>
                      </m:r>
                      <m:r>
                        <m:rPr>
                          <m:sty m:val="p"/>
                        </m:rPr>
                        <m:t>:</m:t>
                      </m:r>
                      <m:r>
                        <m:t>6</m:t>
                      </m:r>
                      <m:sSubSup>
                        <m:e>
                          <m:r>
                            <m:t>Q</m:t>
                          </m:r>
                        </m:e>
                        <m:sub>
                          <m:r>
                            <m:t>F</m:t>
                          </m:r>
                        </m:sub>
                        <m:sup>
                          <m:r>
                            <m:rPr>
                              <m:sty m:val="p"/>
                            </m:rPr>
                            <m:t>*</m:t>
                          </m:r>
                        </m:sup>
                      </m:sSubSup>
                      <m:r>
                        <m:rPr>
                          <m:sty m:val="p"/>
                        </m:rPr>
                        <m:t>+</m:t>
                      </m:r>
                      <m:r>
                        <m:t>3</m:t>
                      </m:r>
                      <m:sSubSup>
                        <m:e>
                          <m:r>
                            <m:t>Q</m:t>
                          </m:r>
                        </m:e>
                        <m:sub>
                          <m:r>
                            <m:t>C</m:t>
                          </m:r>
                        </m:sub>
                        <m:sup>
                          <m:r>
                            <m:rPr>
                              <m:sty m:val="p"/>
                            </m:rPr>
                            <m:t>*</m:t>
                          </m:r>
                        </m:sup>
                      </m:sSubSup>
                      <m:r>
                        <m:rPr>
                          <m:sty m:val="p"/>
                        </m:rPr>
                        <m:t>≤</m:t>
                      </m:r>
                      <m:r>
                        <m:t>3000</m:t>
                      </m:r>
                    </m:oMath>
                  </m:oMathPara>
                </a14:m>
              </a:p>
              <a:p>
                <a:pPr lvl="0"/>
                <a:r>
                  <a:rPr/>
                  <a:t>Relative wage lies between the ratio of productivities in each industry</a:t>
                </a:r>
              </a:p>
              <a:p>
                <a:pPr lvl="1"/>
                <a:r>
                  <a:rPr/>
                  <a:t>Home country is 6 times as productive in F production, but only 1.5 times as productive in C.</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Relative wage</a:t>
            </a:r>
          </a:p>
        </p:txBody>
      </p:sp>
      <p:sp>
        <p:nvSpPr>
          <p:cNvPr id="3" name="Content Placeholder 2"/>
          <p:cNvSpPr>
            <a:spLocks noGrp="1"/>
          </p:cNvSpPr>
          <p:nvPr>
            <p:ph idx="1"/>
          </p:nvPr>
        </p:nvSpPr>
        <p:spPr/>
        <p:txBody>
          <a:bodyPr/>
          <a:lstStyle/>
          <a:p>
            <a:pPr lvl="0"/>
            <a:r>
              <a:rPr/>
              <a:t>These relationship implies both countries have a cost advantage in production:</a:t>
            </a:r>
          </a:p>
          <a:p>
            <a:pPr lvl="1"/>
            <a:r>
              <a:rPr/>
              <a:t>High wages can be offset by high productivity</a:t>
            </a:r>
          </a:p>
          <a:p>
            <a:pPr lvl="1"/>
            <a:r>
              <a:rPr/>
              <a:t>low productivity can be offset by low wages</a:t>
            </a:r>
          </a:p>
          <a:p>
            <a:pPr lvl="0"/>
            <a:r>
              <a:rPr/>
              <a:t>In Home, producing 1 kg of food costs $12 (1 worker paid $12/hr), but would have cost $24 in Foreign (6 workers paid $4/hr).</a:t>
            </a:r>
          </a:p>
          <a:p>
            <a:pPr lvl="0"/>
            <a:r>
              <a:rPr/>
              <a:t>In Foreign, producing 1 m of cloth costs $12 (3 workers paid $4/hr), but would have cost $24 in Home (2 paid $12/hr).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Misconceptions</a:t>
            </a:r>
          </a:p>
        </p:txBody>
      </p:sp>
      <p:sp>
        <p:nvSpPr>
          <p:cNvPr id="3" name="Content Placeholder 2"/>
          <p:cNvSpPr>
            <a:spLocks noGrp="1"/>
          </p:cNvSpPr>
          <p:nvPr>
            <p:ph idx="1"/>
          </p:nvPr>
        </p:nvSpPr>
        <p:spPr/>
        <p:txBody>
          <a:bodyPr/>
          <a:lstStyle/>
          <a:p>
            <a:pPr lvl="0" indent="-342900" marL="342900">
              <a:buAutoNum type="arabicPeriod"/>
            </a:pPr>
            <a:r>
              <a:rPr/>
              <a:t>Free trade is beneficial only if a country is more productive than foreign countries.</a:t>
            </a:r>
          </a:p>
          <a:p>
            <a:pPr lvl="1"/>
            <a:r>
              <a:rPr/>
              <a:t>But even an unproductive country benefits from free trade by avoiding the high costs for goods that it would otherwise have to prouce domestically</a:t>
            </a:r>
          </a:p>
          <a:p>
            <a:pPr lvl="1"/>
            <a:r>
              <a:rPr/>
              <a:t>Free trade benefits come from comparative advantage, not absolute advantage.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Misconseptions</a:t>
            </a:r>
          </a:p>
        </p:txBody>
      </p:sp>
      <p:sp>
        <p:nvSpPr>
          <p:cNvPr id="3" name="Content Placeholder 2"/>
          <p:cNvSpPr>
            <a:spLocks noGrp="1"/>
          </p:cNvSpPr>
          <p:nvPr>
            <p:ph idx="1"/>
          </p:nvPr>
        </p:nvSpPr>
        <p:spPr/>
        <p:txBody>
          <a:bodyPr/>
          <a:lstStyle/>
          <a:p>
            <a:pPr lvl="0" indent="-342900" marL="342900">
              <a:buAutoNum startAt="2" type="arabicPeriod"/>
            </a:pPr>
            <a:r>
              <a:rPr/>
              <a:t>Free trade with countries that pay low wages hurts high-wage countries.</a:t>
            </a:r>
          </a:p>
          <a:p>
            <a:pPr lvl="0"/>
            <a:r>
              <a:rPr/>
              <a:t>While trade may reduce wages for some workers, thereby affecting the distribution of income within a country, trade benefits consumers and other workers.</a:t>
            </a:r>
          </a:p>
          <a:p>
            <a:pPr lvl="0"/>
            <a:r>
              <a:rPr/>
              <a:t>Consumers benefit because they can purchase goods more cheaply.</a:t>
            </a:r>
          </a:p>
          <a:p>
            <a:pPr lvl="0"/>
            <a:r>
              <a:rPr/>
              <a:t>Producers/workers benefit by earning a higher income in the industries that use resources more efficiently, allowing them to earn higher prices and wages.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Misconceptions</a:t>
            </a:r>
          </a:p>
        </p:txBody>
      </p:sp>
      <p:sp>
        <p:nvSpPr>
          <p:cNvPr id="3" name="Content Placeholder 2"/>
          <p:cNvSpPr>
            <a:spLocks noGrp="1"/>
          </p:cNvSpPr>
          <p:nvPr>
            <p:ph idx="1"/>
          </p:nvPr>
        </p:nvSpPr>
        <p:spPr/>
        <p:txBody>
          <a:bodyPr/>
          <a:lstStyle/>
          <a:p>
            <a:pPr lvl="0" indent="-342900" marL="342900">
              <a:buAutoNum startAt="3" type="arabicPeriod"/>
            </a:pPr>
            <a:r>
              <a:rPr/>
              <a:t>Free trade exploits less productive countries whose workers make low wages.</a:t>
            </a:r>
          </a:p>
          <a:p>
            <a:pPr lvl="0"/>
            <a:r>
              <a:rPr/>
              <a:t>While labor standards in some countries are less than exemplary compared to Western standards, they are so with or without trade.</a:t>
            </a:r>
          </a:p>
          <a:p>
            <a:pPr lvl="0"/>
            <a:r>
              <a:rPr/>
              <a:t>Are high wages and safe labor practices alternatives to trade? Deeper poverty and exploitation may result without export production.</a:t>
            </a:r>
          </a:p>
          <a:p>
            <a:pPr lvl="0"/>
            <a:r>
              <a:rPr/>
              <a:t>Consumers benefit from free trade by having access to cheaply (efficiently) produced goods.</a:t>
            </a:r>
          </a:p>
          <a:p>
            <a:pPr lvl="0"/>
            <a:r>
              <a:rPr/>
              <a:t>Producers/workers benefit from having higher profits/wages—higher compared to the alternative.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determines comparative advantage?</a:t>
            </a:r>
          </a:p>
        </p:txBody>
      </p:sp>
      <p:sp>
        <p:nvSpPr>
          <p:cNvPr id="3" name="Content Placeholder 2"/>
          <p:cNvSpPr>
            <a:spLocks noGrp="1"/>
          </p:cNvSpPr>
          <p:nvPr>
            <p:ph idx="1"/>
          </p:nvPr>
        </p:nvSpPr>
        <p:spPr/>
        <p:txBody>
          <a:bodyPr/>
          <a:lstStyle/>
          <a:p>
            <a:pPr lvl="0" indent="-342900" marL="342900">
              <a:buAutoNum type="arabicPeriod"/>
            </a:pPr>
            <a:r>
              <a:rPr b="1"/>
              <a:t>Differences in climate</a:t>
            </a:r>
            <a:r>
              <a:rPr/>
              <a:t> is the reason why we’re so good at producing CPO and rubber, but sucks at producing soybean and wheat.</a:t>
            </a:r>
          </a:p>
          <a:p>
            <a:pPr lvl="0" indent="-342900" marL="342900">
              <a:buAutoNum type="arabicPeriod"/>
            </a:pPr>
            <a:r>
              <a:rPr b="1"/>
              <a:t>Differences in Factor Endowment</a:t>
            </a:r>
            <a:r>
              <a:rPr/>
              <a:t>. Some countries are endowed with natural resource, some with cheap labour. Countries which has no both has to find something else, such as:</a:t>
            </a:r>
          </a:p>
          <a:p>
            <a:pPr lvl="0" indent="-342900" marL="342900">
              <a:buAutoNum type="arabicPeriod"/>
            </a:pPr>
            <a:r>
              <a:rPr b="1"/>
              <a:t>Differences in technology</a:t>
            </a:r>
            <a:r>
              <a:rPr/>
              <a:t>. Japan, South Korea and Taiwan are one good example. While technology can be transferred, opportunity cost of investing in high-tech things is more production of CPOs.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prevents specialisation?</a:t>
            </a:r>
          </a:p>
        </p:txBody>
      </p:sp>
      <p:sp>
        <p:nvSpPr>
          <p:cNvPr id="3" name="Content Placeholder 2"/>
          <p:cNvSpPr>
            <a:spLocks noGrp="1"/>
          </p:cNvSpPr>
          <p:nvPr>
            <p:ph idx="1"/>
          </p:nvPr>
        </p:nvSpPr>
        <p:spPr/>
        <p:txBody>
          <a:bodyPr/>
          <a:lstStyle/>
          <a:p>
            <a:pPr lvl="0"/>
            <a:r>
              <a:rPr/>
              <a:t>More than 1 factors</a:t>
            </a:r>
          </a:p>
          <a:p>
            <a:pPr lvl="0"/>
            <a:r>
              <a:rPr/>
              <a:t>Protectionisms.</a:t>
            </a:r>
          </a:p>
          <a:p>
            <a:pPr lvl="1"/>
            <a:r>
              <a:rPr/>
              <a:t>more on this later.</a:t>
            </a:r>
          </a:p>
          <a:p>
            <a:pPr lvl="0"/>
            <a:r>
              <a:rPr/>
              <a:t>Transportation cost.</a:t>
            </a:r>
          </a:p>
          <a:p>
            <a:pPr lvl="1"/>
            <a:r>
              <a:rPr/>
              <a:t>Some places are inherently difficult to reach.</a:t>
            </a:r>
          </a:p>
          <a:p>
            <a:pPr lvl="1"/>
            <a:r>
              <a:rPr/>
              <a:t>Some goods are harder to move.</a:t>
            </a:r>
          </a:p>
          <a:p>
            <a:pPr lvl="0"/>
            <a:r>
              <a:rPr/>
              <a:t>at the extreme, a good can be </a:t>
            </a:r>
            <a:r>
              <a:rPr b="1"/>
              <a:t>nontradable good</a:t>
            </a:r>
            <a:r>
              <a:rPr/>
              <a:t>.</a:t>
            </a:r>
          </a:p>
          <a:p>
            <a:pPr lvl="1"/>
            <a:r>
              <a:rPr/>
              <a:t>most services are like this.</a:t>
            </a:r>
          </a:p>
          <a:p>
            <a:pPr lvl="1"/>
            <a:r>
              <a:rPr/>
              <a:t>Typical country has plenty of nontradables.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Today</a:t>
            </a:r>
          </a:p>
        </p:txBody>
      </p:sp>
      <p:sp>
        <p:nvSpPr>
          <p:cNvPr id="3" name="Content Placeholder 2"/>
          <p:cNvSpPr>
            <a:spLocks noGrp="1"/>
          </p:cNvSpPr>
          <p:nvPr>
            <p:ph idx="1"/>
          </p:nvPr>
        </p:nvSpPr>
        <p:spPr/>
        <p:txBody>
          <a:bodyPr/>
          <a:lstStyle/>
          <a:p>
            <a:pPr lvl="0"/>
            <a:r>
              <a:rPr/>
              <a:t>Ricardian setting</a:t>
            </a:r>
          </a:p>
          <a:p>
            <a:pPr lvl="0"/>
            <a:r>
              <a:rPr/>
              <a:t>Trade and its gais.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prevents specialisation?</a:t>
            </a:r>
          </a:p>
        </p:txBody>
      </p:sp>
      <p:sp>
        <p:nvSpPr>
          <p:cNvPr id="3" name="Content Placeholder 2"/>
          <p:cNvSpPr>
            <a:spLocks noGrp="1"/>
          </p:cNvSpPr>
          <p:nvPr>
            <p:ph idx="1"/>
          </p:nvPr>
        </p:nvSpPr>
        <p:spPr/>
        <p:txBody>
          <a:bodyPr/>
          <a:lstStyle/>
          <a:p>
            <a:pPr lvl="0"/>
            <a:r>
              <a:rPr/>
              <a:t>Ricardian model: 1 very mobile factor of production.</a:t>
            </a:r>
          </a:p>
          <a:p>
            <a:pPr lvl="0"/>
            <a:r>
              <a:rPr/>
              <a:t>In reality, trade matters in distribution of income.</a:t>
            </a:r>
          </a:p>
          <a:p>
            <a:pPr lvl="1"/>
            <a:r>
              <a:rPr/>
              <a:t>short-run: moving factors are costly.</a:t>
            </a:r>
          </a:p>
          <a:p>
            <a:pPr lvl="1"/>
            <a:r>
              <a:rPr/>
              <a:t>long-run: shift in factor demand.</a:t>
            </a:r>
          </a:p>
          <a:p>
            <a:pPr lvl="0"/>
            <a:r>
              <a:rPr/>
              <a:t>Factor owners (land, labor, capital, etc) receive different gains from trade!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342900" marL="342900">
              <a:buAutoNum type="arabicPeriod"/>
            </a:pPr>
            <a:r>
              <a:rPr/>
              <a:t>Differences in labor productivity across countries generate comparative advantage</a:t>
            </a:r>
          </a:p>
          <a:p>
            <a:pPr lvl="0" indent="-342900" marL="342900">
              <a:buAutoNum type="arabicPeriod"/>
            </a:pPr>
            <a:r>
              <a:rPr/>
              <a:t>A country has a comparative advantage in producing a good when its opportunity cost of producing that good is lower than other countries.</a:t>
            </a:r>
          </a:p>
          <a:p>
            <a:pPr lvl="0" indent="-342900" marL="342900">
              <a:buAutoNum type="arabicPeriod"/>
            </a:pPr>
            <a:r>
              <a:rPr/>
              <a:t>Countries export goods in which they have a comparative advantage—high productivity or low wages give countries a cost advantage.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342900" marL="342900">
              <a:buAutoNum startAt="4" type="arabicPeriod"/>
            </a:pPr>
            <a:r>
              <a:rPr/>
              <a:t>With trade, the relative price settles in between what the relative prices were in each country before trade.</a:t>
            </a:r>
          </a:p>
          <a:p>
            <a:pPr lvl="0" indent="-342900" marL="342900">
              <a:buAutoNum startAt="4" type="arabicPeriod"/>
            </a:pPr>
            <a:r>
              <a:rPr/>
              <a:t>Trade benefits all countries due to the relative price of the exported good rising: income for workers who produce exports rises, and imported goods become less expensive.</a:t>
            </a:r>
          </a:p>
          <a:p>
            <a:pPr lvl="0" indent="-342900" marL="342900">
              <a:buAutoNum startAt="4" type="arabicPeriod"/>
            </a:pPr>
            <a:r>
              <a:rPr/>
              <a:t>Empirical evidence supports trade based on comparative advantage, although transportation costs and other factors prevent complete specialization in production.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p>
          <a:p>
            <a:pPr lvl="0" indent="0" marL="0">
              <a:buNone/>
            </a:pPr>
            <a:r>
              <a:rPr/>
              <a:t>via GIPHY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Concepts</a:t>
            </a:r>
          </a:p>
        </p:txBody>
      </p:sp>
      <p:sp>
        <p:nvSpPr>
          <p:cNvPr id="3" name="Content Placeholder 2"/>
          <p:cNvSpPr>
            <a:spLocks noGrp="1"/>
          </p:cNvSpPr>
          <p:nvPr>
            <p:ph idx="1"/>
          </p:nvPr>
        </p:nvSpPr>
        <p:spPr/>
        <p:txBody>
          <a:bodyPr/>
          <a:lstStyle/>
          <a:p>
            <a:pPr lvl="0" indent="0" marL="0">
              <a:buNone/>
            </a:pPr>
            <a:r>
              <a:rPr/>
              <a:t>Concepts in trade is straightforward but people always lost idk why</a:t>
            </a:r>
          </a:p>
          <a:p>
            <a:pPr lvl="0"/>
            <a:r>
              <a:rPr/>
              <a:t>Differences across countries are a key reason why trade occurs.</a:t>
            </a:r>
          </a:p>
          <a:p>
            <a:pPr lvl="0"/>
            <a:r>
              <a:rPr/>
              <a:t>Economies of scale can also be a strong reason.</a:t>
            </a:r>
          </a:p>
          <a:p>
            <a:pPr lvl="0"/>
            <a:r>
              <a:rPr/>
              <a:t>Opportunity cost is the root of comparative advantage concept which is the core of all trade model.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Comparative Advantage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opportunity cost of producing something measures the cost of not being able to produce something else with the resources used.</a:t>
                </a:r>
              </a:p>
              <a:p>
                <a:pPr lvl="0"/>
                <a:r>
                  <a:rPr/>
                  <a:t>Comparative advantage will be determined by comparing opportunity costs across countries.</a:t>
                </a:r>
              </a:p>
              <a:p>
                <a:pPr lvl="0" indent="0" marL="1270000">
                  <a:buNone/>
                </a:pPr>
                <a:r>
                  <a:rPr sz="2000"/>
                  <a:t>A country </a:t>
                </a:r>
                <a14:m>
                  <m:oMath xmlns:m="http://schemas.openxmlformats.org/officeDocument/2006/math">
                    <m:r>
                      <m:t>j</m:t>
                    </m:r>
                  </m:oMath>
                </a14:m>
                <a:r>
                  <a:rPr sz="2000"/>
                  <a:t> has a comparative advantage in producing good </a:t>
                </a:r>
                <a14:m>
                  <m:oMath xmlns:m="http://schemas.openxmlformats.org/officeDocument/2006/math">
                    <m:r>
                      <m:t>i</m:t>
                    </m:r>
                  </m:oMath>
                </a14:m>
                <a:r>
                  <a:rPr sz="2000"/>
                  <a:t> if the opportunity cost of producing good </a:t>
                </a:r>
                <a14:m>
                  <m:oMath xmlns:m="http://schemas.openxmlformats.org/officeDocument/2006/math">
                    <m:r>
                      <m:t>i</m:t>
                    </m:r>
                  </m:oMath>
                </a14:m>
                <a:r>
                  <a:rPr sz="2000"/>
                  <a:t> is lower in the country </a:t>
                </a:r>
                <a14:m>
                  <m:oMath xmlns:m="http://schemas.openxmlformats.org/officeDocument/2006/math">
                    <m:r>
                      <m:t>j</m:t>
                    </m:r>
                  </m:oMath>
                </a14:m>
                <a:r>
                  <a:rPr sz="2000"/>
                  <a:t> than in other countries.</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One factor economy</a:t>
            </a:r>
          </a:p>
        </p:txBody>
      </p:sp>
      <p:sp>
        <p:nvSpPr>
          <p:cNvPr id="3" name="Content Placeholder 2"/>
          <p:cNvSpPr>
            <a:spLocks noGrp="1"/>
          </p:cNvSpPr>
          <p:nvPr>
            <p:ph idx="1"/>
          </p:nvPr>
        </p:nvSpPr>
        <p:spPr/>
        <p:txBody>
          <a:bodyPr/>
          <a:lstStyle/>
          <a:p>
            <a:pPr lvl="0" indent="-342900" marL="342900">
              <a:buAutoNum type="arabicPeriod"/>
            </a:pPr>
            <a:r>
              <a:rPr/>
              <a:t>Labor is the only factor of production.</a:t>
            </a:r>
          </a:p>
          <a:p>
            <a:pPr lvl="0" indent="-342900" marL="342900">
              <a:buAutoNum type="arabicPeriod"/>
            </a:pPr>
            <a:r>
              <a:rPr/>
              <a:t>Labor productivity varies across countries due to differences in technology, but labor productivity in each country is constant.</a:t>
            </a:r>
          </a:p>
          <a:p>
            <a:pPr lvl="0" indent="-342900" marL="342900">
              <a:buAutoNum type="arabicPeriod"/>
            </a:pPr>
            <a:r>
              <a:rPr/>
              <a:t>The supply of labor in each country is fixed.</a:t>
            </a:r>
          </a:p>
          <a:p>
            <a:pPr lvl="0" indent="-342900" marL="342900">
              <a:buAutoNum type="arabicPeriod"/>
            </a:pPr>
            <a:r>
              <a:rPr/>
              <a:t>Two goods: food and cloth.</a:t>
            </a:r>
          </a:p>
          <a:p>
            <a:pPr lvl="0" indent="-342900" marL="342900">
              <a:buAutoNum type="arabicPeriod"/>
            </a:pPr>
            <a:r>
              <a:rPr/>
              <a:t>Competition allows workers to be paid a wage equal to the value of what they produce, and allows them to work in the industry that pays the higher wage.</a:t>
            </a:r>
          </a:p>
          <a:p>
            <a:pPr lvl="0" indent="-342900" marL="342900">
              <a:buAutoNum type="arabicPeriod"/>
            </a:pPr>
            <a:r>
              <a:rPr/>
              <a:t>Two countries: home and foreign.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One factor economy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Labor supply </a:t>
                </a:r>
                <a14:m>
                  <m:oMath xmlns:m="http://schemas.openxmlformats.org/officeDocument/2006/math">
                    <m:r>
                      <m:t>L</m:t>
                    </m:r>
                  </m:oMath>
                </a14:m>
                <a:r>
                  <a:rPr/>
                  <a:t> is the total labor resources a country has.</a:t>
                </a:r>
              </a:p>
              <a:p>
                <a:pPr lvl="0"/>
                <a14:m>
                  <m:oMath xmlns:m="http://schemas.openxmlformats.org/officeDocument/2006/math">
                    <m:sSub>
                      <m:e>
                        <m:r>
                          <m:t>a</m:t>
                        </m:r>
                      </m:e>
                      <m:sub>
                        <m:r>
                          <m:t>L</m:t>
                        </m:r>
                        <m:r>
                          <m:t>F</m:t>
                        </m:r>
                      </m:sub>
                    </m:sSub>
                  </m:oMath>
                </a14:m>
                <a:r>
                  <a:rPr/>
                  <a:t> indicates the amount of labor required to produced 1 kg of Food.</a:t>
                </a:r>
              </a:p>
              <a:p>
                <a:pPr lvl="0"/>
                <a:r>
                  <a:rPr/>
                  <a:t>Food production </a:t>
                </a:r>
                <a14:m>
                  <m:oMath xmlns:m="http://schemas.openxmlformats.org/officeDocument/2006/math">
                    <m:sSub>
                      <m:e>
                        <m:r>
                          <m:t>Q</m:t>
                        </m:r>
                      </m:e>
                      <m:sub>
                        <m:r>
                          <m:t>F</m:t>
                        </m:r>
                      </m:sub>
                    </m:sSub>
                  </m:oMath>
                </a14:m>
                <a:r>
                  <a:rPr/>
                  <a:t>=total food produced by the home country.</a:t>
                </a:r>
              </a:p>
              <a:p>
                <a:pPr lvl="0"/>
                <a:r>
                  <a:rPr/>
                  <a:t>Production possibility frontier (PPF): the maximum amount of production given resources.</a:t>
                </a:r>
              </a:p>
              <a:p>
                <a:pPr lvl="0" indent="0" marL="0">
                  <a:buNone/>
                </a:pPr>
                <a14:m>
                  <m:oMathPara xmlns:m="http://schemas.openxmlformats.org/officeDocument/2006/math">
                    <m:oMathParaPr>
                      <m:jc m:val="center"/>
                    </m:oMathParaPr>
                    <m:oMath>
                      <m:sSub>
                        <m:e>
                          <m:r>
                            <m:t>a</m:t>
                          </m:r>
                        </m:e>
                        <m:sub>
                          <m:r>
                            <m:t>L</m:t>
                          </m:r>
                          <m:r>
                            <m:t>F</m:t>
                          </m:r>
                        </m:sub>
                      </m:sSub>
                      <m:sSub>
                        <m:e>
                          <m:r>
                            <m:t>Q</m:t>
                          </m:r>
                        </m:e>
                        <m:sub>
                          <m:r>
                            <m:t>F</m:t>
                          </m:r>
                        </m:sub>
                      </m:sSub>
                      <m:r>
                        <m:rPr>
                          <m:sty m:val="p"/>
                        </m:rPr>
                        <m:t>+</m:t>
                      </m:r>
                      <m:sSub>
                        <m:e>
                          <m:r>
                            <m:t>a</m:t>
                          </m:r>
                        </m:e>
                        <m:sub>
                          <m:r>
                            <m:t>L</m:t>
                          </m:r>
                          <m:r>
                            <m:t>C</m:t>
                          </m:r>
                        </m:sub>
                      </m:sSub>
                      <m:sSub>
                        <m:e>
                          <m:r>
                            <m:t>Q</m:t>
                          </m:r>
                        </m:e>
                        <m:sub>
                          <m:r>
                            <m:t>C</m:t>
                          </m:r>
                        </m:sub>
                      </m:sSub>
                      <m:r>
                        <m:rPr>
                          <m:sty m:val="p"/>
                        </m:rPr>
                        <m:t>≤</m:t>
                      </m:r>
                      <m:r>
                        <m:t>L</m:t>
                      </m:r>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PPF</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sSub>
                        <m:e>
                          <m:r>
                            <m:t>a</m:t>
                          </m:r>
                        </m:e>
                        <m:sub>
                          <m:r>
                            <m:t>L</m:t>
                          </m:r>
                          <m:r>
                            <m:t>F</m:t>
                          </m:r>
                        </m:sub>
                      </m:sSub>
                      <m:sSub>
                        <m:e>
                          <m:r>
                            <m:t>Q</m:t>
                          </m:r>
                        </m:e>
                        <m:sub>
                          <m:r>
                            <m:t>F</m:t>
                          </m:r>
                        </m:sub>
                      </m:sSub>
                      <m:r>
                        <m:rPr>
                          <m:sty m:val="p"/>
                        </m:rPr>
                        <m:t>+</m:t>
                      </m:r>
                      <m:sSub>
                        <m:e>
                          <m:r>
                            <m:t>a</m:t>
                          </m:r>
                        </m:e>
                        <m:sub>
                          <m:r>
                            <m:t>L</m:t>
                          </m:r>
                          <m:r>
                            <m:t>C</m:t>
                          </m:r>
                        </m:sub>
                      </m:sSub>
                      <m:sSub>
                        <m:e>
                          <m:r>
                            <m:t>Q</m:t>
                          </m:r>
                        </m:e>
                        <m:sub>
                          <m:r>
                            <m:t>C</m:t>
                          </m:r>
                        </m:sub>
                      </m:sSub>
                      <m:r>
                        <m:rPr>
                          <m:sty m:val="p"/>
                        </m:rPr>
                        <m:t>≤</m:t>
                      </m:r>
                      <m:r>
                        <m:t>L</m:t>
                      </m:r>
                    </m:oMath>
                  </m:oMathPara>
                </a14:m>
              </a:p>
              <a:p>
                <a:pPr lvl="0"/>
                <a:r>
                  <a:rPr/>
                  <a:t>If </a:t>
                </a:r>
                <a14:m>
                  <m:oMath xmlns:m="http://schemas.openxmlformats.org/officeDocument/2006/math">
                    <m:sSub>
                      <m:e>
                        <m:r>
                          <m:t>Q</m:t>
                        </m:r>
                      </m:e>
                      <m:sub>
                        <m:r>
                          <m:t>C</m:t>
                        </m:r>
                      </m:sub>
                    </m:sSub>
                  </m:oMath>
                </a14:m>
                <a:r>
                  <a:rPr/>
                  <a:t>=0, maximum food production is </a:t>
                </a:r>
                <a14:m>
                  <m:oMath xmlns:m="http://schemas.openxmlformats.org/officeDocument/2006/math">
                    <m:sSub>
                      <m:e>
                        <m:r>
                          <m:t>Q</m:t>
                        </m:r>
                      </m:e>
                      <m:sub>
                        <m:r>
                          <m:t>F</m:t>
                        </m:r>
                      </m:sub>
                    </m:sSub>
                    <m:r>
                      <m:rPr>
                        <m:sty m:val="p"/>
                      </m:rPr>
                      <m:t>=</m:t>
                    </m:r>
                    <m:f>
                      <m:fPr>
                        <m:type m:val="bar"/>
                      </m:fPr>
                      <m:num>
                        <m:r>
                          <m:t>L</m:t>
                        </m:r>
                      </m:num>
                      <m:den>
                        <m:sSub>
                          <m:e>
                            <m:r>
                              <m:t>a</m:t>
                            </m:r>
                          </m:e>
                          <m:sub>
                            <m:r>
                              <m:t>L</m:t>
                            </m:r>
                            <m:r>
                              <m:t>F</m:t>
                            </m:r>
                          </m:sub>
                        </m:sSub>
                      </m:den>
                    </m:f>
                  </m:oMath>
                </a14:m>
              </a:p>
              <a:p>
                <a:pPr lvl="0"/>
                <a:r>
                  <a:rPr/>
                  <a:t>If </a:t>
                </a:r>
                <a14:m>
                  <m:oMath xmlns:m="http://schemas.openxmlformats.org/officeDocument/2006/math">
                    <m:sSub>
                      <m:e>
                        <m:r>
                          <m:t>Q</m:t>
                        </m:r>
                      </m:e>
                      <m:sub>
                        <m:r>
                          <m:t>F</m:t>
                        </m:r>
                      </m:sub>
                    </m:sSub>
                  </m:oMath>
                </a14:m>
                <a:r>
                  <a:rPr/>
                  <a:t>=0, maximum cloth production is </a:t>
                </a:r>
                <a14:m>
                  <m:oMath xmlns:m="http://schemas.openxmlformats.org/officeDocument/2006/math">
                    <m:sSub>
                      <m:e>
                        <m:r>
                          <m:t>Q</m:t>
                        </m:r>
                      </m:e>
                      <m:sub>
                        <m:r>
                          <m:t>C</m:t>
                        </m:r>
                      </m:sub>
                    </m:sSub>
                    <m:r>
                      <m:rPr>
                        <m:sty m:val="p"/>
                      </m:rPr>
                      <m:t>=</m:t>
                    </m:r>
                    <m:f>
                      <m:fPr>
                        <m:type m:val="bar"/>
                      </m:fPr>
                      <m:num>
                        <m:r>
                          <m:t>L</m:t>
                        </m:r>
                      </m:num>
                      <m:den>
                        <m:sSub>
                          <m:e>
                            <m:r>
                              <m:t>a</m:t>
                            </m:r>
                          </m:e>
                          <m:sub>
                            <m:r>
                              <m:t>L</m:t>
                            </m:r>
                            <m:r>
                              <m:t>C</m:t>
                            </m:r>
                          </m:sub>
                        </m:sSub>
                      </m:den>
                    </m:f>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Ricardian Model</dc:title>
  <dc:creator>I Made Krisna Gupta</dc:creator>
  <cp:keywords/>
  <dcterms:created xsi:type="dcterms:W3CDTF">2024-02-11T14:29:46Z</dcterms:created>
  <dcterms:modified xsi:type="dcterms:W3CDTF">2024-02-11T14:29:46Z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2022-09-05</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ECES905205 pertemuan 2</vt:lpwstr>
  </property>
  <property fmtid="{D5CDD505-2E9C-101B-9397-08002B2CF9AE}" pid="11" name="toc-title">
    <vt:lpwstr>Table of contents</vt:lpwstr>
  </property>
</Properties>
</file>