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2" Type="http://schemas.openxmlformats.org/officeDocument/2006/relationships/viewProps" Target="viewProps.xml" /><Relationship Id="rId5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4" Type="http://schemas.openxmlformats.org/officeDocument/2006/relationships/tableStyles" Target="tableStyles.xml" /><Relationship Id="rId5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2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2.png" /><Relationship Id="rId2" Type="http://schemas.openxmlformats.org/officeDocument/2006/relationships/image" Target="../media/image11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4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5.png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7.png" /><Relationship Id="rId2" Type="http://schemas.openxmlformats.org/officeDocument/2006/relationships/image" Target="../media/image16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4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percent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Using percent changes is more useful than absolute changes - Things are usually move on proportion - A wealthy person will feel casual getting 1 million IDR because it’s probably just a small % of her total wealth.</a:t>
            </a:r>
          </a:p>
          <a:p>
            <a:pPr lvl="0"/>
            <a:r>
              <a:rPr/>
              <a:t>Quantity and prices have many metrics</a:t>
            </a:r>
          </a:p>
          <a:p>
            <a:pPr lvl="1"/>
            <a:r>
              <a:rPr/>
              <a:t>kgs, litres, units, pairs, units/day, etc</a:t>
            </a:r>
          </a:p>
          <a:p>
            <a:pPr lvl="1"/>
            <a:r>
              <a:rPr/>
              <a:t>IDR, USD, btc, etc.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via GIPHY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Interpreting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have seen the elasticity of our toll road case is around 1, but what does this mean?</a:t>
            </a:r>
          </a:p>
          <a:p>
            <a:pPr lvl="0"/>
            <a:r>
              <a:rPr/>
              <a:t>Note that the elasticity formula has % change in Q at the top, and % change in P at the bottom.</a:t>
            </a:r>
          </a:p>
          <a:p>
            <a:pPr lvl="0"/>
            <a:r>
              <a:rPr/>
              <a:t>In a sense, the number shows how much quantity change given the price change.</a:t>
            </a:r>
          </a:p>
          <a:p>
            <a:pPr lvl="0"/>
            <a:r>
              <a:rPr/>
              <a:t>that means, the bigger the number of the price elasticity, </a:t>
            </a:r>
            <a:r>
              <a:rPr b="1"/>
              <a:t>the more elastic it 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market is elastic. So what?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have a look at different ‘kind’ of elasticities and what they mean</a:t>
                </a:r>
              </a:p>
              <a:p>
                <a:pPr lvl="0" indent="0" marL="0">
                  <a:buNone/>
                </a:pPr>
                <a:r>
                  <a:rPr/>
                  <a:t>We’ll begin with two extreme cases of elasticity: zero (0) and infinity (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)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extreme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Suppose the toll road is the only way to go to work.</a:t>
            </a:r>
          </a:p>
          <a:p>
            <a:pPr lvl="1"/>
            <a:r>
              <a:rPr/>
              <a:t>No matter how high the price, people will still need to use it.</a:t>
            </a:r>
          </a:p>
          <a:p>
            <a:pPr lvl="1"/>
            <a:r>
              <a:rPr/>
              <a:t>Hence, change in the demand of toll road is zero for any change in price.</a:t>
            </a:r>
          </a:p>
          <a:p>
            <a:pPr lvl="0"/>
            <a:r>
              <a:rPr/>
              <a:t>Suppose shuttlecocks are priced 10.000 IDR</a:t>
            </a:r>
          </a:p>
          <a:p>
            <a:pPr lvl="1"/>
            <a:r>
              <a:rPr/>
              <a:t>If people don’t care about the shuttlecocks’ color, everyone will buy the pink one if the price drop to 9.900</a:t>
            </a:r>
          </a:p>
          <a:p>
            <a:pPr lvl="1"/>
            <a:r>
              <a:rPr/>
              <a:t>Everyone won’t buy a single one if the price go up only to 10.100 IDR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extreme cases of elasticity</a:t>
            </a:r>
          </a:p>
        </p:txBody>
      </p:sp>
      <p:pic>
        <p:nvPicPr>
          <p:cNvPr descr="index_files/figure-pptx/grafik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grafik3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Types of elasticities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Most goods are somewhere in between.</a:t>
            </a:r>
          </a:p>
          <a:p>
            <a:pPr lvl="0"/>
            <a:r>
              <a:rPr/>
              <a:t>We usually use elasticity=1 as another important division point.</a:t>
            </a:r>
          </a:p>
          <a:p>
            <a:pPr lvl="0"/>
            <a:r>
              <a:rPr/>
              <a:t>1 is a useful barrier because when elasticity=1, that means a change in price by 1 % leads to a change in quantity demanded by 1 %</a:t>
            </a:r>
          </a:p>
          <a:p>
            <a:pPr lvl="0"/>
            <a:r>
              <a:rPr/>
              <a:t>elasticity &lt; 1 means the quantity response less than a change in prices, while elasticity &gt; 1 means the quantity is highly responsive, more than the change in price.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grafik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grafik5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 /><p:cNvSpPr><a:spLocks noGrp="1" /></p:cNvSpPr><p:nvPr><p:ph type="title" /></p:nvPr></p:nvSpPr><p:spPr /><p:txBody><a:bodyPr /><a:lstStyle /><a:p><a:pPr lvl="0" indent="0" marL="0"><a:buNone /></a:pPr><a:r><a:rPr /><a:t>Types of demand elasticities</a:t></a:r></a:p></p:txBody></p:sp><p:graphicFrame><p:nvGraphicFramePr><p:cNvPr id="6" name="Content Placeholder 5" /><p:cNvGraphicFramePr><a:graphicFrameLocks noGrp="1" /></p:cNvGraphicFramePr><p:nvPr><p:ph idx="1" /></p:nvPr></p:nvGraphicFramePr><p:xfrm><a:off x="457200" y="1193800" /><a:ext cx="8229600" cy="3390900" /></p:xfrm><a:graphic><a:graphicData uri="http://schemas.openxmlformats.org/drawingml/2006/table"><a:tbl><a:tblPr firstRow="1" bandRow="1"><a:tableStyleId>{5C22544A-7EE6-4342-B048-85BDC9FD1C3A}</a:tableStyleId></a:tblPr><a:tblGrid><a:gridCol w="4114800" /><a:gridCol w="4114800" /></a:tblGrid><a:tr h="0"><a:tc><a:txBody><a:bodyPr /><a:lstStyle /><a:p><a:pPr lvl="0" indent="0" marL="0"><a:buNone /></a:pPr><a:r><a:rPr /><a:t>Elasticity</a:t></a:r></a:p></a:txBody><a:tcPr /></a:tc><a:tc><a:txBody><a:bodyPr /><a:lstStyle /><a:p><a:pPr lvl="0" indent="0" marL="0"><a:buNone /></a:pPr><a:r><a:rPr /><a:t>meaning</a:t></a:r></a:p></a:txBody><a:tcPr /></a:tc></a:tr><a:tr h="0"><a:tc><a:txBody><a:bodyPr /><a:lstStyle /><a:p><a:pPr lvl="0" indent="0" marL="0"><a:buNone /></a:pPr><a:r><a:rPr /><a:t>0</a:t></a:r></a:p></a:txBody></a:tc><a:tc><a:txBody><a:bodyPr /><a:lstStyle /><a:p><a:pPr lvl="0" indent="0" marL="0"><a:buNone /></a:pPr><a:r><a:rPr b="1" /><a:t>perfectly inelastic</a:t></a:r><a:r><a:rPr /><a:t>. Price doesn’t matter</a:t></a:r></a:p></a:txBody></a:tc></a:tr><a:tr h="0"><a:tc><a:txBody><a:bodyPr /><a:lstStyle /><a:p><a:pPr lvl="0" indent="0" marL="0"><a:buNone /></a:pPr><a:r><a:rPr /><a:t>&lt; 1</a:t></a:r></a:p></a:txBody></a:tc><a:tc><a:txBody><a:bodyPr /><a:lstStyle /><a:p><a:pPr lvl="0" indent="0" marL="0"><a:buNone /></a:pPr><a:r><a:rPr b="1" /><a:t>inelastic</a:t></a:r><a:r><a:rPr /><a:t>. Quantity is less responsive to price changes</a:t></a:r></a:p></a:txBody></a:tc></a:tr><a:tr h="0"><a:tc><a:txBody><a:bodyPr /><a:lstStyle /><a:p><a:pPr lvl="0" indent="0" marL="0"><a:buNone /></a:pPr><a:r><a:rPr /><a:t>1</a:t></a:r></a:p></a:txBody></a:tc><a:tc><a:txBody><a:bodyPr /><a:lstStyle /><a:p><a:pPr lvl="0" indent="0" marL="0"><a:buNone /></a:pPr><a:r><a:rPr b="1" /><a:t>unit elastic</a:t></a:r><a:r><a:rPr /><a:t>. Quantity change exactly the same as the price change in % terms</a:t></a:r></a:p></a:txBody></a:tc></a:tr><a:tr h="0"><a:tc><a:txBody><a:bodyPr /><a:lstStyle /><a:p><a:pPr lvl="0" indent="0" marL="0"><a:buNone /></a:pPr><a:r><a:rPr /><a:t>&gt;1</a:t></a:r></a:p></a:txBody></a:tc><a:tc><a:txBody><a:bodyPr /><a:lstStyle /><a:p><a:pPr lvl="0" indent="0" marL="0"><a:buNone /></a:pPr><a:r><a:rPr b="1" /><a:t>elastic</a:t></a:r><a:r><a:rPr /><a:t>. Quantity response heavily to price changes</a:t></a:r></a:p></a:txBody></a:tc></a:tr><a:tr h="0"><a:tc><a:txBody><a:bodyPr /><a:lstStyle /><a:p><a:pPr lvl="0" indent="0" marL="0"><a:buNone /></a:pPr><a14:m><m:oMath xmlns:m="http://schemas.openxmlformats.org/officeDocument/2006/math"><m:r><m:rPr><m:sty m:val="p" /></m:rPr><m:t>∞</m:t></m:r></m:oMath></a14:m></a:p></a:txBody></a:tc><a:tc><a:txBody><a:bodyPr /><a:lstStyle /><a:p><a:pPr lvl="0" indent="0" marL="0"><a:buNone /></a:pPr><a:r><a:rPr b="1" /><a:t>perfectly elastic</a:t></a:r><a:r><a:rPr /><a:t>. A slight increase of price reduces demand to zero</a:t></a:r></a:p></a:txBody></a:tc></a:tr></a:tbl></a:graphicData></a:graphic></p:graphicFrame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Elasticities vary. So what?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Suppose you wan’t to increase the revenue from the toll road operation, what price will you set?</a:t>
                </a:r>
              </a:p>
              <a:p>
                <a:pPr lvl="0"/>
                <a:r>
                  <a:rPr/>
                  <a:t>It is intuitive to think that the higher the price, the better.</a:t>
                </a:r>
              </a:p>
              <a:p>
                <a:pPr lvl="1"/>
                <a:r>
                  <a:rPr/>
                  <a:t>High price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more revenue</a:t>
                </a:r>
              </a:p>
              <a:p>
                <a:pPr lvl="0"/>
                <a:r>
                  <a:rPr/>
                  <a:t>Is there a problem with this logic?</a:t>
                </a:r>
              </a:p>
              <a:p>
                <a:pPr lvl="0"/>
                <a:r>
                  <a:rPr/>
                  <a:t>Remember, demand respond to price. High price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lower demand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⇒</m:t>
                    </m:r>
                  </m:oMath>
                </a14:m>
                <a:r>
                  <a:rPr/>
                  <a:t> less revenue</a:t>
                </a:r>
              </a:p>
              <a:p>
                <a:pPr lvl="0"/>
                <a:r>
                  <a:rPr/>
                  <a:t>The maximum price depends on the demand elasticity</a:t>
                </a:r>
              </a:p>
            </p:txBody>
          </p:sp>
        </mc:Choice>
      </mc:AlternateContent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Recap on last 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use consumer and producer surplus to measure the efficiency of the economy. We want the combination of both to be generally bigger.</a:t>
            </a:r>
          </a:p>
          <a:p>
            <a:pPr lvl="0"/>
            <a:r>
              <a:rPr/>
              <a:t>The two face a constant political battle: consumer wants small prices, producers like high prices.</a:t>
            </a:r>
          </a:p>
          <a:p>
            <a:pPr lvl="0"/>
            <a:r>
              <a:rPr/>
              <a:t>When market is perfect, intervention often leads to various types of inefficiency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grafik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grafik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of price increase</a:t>
            </a:r>
          </a:p>
        </p:txBody>
      </p:sp>
      <p:pic>
        <p:nvPicPr>
          <p:cNvPr descr="index_files/figure-pptx/grafik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193800"/>
            <a:ext cx="290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Segment A is the </a:t>
            </a:r>
            <a:r>
              <a:rPr b="1"/>
              <a:t>Quantity effect of price increase</a:t>
            </a:r>
          </a:p>
          <a:p>
            <a:pPr lvl="1"/>
            <a:r>
              <a:rPr/>
              <a:t>Negative effect since fewer units sold</a:t>
            </a:r>
          </a:p>
          <a:p>
            <a:pPr lvl="0"/>
            <a:r>
              <a:rPr/>
              <a:t>Segment C is the </a:t>
            </a:r>
            <a:r>
              <a:rPr b="1"/>
              <a:t>Price effect of price increase</a:t>
            </a:r>
          </a:p>
          <a:p>
            <a:pPr lvl="1"/>
            <a:r>
              <a:rPr/>
              <a:t>positive effect since higher price for each unit sold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of price increase</a:t>
            </a:r>
          </a:p>
        </p:txBody>
      </p:sp>
      <p:pic>
        <p:nvPicPr>
          <p:cNvPr descr="index_files/figure-pptx/grafik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193800"/>
            <a:ext cx="290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If you are profit oriented, Increasing the price is a good idea if: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B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C</m:t>
                      </m:r>
                      <m:r>
                        <m:rPr>
                          <m:sty m:val="p"/>
                        </m:rPr>
                        <m:t>&gt;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+</m:t>
                      </m:r>
                      <m:r>
                        <m:t>A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C</m:t>
                      </m:r>
                      <m:r>
                        <m:rPr>
                          <m:sty m:val="p"/>
                        </m:rPr>
                        <m:t>&gt;</m:t>
                      </m:r>
                      <m:r>
                        <m:t>A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Impact of price increase</a:t>
            </a:r>
          </a:p>
        </p:txBody>
      </p:sp>
      <p:pic>
        <p:nvPicPr>
          <p:cNvPr descr="index_files/figure-pptx/grafik10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028700" y="1193800"/>
            <a:ext cx="29083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In a market with high demand elasticity, the quantity effect outweighs the price effect.</a:t>
            </a:r>
          </a:p>
          <a:p>
            <a:pPr lvl="0"/>
            <a:r>
              <a:rPr/>
              <a:t>Increasing the price is not so clever if the market’s demand is highly elastic.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point on demand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When elasticity = 1, then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=</m:t>
                    </m:r>
                    <m:r>
                      <m:t>C</m:t>
                    </m:r>
                  </m:oMath>
                </a14:m>
              </a:p>
              <a:p>
                <a:pPr lvl="1"/>
                <a:r>
                  <a:rPr/>
                  <a:t>hence changing price has no impact on sales revenue.</a:t>
                </a:r>
              </a:p>
              <a:p>
                <a:pPr lvl="0"/>
                <a:r>
                  <a:rPr/>
                  <a:t>Profit oriented in the real life may not very realistic</a:t>
                </a:r>
              </a:p>
              <a:p>
                <a:pPr lvl="1"/>
                <a:r>
                  <a:rPr/>
                  <a:t>Governments may want to serve as much people as possible</a:t>
                </a:r>
              </a:p>
              <a:p>
                <a:pPr lvl="1"/>
                <a:r>
                  <a:rPr/>
                  <a:t>In the short run, growth and market cap may be more important than profit.</a:t>
                </a:r>
              </a:p>
            </p:txBody>
          </p:sp>
        </mc:Choice>
      </mc:AlternateContent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point on demand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usually tied elasticity on a price point.</a:t>
            </a:r>
          </a:p>
          <a:p>
            <a:pPr lvl="1"/>
            <a:r>
              <a:rPr/>
              <a:t>on our toll road case, our price point is 10.000 IDR</a:t>
            </a:r>
          </a:p>
          <a:p>
            <a:pPr lvl="0"/>
            <a:r>
              <a:rPr/>
              <a:t>Elasticity may differ in different price point.</a:t>
            </a:r>
          </a:p>
          <a:p>
            <a:pPr lvl="1"/>
            <a:r>
              <a:rPr/>
              <a:t>Changing price from 10 to 11 may have different impact compared to changing price from 20 to 21.</a:t>
            </a:r>
          </a:p>
          <a:p>
            <a:pPr lvl="2"/>
            <a:r>
              <a:rPr/>
              <a:t>the first one is an increase of 10%.</a:t>
            </a:r>
          </a:p>
          <a:p>
            <a:pPr lvl="2"/>
            <a:r>
              <a:rPr/>
              <a:t>the second one is an increase of 5%.</a:t>
            </a:r>
          </a:p>
          <a:p>
            <a:pPr lvl="2"/>
            <a:r>
              <a:rPr/>
              <a:t>in absolute term, both are a 1.000 IDR increase.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point on demand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Estimating elasticity is very hard</a:t>
            </a:r>
          </a:p>
          <a:p>
            <a:pPr lvl="0"/>
            <a:r>
              <a:rPr/>
              <a:t>There are many things also at play:</a:t>
            </a:r>
          </a:p>
          <a:p>
            <a:pPr lvl="1"/>
            <a:r>
              <a:rPr/>
              <a:t>different condition in different time</a:t>
            </a:r>
          </a:p>
          <a:p>
            <a:pPr lvl="1"/>
            <a:r>
              <a:rPr/>
              <a:t>different buyer with different characteristics behave differently</a:t>
            </a:r>
          </a:p>
          <a:p>
            <a:pPr lvl="1"/>
            <a:r>
              <a:rPr/>
              <a:t>Income, taste, etc matters (remember what </a:t>
            </a:r>
            <a:r>
              <a:rPr b="1"/>
              <a:t>shifts the demand curve?</a:t>
            </a:r>
            <a:r>
              <a:rPr/>
              <a:t>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Factors determine demand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</a:t>
            </a:r>
            <a:r>
              <a:rPr b="1"/>
              <a:t>necessity</a:t>
            </a:r>
            <a:r>
              <a:rPr/>
              <a:t> good tend to have lower elasticity compared to a </a:t>
            </a:r>
            <a:r>
              <a:rPr b="1"/>
              <a:t>luxury good</a:t>
            </a:r>
            <a:r>
              <a:rPr/>
              <a:t>.</a:t>
            </a:r>
          </a:p>
          <a:p>
            <a:pPr lvl="0"/>
            <a:r>
              <a:rPr/>
              <a:t>The availability of </a:t>
            </a:r>
            <a:r>
              <a:rPr b="1"/>
              <a:t>close substitutes</a:t>
            </a:r>
            <a:r>
              <a:rPr/>
              <a:t>, like the case with pertamax and shell.</a:t>
            </a:r>
          </a:p>
          <a:p>
            <a:pPr lvl="0"/>
            <a:r>
              <a:rPr b="1"/>
              <a:t>Share of income spent</a:t>
            </a:r>
            <a:r>
              <a:rPr/>
              <a:t> on the good. Rich people may not care with toll road price.</a:t>
            </a:r>
          </a:p>
          <a:p>
            <a:pPr lvl="0"/>
            <a:r>
              <a:rPr b="1"/>
              <a:t>Time</a:t>
            </a:r>
            <a:r>
              <a:rPr/>
              <a:t>. Cigarettes may have low elasticity in the short run because it is so addictive, and adapt later in the long run.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types of demand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Cross price elasticity of demand</a:t>
                </a:r>
                <a:r>
                  <a:rPr/>
                  <a:t> is how the price of good </a:t>
                </a:r>
                <a14:m>
                  <m:oMath xmlns:m="http://schemas.openxmlformats.org/officeDocument/2006/math">
                    <m:r>
                      <m:t>B</m:t>
                    </m:r>
                  </m:oMath>
                </a14:m>
                <a:r>
                  <a:rPr/>
                  <a:t> affects a demand of good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Cross-Price elasticity</m:t>
                          </m:r>
                        </m:e>
                        <m:sub>
                          <m:r>
                            <m:t>A</m:t>
                          </m:r>
                          <m:r>
                            <m:rPr>
                              <m:sty m:val="p"/>
                            </m:rPr>
                            <m:t>,</m:t>
                          </m:r>
                          <m:r>
                            <m:t>B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B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When good A and good B are subtitutes, then the effect is negative.</a:t>
                </a:r>
              </a:p>
              <a:p>
                <a:pPr lvl="1"/>
                <a:r>
                  <a:rPr/>
                  <a:t>e.g., Samsung and Xiaomi</a:t>
                </a:r>
              </a:p>
              <a:p>
                <a:pPr lvl="0"/>
                <a:r>
                  <a:rPr/>
                  <a:t>When good A and good B are complements, the effect is positive.</a:t>
                </a:r>
              </a:p>
              <a:p>
                <a:pPr lvl="1"/>
                <a:r>
                  <a:rPr/>
                  <a:t>e.g., Samsung and Telkomsel</a:t>
                </a:r>
              </a:p>
            </p:txBody>
          </p:sp>
        </mc:Choice>
      </mc:AlternateContent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learn about one more intervention: tax.</a:t>
            </a:r>
          </a:p>
          <a:p>
            <a:pPr lvl="0"/>
            <a:r>
              <a:rPr/>
              <a:t>before we go there, it is best to understand elasticity first.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types of demand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Income elasticity of demand</a:t>
                </a:r>
                <a:r>
                  <a:rPr/>
                  <a:t> is how the chanage on income affects your demand of good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Income elasticity of Demand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% change in Income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It is usually positive if good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a </a:t>
                </a:r>
                <a:r>
                  <a:rPr b="1"/>
                  <a:t>normal good</a:t>
                </a:r>
                <a:r>
                  <a:rPr/>
                  <a:t>.</a:t>
                </a:r>
              </a:p>
              <a:p>
                <a:pPr lvl="0"/>
                <a:r>
                  <a:rPr/>
                  <a:t>It is negative if good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  <a:r>
                  <a:rPr/>
                  <a:t> is an </a:t>
                </a:r>
                <a:r>
                  <a:rPr b="1"/>
                  <a:t>inferior good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you buy less instant noodle when you’re richer.</a:t>
                </a:r>
              </a:p>
            </p:txBody>
          </p:sp>
        </mc:Choice>
      </mc:AlternateContent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types of demand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 b="1"/>
                  <a:t>Income elasticity of demand</a:t>
                </a:r>
                <a:r>
                  <a:rPr/>
                  <a:t> is how the chanage on income affects your demand of good </a:t>
                </a:r>
                <a14:m>
                  <m:oMath xmlns:m="http://schemas.openxmlformats.org/officeDocument/2006/math">
                    <m:r>
                      <m:t>A</m:t>
                    </m:r>
                  </m:oMath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rPr>
                              <m:nor/>
                              <m:sty m:val="p"/>
                            </m:rPr>
                            <m:t>Income elasticity of Demand</m:t>
                          </m:r>
                        </m:e>
                        <m:sub>
                          <m:r>
                            <m:t>A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sSub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A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% change in Income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A </a:t>
                </a:r>
                <a:r>
                  <a:rPr b="1"/>
                  <a:t>necessity</a:t>
                </a:r>
                <a:r>
                  <a:rPr/>
                  <a:t> good is usually </a:t>
                </a:r>
                <a:r>
                  <a:rPr b="1"/>
                  <a:t>income inelastic</a:t>
                </a:r>
                <a:r>
                  <a:rPr/>
                  <a:t> because you need to buy it no matter what.</a:t>
                </a:r>
              </a:p>
              <a:p>
                <a:pPr lvl="0"/>
                <a:r>
                  <a:rPr/>
                  <a:t>A </a:t>
                </a:r>
                <a:r>
                  <a:rPr b="1"/>
                  <a:t>luxury</a:t>
                </a:r>
                <a:r>
                  <a:rPr/>
                  <a:t> good can be </a:t>
                </a:r>
                <a:r>
                  <a:rPr b="1"/>
                  <a:t>income elastic</a:t>
                </a:r>
                <a:r>
                  <a:rPr/>
                  <a:t>. You only buy it if your main needs are covered so you can wait for a discount.</a:t>
                </a:r>
              </a:p>
            </p:txBody>
          </p:sp>
        </mc:Choice>
      </mc:AlternateContent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Price elasticity of Supply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Price elasticity of Supply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Supply also have elasticities. As a supplier, you can’t afford to sell expensive if there are high competition.</a:t>
                </a:r>
              </a:p>
              <a:p>
                <a:pPr lvl="0"/>
                <a:r>
                  <a:rPr/>
                  <a:t>However, in many cases (such as toll road), entering the market is very hard.</a:t>
                </a:r>
              </a:p>
              <a:p>
                <a:pPr lvl="0"/>
                <a:r>
                  <a:rPr/>
                  <a:t>How easy it is to expand (or for new supplier to enter the market) matters to how responsive can supply react to the change in price.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Price elasticity of supply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sSup>
                            <m:e>
                              <m:r>
                                <m:t>Q</m:t>
                              </m:r>
                            </m:e>
                            <m:sup>
                              <m:r>
                                <m:t>s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r>
                            <m:t>P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</mc:AlternateContent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extreme cases of elasticity</a:t>
            </a:r>
          </a:p>
        </p:txBody>
      </p:sp>
      <p:pic>
        <p:nvPicPr>
          <p:cNvPr descr="index_files/figure-pptx/grafik1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grafik1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Two extreme cases of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 a </a:t>
            </a:r>
            <a:r>
              <a:rPr b="1"/>
              <a:t>perfectly inelastic supply</a:t>
            </a:r>
            <a:r>
              <a:rPr/>
              <a:t> case, the market can’t supply more even if the price increase. Toll road is like this: Building more toll road is expensive and takes time. Most times this is monopolized by the government.</a:t>
            </a:r>
          </a:p>
          <a:p>
            <a:pPr lvl="0"/>
            <a:r>
              <a:rPr/>
              <a:t>In a </a:t>
            </a:r>
            <a:r>
              <a:rPr b="1"/>
              <a:t>perfectly elastic supply</a:t>
            </a:r>
            <a:r>
              <a:rPr/>
              <a:t>, the market supply exactly zero when the price go up just by a little. A highly competitive market where all firms operate at the margin may behave this way.</a:t>
            </a:r>
          </a:p>
          <a:p>
            <a:pPr lvl="0"/>
            <a:r>
              <a:rPr/>
              <a:t>Again, most times, the supply curve is somewhere in between.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 changes supply elasticity?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market tend to have a highly elastic price elasticity of supply when </a:t>
            </a:r>
            <a:r>
              <a:rPr b="1"/>
              <a:t>inputs are abundant</a:t>
            </a:r>
            <a:r>
              <a:rPr/>
              <a:t> and can be converted in and out of producion at a very low cost.</a:t>
            </a:r>
          </a:p>
          <a:p>
            <a:pPr lvl="0"/>
            <a:r>
              <a:rPr/>
              <a:t>Matters, as price elasticity of supply tend to be higher in the long run. Increasing production capacity may takes time since investing in a new land, building or machine requires </a:t>
            </a:r>
            <a:r>
              <a:rPr b="1"/>
              <a:t>time</a:t>
            </a:r>
            <a:r>
              <a:rPr/>
              <a:t>.</a:t>
            </a:r>
          </a:p>
          <a:p>
            <a:pPr lvl="1"/>
            <a:r>
              <a:rPr/>
              <a:t>Some goods are even impossible to be increased, hence have zero elasticity. Radio spectrum is one example.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European farm surplus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European Union </a:t>
            </a:r>
            <a:r>
              <a:rPr b="1"/>
              <a:t>subsidised</a:t>
            </a:r>
            <a:r>
              <a:rPr/>
              <a:t> their farmers heavily. They probably knew that subsidies create huge </a:t>
            </a:r>
            <a:r>
              <a:rPr b="1"/>
              <a:t>surplus</a:t>
            </a:r>
            <a:r>
              <a:rPr/>
              <a:t> (remember last week), but they thought the surplus would not be as big since farming land is </a:t>
            </a:r>
            <a:r>
              <a:rPr b="1"/>
              <a:t>limited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However, EU farmers were able to expand production using things like fertilizers and pesticides, which are </a:t>
            </a:r>
            <a:r>
              <a:rPr b="1"/>
              <a:t>readily available inputs</a:t>
            </a:r>
            <a:r>
              <a:rPr/>
              <a:t>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benefits and costs of taxation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Excise Tax (</a:t>
            </a:r>
            <a:r>
              <a:rPr i="1"/>
              <a:t>cukai</a:t>
            </a:r>
            <a:r>
              <a:rPr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government often tax goods in the form of an excise tax.</a:t>
            </a:r>
          </a:p>
          <a:p>
            <a:pPr lvl="0"/>
            <a:r>
              <a:rPr/>
              <a:t>In Indonesia, some goods have an excise to its purchase:</a:t>
            </a:r>
          </a:p>
          <a:p>
            <a:pPr lvl="1"/>
            <a:r>
              <a:rPr/>
              <a:t>Cigarettes &amp; alcohol</a:t>
            </a:r>
          </a:p>
          <a:p>
            <a:pPr lvl="1"/>
            <a:r>
              <a:rPr/>
              <a:t>Luxury goods (PPnBM)</a:t>
            </a:r>
          </a:p>
          <a:p>
            <a:pPr lvl="0"/>
            <a:r>
              <a:rPr/>
              <a:t>You can say that a value-added tax is another form of an excise tax.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What’s an elasticity?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you are a business owner, understanding elasticity is important aspect to get maximized profit.</a:t>
            </a:r>
          </a:p>
          <a:p>
            <a:pPr lvl="0"/>
            <a:r>
              <a:rPr b="1"/>
              <a:t>Price elasticity of demand</a:t>
            </a:r>
            <a:r>
              <a:rPr/>
              <a:t> of a good is a concept of how much the demand of that good change its price changes.</a:t>
            </a:r>
          </a:p>
          <a:p>
            <a:pPr lvl="1"/>
            <a:r>
              <a:rPr/>
              <a:t>we usually just say </a:t>
            </a:r>
            <a:r>
              <a:rPr b="1"/>
              <a:t>elasticity</a:t>
            </a:r>
            <a:r>
              <a:rPr/>
              <a:t> in short.</a:t>
            </a:r>
          </a:p>
          <a:p>
            <a:pPr lvl="0"/>
            <a:r>
              <a:rPr/>
              <a:t>Maximizing profit requires this knowledge:</a:t>
            </a:r>
          </a:p>
          <a:p>
            <a:pPr lvl="1"/>
            <a:r>
              <a:rPr/>
              <a:t>sometimes it is better to sell cheap to gain huge market share, or sell high if niche.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 tax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Tax acts like a price ceiling plus plus floor:</a:t>
            </a:r>
          </a:p>
          <a:p>
            <a:pPr lvl="1"/>
            <a:r>
              <a:rPr/>
              <a:t>The government set a higher price for consumers to pay</a:t>
            </a:r>
          </a:p>
          <a:p>
            <a:pPr lvl="1"/>
            <a:r>
              <a:rPr/>
              <a:t>At the same time, the producers are forced to produced at a lower price.</a:t>
            </a:r>
          </a:p>
          <a:p>
            <a:pPr lvl="0"/>
            <a:r>
              <a:rPr/>
              <a:t>A reminder: in a </a:t>
            </a:r>
            <a:r>
              <a:rPr b="1"/>
              <a:t>price floor</a:t>
            </a:r>
            <a:r>
              <a:rPr/>
              <a:t> scenario, surplus from consumer transferred to the producer, while in a </a:t>
            </a:r>
            <a:r>
              <a:rPr b="1"/>
              <a:t>price ceiling</a:t>
            </a:r>
            <a:r>
              <a:rPr/>
              <a:t>, surplus transferred from producers to consumers.</a:t>
            </a:r>
          </a:p>
          <a:p>
            <a:pPr lvl="0"/>
            <a:r>
              <a:rPr/>
              <a:t>in tax case, CS and PS are transferred to the government.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impact of tax</a:t>
            </a:r>
          </a:p>
        </p:txBody>
      </p:sp>
      <p:pic>
        <p:nvPicPr>
          <p:cNvPr descr="index_files/figure-pptx/grafiks3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impact of taxation</a:t>
            </a:r>
          </a:p>
        </p:txBody>
      </p:sp>
      <p:pic>
        <p:nvPicPr>
          <p:cNvPr descr="index_files/figure-pptx/grafiks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The market price is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E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price paid by consumers is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Producer receive payment at 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The tax per purchased good paid to the government is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rPr>
                        <m:sty m:val="p"/>
                      </m:rPr>
                      <m:t>=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C</m:t>
                        </m:r>
                      </m:sub>
                    </m:sSub>
                    <m:r>
                      <m:rPr>
                        <m:sty m:val="p"/>
                      </m:rPr>
                      <m:t>−</m:t>
                    </m:r>
                    <m:sSub>
                      <m:e>
                        <m:r>
                          <m:t>P</m:t>
                        </m:r>
                      </m:e>
                      <m:sub>
                        <m:r>
                          <m:t>P</m:t>
                        </m:r>
                      </m:sub>
                    </m:sSub>
                  </m:oMath>
                </a14:m>
              </a:p>
            </p:txBody>
          </p:sp>
        </mc:Choice>
      </mc:AlternateContent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impact of taxation</a:t>
            </a:r>
          </a:p>
        </p:txBody>
      </p:sp>
      <p:pic>
        <p:nvPicPr>
          <p:cNvPr descr="index_files/figure-pptx/grafiks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87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Consumer lose </a:t>
                </a:r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B</m:t>
                    </m:r>
                  </m:oMath>
                </a14:m>
              </a:p>
              <a:p>
                <a:pPr lvl="0"/>
                <a:r>
                  <a:rPr/>
                  <a:t>Producer lose </a:t>
                </a:r>
                <a14:m>
                  <m:oMath xmlns:m="http://schemas.openxmlformats.org/officeDocument/2006/math">
                    <m:r>
                      <m:t>C</m:t>
                    </m:r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</m:oMath>
                </a14:m>
              </a:p>
              <a:p>
                <a:pPr lvl="0"/>
                <a:r>
                  <a:rPr/>
                  <a:t>The government collects tax revenue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T</m:t>
                    </m:r>
                    <m:r>
                      <m:rPr>
                        <m:sty m:val="p"/>
                      </m:rPr>
                      <m:t>×</m:t>
                    </m:r>
                    <m:sSub>
                      <m:e>
                        <m:r>
                          <m:t>Q</m:t>
                        </m:r>
                      </m:e>
                      <m:sub>
                        <m:r>
                          <m:t>T</m:t>
                        </m:r>
                      </m:sub>
                    </m:sSub>
                  </m:oMath>
                </a14:m>
              </a:p>
              <a:p>
                <a:pPr lvl="0"/>
                <a:r>
                  <a:rPr/>
                  <a:t>This is equals to </a:t>
                </a:r>
                <a14:m>
                  <m:oMath xmlns:m="http://schemas.openxmlformats.org/officeDocument/2006/math">
                    <m:r>
                      <m:t>T</m:t>
                    </m:r>
                    <m:r>
                      <m:t>R</m:t>
                    </m:r>
                    <m:r>
                      <m:rPr>
                        <m:sty m:val="p"/>
                      </m:rPr>
                      <m:t>=</m:t>
                    </m:r>
                    <m:r>
                      <m:t>A</m:t>
                    </m:r>
                    <m:r>
                      <m:rPr>
                        <m:sty m:val="p"/>
                      </m:rPr>
                      <m:t>+</m:t>
                    </m:r>
                    <m:r>
                      <m:t>C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r>
                      <m:t>B</m:t>
                    </m:r>
                    <m:r>
                      <m:rPr>
                        <m:sty m:val="p"/>
                      </m:rPr>
                      <m:t>+</m:t>
                    </m:r>
                    <m:r>
                      <m:t>D</m:t>
                    </m:r>
                    <m:r>
                      <m:rPr>
                        <m:sty m:val="p"/>
                      </m:rPr>
                      <m:t>=</m:t>
                    </m:r>
                    <m:r>
                      <m:t>D</m:t>
                    </m:r>
                    <m:r>
                      <m:t>W</m:t>
                    </m:r>
                    <m:r>
                      <m:t>L</m:t>
                    </m:r>
                  </m:oMath>
                </a14:m>
              </a:p>
            </p:txBody>
          </p:sp>
        </mc:Choice>
      </mc:AlternateContent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impact of taxation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As we learn, the tax revenue and the size of DWL depends highly in demand elasticity and supply elasticity of the good.</a:t>
            </a:r>
          </a:p>
          <a:p>
            <a:pPr lvl="0"/>
            <a:r>
              <a:rPr/>
              <a:t>The less elastic the demand and supply of a good, the higher revenue gained from taxing the good.</a:t>
            </a:r>
          </a:p>
          <a:p>
            <a:pPr lvl="1"/>
            <a:r>
              <a:rPr/>
              <a:t>i.e., price effect &gt; quantity effect.</a:t>
            </a:r>
          </a:p>
          <a:p>
            <a:pPr lvl="0"/>
            <a:r>
              <a:rPr/>
              <a:t>DWL also lower when the demand and/or supply of the good is highly inelastic.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dex_files/figure-pptx/grafiks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index_files/figure-pptx/grafiks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879600"/>
            <a:ext cx="4038600" cy="201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If the government wants to collect revenue, its best to impose a tax on a good with low elasticities.</a:t>
            </a:r>
          </a:p>
          <a:p>
            <a:pPr lvl="0"/>
            <a:r>
              <a:rPr/>
              <a:t>If the government wants to change behaviour, tax a good with high elasticities.</a:t>
            </a:r>
          </a:p>
          <a:p>
            <a:pPr lvl="0"/>
            <a:r>
              <a:rPr/>
              <a:t>Taxing cigarettes to discourage smoking maybe ineffective</a:t>
            </a:r>
          </a:p>
          <a:p>
            <a:pPr lvl="1"/>
            <a:r>
              <a:rPr/>
              <a:t>however, it can be used to gain revenue.</a:t>
            </a:r>
          </a:p>
          <a:p>
            <a:pPr lvl="0"/>
            <a:r>
              <a:rPr/>
              <a:t>Highly inelastic goods may suggest it’s a necessity: people may be unhappy with the tax.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Same goes with the business people: be careful in increasing price if your product is highly elastically demanded.</a:t>
            </a:r>
          </a:p>
          <a:p>
            <a:pPr lvl="0"/>
            <a:r>
              <a:rPr/>
              <a:t>Next week, we will have a look a bit more detailed on the supply curve:</a:t>
            </a:r>
          </a:p>
          <a:p>
            <a:pPr lvl="1"/>
            <a:r>
              <a:rPr/>
              <a:t>what drives the elasticity of supply.</a:t>
            </a:r>
          </a:p>
          <a:p>
            <a:pPr lvl="1"/>
            <a:r>
              <a:rPr/>
              <a:t>Different types of cost.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recap before da quiz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Elasticities is very important in determining surpluses: CS, PS, revenues.</a:t>
                </a:r>
              </a:p>
              <a:p>
                <a:pPr lvl="0"/>
                <a:r>
                  <a:rPr/>
                  <a:t>Elasticities can be estimated (albeit hard).</a:t>
                </a:r>
              </a:p>
              <a:p>
                <a:pPr lvl="0"/>
                <a:r>
                  <a:rPr/>
                  <a:t>Elasticities vary: </a:t>
                </a:r>
                <a14:m>
                  <m:oMath xmlns:m="http://schemas.openxmlformats.org/officeDocument/2006/math">
                    <m:r>
                      <m:t>0</m:t>
                    </m:r>
                    <m:r>
                      <m:rPr>
                        <m:sty m:val="p"/>
                      </m:rPr>
                      <m:t>≤</m:t>
                    </m:r>
                    <m:r>
                      <m:t>1</m:t>
                    </m:r>
                    <m:r>
                      <m:rPr>
                        <m:sty m:val="p"/>
                      </m:rPr>
                      <m:t>≤</m:t>
                    </m:r>
                    <m:r>
                      <m:rPr>
                        <m:sty m:val="p"/>
                      </m:rPr>
                      <m:t>∞</m:t>
                    </m:r>
                  </m:oMath>
                </a14:m>
                <a:r>
                  <a:rPr/>
                  <a:t> .</a:t>
                </a:r>
              </a:p>
              <a:p>
                <a:pPr lvl="0"/>
                <a:r>
                  <a:rPr/>
                  <a:t>Many factors influence elasticities.</a:t>
                </a:r>
              </a:p>
              <a:p>
                <a:pPr lvl="0"/>
                <a:r>
                  <a:rPr/>
                  <a:t>You should be able to use elasticity formula and can draw how tax is calculated and drawn.</a:t>
                </a:r>
              </a:p>
            </p:txBody>
          </p:sp>
        </mc:Choice>
      </mc:AlternateContent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via GIPHY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Consider the demand curve on the right.</a:t>
                </a:r>
              </a:p>
              <a:p>
                <a:pPr lvl="0"/>
                <a:r>
                  <a:rPr/>
                  <a:t>At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10</m:t>
                    </m:r>
                  </m:oMath>
                </a14:m>
                <a:r>
                  <a:rPr/>
                  <a:t>, the daily traffic is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140</m:t>
                    </m:r>
                  </m:oMath>
                </a14:m>
              </a:p>
              <a:p>
                <a:pPr lvl="0"/>
                <a:r>
                  <a:rPr/>
                  <a:t>When </a:t>
                </a:r>
                <a14:m>
                  <m:oMath xmlns:m="http://schemas.openxmlformats.org/officeDocument/2006/math">
                    <m:sSub>
                      <m:e>
                        <m:r>
                          <m:t>P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11</m:t>
                    </m:r>
                  </m:oMath>
                </a14:m>
                <a:r>
                  <a:rPr/>
                  <a:t>, daily traffic drops to </a:t>
                </a:r>
                <a14:m>
                  <m:oMath xmlns:m="http://schemas.openxmlformats.org/officeDocument/2006/math">
                    <m:sSub>
                      <m:e>
                        <m:r>
                          <m:t>Q</m:t>
                        </m:r>
                      </m:e>
                      <m:sub>
                        <m:r>
                          <m:t>2</m:t>
                        </m:r>
                      </m:sub>
                    </m:sSub>
                    <m:r>
                      <m:rPr>
                        <m:sty m:val="p"/>
                      </m:rPr>
                      <m:t>=</m:t>
                    </m:r>
                    <m:r>
                      <m:t>127.3</m:t>
                    </m:r>
                  </m:oMath>
                </a14:m>
              </a:p>
            </p:txBody>
          </p:sp>
        </mc:Choice>
      </mc:AlternateContent>
      <p:pic>
        <p:nvPicPr>
          <p:cNvPr descr="index_files/figure-pptx/grafik1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70000"/>
            <a:ext cx="4038600" cy="3225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To calculate elasticity of demand, we first calculate:</a:t>
                </a:r>
              </a:p>
              <a:p>
                <a:pPr lvl="1" indent="-342900" marL="685800">
                  <a:buAutoNum type="arabicPeriod"/>
                </a:pPr>
                <a:r>
                  <a:rPr/>
                  <a:t>percent change in the quantity demanded</a:t>
                </a:r>
              </a:p>
              <a:p>
                <a:pPr lvl="1" indent="-342900" marL="685800">
                  <a:buAutoNum type="arabicPeriod"/>
                </a:pPr>
                <a:r>
                  <a:rPr/>
                  <a:t>percent change in the price</a:t>
                </a:r>
              </a:p>
              <a:p>
                <a:pPr lvl="0"/>
                <a:r>
                  <a:rPr/>
                  <a:t>Formula for no.1: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% change in </m:t>
                      </m:r>
                      <m:sSup>
                        <m:e>
                          <m:r>
                            <m:t>Q</m:t>
                          </m:r>
                        </m:e>
                        <m:sup>
                          <m:r>
                            <m:t>D</m:t>
                          </m:r>
                        </m:sup>
                      </m:sSup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Sup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</m:sSubSup>
                          <m:r>
                            <m:rPr>
                              <m:sty m:val="p"/>
                            </m:rPr>
                            <m:t>−</m:t>
                          </m:r>
                          <m:sSubSup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</m:sSubSup>
                        </m:num>
                        <m:den>
                          <m:sSubSup>
                            <m:e>
                              <m:r>
                                <m:t>Q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  <m:sup>
                              <m:r>
                                <m:t>D</m:t>
                              </m:r>
                            </m:sup>
                          </m:sSubSup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</m:oMath>
                  </m:oMathPara>
                </a14:m>
              </a:p>
              <a:p>
                <a:pPr lvl="0"/>
                <a:r>
                  <a:rPr/>
                  <a:t>Formula for no.2: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% change in P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2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−</m:t>
                          </m:r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e>
                              <m:r>
                                <m:t>P</m:t>
                              </m:r>
                            </m:e>
                            <m:sub>
                              <m:r>
                                <m:t>1</m:t>
                              </m:r>
                            </m:sub>
                          </m:sSub>
                        </m:den>
                      </m:f>
                      <m:r>
                        <m:rPr>
                          <m:sty m:val="p"/>
                        </m:rPr>
                        <m:t>×</m:t>
                      </m:r>
                      <m:r>
                        <m:t>100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for our case,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sSubSup>
                              <m:e>
                                <m:r>
                                  <m:t>Q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  <m:sup>
                                <m:r>
                                  <m:t>D</m:t>
                                </m:r>
                              </m:sup>
                            </m:sSub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140</m:t>
                            </m:r>
                          </m:e>
                          <m:e>
                            <m:sSubSup>
                              <m:e>
                                <m:r>
                                  <m:t>Q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  <m:sup>
                                <m:r>
                                  <m:t>D</m:t>
                                </m:r>
                              </m:sup>
                            </m:sSub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127.3</m:t>
                            </m:r>
                          </m:e>
                        </m:mr>
                        <m:mr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10</m:t>
                            </m:r>
                          </m:e>
                          <m:e>
                            <m:sSub>
                              <m:e>
                                <m:r>
                                  <m:t>P</m:t>
                                </m:r>
                              </m:e>
                              <m:sub>
                                <m: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11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/>
                <a:r>
                  <a:rPr/>
                  <a:t>Thus: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% change in </m:t>
                            </m:r>
                            <m:sSup>
                              <m:e>
                                <m:r>
                                  <m:t>Q</m:t>
                                </m:r>
                              </m:e>
                              <m:sup>
                                <m:r>
                                  <m:t>D</m:t>
                                </m:r>
                              </m:sup>
                            </m:sSup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127.3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140</m:t>
                                </m:r>
                              </m:num>
                              <m:den>
                                <m:r>
                                  <m:t>127.3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100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10</m:t>
                            </m:r>
                            <m:r>
                              <m:rPr>
                                <m:sty m:val="p"/>
                              </m:rPr>
                              <m:t>%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% change in P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t>11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10</m:t>
                                </m:r>
                              </m:num>
                              <m:den>
                                <m:r>
                                  <m:t>10</m:t>
                                </m:r>
                              </m:den>
                            </m:f>
                            <m:r>
                              <m:rPr>
                                <m:sty m:val="p"/>
                              </m:rPr>
                              <m:t>×</m:t>
                            </m:r>
                            <m:r>
                              <m:t>100</m:t>
                            </m:r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t>10</m:t>
                            </m:r>
                            <m:r>
                              <m:rPr>
                                <m:sty m:val="p"/>
                              </m:rPr>
                              <m:t>%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elasticity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After we get the numbers from {1} and {2}, we use this formula: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nor/>
                          <m:sty m:val="p"/>
                        </m:rPr>
                        <m:t>Price elasticity of demand</m:t>
                      </m:r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rPr>
                              <m:nor/>
                              <m:sty m:val="p"/>
                            </m:rPr>
                            <m:t>% change in </m:t>
                          </m:r>
                          <m:sSup>
                            <m:e>
                              <m:r>
                                <m:t>Q</m:t>
                              </m:r>
                            </m:e>
                            <m:sup>
                              <m:r>
                                <m:t>D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nor/>
                              <m:sty m:val="p"/>
                            </m:rPr>
                            <m:t>% change in P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in our case, we have: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1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nor/>
                                <m:sty m:val="p"/>
                              </m:rPr>
                              <m:t>Price elasticity of demand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f>
                              <m:fPr>
                                <m:type m:val="bar"/>
                              </m:fPr>
                              <m:num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10</m:t>
                                </m:r>
                                <m:r>
                                  <m:rPr>
                                    <m:sty m:val="p"/>
                                  </m:rPr>
                                  <m:t>%</m:t>
                                </m:r>
                              </m:num>
                              <m:den>
                                <m:r>
                                  <m:t>10</m:t>
                                </m:r>
                                <m:r>
                                  <m:rPr>
                                    <m:sty m:val="p"/>
                                  </m:rPr>
                                  <m:t>%</m:t>
                                </m:r>
                              </m:den>
                            </m:f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−</m:t>
                            </m:r>
                            <m:r>
                              <m:t>1</m:t>
                            </m:r>
                          </m:e>
                        </m:mr>
                      </m:m>
                    </m:oMath>
                  </m:oMathPara>
                </a14:m>
              </a:p>
            </p:txBody>
          </p:sp>
        </mc:Choice>
      </mc:AlternateContent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Calculating elasticity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Economists are also lazy in writing the minus sign.</a:t>
            </a:r>
          </a:p>
          <a:p>
            <a:pPr lvl="0"/>
            <a:r>
              <a:rPr/>
              <a:t>Usually we report demand elasticity in </a:t>
            </a:r>
            <a:r>
              <a:rPr b="1"/>
              <a:t>absolute term</a:t>
            </a:r>
            <a:r>
              <a:rPr/>
              <a:t>.</a:t>
            </a:r>
          </a:p>
          <a:p>
            <a:pPr lvl="1"/>
            <a:r>
              <a:rPr/>
              <a:t>i.e., we drop the minus sign.</a:t>
            </a:r>
          </a:p>
          <a:p>
            <a:pPr lvl="0"/>
            <a:r>
              <a:rPr/>
              <a:t>However, since most demand curves are downward sloping, it must be negative</a:t>
            </a:r>
          </a:p>
          <a:p>
            <a:pPr lvl="1"/>
            <a:r>
              <a:rPr/>
              <a:t>hence we automatically knows what it means even when we report in absolute term.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2023-09-26T05:33:58Z</dcterms:created>
  <dcterms:modified xsi:type="dcterms:W3CDTF">2023-09-26T05:33:58Z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4</vt:lpwstr>
  </property>
  <property fmtid="{D5CDD505-2E9C-101B-9397-08002B2CF9AE}" pid="10" name="toc-title">
    <vt:lpwstr>Table of contents</vt:lpwstr>
  </property>
</Properties>
</file>