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conomist.com/finance-and-economics/2021/06/24/an-anniversary-for-free-traders" TargetMode="External" /><Relationship Id="rId3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41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Specific factor and Income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ECES905205 pertemuan 3</a:t>
            </a:r>
            <a:br/>
            <a:br/>
            <a:r>
              <a:rPr/>
              <a:t>I Made Krisna Gupta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2022-09-12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is the production possibilities frontier curved?</a:t>
            </a:r>
          </a:p>
          <a:p>
            <a:pPr lvl="0"/>
            <a:r>
              <a:rPr/>
              <a:t>Diminishing returns to labor in each sector cause the opportunity cost to rise when an economy produces more of a good.</a:t>
            </a:r>
          </a:p>
          <a:p>
            <a:pPr lvl="0"/>
            <a:r>
              <a:rPr/>
              <a:t>Opportunity cost of cloth in terms of food is the slope of the production possibilities frontier—the slope becomes steeper as an economy produces more cloth.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Labor allocation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each sector, employers will maximize profits by demanding labor up to the point where the value produced by an additional hour equals the marginal cost of employing a worker for that hour.</a:t>
                </a:r>
              </a:p>
              <a:p>
                <a:pPr lvl="0"/>
                <a:r>
                  <a:rPr/>
                  <a:t>A profit maximizing firms will want to employ until: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P</m:t>
                      </m:r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W</m:t>
                      </m:r>
                    </m:oMath>
                  </m:oMathPara>
                </a14:m>
              </a:p>
              <a:p>
                <a:pPr lvl="0"/>
                <a:r>
                  <a:rPr/>
                  <a:t>The wage equals the value of the marginal product of labor in food manufacturing.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Labor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two sectors must pay the same wage because labor can move between sectors.</a:t>
            </a:r>
          </a:p>
          <a:p>
            <a:pPr lvl="0"/>
            <a:r>
              <a:rPr/>
              <a:t>Equilibrium wage is set by price ratio (which reflects demand) and Opportunity costs.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Labor market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Note that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fixed. Left is C, right is F.</a:t>
                </a:r>
              </a:p>
            </p:txBody>
          </p:sp>
        </mc:Choice>
      </mc:AlternateContent>
      <p:pic>
        <p:nvPicPr>
          <p:cNvPr descr="index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Production</a:t>
            </a:r>
          </a:p>
        </p:txBody>
      </p:sp>
      <p:pic>
        <p:nvPicPr>
          <p:cNvPr descr="index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Trade leads to changes in relative price: previously set by local demand endogeneously, now is exogenously given by the global market.</a:t>
            </a:r>
          </a:p>
          <a:p>
            <a:pPr lvl="0"/>
            <a:r>
              <a:rPr/>
              <a:t>What happens to the allocation of labor and the distribution of income when the prices of food and cloth change?</a:t>
            </a:r>
          </a:p>
          <a:p>
            <a:pPr lvl="0"/>
            <a:r>
              <a:rPr/>
              <a:t>Two cases:</a:t>
            </a:r>
          </a:p>
          <a:p>
            <a:pPr lvl="1" indent="-342900" marL="685800">
              <a:buAutoNum type="arabicPeriod"/>
            </a:pPr>
            <a:r>
              <a:rPr/>
              <a:t>An equal proportional change in prices</a:t>
            </a:r>
          </a:p>
          <a:p>
            <a:pPr lvl="1" indent="-342900" marL="685800">
              <a:buAutoNum type="arabicPeriod"/>
            </a:pPr>
            <a:r>
              <a:rPr/>
              <a:t>A change in relative prices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Increase in both price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trade leads to changes in price as such </a:t>
                </a:r>
                <a14:m>
                  <m:oMath xmlns:m="http://schemas.openxmlformats.org/officeDocument/2006/math"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C</m:t>
                        </m:r>
                      </m:sub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r>
                      <m:t>1.1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F</m:t>
                        </m:r>
                      </m:sub>
                    </m:sSub>
                    <m:r>
                      <m:rPr>
                        <m:sty m:val="p"/>
                      </m:rPr>
                      <m:t>*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1.1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F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 movement of the labor demand curve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P</m:t>
                    </m:r>
                    <m:sSub>
                      <m:e>
                        <m:r>
                          <m:t>L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will both go up by the same multiplier</a:t>
                </a:r>
              </a:p>
              <a:p>
                <a:pPr lvl="0"/>
                <a:r>
                  <a:rPr/>
                  <a:t>no changes in labor allocation.</a:t>
                </a:r>
              </a:p>
              <a:p>
                <a:pPr lvl="0"/>
                <a:r>
                  <a:rPr/>
                  <a:t>while prices both increase, wage increase by the exact same proportion.</a:t>
                </a:r>
              </a:p>
              <a:p>
                <a:pPr lvl="0"/>
                <a:r>
                  <a:rPr/>
                  <a:t>The real incomes of capital owners and landowners also remain the same.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Increase in both price</a:t>
            </a:r>
          </a:p>
        </p:txBody>
      </p:sp>
      <p:pic>
        <p:nvPicPr>
          <p:cNvPr descr="index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 in relative price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Katakanlah negara ini terekspose international trade.</a:t>
                </a:r>
              </a:p>
              <a:p>
                <a:pPr lvl="1"/>
                <a:r>
                  <a:rPr/>
                  <a:t>Di pasar internasional, </a:t>
                </a:r>
                <a14:m>
                  <m:oMath xmlns:m="http://schemas.openxmlformats.org/officeDocument/2006/math"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C</m:t>
                        </m:r>
                      </m:sub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r>
                      <m:t>1.1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 tapi </a:t>
                </a:r>
                <a14:m>
                  <m:oMath xmlns:m="http://schemas.openxmlformats.org/officeDocument/2006/math"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F</m:t>
                        </m:r>
                      </m:sub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F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Katakanlah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 naik 10%, tapi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F</m:t>
                        </m:r>
                      </m:sub>
                    </m:sSub>
                  </m:oMath>
                </a14:m>
                <a:r>
                  <a:rPr/>
                  <a:t> tetap.</a:t>
                </a:r>
              </a:p>
              <a:p>
                <a:pPr lvl="0"/>
                <a:r>
                  <a:rPr/>
                  <a:t>Terjadi perubahan rasio harga di mana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C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F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m:t>↑</m:t>
                    </m:r>
                  </m:oMath>
                </a14:m>
              </a:p>
              <a:p>
                <a:pPr lvl="0"/>
                <a:r>
                  <a:rPr/>
                  <a:t>Ada kenaikan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 dengan mengambil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F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inget,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secara total tetap.</a:t>
                </a:r>
              </a:p>
              <a:p>
                <a:pPr lvl="0"/>
                <a:r>
                  <a:rPr/>
                  <a:t>gaji naik, tapi ga sebanyak kenaikan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 in relative price</a:t>
            </a:r>
          </a:p>
        </p:txBody>
      </p:sp>
      <p:pic>
        <p:nvPicPr>
          <p:cNvPr descr="index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Repeal of the Corn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An effort to reduce food price</a:t>
            </a:r>
          </a:p>
          <a:p>
            <a:pPr lvl="1"/>
            <a:r>
              <a:rPr/>
              <a:t>tarif grains sampe 80%</a:t>
            </a:r>
          </a:p>
          <a:p>
            <a:pPr lvl="0"/>
            <a:r>
              <a:rPr/>
              <a:t>Repealed under Robert Peel ruling in 1846.</a:t>
            </a:r>
          </a:p>
          <a:p>
            <a:pPr lvl="0"/>
            <a:r>
              <a:rPr/>
              <a:t>pivotal for UK manufacturing transformation.</a:t>
            </a:r>
          </a:p>
          <a:p>
            <a:pPr lvl="0"/>
            <a:r>
              <a:rPr/>
              <a:t>Birth of </a:t>
            </a:r>
            <a:r>
              <a:rPr>
                <a:hlinkClick r:id="rId2"/>
              </a:rPr>
              <a:t>the economist magazine</a:t>
            </a:r>
          </a:p>
          <a:p>
            <a:pPr lvl="0"/>
            <a:r>
              <a:rPr/>
              <a:t>Our model today explains this phenomenon.</a:t>
            </a:r>
          </a:p>
        </p:txBody>
      </p:sp>
      <p:pic>
        <p:nvPicPr>
          <p:cNvPr descr="cornlaw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75200" y="1193800"/>
            <a:ext cx="3784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production allocation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Now what if the global market price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 10% more than the local market while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F</m:t>
                        </m:r>
                      </m:sub>
                    </m:sSub>
                  </m:oMath>
                </a14:m>
                <a:r>
                  <a:rPr/>
                  <a:t> remains the same?</a:t>
                </a:r>
              </a:p>
              <a:p>
                <a:pPr lvl="0"/>
                <a:r>
                  <a:rPr/>
                  <a:t>When only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 rises, labor shofts from the food sector to the cloth sector and the output of cloth rises while that of food falls.</a:t>
                </a:r>
              </a:p>
              <a:p>
                <a:pPr lvl="0"/>
                <a:r>
                  <a:rPr/>
                  <a:t>W does not rise as much as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 since cloth employment increases hence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P</m:t>
                    </m:r>
                    <m:sSub>
                      <m:e>
                        <m:r>
                          <m:t>L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 falls.</a:t>
                </a:r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production allocation</a:t>
            </a:r>
          </a:p>
        </p:txBody>
      </p:sp>
      <p:pic>
        <p:nvPicPr>
          <p:cNvPr descr="index_files/figure-pptx/fig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New production allocation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income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Changes in relative prices leads to changes in income distribution.</a:t>
                </a:r>
              </a:p>
              <a:p>
                <a:pPr lvl="0"/>
                <a:r>
                  <a:rPr/>
                  <a:t>This comes from disproportion changes: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Δ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m:t>&gt;</m:t>
                      </m:r>
                      <m:r>
                        <m:t>Δ</m:t>
                      </m:r>
                      <m:r>
                        <m:t>w</m:t>
                      </m:r>
                      <m:r>
                        <m:rPr>
                          <m:sty m:val="p"/>
                        </m:rPr>
                        <m:t>&gt;</m:t>
                      </m:r>
                      <m:r>
                        <m:t>Δ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F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w</m:t>
                          </m:r>
                        </m:num>
                        <m:den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C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&lt;</m:t>
                      </m:r>
                      <m:f>
                        <m:fPr>
                          <m:type m:val="bar"/>
                        </m:fPr>
                        <m:num>
                          <m:r>
                            <m:t>w</m:t>
                          </m:r>
                        </m:num>
                        <m:den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F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Income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Labors gain depends on their preference:</a:t>
            </a:r>
          </a:p>
          <a:p>
            <a:pPr lvl="1"/>
            <a:r>
              <a:rPr/>
              <a:t>if C dominates their expenditure basket, then they lose.</a:t>
            </a:r>
          </a:p>
          <a:p>
            <a:pPr lvl="1"/>
            <a:r>
              <a:rPr/>
              <a:t>If F dominates their expenditure basket, then they gain.</a:t>
            </a:r>
          </a:p>
          <a:p>
            <a:pPr lvl="0"/>
            <a:r>
              <a:rPr/>
              <a:t>Specific factor owners are conclusive.</a:t>
            </a:r>
          </a:p>
          <a:p>
            <a:pPr lvl="1"/>
            <a:r>
              <a:rPr/>
              <a:t>Capital owners gain, Land owners loses.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Cloth Sector</a:t>
            </a:r>
          </a:p>
        </p:txBody>
      </p:sp>
      <p:pic>
        <p:nvPicPr>
          <p:cNvPr descr="index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Increase in textile price</a:t>
            </a:r>
          </a:p>
        </p:txBody>
      </p:sp>
      <p:pic>
        <p:nvPicPr>
          <p:cNvPr descr="index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Food sector</a:t>
            </a:r>
          </a:p>
        </p:txBody>
      </p:sp>
      <p:pic>
        <p:nvPicPr>
          <p:cNvPr descr="index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Landlord surplus</a:t>
            </a:r>
          </a:p>
        </p:txBody>
      </p:sp>
      <p:pic>
        <p:nvPicPr>
          <p:cNvPr descr="index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Gains from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Trade benefits the factor that is specific to the export sector of each country but hurts the factor specific to the import-competing sectors, with ambiguous effect on mobile factors.</a:t>
            </a:r>
          </a:p>
          <a:p>
            <a:pPr lvl="0"/>
            <a:r>
              <a:rPr/>
              <a:t>Now, if trade benefit some and hurt some, can we still say gains of trade will always be positive overall?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Gains from trade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With no trade, then we must produce what we consume. That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C</m:t>
                          </m:r>
                        </m:sub>
                      </m:sSub>
                      <m:r>
                        <m:t> </m:t>
                      </m:r>
                      <m:r>
                        <m:t>a</m:t>
                      </m:r>
                      <m:r>
                        <m:t>n</m:t>
                      </m:r>
                      <m:r>
                        <m:t>d</m:t>
                      </m:r>
                      <m:r>
                        <m:t> 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F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F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With trade, we don’t have to! As long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F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F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F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F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We’ve learned how trade gains both parties</a:t>
            </a:r>
          </a:p>
          <a:p>
            <a:pPr lvl="0"/>
            <a:r>
              <a:rPr/>
              <a:t>Today we learn why trade is unpopular to some:</a:t>
            </a:r>
          </a:p>
          <a:p>
            <a:pPr lvl="1"/>
            <a:r>
              <a:rPr/>
              <a:t>How trade generate winners and losers in the short run</a:t>
            </a:r>
          </a:p>
          <a:p>
            <a:pPr lvl="1"/>
            <a:r>
              <a:rPr/>
              <a:t>Why, despite generating losers, trade is still good.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Gains from trade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bit of algebra to get: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D</m:t>
                          </m:r>
                        </m:e>
                        <m:sub>
                          <m:r>
                            <m:t>F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F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C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P</m:t>
                                  </m:r>
                                </m:e>
                                <m:sub>
                                  <m:r>
                                    <m:t>F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×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C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D</m:t>
                              </m:r>
                            </m:e>
                            <m:sub>
                              <m:r>
                                <m:t>C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That is, import of F equals relative price times export of C</a:t>
                </a:r>
              </a:p>
              <a:p>
                <a:pPr lvl="0" indent="0" marL="0">
                  <a:buNone/>
                </a:pPr>
                <a:r>
                  <a:rPr/>
                  <a:t>How much we import depends on how much we export.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Gains from trade</a:t>
            </a:r>
          </a:p>
        </p:txBody>
      </p:sp>
      <p:pic>
        <p:nvPicPr>
          <p:cNvPr descr="index_files/figure-pptx/fig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semua daerah abu-abu adalah better set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Gains from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Understand that trade allows for bundles of options.</a:t>
            </a:r>
          </a:p>
          <a:p>
            <a:pPr lvl="0" indent="-342900" marL="342900">
              <a:buAutoNum type="arabicPeriod"/>
            </a:pPr>
            <a:r>
              <a:rPr/>
              <a:t>There’s always better allocation with trade.</a:t>
            </a:r>
          </a:p>
          <a:p>
            <a:pPr lvl="0" indent="-342900" marL="342900">
              <a:buAutoNum type="arabicPeriod"/>
            </a:pPr>
            <a:r>
              <a:rPr/>
              <a:t>If there’s always a better allocation, then the gain for gainers is larger than the loss for losers.</a:t>
            </a:r>
          </a:p>
          <a:p>
            <a:pPr lvl="1"/>
            <a:r>
              <a:rPr/>
              <a:t>Meaning, compensation transfer is possible.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Protectionist politics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International trade shifts the relative price of cloth to food, so factor prices change.</a:t>
            </a:r>
          </a:p>
          <a:p>
            <a:pPr lvl="0"/>
            <a:r>
              <a:rPr/>
              <a:t>Trade benefits the factor that is specific to the export sector of each country, but hurts the factor that is specific to the import-competing sectors.</a:t>
            </a:r>
          </a:p>
          <a:p>
            <a:pPr lvl="0"/>
            <a:r>
              <a:rPr/>
              <a:t>Trade has ambiguous effects on mobile factors.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Protectionist politics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Trade benefits a country by expanding choices.</a:t>
            </a:r>
          </a:p>
          <a:p>
            <a:pPr lvl="0"/>
            <a:r>
              <a:rPr/>
              <a:t>Possible to redistribute income so that everyone gains from trade. Those who gain from trade could compensate those who lose and still be better off themselves.</a:t>
            </a:r>
          </a:p>
          <a:p>
            <a:pPr lvl="0"/>
            <a:r>
              <a:rPr/>
              <a:t>That everyone could gain from trade does not mean that they actually do—redistribution usually hard to implement.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Protectionist politics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Trade often produces losers as well as winners.</a:t>
            </a:r>
          </a:p>
          <a:p>
            <a:pPr lvl="0"/>
            <a:r>
              <a:rPr/>
              <a:t>Optimal trade policy must weigh one group’s gain against another’s loss.</a:t>
            </a:r>
          </a:p>
          <a:p>
            <a:pPr lvl="0"/>
            <a:r>
              <a:rPr/>
              <a:t>Some groups may need special treatment because they are already relatively poor (e.g., Indonesian farmers).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Protectionist politics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Typically, those who gain from trade are a much less concentrated, informed, and organized group than those who lose.</a:t>
            </a:r>
          </a:p>
          <a:p>
            <a:pPr lvl="1"/>
            <a:r>
              <a:rPr/>
              <a:t>Example: consumers of food and rail services tend to be less influential than farmers and SOEs.</a:t>
            </a:r>
          </a:p>
          <a:p>
            <a:pPr lvl="0"/>
            <a:r>
              <a:rPr/>
              <a:t>Governments can provide a “safety net” of income support to cushion the losses to groups hurt by trade (or other changes).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Protectionist politics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economists strongly favor “free” trade.</a:t>
            </a:r>
          </a:p>
          <a:p>
            <a:pPr lvl="0"/>
            <a:r>
              <a:rPr/>
              <a:t>it is efficient, even if we include mitigation policies.</a:t>
            </a:r>
          </a:p>
          <a:p>
            <a:pPr lvl="1"/>
            <a:r>
              <a:rPr/>
              <a:t>subsidies, prakerja, etc financed with taxes paid by “winning” sectors.</a:t>
            </a:r>
          </a:p>
          <a:p>
            <a:pPr lvl="0"/>
            <a:r>
              <a:rPr/>
              <a:t>changes in prices and welfare happens all the time, even without trade.</a:t>
            </a:r>
          </a:p>
          <a:p>
            <a:pPr lvl="1"/>
            <a:r>
              <a:rPr/>
              <a:t>Pandemic favors WFH jobs, data favors people who know how to crunch them, etc.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Trade &amp;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Trade shifts jobs from import-competing to export sector.</a:t>
            </a:r>
          </a:p>
          <a:p>
            <a:pPr lvl="1"/>
            <a:r>
              <a:rPr/>
              <a:t>Process not instantaneous—some workers will be unemployed as they look for new jobs.</a:t>
            </a:r>
          </a:p>
          <a:p>
            <a:pPr lvl="0"/>
            <a:r>
              <a:rPr/>
              <a:t>How much unemployment can be traced back to trade?</a:t>
            </a:r>
          </a:p>
          <a:p>
            <a:pPr lvl="1"/>
            <a:r>
              <a:rPr/>
              <a:t>In the US, From 2001 to 2010, only about 2% of involuntary displacements stemmed from import competition or plants moved overseas.</a:t>
            </a:r>
          </a:p>
          <a:p>
            <a:pPr lvl="1"/>
            <a:r>
              <a:rPr/>
              <a:t>Results is rather mixed in Indonesia</a:t>
            </a:r>
            <a:r>
              <a:rPr baseline="30000">
                <a:hlinkClick r:id="rId2" action="ppaction://hlinksldjump"/>
              </a:rPr>
              <a:t>1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Unemployment vs import</a:t>
            </a:r>
          </a:p>
        </p:txBody>
      </p:sp>
      <p:pic>
        <p:nvPicPr>
          <p:cNvPr descr="index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Specific factor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 Sectors i: Cloth (C) and Food (F)</a:t>
            </a:r>
          </a:p>
          <a:p>
            <a:pPr lvl="0"/>
            <a:r>
              <a:rPr/>
              <a:t>3 factor j: Labor (L), Terrain (T), and Capital (K).</a:t>
            </a:r>
          </a:p>
          <a:p>
            <a:pPr lvl="1"/>
            <a:r>
              <a:rPr/>
              <a:t>Labor can move between sectors</a:t>
            </a:r>
          </a:p>
          <a:p>
            <a:pPr lvl="1"/>
            <a:r>
              <a:rPr/>
              <a:t>T can only used to produce F, K only C.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Trump Trade War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Substantial political pressure to protect import-competing sectors, even if leads to aggregate losses.</a:t>
            </a:r>
          </a:p>
          <a:p>
            <a:pPr lvl="1"/>
            <a:r>
              <a:rPr/>
              <a:t>Trade protection usually limited to a few hard-hit sectors.</a:t>
            </a:r>
          </a:p>
          <a:p>
            <a:pPr lvl="0"/>
            <a:r>
              <a:rPr/>
              <a:t>The Trump administration enacted a vast set of tariffs on solar panels, washing machines, steel, aluminium, and an expanding list of manufactured good produced in China.</a:t>
            </a:r>
          </a:p>
          <a:p>
            <a:pPr lvl="1"/>
            <a:r>
              <a:rPr/>
              <a:t>Many of the protected sectors contained a high proportion of intermediate goods imported by U.S. producers, harming jobs in these downstream sectors.</a:t>
            </a:r>
          </a:p>
          <a:p>
            <a:pPr lvl="1"/>
            <a:r>
              <a:rPr/>
              <a:t>Retaliation by trading partners had a negative impact on employment by U.S. exporters.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Kis-Katos, K., &amp; Sparrow, R. (2015). Poverty, labor markets and trade liberalization in Indonesia. Journal of Development Economics, 117, 94-106.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does the economy’s mix of output change as labor is shifted from one sector to the other?</a:t>
            </a:r>
          </a:p>
          <a:p>
            <a:pPr lvl="0"/>
            <a:r>
              <a:rPr/>
              <a:t>When labor moves from food to cloth, food production falls while output of cloth rises.</a:t>
            </a:r>
          </a:p>
          <a:p>
            <a:pPr lvl="0"/>
            <a:r>
              <a:rPr/>
              <a:t>The shape of the production function reflects the law of diminishing marginal returns.</a:t>
            </a:r>
          </a:p>
          <a:p>
            <a:pPr lvl="0"/>
            <a:r>
              <a:rPr/>
              <a:t>Adding one worker to the production process (without increasing the amount of capital) means that each worker has less capital to work with.</a:t>
            </a:r>
          </a:p>
          <a:p>
            <a:pPr lvl="0"/>
            <a:r>
              <a:rPr/>
              <a:t>Therefore, each additional unit of labor adds less output than the last.</a:t>
            </a:r>
          </a:p>
          <a:p>
            <a:pPr lvl="0"/>
            <a:r>
              <a:rPr/>
              <a:t>This is not like ricardian where production function is linear and MPL is constant.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PPF dan MPL</a:t>
            </a:r>
          </a:p>
        </p:txBody>
      </p:sp>
      <p:pic>
        <p:nvPicPr>
          <p:cNvPr descr="index_files/figure-pptx/fig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65200" y="1193800"/>
            <a:ext cx="7213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Production function and MPL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PPF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an autarky wants to increase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 by 1 unit, it has no choice but to get labor from industry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</a:p>
              <a:p>
                <a:pPr lvl="1"/>
                <a:r>
                  <a:rPr/>
                  <a:t>That is,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 has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↑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 has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↓</m:t>
                    </m:r>
                  </m:oMath>
                </a14:m>
              </a:p>
              <a:p>
                <a:pPr lvl="0"/>
                <a:r>
                  <a:rPr/>
                  <a:t>However, changes in labor affects production differently in different starting point.</a:t>
                </a: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 goes up by 1,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 goes up by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P</m:t>
                    </m:r>
                    <m:sSub>
                      <m:e>
                        <m:r>
                          <m:t>L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, which is decreasing as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 keeps on increasing.</a:t>
                </a:r>
              </a:p>
              <a:p>
                <a:pPr lvl="1"/>
                <a:r>
                  <a:rPr/>
                  <a:t>to produce 1 unit of C, need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M</m:t>
                        </m:r>
                        <m:r>
                          <m:t>P</m:t>
                        </m:r>
                        <m:sSub>
                          <m:e>
                            <m:r>
                              <m:t>L</m:t>
                            </m:r>
                          </m:e>
                          <m:sub>
                            <m:r>
                              <m:t>C</m:t>
                            </m:r>
                          </m:sub>
                        </m:sSub>
                      </m:den>
                    </m:f>
                  </m:oMath>
                </a14:m>
                <a:r>
                  <a:rPr/>
                  <a:t> hours of labor.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PPF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And while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F</m:t>
                        </m:r>
                      </m:sub>
                    </m:sSub>
                  </m:oMath>
                </a14:m>
                <a:r>
                  <a:rPr/>
                  <a:t> goes down by 1,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F</m:t>
                        </m:r>
                      </m:sub>
                    </m:sSub>
                  </m:oMath>
                </a14:m>
                <a:r>
                  <a:rPr/>
                  <a:t> goes down by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P</m:t>
                    </m:r>
                    <m:sSub>
                      <m:e>
                        <m:r>
                          <m:t>L</m:t>
                        </m:r>
                      </m:e>
                      <m:sub>
                        <m:r>
                          <m:t>F</m:t>
                        </m:r>
                      </m:sub>
                    </m:sSub>
                  </m:oMath>
                </a14:m>
                <a:r>
                  <a:rPr/>
                  <a:t>, which is increasing as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F</m:t>
                        </m:r>
                      </m:sub>
                    </m:sSub>
                  </m:oMath>
                </a14:m>
                <a:r>
                  <a:rPr/>
                  <a:t> keeps on decreasing.</a:t>
                </a:r>
              </a:p>
              <a:p>
                <a:pPr lvl="1"/>
                <a:r>
                  <a:rPr/>
                  <a:t>To get labor to make 1 unit of C, F must down by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P</m:t>
                    </m:r>
                    <m:sSub>
                      <m:e>
                        <m:r>
                          <m:t>L</m:t>
                        </m:r>
                      </m:e>
                      <m:sub>
                        <m:r>
                          <m:t>F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In other words, to increase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 by 1 unit,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F</m:t>
                        </m:r>
                      </m:sub>
                    </m:sSub>
                  </m:oMath>
                </a14:m>
                <a:r>
                  <a:rPr/>
                  <a:t> must go down by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M</m:t>
                        </m:r>
                        <m:r>
                          <m:t>P</m:t>
                        </m:r>
                        <m:sSub>
                          <m:e>
                            <m:r>
                              <m:t>L</m:t>
                            </m:r>
                          </m:e>
                          <m:sub>
                            <m:r>
                              <m:t>F</m:t>
                            </m:r>
                          </m:sub>
                        </m:sSub>
                      </m:num>
                      <m:den>
                        <m:r>
                          <m:t>M</m:t>
                        </m:r>
                        <m:r>
                          <m:t>P</m:t>
                        </m:r>
                        <m:sSub>
                          <m:e>
                            <m:r>
                              <m:t>L</m:t>
                            </m:r>
                          </m:e>
                          <m:sub>
                            <m:r>
                              <m:t>C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rPr>
                              <m:nor/>
                              <m:sty m:val="p"/>
                            </m:rPr>
                            <m:t>opportunity cost</m:t>
                          </m:r>
                        </m:e>
                        <m:sub>
                          <m:r>
                            <m:t>C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r>
                            <m:t>P</m:t>
                          </m:r>
                          <m:sSub>
                            <m:e>
                              <m:r>
                                <m:t>L</m:t>
                              </m:r>
                            </m:e>
                            <m:sub>
                              <m: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m:t>M</m:t>
                          </m:r>
                          <m:r>
                            <m:t>P</m:t>
                          </m:r>
                          <m:sSub>
                            <m:e>
                              <m:r>
                                <m:t>L</m:t>
                              </m:r>
                            </m:e>
                            <m:sub>
                              <m:r>
                                <m:t>C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Slope of PPF</m:t>
                      </m:r>
                    </m:oMath>
                  </m:oMathPara>
                </a14:m>
              </a:p>
              <a:p>
                <a:pPr lvl="0"/>
                <a:r>
                  <a:rPr/>
                  <a:t>We can show this using a 4-quadrant graph.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PPF</a:t>
            </a:r>
          </a:p>
        </p:txBody>
      </p:sp>
      <p:pic>
        <p:nvPicPr>
          <p:cNvPr descr="index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 factor and Income Distribution</dc:title>
  <dc:creator>I Made Krisna Gupta</dc:creator>
  <cp:keywords/>
  <dcterms:created xsi:type="dcterms:W3CDTF">2024-02-18T03:13:33Z</dcterms:created>
  <dcterms:modified xsi:type="dcterms:W3CDTF">2024-02-18T03:13:33Z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2022-09-12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ECES905205 pertemuan 3</vt:lpwstr>
  </property>
  <property fmtid="{D5CDD505-2E9C-101B-9397-08002B2CF9AE}" pid="11" name="toc-title">
    <vt:lpwstr>Table of contents</vt:lpwstr>
  </property>
</Properties>
</file>