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atadata.co.id/happyfajrian/berita/5f2026bce0f69/siapkan-roadmap-kemenperin-optimis-subtitusi-impor-capai-35-di-2022?utm_source=Direct&amp;utm_medium=Tags%20Kementerian%20Perindustrian&amp;utm_campaign=Indeks%20Pos%20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menperin.go.id/download/19347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The heterogenous impact of tariff and NTM on total factor productivity of Indonesian firms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Krisna Gupta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2016/12/12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However, Protectionism is on the rise, including in Indonesia (Patunru 2018)</a:t>
            </a:r>
          </a:p>
          <a:p>
            <a:pPr lvl="1"/>
            <a:r>
              <a:t>While overall tariff went down, Non-Tariff Measures went up</a:t>
            </a:r>
          </a:p>
          <a:p>
            <a:pPr lvl="1"/>
            <a:r>
              <a:t>The role of Ministry of Industry is on the rise from National Standards (SNI) and Local Content Requirement (LCR) (Munadi 2018)</a:t>
            </a:r>
          </a:p>
          <a:p>
            <a:pPr lvl="1"/>
            <a:r>
              <a:t>Pandemic accelerates the trend, potentially using tariff as well &gt; “Roadmap sedang disusun. Nanti output-nya </a:t>
            </a:r>
            <a:r>
              <a:rPr b="1"/>
              <a:t>subtitusi impor</a:t>
            </a:r>
            <a:r>
              <a:t> pada akhir </a:t>
            </a:r>
            <a:r>
              <a:rPr b="1"/>
              <a:t>2022</a:t>
            </a:r>
            <a:r>
              <a:t> sebesar </a:t>
            </a:r>
            <a:r>
              <a:rPr b="1"/>
              <a:t>35%</a:t>
            </a:r>
            <a:r>
              <a:t>,” kata Menteri Perindustrian Agus Gumiwang dalam sebuah webinar, Selasa (28/7).</a:t>
            </a:r>
            <a:br/>
            <a:r>
              <a:t> Source: </a:t>
            </a:r>
            <a:r>
              <a:rPr>
                <a:hlinkClick r:id="rId2"/>
              </a:rPr>
              <a:t>katadata.co.id</a:t>
            </a:r>
          </a:p>
          <a:p>
            <a:pPr lvl="1"/>
            <a:r>
              <a:t>Protectionism policies may lead to more policies:</a:t>
            </a:r>
          </a:p>
          <a:p>
            <a:pPr lvl="1"/>
            <a:r>
              <a:t>US Case: iron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⇒</m:t>
                </m:r>
              </m:oMath>
            </a14:m>
            <a:r>
              <a:t> appliances</a:t>
            </a:r>
          </a:p>
          <a:p>
            <a:pPr lvl="1"/>
            <a:r>
              <a:t>Indonesian Case: corn &amp; soybean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⇒</m:t>
                </m:r>
              </m:oMath>
            </a14:m>
            <a:r>
              <a:t> chicken, mobile phone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straight forward question:</a:t>
            </a:r>
          </a:p>
          <a:p>
            <a:pPr marL="1270000" lvl="0" indent="0">
              <a:buNone/>
            </a:pPr>
            <a:r>
              <a:rPr sz="2000"/>
              <a:t>To what extent tariff and NTM affects firm’s productivity?</a:t>
            </a:r>
          </a:p>
          <a:p>
            <a:pPr lvl="1"/>
            <a:r>
              <a:t>Further investigation is conducted:</a:t>
            </a:r>
          </a:p>
          <a:p>
            <a:pPr lvl="1"/>
            <a:r>
              <a:t>does size matters? (core question since Melitz (2003))</a:t>
            </a:r>
          </a:p>
          <a:p>
            <a:pPr lvl="1"/>
            <a:r>
              <a:t>how protectionism affects employment?</a:t>
            </a:r>
          </a:p>
          <a:p>
            <a:pPr lvl="1"/>
            <a:r>
              <a:t>can NTM reduces firm’s import in general?</a:t>
            </a:r>
          </a:p>
          <a:p>
            <a:pPr lvl="1"/>
            <a:r>
              <a:t>Building from Amiti and Konnings (2007), I estimate TFP and use it as the dependent variable</a:t>
            </a:r>
          </a:p>
          <a:p>
            <a:pPr lvl="1"/>
            <a:r>
              <a:t>Tariff is scrapped from MoF regulations, NTM from TRAINS database</a:t>
            </a:r>
          </a:p>
          <a:p>
            <a:pPr lvl="1"/>
            <a:r>
              <a:t>Firm’s chara &amp; trade: Survey Industri and Customs data from BPS from 2008 to 2012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 class:center,middle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Brief Literature Review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On trade and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On The role of international trade and trade policies to firm’s performance, literature is abundant:</a:t>
            </a:r>
          </a:p>
          <a:p>
            <a:pPr lvl="2"/>
            <a:r>
              <a:t>help firm access better inputs (Amiti and konings 2007; Bas and Strauss-Kahn 2014; Castellani and Fassio 2019; Ing, Yu and Zhang 2019)</a:t>
            </a:r>
          </a:p>
          <a:p>
            <a:pPr lvl="2"/>
            <a:r>
              <a:t>help firms innovate and be more productive (Bas and Strauss-Kahn 2014, Pierola, Fernandez and Farole 2018; Ing, Yu and Zhang 2019; Pane and Patunru 2019)</a:t>
            </a:r>
          </a:p>
          <a:p>
            <a:pPr lvl="2"/>
            <a:r>
              <a:t>Help firms from developing countries accessing the more lucrative foreign market (An and Maskus 2009; Cadot et al. 2015; Fugazza, Olarreaga and Ugarte 2017)</a:t>
            </a:r>
          </a:p>
          <a:p>
            <a:pPr lvl="1"/>
            <a:r>
              <a:t>How to measure performance of industries and firms:</a:t>
            </a:r>
          </a:p>
          <a:p>
            <a:pPr lvl="2"/>
            <a:r>
              <a:t>most of the literature uses export (value, quantity, price, scope)</a:t>
            </a:r>
          </a:p>
          <a:p>
            <a:pPr lvl="2"/>
            <a:r>
              <a:t>some criticism includes endogeneity and the role of export to more meaningful metrics (such as GDP, employment and wage)</a:t>
            </a:r>
          </a:p>
          <a:p>
            <a:pPr lvl="2"/>
            <a:r>
              <a:t>The alternative is using TFP (Amiti and Konings 2007; Pane and Patunru 2019)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On Using TFP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Using TFP is preferable (Indonesian context):</a:t>
            </a:r>
          </a:p>
          <a:p>
            <a:pPr lvl="2"/>
            <a:r>
              <a:t>Trade policy is arguably ‘less endogen’ to Firm’s TFP: - Indonesian government often aim for CAD (Patunru 2018), not firms TFP. - Manufacturing Firms’ influence over tariff is less strong (Amiti and Konings 2007; Mobarak and Purbasari 2005)</a:t>
            </a:r>
          </a:p>
          <a:p>
            <a:pPr lvl="2"/>
            <a:r>
              <a:t>Firm’s TFP is a more meaningful metric than export</a:t>
            </a:r>
          </a:p>
          <a:p>
            <a:pPr lvl="1"/>
            <a:r>
              <a:t>TFP estimation:</a:t>
            </a:r>
          </a:p>
          <a:p>
            <a:pPr lvl="2"/>
            <a:r>
              <a:t>non-linear method (Henningsen and Henningsen 2012) have less restriction, but harder to converge and contain less economic intuition.</a:t>
            </a:r>
          </a:p>
          <a:p>
            <a:pPr lvl="2"/>
            <a:r>
              <a:t>Linear method is preferable but endogeneity needs to be treated:</a:t>
            </a:r>
          </a:p>
          <a:p>
            <a:pPr lvl="3"/>
            <a:r>
              <a:t>using investment proxy (Olley and Pakes 1998)</a:t>
            </a:r>
          </a:p>
          <a:p>
            <a:pPr lvl="3"/>
            <a:r>
              <a:t>using intermediate input proxy (Amiti and Konings 2007; Levinsohn and Petrin 2003)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url(title.png) class: middle</a:t>
            </a:r>
          </a:p>
          <a:p>
            <a:pPr marL="0" lvl="0" indent="0">
              <a:buNone/>
            </a:pPr>
            <a:r>
              <a:t>.center[ # The heterogenous impact of tariff and NTM on total factor productivity of Indonesian firms]    </a:t>
            </a:r>
          </a:p>
          <a:p>
            <a:pPr marL="0" lvl="0" indent="0">
              <a:buNone/>
            </a:pPr>
            <a:r>
              <a:t>Krisna Gupta</a:t>
            </a:r>
            <a:br/>
            <a:r>
              <a:t>Crawford PhD Seminar</a:t>
            </a:r>
            <a:br/>
            <a:r>
              <a:t>October 2, 2020</a:t>
            </a:r>
            <a:br/>
            <a:r>
              <a:t>Arianto Patunru, Paul Gretton, Budy Resosudarmo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On Trade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The impact of tariff is established, but NTM’s impact is mixed (Kee et al. 2009; Cadot et al. 2015)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On NTMs:</a:t>
            </a:r>
          </a:p>
          <a:p>
            <a:pPr lvl="1"/>
            <a:r>
              <a:t>Price-difference method &amp; Indonesian context (Marks 2018):</a:t>
            </a:r>
          </a:p>
          <a:p>
            <a:pPr lvl="2"/>
            <a:r>
              <a:t>NTMs correlate with higher domestic price</a:t>
            </a:r>
          </a:p>
          <a:p>
            <a:pPr lvl="2"/>
            <a:r>
              <a:t>Hard to get consistent data on price</a:t>
            </a:r>
          </a:p>
          <a:p>
            <a:pPr lvl="2"/>
            <a:r>
              <a:t>possibility that price reflects quality</a:t>
            </a:r>
          </a:p>
          <a:p>
            <a:pPr lvl="1"/>
            <a:r>
              <a:t>Most are using categorical variable with AVE-style estimation</a:t>
            </a:r>
          </a:p>
          <a:p>
            <a:pPr lvl="1"/>
            <a:r>
              <a:t>UNCTAD (2017) built an NTM database called TRAINS:</a:t>
            </a:r>
          </a:p>
          <a:p>
            <a:pPr lvl="2"/>
            <a:r>
              <a:t>Less judgmental (NTM vs NTB)</a:t>
            </a:r>
          </a:p>
          <a:p>
            <a:pPr lvl="2"/>
            <a:r>
              <a:t>lack depth (Cadot et al. 2015)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 class:center,middle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Survey Industri (SI), BPS</a:t>
            </a:r>
          </a:p>
          <a:p>
            <a:pPr lvl="2"/>
            <a:r>
              <a:t>follows many Indonesian manufacturing since 1970s</a:t>
            </a:r>
          </a:p>
          <a:p>
            <a:pPr lvl="2"/>
            <a:r>
              <a:t>infos include factor used, foreign ownership, output, fraction of export and import</a:t>
            </a:r>
          </a:p>
          <a:p>
            <a:pPr lvl="2"/>
            <a:r>
              <a:t>unbalanced, unfortunately</a:t>
            </a:r>
          </a:p>
          <a:p>
            <a:pPr lvl="2"/>
            <a:r>
              <a:t>Inconsistent fixed asset and energy consumption</a:t>
            </a:r>
          </a:p>
          <a:p>
            <a:pPr lvl="1"/>
            <a:r>
              <a:t>Customs data</a:t>
            </a:r>
          </a:p>
          <a:p>
            <a:pPr lvl="2"/>
            <a:r>
              <a:t>2008-2012 with firm id to integrate with SI</a:t>
            </a:r>
          </a:p>
          <a:p>
            <a:pPr lvl="2"/>
            <a:r>
              <a:t>varies with countries and HS-8-digit</a:t>
            </a:r>
          </a:p>
          <a:p>
            <a:pPr lvl="2"/>
            <a:r>
              <a:t>not exactly match one-on-one with SI</a:t>
            </a:r>
          </a:p>
          <a:p>
            <a:pPr lvl="2"/>
            <a:r>
              <a:t>can’t say for sure if the import is directly used for production</a:t>
            </a:r>
          </a:p>
          <a:p>
            <a:pPr lvl="1"/>
            <a:r>
              <a:t>Not all firms reporting export and import in SI exist in the customs data, and vice-versa</a:t>
            </a:r>
          </a:p>
          <a:p>
            <a:pPr lvl="2"/>
            <a:r>
              <a:t>may be using third party traders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Indonesian firms are trading?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.pull-left[ Table 1a. Import</a:t>
            </a:r>
          </a:p>
          <a:p>
            <a:pPr marL="0" lvl="0" indent="0">
              <a:buNone/>
            </a:pPr>
            <a:r>
              <a:t>HS2</a:t>
            </a:r>
          </a:p>
          <a:p>
            <a:pPr marL="0" lvl="0" indent="0">
              <a:buNone/>
            </a:pPr>
            <a:r>
              <a:t>Description</a:t>
            </a:r>
          </a:p>
          <a:p>
            <a:pPr marL="0" lvl="0" indent="0">
              <a:buNone/>
            </a:pPr>
            <a:r>
              <a:t>M2008</a:t>
            </a:r>
          </a:p>
          <a:p>
            <a:pPr marL="0" lvl="0" indent="0">
              <a:buNone/>
            </a:pPr>
            <a:r>
              <a:t>M2009</a:t>
            </a:r>
          </a:p>
          <a:p>
            <a:pPr marL="0" lvl="0" indent="0">
              <a:buNone/>
            </a:pPr>
            <a:r>
              <a:t>M2010</a:t>
            </a:r>
          </a:p>
          <a:p>
            <a:pPr marL="0" lvl="0" indent="0">
              <a:buNone/>
            </a:pPr>
            <a:r>
              <a:t>M2011</a:t>
            </a:r>
          </a:p>
          <a:p>
            <a:pPr marL="0" lvl="0" indent="0">
              <a:buNone/>
            </a:pPr>
            <a:r>
              <a:t>M2012</a:t>
            </a:r>
          </a:p>
          <a:p>
            <a:pPr marL="0" lvl="0" indent="0">
              <a:buNone/>
            </a:pPr>
            <a:r>
              <a:t>72</a:t>
            </a:r>
          </a:p>
          <a:p>
            <a:pPr marL="0" lvl="0" indent="0">
              <a:buNone/>
            </a:pPr>
            <a:r>
              <a:t>Iron and steel</a:t>
            </a:r>
          </a:p>
          <a:p>
            <a:pPr marL="0" lvl="0" indent="0">
              <a:buNone/>
            </a:pPr>
            <a:r>
              <a:t>2,060</a:t>
            </a:r>
          </a:p>
          <a:p>
            <a:pPr marL="0" lvl="0" indent="0">
              <a:buNone/>
            </a:pPr>
            <a:r>
              <a:t>1,070</a:t>
            </a:r>
          </a:p>
          <a:p>
            <a:pPr marL="0" lvl="0" indent="0">
              <a:buNone/>
            </a:pPr>
            <a:r>
              <a:t>1,810</a:t>
            </a:r>
          </a:p>
          <a:p>
            <a:pPr marL="0" lvl="0" indent="0">
              <a:buNone/>
            </a:pPr>
            <a:r>
              <a:t>2,280</a:t>
            </a:r>
          </a:p>
          <a:p>
            <a:pPr marL="0" lvl="0" indent="0">
              <a:buNone/>
            </a:pPr>
            <a:r>
              <a:t>2,660</a:t>
            </a:r>
          </a:p>
          <a:p>
            <a:pPr marL="0" lvl="0" indent="0">
              <a:buNone/>
            </a:pPr>
            <a:r>
              <a:t>84</a:t>
            </a:r>
          </a:p>
          <a:p>
            <a:pPr marL="0" lvl="0" indent="0">
              <a:buNone/>
            </a:pPr>
            <a:r>
              <a:t>Mechanical Machinery</a:t>
            </a:r>
          </a:p>
          <a:p>
            <a:pPr marL="0" lvl="0" indent="0">
              <a:buNone/>
            </a:pPr>
            <a:r>
              <a:t>2,030</a:t>
            </a:r>
          </a:p>
          <a:p>
            <a:pPr marL="0" lvl="0" indent="0">
              <a:buNone/>
            </a:pPr>
            <a:r>
              <a:t>1,520</a:t>
            </a:r>
          </a:p>
          <a:p>
            <a:pPr marL="0" lvl="0" indent="0">
              <a:buNone/>
            </a:pPr>
            <a:r>
              <a:t>2,580</a:t>
            </a:r>
          </a:p>
          <a:p>
            <a:pPr marL="0" lvl="0" indent="0">
              <a:buNone/>
            </a:pPr>
            <a:r>
              <a:t>3,360</a:t>
            </a:r>
          </a:p>
          <a:p>
            <a:pPr marL="0" lvl="0" indent="0">
              <a:buNone/>
            </a:pPr>
            <a:r>
              <a:t>4,130</a:t>
            </a:r>
          </a:p>
          <a:p>
            <a:pPr marL="0" lvl="0" indent="0">
              <a:buNone/>
            </a:pPr>
            <a:r>
              <a:t>85</a:t>
            </a:r>
          </a:p>
          <a:p>
            <a:pPr marL="0" lvl="0" indent="0">
              <a:buNone/>
            </a:pPr>
            <a:r>
              <a:t>Electrical Machinery</a:t>
            </a:r>
          </a:p>
          <a:p>
            <a:pPr marL="0" lvl="0" indent="0">
              <a:buNone/>
            </a:pPr>
            <a:r>
              <a:t>1,610</a:t>
            </a:r>
          </a:p>
          <a:p>
            <a:pPr marL="0" lvl="0" indent="0">
              <a:buNone/>
            </a:pPr>
            <a:r>
              <a:t>1,580</a:t>
            </a:r>
          </a:p>
          <a:p>
            <a:pPr marL="0" lvl="0" indent="0">
              <a:buNone/>
            </a:pPr>
            <a:r>
              <a:t>2,300</a:t>
            </a:r>
          </a:p>
          <a:p>
            <a:pPr marL="0" lvl="0" indent="0">
              <a:buNone/>
            </a:pPr>
            <a:r>
              <a:t>2,880</a:t>
            </a:r>
          </a:p>
          <a:p>
            <a:pPr marL="0" lvl="0" indent="0">
              <a:buNone/>
            </a:pPr>
            <a:r>
              <a:t>2,540</a:t>
            </a:r>
          </a:p>
          <a:p>
            <a:pPr marL="0" lvl="0" indent="0">
              <a:buNone/>
            </a:pPr>
            <a:r>
              <a:t>29</a:t>
            </a:r>
          </a:p>
          <a:p>
            <a:pPr marL="0" lvl="0" indent="0">
              <a:buNone/>
            </a:pPr>
            <a:r>
              <a:t>Organic Chemicals</a:t>
            </a:r>
          </a:p>
          <a:p>
            <a:pPr marL="0" lvl="0" indent="0">
              <a:buNone/>
            </a:pPr>
            <a:r>
              <a:t>1,180</a:t>
            </a:r>
          </a:p>
          <a:p>
            <a:pPr marL="0" lvl="0" indent="0">
              <a:buNone/>
            </a:pPr>
            <a:r>
              <a:t>925</a:t>
            </a:r>
          </a:p>
          <a:p>
            <a:pPr marL="0" lvl="0" indent="0">
              <a:buNone/>
            </a:pPr>
            <a:r>
              <a:t>1,250</a:t>
            </a:r>
          </a:p>
          <a:p>
            <a:pPr marL="0" lvl="0" indent="0">
              <a:buNone/>
            </a:pPr>
            <a:r>
              <a:t>1,560</a:t>
            </a:r>
          </a:p>
          <a:p>
            <a:pPr marL="0" lvl="0" indent="0">
              <a:buNone/>
            </a:pPr>
            <a:r>
              <a:t>1,850</a:t>
            </a:r>
          </a:p>
          <a:p>
            <a:pPr marL="0" lvl="0" indent="0">
              <a:buNone/>
            </a:pPr>
            <a:r>
              <a:t>39</a:t>
            </a:r>
          </a:p>
          <a:p>
            <a:pPr marL="0" lvl="0" indent="0">
              <a:buNone/>
            </a:pPr>
            <a:r>
              <a:t>Plastics and articles</a:t>
            </a:r>
          </a:p>
          <a:p>
            <a:pPr marL="0" lvl="0" indent="0">
              <a:buNone/>
            </a:pPr>
            <a:r>
              <a:t>875</a:t>
            </a:r>
          </a:p>
          <a:p>
            <a:pPr marL="0" lvl="0" indent="0">
              <a:buNone/>
            </a:pPr>
            <a:r>
              <a:t>753</a:t>
            </a:r>
          </a:p>
          <a:p>
            <a:pPr marL="0" lvl="0" indent="0">
              <a:buNone/>
            </a:pPr>
            <a:r>
              <a:t>1,110</a:t>
            </a:r>
          </a:p>
          <a:p>
            <a:pPr marL="0" lvl="0" indent="0">
              <a:buNone/>
            </a:pPr>
            <a:r>
              <a:t>1,560</a:t>
            </a:r>
          </a:p>
          <a:p>
            <a:pPr marL="0" lvl="0" indent="0">
              <a:buNone/>
            </a:pPr>
            <a:r>
              <a:t>1,680</a:t>
            </a:r>
          </a:p>
          <a:p>
            <a:pPr marL="0" lvl="0" indent="0">
              <a:buNone/>
            </a:pPr>
            <a:r>
              <a:t>23</a:t>
            </a:r>
          </a:p>
          <a:p>
            <a:pPr marL="0" lvl="0" indent="0">
              <a:buNone/>
            </a:pPr>
            <a:r>
              <a:t>Food Waste</a:t>
            </a:r>
          </a:p>
          <a:p>
            <a:pPr marL="0" lvl="0" indent="0">
              <a:buNone/>
            </a:pPr>
            <a:r>
              <a:t>642</a:t>
            </a:r>
          </a:p>
          <a:p>
            <a:pPr marL="0" lvl="0" indent="0">
              <a:buNone/>
            </a:pPr>
            <a:r>
              <a:t>616</a:t>
            </a:r>
          </a:p>
          <a:p>
            <a:pPr marL="0" lvl="0" indent="0">
              <a:buNone/>
            </a:pPr>
            <a:r>
              <a:t>597</a:t>
            </a:r>
          </a:p>
          <a:p>
            <a:pPr marL="0" lvl="0" indent="0">
              <a:buNone/>
            </a:pPr>
            <a:r>
              <a:t>1,080</a:t>
            </a:r>
          </a:p>
          <a:p>
            <a:pPr marL="0" lvl="0" indent="0">
              <a:buNone/>
            </a:pPr>
            <a:r>
              <a:t>1,270</a:t>
            </a:r>
          </a:p>
          <a:p>
            <a:pPr marL="0" lvl="0" indent="0">
              <a:buNone/>
            </a:pPr>
            <a:r>
              <a:t>52</a:t>
            </a:r>
          </a:p>
          <a:p>
            <a:pPr marL="0" lvl="0" indent="0">
              <a:buNone/>
            </a:pPr>
            <a:r>
              <a:t>Cotton</a:t>
            </a:r>
          </a:p>
          <a:p>
            <a:pPr marL="0" lvl="0" indent="0">
              <a:buNone/>
            </a:pPr>
            <a:r>
              <a:t>571</a:t>
            </a:r>
          </a:p>
          <a:p>
            <a:pPr marL="0" lvl="0" indent="0">
              <a:buNone/>
            </a:pPr>
            <a:r>
              <a:t>465</a:t>
            </a:r>
          </a:p>
          <a:p>
            <a:pPr marL="0" lvl="0" indent="0">
              <a:buNone/>
            </a:pPr>
            <a:r>
              <a:t>710</a:t>
            </a:r>
          </a:p>
          <a:p>
            <a:pPr marL="0" lvl="0" indent="0">
              <a:buNone/>
            </a:pPr>
            <a:r>
              <a:t>1,090</a:t>
            </a:r>
          </a:p>
          <a:p>
            <a:pPr marL="0" lvl="0" indent="0">
              <a:buNone/>
            </a:pPr>
            <a:r>
              <a:t>854</a:t>
            </a:r>
          </a:p>
          <a:p>
            <a:pPr marL="0" lvl="0" indent="0">
              <a:buNone/>
            </a:pPr>
            <a:r>
              <a:t>]</a:t>
            </a:r>
          </a:p>
          <a:p>
            <a:pPr marL="0" lvl="0" indent="0">
              <a:buNone/>
            </a:pPr>
            <a:r>
              <a:t>.pull-right[ Table 1b. Export</a:t>
            </a:r>
          </a:p>
          <a:p>
            <a:pPr marL="0" lvl="0" indent="0">
              <a:buNone/>
            </a:pPr>
            <a:r>
              <a:t>HS2</a:t>
            </a:r>
          </a:p>
          <a:p>
            <a:pPr marL="0" lvl="0" indent="0">
              <a:buNone/>
            </a:pPr>
            <a:r>
              <a:t>Description</a:t>
            </a:r>
          </a:p>
          <a:p>
            <a:pPr marL="0" lvl="0" indent="0">
              <a:buNone/>
            </a:pPr>
            <a:r>
              <a:t>X2008</a:t>
            </a:r>
          </a:p>
          <a:p>
            <a:pPr marL="0" lvl="0" indent="0">
              <a:buNone/>
            </a:pPr>
            <a:r>
              <a:t>X2009</a:t>
            </a:r>
          </a:p>
          <a:p>
            <a:pPr marL="0" lvl="0" indent="0">
              <a:buNone/>
            </a:pPr>
            <a:r>
              <a:t>X2010</a:t>
            </a:r>
          </a:p>
          <a:p>
            <a:pPr marL="0" lvl="0" indent="0">
              <a:buNone/>
            </a:pPr>
            <a:r>
              <a:t>X2011</a:t>
            </a:r>
          </a:p>
          <a:p>
            <a:pPr marL="0" lvl="0" indent="0">
              <a:buNone/>
            </a:pPr>
            <a:r>
              <a:t>X2012</a:t>
            </a:r>
          </a:p>
          <a:p>
            <a:pPr marL="0" lvl="0" indent="0">
              <a:buNone/>
            </a:pPr>
            <a:r>
              <a:t>85</a:t>
            </a:r>
          </a:p>
          <a:p>
            <a:pPr marL="0" lvl="0" indent="0">
              <a:buNone/>
            </a:pPr>
            <a:r>
              <a:t>Electrical Machinery</a:t>
            </a:r>
          </a:p>
          <a:p>
            <a:pPr marL="0" lvl="0" indent="0">
              <a:buNone/>
            </a:pPr>
            <a:r>
              <a:t>2,070</a:t>
            </a:r>
          </a:p>
          <a:p>
            <a:pPr marL="0" lvl="0" indent="0">
              <a:buNone/>
            </a:pPr>
            <a:r>
              <a:t>2,990</a:t>
            </a:r>
          </a:p>
          <a:p>
            <a:pPr marL="0" lvl="0" indent="0">
              <a:buNone/>
            </a:pPr>
            <a:r>
              <a:t>4,340</a:t>
            </a:r>
          </a:p>
          <a:p>
            <a:pPr marL="0" lvl="0" indent="0">
              <a:buNone/>
            </a:pPr>
            <a:r>
              <a:t>4,890</a:t>
            </a:r>
          </a:p>
          <a:p>
            <a:pPr marL="0" lvl="0" indent="0">
              <a:buNone/>
            </a:pPr>
            <a:r>
              <a:t>4,750</a:t>
            </a:r>
          </a:p>
          <a:p>
            <a:pPr marL="0" lvl="0" indent="0">
              <a:buNone/>
            </a:pPr>
            <a:r>
              <a:t>40</a:t>
            </a:r>
          </a:p>
          <a:p>
            <a:pPr marL="0" lvl="0" indent="0">
              <a:buNone/>
            </a:pPr>
            <a:r>
              <a:t>Rubber and Articles</a:t>
            </a:r>
          </a:p>
          <a:p>
            <a:pPr marL="0" lvl="0" indent="0">
              <a:buNone/>
            </a:pPr>
            <a:r>
              <a:t>1,760</a:t>
            </a:r>
          </a:p>
          <a:p>
            <a:pPr marL="0" lvl="0" indent="0">
              <a:buNone/>
            </a:pPr>
            <a:r>
              <a:t>1,590</a:t>
            </a:r>
          </a:p>
          <a:p>
            <a:pPr marL="0" lvl="0" indent="0">
              <a:buNone/>
            </a:pPr>
            <a:r>
              <a:t>3,680</a:t>
            </a:r>
          </a:p>
          <a:p>
            <a:pPr marL="0" lvl="0" indent="0">
              <a:buNone/>
            </a:pPr>
            <a:r>
              <a:t>5,770</a:t>
            </a:r>
          </a:p>
          <a:p>
            <a:pPr marL="0" lvl="0" indent="0">
              <a:buNone/>
            </a:pPr>
            <a:r>
              <a:t>4,130</a:t>
            </a:r>
          </a:p>
          <a:p>
            <a:pPr marL="0" lvl="0" indent="0">
              <a:buNone/>
            </a:pPr>
            <a:r>
              <a:t>15</a:t>
            </a:r>
          </a:p>
          <a:p>
            <a:pPr marL="0" lvl="0" indent="0">
              <a:buNone/>
            </a:pPr>
            <a:r>
              <a:t>Animal or Vegetable Fats</a:t>
            </a:r>
          </a:p>
          <a:p>
            <a:pPr marL="0" lvl="0" indent="0">
              <a:buNone/>
            </a:pPr>
            <a:r>
              <a:t>1,330</a:t>
            </a:r>
          </a:p>
          <a:p>
            <a:pPr marL="0" lvl="0" indent="0">
              <a:buNone/>
            </a:pPr>
            <a:r>
              <a:t>1,700</a:t>
            </a:r>
          </a:p>
          <a:p>
            <a:pPr marL="0" lvl="0" indent="0">
              <a:buNone/>
            </a:pPr>
            <a:r>
              <a:t>2,730</a:t>
            </a:r>
          </a:p>
          <a:p>
            <a:pPr marL="0" lvl="0" indent="0">
              <a:buNone/>
            </a:pPr>
            <a:r>
              <a:t>4,270</a:t>
            </a:r>
          </a:p>
          <a:p>
            <a:pPr marL="0" lvl="0" indent="0">
              <a:buNone/>
            </a:pPr>
            <a:r>
              <a:t>4,540</a:t>
            </a:r>
          </a:p>
          <a:p>
            <a:pPr marL="0" lvl="0" indent="0">
              <a:buNone/>
            </a:pPr>
            <a:r>
              <a:t>87</a:t>
            </a:r>
          </a:p>
          <a:p>
            <a:pPr marL="0" lvl="0" indent="0">
              <a:buNone/>
            </a:pPr>
            <a:r>
              <a:t>Non-railway Vehicles</a:t>
            </a:r>
          </a:p>
          <a:p>
            <a:pPr marL="0" lvl="0" indent="0">
              <a:buNone/>
            </a:pPr>
            <a:r>
              <a:t>1,150</a:t>
            </a:r>
          </a:p>
          <a:p>
            <a:pPr marL="0" lvl="0" indent="0">
              <a:buNone/>
            </a:pPr>
            <a:r>
              <a:t>1,370</a:t>
            </a:r>
          </a:p>
          <a:p>
            <a:pPr marL="0" lvl="0" indent="0">
              <a:buNone/>
            </a:pPr>
            <a:r>
              <a:t>2,060</a:t>
            </a:r>
          </a:p>
          <a:p>
            <a:pPr marL="0" lvl="0" indent="0">
              <a:buNone/>
            </a:pPr>
            <a:r>
              <a:t>2,290</a:t>
            </a:r>
          </a:p>
          <a:p>
            <a:pPr marL="0" lvl="0" indent="0">
              <a:buNone/>
            </a:pPr>
            <a:r>
              <a:t>3,500</a:t>
            </a:r>
          </a:p>
          <a:p>
            <a:pPr marL="0" lvl="0" indent="0">
              <a:buNone/>
            </a:pPr>
            <a:r>
              <a:t>84</a:t>
            </a:r>
          </a:p>
          <a:p>
            <a:pPr marL="0" lvl="0" indent="0">
              <a:buNone/>
            </a:pPr>
            <a:r>
              <a:t>Mechanical Machinery</a:t>
            </a:r>
          </a:p>
          <a:p>
            <a:pPr marL="0" lvl="0" indent="0">
              <a:buNone/>
            </a:pPr>
            <a:r>
              <a:t>986</a:t>
            </a:r>
          </a:p>
          <a:p>
            <a:pPr marL="0" lvl="0" indent="0">
              <a:buNone/>
            </a:pPr>
            <a:r>
              <a:t>993</a:t>
            </a:r>
          </a:p>
          <a:p>
            <a:pPr marL="0" lvl="0" indent="0">
              <a:buNone/>
            </a:pPr>
            <a:r>
              <a:t>1,440</a:t>
            </a:r>
          </a:p>
          <a:p>
            <a:pPr marL="0" lvl="0" indent="0">
              <a:buNone/>
            </a:pPr>
            <a:r>
              <a:t>1,790</a:t>
            </a:r>
          </a:p>
          <a:p>
            <a:pPr marL="0" lvl="0" indent="0">
              <a:buNone/>
            </a:pPr>
            <a:r>
              <a:t>1,660</a:t>
            </a:r>
          </a:p>
          <a:p>
            <a:pPr marL="0" lvl="0" indent="0">
              <a:buNone/>
            </a:pPr>
            <a:r>
              <a:t>61</a:t>
            </a:r>
          </a:p>
          <a:p>
            <a:pPr marL="0" lvl="0" indent="0">
              <a:buNone/>
            </a:pPr>
            <a:r>
              <a:t>Knitted apparels</a:t>
            </a:r>
          </a:p>
          <a:p>
            <a:pPr marL="0" lvl="0" indent="0">
              <a:buNone/>
            </a:pPr>
            <a:r>
              <a:t>636</a:t>
            </a:r>
          </a:p>
          <a:p>
            <a:pPr marL="0" lvl="0" indent="0">
              <a:buNone/>
            </a:pPr>
            <a:r>
              <a:t>989</a:t>
            </a:r>
          </a:p>
          <a:p>
            <a:pPr marL="0" lvl="0" indent="0">
              <a:buNone/>
            </a:pPr>
            <a:r>
              <a:t>1,040</a:t>
            </a:r>
          </a:p>
          <a:p>
            <a:pPr marL="0" lvl="0" indent="0">
              <a:buNone/>
            </a:pPr>
            <a:r>
              <a:t>1,370</a:t>
            </a:r>
          </a:p>
          <a:p>
            <a:pPr marL="0" lvl="0" indent="0">
              <a:buNone/>
            </a:pPr>
            <a:r>
              <a:t>1,320</a:t>
            </a:r>
          </a:p>
          <a:p>
            <a:pPr marL="0" lvl="0" indent="0">
              <a:buNone/>
            </a:pPr>
            <a:r>
              <a:t>62</a:t>
            </a:r>
          </a:p>
          <a:p>
            <a:pPr marL="0" lvl="0" indent="0">
              <a:buNone/>
            </a:pPr>
            <a:r>
              <a:t>Non-knitted apparels</a:t>
            </a:r>
          </a:p>
          <a:p>
            <a:pPr marL="0" lvl="0" indent="0">
              <a:buNone/>
            </a:pPr>
            <a:r>
              <a:t>643</a:t>
            </a:r>
          </a:p>
          <a:p>
            <a:pPr marL="0" lvl="0" indent="0">
              <a:buNone/>
            </a:pPr>
            <a:r>
              <a:t>1,150</a:t>
            </a:r>
          </a:p>
          <a:p>
            <a:pPr marL="0" lvl="0" indent="0">
              <a:buNone/>
            </a:pPr>
            <a:r>
              <a:t>1,360</a:t>
            </a:r>
          </a:p>
          <a:p>
            <a:pPr marL="0" lvl="0" indent="0">
              <a:buNone/>
            </a:pPr>
            <a:r>
              <a:t>1,560</a:t>
            </a:r>
          </a:p>
          <a:p>
            <a:pPr marL="0" lvl="0" indent="0">
              <a:buNone/>
            </a:pPr>
            <a:r>
              <a:t>1,290</a:t>
            </a:r>
          </a:p>
          <a:p>
            <a:pPr marL="0" lvl="0" indent="0">
              <a:buNone/>
            </a:pPr>
            <a:r>
              <a:t>]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Suggests integration with Global Value Chain, which is not surprising.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Firm’s Characteristics</a:t>
            </a:r>
          </a:p>
          <a:p>
            <a:pPr marL="0" lvl="0" indent="0">
              <a:buNone/>
            </a:pPr>
            <a:r>
              <a:t>Table 2. Firm’s characteristics, 2018-2012</a:t>
            </a:r>
          </a:p>
          <a:p>
            <a:pPr marL="0" lvl="0" indent="0">
              <a:buNone/>
            </a:pPr>
            <a:r>
              <a:t>Characteristics</a:t>
            </a:r>
          </a:p>
          <a:p>
            <a:pPr marL="0" lvl="0" indent="0">
              <a:buNone/>
            </a:pPr>
            <a:r>
              <a:t>All_SI</a:t>
            </a:r>
          </a:p>
          <a:p>
            <a:pPr marL="0" lvl="0" indent="0">
              <a:buNone/>
            </a:pPr>
            <a:r>
              <a:t>Non_customs</a:t>
            </a:r>
          </a:p>
          <a:p>
            <a:pPr marL="0" lvl="0" indent="0">
              <a:buNone/>
            </a:pPr>
            <a:r>
              <a:t>Customs_only</a:t>
            </a:r>
          </a:p>
          <a:p>
            <a:pPr marL="0" lvl="0" indent="0">
              <a:buNone/>
            </a:pPr>
            <a:r>
              <a:t>foreign ownership (%)</a:t>
            </a:r>
          </a:p>
          <a:p>
            <a:pPr marL="0" lvl="0" indent="0">
              <a:buNone/>
            </a:pPr>
            <a:r>
              <a:t>8.15</a:t>
            </a:r>
          </a:p>
          <a:p>
            <a:pPr marL="0" lvl="0" indent="0">
              <a:buNone/>
            </a:pPr>
            <a:r>
              <a:t>5.96</a:t>
            </a:r>
          </a:p>
          <a:p>
            <a:pPr marL="0" lvl="0" indent="0">
              <a:buNone/>
            </a:pPr>
            <a:r>
              <a:t>34.77</a:t>
            </a:r>
          </a:p>
          <a:p>
            <a:pPr marL="0" lvl="0" indent="0">
              <a:buNone/>
            </a:pPr>
            <a:r>
              <a:t>(26.17)</a:t>
            </a:r>
          </a:p>
          <a:p>
            <a:pPr marL="0" lvl="0" indent="0">
              <a:buNone/>
            </a:pPr>
            <a:r>
              <a:t>(22.60)</a:t>
            </a:r>
          </a:p>
          <a:p>
            <a:pPr marL="0" lvl="0" indent="0">
              <a:buNone/>
            </a:pPr>
            <a:r>
              <a:t>(45.06)</a:t>
            </a:r>
          </a:p>
          <a:p>
            <a:pPr marL="0" lvl="0" indent="0">
              <a:buNone/>
            </a:pPr>
            <a:r>
              <a:t>fraction of output exported (%)</a:t>
            </a:r>
          </a:p>
          <a:p>
            <a:pPr marL="0" lvl="0" indent="0">
              <a:buNone/>
            </a:pPr>
            <a:r>
              <a:t>22.51</a:t>
            </a:r>
          </a:p>
          <a:p>
            <a:pPr marL="0" lvl="0" indent="0">
              <a:buNone/>
            </a:pPr>
            <a:r>
              <a:t>0.21</a:t>
            </a:r>
          </a:p>
          <a:p>
            <a:pPr marL="0" lvl="0" indent="0">
              <a:buNone/>
            </a:pPr>
            <a:r>
              <a:t>0.4</a:t>
            </a:r>
          </a:p>
          <a:p>
            <a:pPr marL="0" lvl="0" indent="0">
              <a:buNone/>
            </a:pPr>
            <a:r>
              <a:t>(37.52)</a:t>
            </a:r>
          </a:p>
          <a:p>
            <a:pPr marL="0" lvl="0" indent="0">
              <a:buNone/>
            </a:pPr>
            <a:r>
              <a:t>(0.37)</a:t>
            </a:r>
          </a:p>
          <a:p>
            <a:pPr marL="0" lvl="0" indent="0">
              <a:buNone/>
            </a:pPr>
            <a:r>
              <a:t>(0.42)</a:t>
            </a:r>
          </a:p>
          <a:p>
            <a:pPr marL="0" lvl="0" indent="0">
              <a:buNone/>
            </a:pPr>
            <a:r>
              <a:t>fraction of input imported (%)</a:t>
            </a:r>
          </a:p>
          <a:p>
            <a:pPr marL="0" lvl="0" indent="0">
              <a:buNone/>
            </a:pPr>
            <a:r>
              <a:t>0.08</a:t>
            </a:r>
          </a:p>
          <a:p>
            <a:pPr marL="0" lvl="0" indent="0">
              <a:buNone/>
            </a:pPr>
            <a:r>
              <a:t>0.07</a:t>
            </a:r>
          </a:p>
          <a:p>
            <a:pPr marL="0" lvl="0" indent="0">
              <a:buNone/>
            </a:pPr>
            <a:r>
              <a:t>0.31</a:t>
            </a:r>
          </a:p>
          <a:p>
            <a:pPr marL="0" lvl="0" indent="0">
              <a:buNone/>
            </a:pPr>
            <a:r>
              <a:t>(0.24)</a:t>
            </a:r>
          </a:p>
          <a:p>
            <a:pPr marL="0" lvl="0" indent="0">
              <a:buNone/>
            </a:pPr>
            <a:r>
              <a:t>(0.21)</a:t>
            </a:r>
          </a:p>
          <a:p>
            <a:pPr marL="0" lvl="0" indent="0">
              <a:buNone/>
            </a:pPr>
            <a:r>
              <a:t>(0.38)</a:t>
            </a:r>
          </a:p>
          <a:p>
            <a:pPr marL="0" lvl="0" indent="0">
              <a:buNone/>
            </a:pPr>
            <a:r>
              <a:t>no. of labour employed</a:t>
            </a:r>
          </a:p>
          <a:p>
            <a:pPr marL="0" lvl="0" indent="0">
              <a:buNone/>
            </a:pPr>
            <a:r>
              <a:t>191.07</a:t>
            </a:r>
          </a:p>
          <a:p>
            <a:pPr marL="0" lvl="0" indent="0">
              <a:buNone/>
            </a:pPr>
            <a:r>
              <a:t>162.75</a:t>
            </a:r>
          </a:p>
          <a:p>
            <a:pPr marL="0" lvl="0" indent="0">
              <a:buNone/>
            </a:pPr>
            <a:r>
              <a:t>535.44</a:t>
            </a:r>
          </a:p>
          <a:p>
            <a:pPr marL="0" lvl="0" indent="0">
              <a:buNone/>
            </a:pPr>
            <a:r>
              <a:t>(711.73)</a:t>
            </a:r>
          </a:p>
          <a:p>
            <a:pPr marL="0" lvl="0" indent="0">
              <a:buNone/>
            </a:pPr>
            <a:r>
              <a:t>(602.46)</a:t>
            </a:r>
          </a:p>
          <a:p>
            <a:pPr marL="0" lvl="0" indent="0">
              <a:buNone/>
            </a:pPr>
            <a:r>
              <a:t>(1,457.65)</a:t>
            </a:r>
          </a:p>
          <a:p>
            <a:pPr marL="0" lvl="0" indent="0">
              <a:buNone/>
            </a:pPr>
            <a:r>
              <a:t>capital stock (Million IDR)</a:t>
            </a:r>
          </a:p>
          <a:p>
            <a:pPr marL="0" lvl="0" indent="0">
              <a:buNone/>
            </a:pPr>
            <a:r>
              <a:t>198</a:t>
            </a:r>
          </a:p>
          <a:p>
            <a:pPr marL="0" lvl="0" indent="0">
              <a:buNone/>
            </a:pPr>
            <a:r>
              <a:t>194</a:t>
            </a:r>
          </a:p>
          <a:p>
            <a:pPr marL="0" lvl="0" indent="0">
              <a:buNone/>
            </a:pPr>
            <a:r>
              <a:t>250</a:t>
            </a:r>
          </a:p>
          <a:p>
            <a:pPr marL="0" lvl="0" indent="0">
              <a:buNone/>
            </a:pPr>
            <a:r>
              <a:t>(44,800.00)</a:t>
            </a:r>
          </a:p>
          <a:p>
            <a:pPr marL="0" lvl="0" indent="0">
              <a:buNone/>
            </a:pPr>
            <a:r>
              <a:t>(46,500)</a:t>
            </a:r>
          </a:p>
          <a:p>
            <a:pPr marL="0" lvl="0" indent="0">
              <a:buNone/>
            </a:pPr>
            <a:r>
              <a:t>(10,400)</a:t>
            </a:r>
          </a:p>
          <a:p>
            <a:pPr marL="0" lvl="0" indent="0">
              <a:buNone/>
            </a:pPr>
            <a:r>
              <a:t>total intermediate input (Million IDR)</a:t>
            </a:r>
          </a:p>
          <a:p>
            <a:pPr marL="0" lvl="0" indent="0">
              <a:buNone/>
            </a:pPr>
            <a:r>
              <a:t>50.8</a:t>
            </a:r>
          </a:p>
          <a:p>
            <a:pPr marL="0" lvl="0" indent="0">
              <a:buNone/>
            </a:pPr>
            <a:r>
              <a:t>41</a:t>
            </a:r>
          </a:p>
          <a:p>
            <a:pPr marL="0" lvl="0" indent="0">
              <a:buNone/>
            </a:pPr>
            <a:r>
              <a:t>170</a:t>
            </a:r>
          </a:p>
          <a:p>
            <a:pPr marL="0" lvl="0" indent="0">
              <a:buNone/>
            </a:pPr>
            <a:r>
              <a:t>(617.00)</a:t>
            </a:r>
          </a:p>
          <a:p>
            <a:pPr lvl="1">
              <a:buNone/>
            </a:pPr>
            <a:r>
              <a:t>(1,330)</a:t>
            </a:r>
          </a:p>
          <a:p>
            <a:pPr lvl="1">
              <a:buNone/>
            </a:pPr>
            <a:r>
              <a:t>total output (Million IDR)</a:t>
            </a:r>
          </a:p>
          <a:p>
            <a:pPr lvl="1">
              <a:buNone/>
            </a:pPr>
            <a:r>
              <a:t>90.3</a:t>
            </a:r>
          </a:p>
          <a:p>
            <a:pPr lvl="1">
              <a:buNone/>
            </a:pPr>
            <a:r>
              <a:t>73.3</a:t>
            </a:r>
          </a:p>
          <a:p>
            <a:pPr lvl="1">
              <a:buNone/>
            </a:pPr>
            <a:r>
              <a:t>296</a:t>
            </a:r>
          </a:p>
          <a:p>
            <a:pPr marL="0" lvl="0" indent="0">
              <a:buNone/>
            </a:pPr>
            <a:r>
              <a:t>(958.00)</a:t>
            </a:r>
          </a:p>
          <a:p>
            <a:pPr lvl="1">
              <a:buNone/>
            </a:pPr>
            <a:r>
              <a:t>(1,740)</a:t>
            </a:r>
          </a:p>
          <a:p>
            <a:pPr lvl="1">
              <a:buNone/>
            </a:pPr>
            <a:r>
              <a:t>total value added (Million IDR)</a:t>
            </a:r>
          </a:p>
          <a:p>
            <a:pPr lvl="1">
              <a:buNone/>
            </a:pPr>
            <a:r>
              <a:t>38.5</a:t>
            </a:r>
          </a:p>
          <a:p>
            <a:pPr lvl="1">
              <a:buNone/>
            </a:pPr>
            <a:r>
              <a:t>31.6</a:t>
            </a:r>
          </a:p>
          <a:p>
            <a:pPr lvl="1">
              <a:buNone/>
            </a:pPr>
            <a:r>
              <a:t>123</a:t>
            </a:r>
          </a:p>
          <a:p>
            <a:pPr marL="0" lvl="0" indent="0">
              <a:buNone/>
            </a:pPr>
            <a:r>
              <a:t>(455.00)</a:t>
            </a:r>
          </a:p>
          <a:p>
            <a:pPr lvl="2">
              <a:buNone/>
            </a:pPr>
            <a:r>
              <a:t>value added per labour (IDR)</a:t>
            </a:r>
          </a:p>
          <a:p>
            <a:pPr lvl="2">
              <a:buNone/>
            </a:pPr>
            <a:r>
              <a:t>137,987.10</a:t>
            </a:r>
          </a:p>
          <a:p>
            <a:pPr lvl="2">
              <a:buNone/>
            </a:pPr>
            <a:r>
              <a:t>126,074</a:t>
            </a:r>
          </a:p>
          <a:p>
            <a:pPr lvl="2">
              <a:buNone/>
            </a:pPr>
            <a:r>
              <a:t>282,857</a:t>
            </a:r>
          </a:p>
          <a:p>
            <a:pPr marL="0" lvl="0" indent="0">
              <a:buNone/>
            </a:pPr>
            <a:r>
              <a:t>(2,515,300.00)</a:t>
            </a:r>
          </a:p>
          <a:p>
            <a:pPr marL="0" lvl="0" indent="0">
              <a:buNone/>
            </a:pPr>
            <a:r>
              <a:t>(2,600,177)</a:t>
            </a:r>
          </a:p>
          <a:p>
            <a:pPr marL="0" lvl="0" indent="0">
              <a:buNone/>
            </a:pPr>
            <a:r>
              <a:t>(1,012,159)</a:t>
            </a:r>
          </a:p>
          <a:p>
            <a:pPr marL="0" lvl="0" indent="0">
              <a:buNone/>
            </a:pPr>
            <a:r>
              <a:t>No. of observation</a:t>
            </a:r>
          </a:p>
          <a:p>
            <a:pPr marL="0" lvl="0" indent="0">
              <a:buNone/>
            </a:pPr>
            <a:r>
              <a:t>117,598</a:t>
            </a:r>
          </a:p>
          <a:p>
            <a:pPr marL="0" lvl="0" indent="0">
              <a:buNone/>
            </a:pPr>
            <a:r>
              <a:t>108,662</a:t>
            </a:r>
          </a:p>
          <a:p>
            <a:pPr marL="0" lvl="0" indent="0">
              <a:buNone/>
            </a:pPr>
            <a:r>
              <a:t>8,915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Trade Policies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Tariff</a:t>
            </a:r>
          </a:p>
          <a:p>
            <a:pPr lvl="1"/>
            <a:r>
              <a:t>Tariff is scrapped from Ministry of Finance’s regulations from 2008 to 2012.</a:t>
            </a:r>
          </a:p>
          <a:p>
            <a:pPr lvl="1"/>
            <a:r>
              <a:t>For practicality, also used are source from FTA partners.</a:t>
            </a:r>
          </a:p>
          <a:p>
            <a:pPr lvl="1"/>
            <a:r>
              <a:t>FTAs during 2008-2012 includes with ASEAN, China, Japan, South Korea, India, Australia and New Zealand.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NTMs</a:t>
            </a:r>
          </a:p>
          <a:p>
            <a:pPr lvl="1"/>
            <a:r>
              <a:t>TRAINS (UNCTAD 2017) is used for NTM</a:t>
            </a:r>
          </a:p>
          <a:p>
            <a:pPr lvl="1"/>
            <a:r>
              <a:t>Count data (=1 if an NTM is applied to a good in HS-6-Digit)</a:t>
            </a:r>
          </a:p>
          <a:p>
            <a:pPr lvl="2"/>
            <a:r>
              <a:t>neutral, but lack depth</a:t>
            </a:r>
          </a:p>
          <a:p>
            <a:pPr lvl="1"/>
            <a:r>
              <a:t>Doesn’t really follow (cross section)</a:t>
            </a:r>
          </a:p>
          <a:p>
            <a:pPr lvl="2"/>
            <a:r>
              <a:t>but do have </a:t>
            </a:r>
            <a:r>
              <a:rPr>
                <a:latin typeface="Courier"/>
              </a:rPr>
              <a:t>Start Date</a:t>
            </a:r>
            <a:r>
              <a:t> and </a:t>
            </a:r>
            <a:r>
              <a:rPr>
                <a:latin typeface="Courier"/>
              </a:rPr>
              <a:t>End Date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TRAINS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3. Indonesia’s NTM, TRAINS 2015 set</a:t>
            </a:r>
          </a:p>
          <a:p>
            <a:pPr marL="0" lvl="0" indent="0">
              <a:buNone/>
            </a:pPr>
            <a:r>
              <a:t>NTM</a:t>
            </a:r>
          </a:p>
          <a:p>
            <a:pPr marL="0" lvl="0" indent="0">
              <a:buNone/>
            </a:pPr>
            <a:r>
              <a:t>Codes</a:t>
            </a:r>
          </a:p>
          <a:p>
            <a:pPr marL="0" lvl="0" indent="0">
              <a:buNone/>
            </a:pPr>
            <a:r>
              <a:t>N2008</a:t>
            </a:r>
          </a:p>
          <a:p>
            <a:pPr marL="0" lvl="0" indent="0">
              <a:buNone/>
            </a:pPr>
            <a:r>
              <a:t>N2009</a:t>
            </a:r>
          </a:p>
          <a:p>
            <a:pPr marL="0" lvl="0" indent="0">
              <a:buNone/>
            </a:pPr>
            <a:r>
              <a:t>N2010</a:t>
            </a:r>
          </a:p>
          <a:p>
            <a:pPr marL="0" lvl="0" indent="0">
              <a:buNone/>
            </a:pPr>
            <a:r>
              <a:t>N2011</a:t>
            </a:r>
          </a:p>
          <a:p>
            <a:pPr marL="0" lvl="0" indent="0">
              <a:buNone/>
            </a:pPr>
            <a:r>
              <a:t>N2012</a:t>
            </a:r>
          </a:p>
          <a:p>
            <a:pPr marL="0" lvl="0" indent="0">
              <a:buNone/>
            </a:pPr>
            <a:r>
              <a:t>Examples</a:t>
            </a:r>
          </a:p>
          <a:p>
            <a:pPr marL="0" lvl="0" indent="0">
              <a:buNone/>
            </a:pPr>
            <a:r>
              <a:t>Sanitary &amp; Phytosanitary (SPS)</a:t>
            </a:r>
          </a:p>
          <a:p>
            <a:pPr marL="0" lvl="0" indent="0">
              <a:buNone/>
            </a:pPr>
            <a:r>
              <a:t>A</a:t>
            </a:r>
          </a:p>
          <a:p>
            <a:pPr marL="0" lvl="0" indent="0">
              <a:buNone/>
            </a:pPr>
            <a:r>
              <a:t>1.715</a:t>
            </a:r>
          </a:p>
          <a:p>
            <a:pPr marL="0" lvl="0" indent="0">
              <a:buNone/>
            </a:pPr>
            <a:r>
              <a:t>2.337</a:t>
            </a:r>
          </a:p>
          <a:p>
            <a:pPr marL="0" lvl="0" indent="0">
              <a:buNone/>
            </a:pPr>
            <a:r>
              <a:t>2.222</a:t>
            </a:r>
          </a:p>
          <a:p>
            <a:pPr marL="0" lvl="0" indent="0">
              <a:buNone/>
            </a:pPr>
            <a:r>
              <a:t>2.255</a:t>
            </a:r>
          </a:p>
          <a:p>
            <a:pPr marL="0" lvl="0" indent="0">
              <a:buNone/>
            </a:pPr>
            <a:r>
              <a:t>2.774</a:t>
            </a:r>
          </a:p>
          <a:p>
            <a:pPr marL="0" lvl="0" indent="0">
              <a:buNone/>
            </a:pPr>
            <a:r>
              <a:t>Authorization requirements</a:t>
            </a:r>
          </a:p>
          <a:p>
            <a:pPr marL="0" lvl="0" indent="0">
              <a:buNone/>
            </a:pPr>
            <a:r>
              <a:t>(2.644)</a:t>
            </a:r>
          </a:p>
          <a:p>
            <a:pPr marL="0" lvl="0" indent="0">
              <a:buNone/>
            </a:pPr>
            <a:r>
              <a:t>(4.018)</a:t>
            </a:r>
          </a:p>
          <a:p>
            <a:pPr marL="0" lvl="0" indent="0">
              <a:buNone/>
            </a:pPr>
            <a:r>
              <a:t>(3.950)</a:t>
            </a:r>
          </a:p>
          <a:p>
            <a:pPr marL="0" lvl="0" indent="0">
              <a:buNone/>
            </a:pPr>
            <a:r>
              <a:t>(4.054)</a:t>
            </a:r>
          </a:p>
          <a:p>
            <a:pPr marL="0" lvl="0" indent="0">
              <a:buNone/>
            </a:pPr>
            <a:r>
              <a:t>(5.128)</a:t>
            </a:r>
          </a:p>
          <a:p>
            <a:pPr marL="0" lvl="0" indent="0">
              <a:buNone/>
            </a:pPr>
            <a:r>
              <a:t>Quarantine requirements</a:t>
            </a:r>
          </a:p>
          <a:p>
            <a:pPr marL="0" lvl="0" indent="0">
              <a:buNone/>
            </a:pPr>
            <a:r>
              <a:t>Technical Barrier to Trade (TBT)</a:t>
            </a:r>
          </a:p>
          <a:p>
            <a:pPr marL="0" lvl="0" indent="0">
              <a:buNone/>
            </a:pPr>
            <a:r>
              <a:t>B</a:t>
            </a:r>
          </a:p>
          <a:p>
            <a:pPr marL="0" lvl="0" indent="0">
              <a:buNone/>
            </a:pPr>
            <a:r>
              <a:t>0.481</a:t>
            </a:r>
          </a:p>
          <a:p>
            <a:pPr marL="0" lvl="0" indent="0">
              <a:buNone/>
            </a:pPr>
            <a:r>
              <a:t>0.455</a:t>
            </a:r>
          </a:p>
          <a:p>
            <a:pPr marL="0" lvl="0" indent="0">
              <a:buNone/>
            </a:pPr>
            <a:r>
              <a:t>0.641</a:t>
            </a:r>
          </a:p>
          <a:p>
            <a:pPr marL="0" lvl="0" indent="0">
              <a:buNone/>
            </a:pPr>
            <a:r>
              <a:t>0.682</a:t>
            </a:r>
          </a:p>
          <a:p>
            <a:pPr marL="0" lvl="0" indent="0">
              <a:buNone/>
            </a:pPr>
            <a:r>
              <a:t>0.663</a:t>
            </a:r>
          </a:p>
          <a:p>
            <a:pPr marL="0" lvl="0" indent="0">
              <a:buNone/>
            </a:pPr>
            <a:r>
              <a:t>Testing requirements</a:t>
            </a:r>
          </a:p>
          <a:p>
            <a:pPr marL="0" lvl="0" indent="0">
              <a:buNone/>
            </a:pPr>
            <a:r>
              <a:t>(0.962)</a:t>
            </a:r>
          </a:p>
          <a:p>
            <a:pPr marL="0" lvl="0" indent="0">
              <a:buNone/>
            </a:pPr>
            <a:r>
              <a:t>(0.978)</a:t>
            </a:r>
          </a:p>
          <a:p>
            <a:pPr marL="0" lvl="0" indent="0">
              <a:buNone/>
            </a:pPr>
            <a:r>
              <a:t>(1.334)</a:t>
            </a:r>
          </a:p>
          <a:p>
            <a:pPr marL="0" lvl="0" indent="0">
              <a:buNone/>
            </a:pPr>
            <a:r>
              <a:t>(1.361)</a:t>
            </a:r>
          </a:p>
          <a:p>
            <a:pPr marL="0" lvl="0" indent="0">
              <a:buNone/>
            </a:pPr>
            <a:r>
              <a:t>(1.352)</a:t>
            </a:r>
          </a:p>
          <a:p>
            <a:pPr marL="0" lvl="0" indent="0">
              <a:buNone/>
            </a:pPr>
            <a:r>
              <a:t>labeling requirements</a:t>
            </a:r>
          </a:p>
          <a:p>
            <a:pPr marL="0" lvl="0" indent="0">
              <a:buNone/>
            </a:pPr>
            <a:r>
              <a:t>Pre-shipment inspections and other formalities</a:t>
            </a:r>
          </a:p>
          <a:p>
            <a:pPr marL="0" lvl="0" indent="0">
              <a:buNone/>
            </a:pPr>
            <a:r>
              <a:t>C</a:t>
            </a:r>
          </a:p>
          <a:p>
            <a:pPr marL="0" lvl="0" indent="0">
              <a:buNone/>
            </a:pPr>
            <a:r>
              <a:t>0.562</a:t>
            </a:r>
          </a:p>
          <a:p>
            <a:pPr marL="0" lvl="0" indent="0">
              <a:buNone/>
            </a:pPr>
            <a:r>
              <a:t>0.466</a:t>
            </a:r>
          </a:p>
          <a:p>
            <a:pPr marL="0" lvl="0" indent="0">
              <a:buNone/>
            </a:pPr>
            <a:r>
              <a:t>0.443</a:t>
            </a:r>
          </a:p>
          <a:p>
            <a:pPr marL="0" lvl="0" indent="0">
              <a:buNone/>
            </a:pPr>
            <a:r>
              <a:t>0.462</a:t>
            </a:r>
          </a:p>
          <a:p>
            <a:pPr marL="0" lvl="0" indent="0">
              <a:buNone/>
            </a:pPr>
            <a:r>
              <a:t>0.776</a:t>
            </a:r>
          </a:p>
          <a:p>
            <a:pPr marL="0" lvl="0" indent="0">
              <a:buNone/>
            </a:pPr>
            <a:r>
              <a:t>pre-shipment inspection</a:t>
            </a:r>
          </a:p>
          <a:p>
            <a:pPr marL="0" lvl="0" indent="0">
              <a:buNone/>
            </a:pPr>
            <a:r>
              <a:t>(1.202)</a:t>
            </a:r>
          </a:p>
          <a:p>
            <a:pPr marL="0" lvl="0" indent="0">
              <a:buNone/>
            </a:pPr>
            <a:r>
              <a:t>(1.081)</a:t>
            </a:r>
          </a:p>
          <a:p>
            <a:pPr marL="0" lvl="0" indent="0">
              <a:buNone/>
            </a:pPr>
            <a:r>
              <a:t>(1.059)</a:t>
            </a:r>
          </a:p>
          <a:p>
            <a:pPr marL="0" lvl="0" indent="0">
              <a:buNone/>
            </a:pPr>
            <a:r>
              <a:t>(1.046)</a:t>
            </a:r>
          </a:p>
          <a:p>
            <a:pPr marL="0" lvl="0" indent="0">
              <a:buNone/>
            </a:pPr>
            <a:r>
              <a:t>(1.075)</a:t>
            </a:r>
          </a:p>
          <a:p>
            <a:pPr marL="0" lvl="0" indent="0">
              <a:buNone/>
            </a:pPr>
            <a:r>
              <a:t>only trough specific ports</a:t>
            </a:r>
          </a:p>
          <a:p>
            <a:pPr marL="0" lvl="0" indent="0">
              <a:buNone/>
            </a:pPr>
            <a:r>
              <a:t>Non-automatic licensing, quotas, QC, etc</a:t>
            </a:r>
          </a:p>
          <a:p>
            <a:pPr marL="0" lvl="0" indent="0">
              <a:buNone/>
            </a:pPr>
            <a:r>
              <a:t>E</a:t>
            </a:r>
          </a:p>
          <a:p>
            <a:pPr marL="0" lvl="0" indent="0">
              <a:buNone/>
            </a:pPr>
            <a:r>
              <a:t>0.623</a:t>
            </a:r>
          </a:p>
          <a:p>
            <a:pPr marL="0" lvl="0" indent="0">
              <a:buNone/>
            </a:pPr>
            <a:r>
              <a:t>0.56</a:t>
            </a:r>
          </a:p>
          <a:p>
            <a:pPr marL="0" lvl="0" indent="0">
              <a:buNone/>
            </a:pPr>
            <a:r>
              <a:t>0.605</a:t>
            </a:r>
          </a:p>
          <a:p>
            <a:pPr marL="0" lvl="0" indent="0">
              <a:buNone/>
            </a:pPr>
            <a:r>
              <a:t>0.618</a:t>
            </a:r>
          </a:p>
          <a:p>
            <a:pPr marL="0" lvl="0" indent="0">
              <a:buNone/>
            </a:pPr>
            <a:r>
              <a:t>0.594</a:t>
            </a:r>
          </a:p>
          <a:p>
            <a:pPr marL="0" lvl="0" indent="0">
              <a:buNone/>
            </a:pPr>
            <a:r>
              <a:t>licensing</a:t>
            </a:r>
          </a:p>
          <a:p>
            <a:pPr marL="0" lvl="0" indent="0">
              <a:buNone/>
            </a:pPr>
            <a:r>
              <a:t>(0.809)</a:t>
            </a:r>
          </a:p>
          <a:p>
            <a:pPr marL="0" lvl="0" indent="0">
              <a:buNone/>
            </a:pPr>
            <a:r>
              <a:t>(0.818)</a:t>
            </a:r>
          </a:p>
          <a:p>
            <a:pPr marL="0" lvl="0" indent="0">
              <a:buNone/>
            </a:pPr>
            <a:r>
              <a:t>(0.873)</a:t>
            </a:r>
          </a:p>
          <a:p>
            <a:pPr marL="0" lvl="0" indent="0">
              <a:buNone/>
            </a:pPr>
            <a:r>
              <a:t>(0.861)</a:t>
            </a:r>
          </a:p>
          <a:p>
            <a:pPr marL="0" lvl="0" indent="0">
              <a:buNone/>
            </a:pPr>
            <a:r>
              <a:t>(0.853)</a:t>
            </a:r>
          </a:p>
          <a:p>
            <a:pPr marL="0" lvl="0" indent="0">
              <a:buNone/>
            </a:pPr>
            <a:r>
              <a:t>quota</a:t>
            </a:r>
          </a:p>
          <a:p>
            <a:pPr marL="0" lvl="0" indent="0">
              <a:buNone/>
            </a:pPr>
            <a:r>
              <a:t>Price-control measures, extra taxes, charges</a:t>
            </a:r>
          </a:p>
          <a:p>
            <a:pPr marL="0" lvl="0" indent="0">
              <a:buNone/>
            </a:pPr>
            <a:r>
              <a:t>F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0.015</a:t>
            </a:r>
          </a:p>
          <a:p>
            <a:pPr marL="0" lvl="0" indent="0">
              <a:buNone/>
            </a:pPr>
            <a:r>
              <a:t>0.014</a:t>
            </a:r>
          </a:p>
          <a:p>
            <a:pPr marL="0" lvl="0" indent="0">
              <a:buNone/>
            </a:pPr>
            <a:r>
              <a:t>0.016</a:t>
            </a:r>
          </a:p>
          <a:p>
            <a:pPr marL="0" lvl="0" indent="0">
              <a:buNone/>
            </a:pPr>
            <a:r>
              <a:t>customs service fee</a:t>
            </a:r>
          </a:p>
          <a:p>
            <a:pPr marL="0" lvl="0" indent="0">
              <a:buNone/>
            </a:pPr>
            <a:r>
              <a:t>(0.000)</a:t>
            </a:r>
          </a:p>
          <a:p>
            <a:pPr marL="0" lvl="0" indent="0">
              <a:buNone/>
            </a:pPr>
            <a:r>
              <a:t>(0.000)</a:t>
            </a:r>
          </a:p>
          <a:p>
            <a:pPr marL="0" lvl="0" indent="0">
              <a:buNone/>
            </a:pPr>
            <a:r>
              <a:t>(0.168)</a:t>
            </a:r>
          </a:p>
          <a:p>
            <a:pPr marL="0" lvl="0" indent="0">
              <a:buNone/>
            </a:pPr>
            <a:r>
              <a:t>(0.165)</a:t>
            </a:r>
          </a:p>
          <a:p>
            <a:pPr marL="0" lvl="0" indent="0">
              <a:buNone/>
            </a:pPr>
            <a:r>
              <a:t>(0.168)</a:t>
            </a:r>
          </a:p>
          <a:p>
            <a:pPr marL="0" lvl="0" indent="0">
              <a:buNone/>
            </a:pPr>
            <a:r>
              <a:t>consumption tax</a:t>
            </a:r>
          </a:p>
          <a:p>
            <a:pPr marL="0" lvl="0" indent="0">
              <a:buNone/>
            </a:pPr>
            <a:r>
              <a:t>Measures affecting competition</a:t>
            </a:r>
          </a:p>
          <a:p>
            <a:pPr marL="0" lvl="0" indent="0">
              <a:buNone/>
            </a:pPr>
            <a:r>
              <a:t>H</a:t>
            </a:r>
          </a:p>
          <a:p>
            <a:pPr marL="0" lvl="0" indent="0">
              <a:buNone/>
            </a:pPr>
            <a:r>
              <a:t>0.019</a:t>
            </a:r>
          </a:p>
          <a:p>
            <a:pPr marL="0" lvl="0" indent="0">
              <a:buNone/>
            </a:pPr>
            <a:r>
              <a:t>0.052</a:t>
            </a:r>
          </a:p>
          <a:p>
            <a:pPr marL="0" lvl="0" indent="0">
              <a:buNone/>
            </a:pPr>
            <a:r>
              <a:t>0.05</a:t>
            </a:r>
          </a:p>
          <a:p>
            <a:pPr marL="0" lvl="0" indent="0">
              <a:buNone/>
            </a:pPr>
            <a:r>
              <a:t>0.048</a:t>
            </a:r>
          </a:p>
          <a:p>
            <a:pPr marL="0" lvl="0" indent="0">
              <a:buNone/>
            </a:pPr>
            <a:r>
              <a:t>0.046</a:t>
            </a:r>
          </a:p>
          <a:p>
            <a:pPr marL="0" lvl="0" indent="0">
              <a:buNone/>
            </a:pPr>
            <a:r>
              <a:t>Only SOEs</a:t>
            </a:r>
          </a:p>
          <a:p>
            <a:pPr marL="0" lvl="0" indent="0">
              <a:buNone/>
            </a:pPr>
            <a:r>
              <a:t>(0.139)</a:t>
            </a:r>
          </a:p>
          <a:p>
            <a:pPr marL="0" lvl="0" indent="0">
              <a:buNone/>
            </a:pPr>
            <a:r>
              <a:t>(0.238)</a:t>
            </a:r>
          </a:p>
          <a:p>
            <a:pPr marL="0" lvl="0" indent="0">
              <a:buNone/>
            </a:pPr>
            <a:r>
              <a:t>(0.233)</a:t>
            </a:r>
          </a:p>
          <a:p>
            <a:pPr marL="0" lvl="0" indent="0">
              <a:buNone/>
            </a:pPr>
            <a:r>
              <a:t>(0.229)</a:t>
            </a:r>
          </a:p>
          <a:p>
            <a:pPr marL="0" lvl="0" indent="0">
              <a:buNone/>
            </a:pPr>
            <a:r>
              <a:t>(0.224)</a:t>
            </a:r>
          </a:p>
          <a:p>
            <a:pPr lvl="1">
              <a:buNone/>
            </a:pPr>
            <a:r>
              <a:t>Export-related measures</a:t>
            </a:r>
          </a:p>
          <a:p>
            <a:pPr lvl="1">
              <a:buNone/>
            </a:pPr>
            <a:r>
              <a:t>P</a:t>
            </a:r>
          </a:p>
          <a:p>
            <a:pPr lvl="1">
              <a:buNone/>
            </a:pPr>
            <a:r>
              <a:t>0.901</a:t>
            </a:r>
          </a:p>
          <a:p>
            <a:pPr lvl="1">
              <a:buNone/>
            </a:pPr>
            <a:r>
              <a:t>0.704</a:t>
            </a:r>
          </a:p>
          <a:p>
            <a:pPr lvl="1">
              <a:buNone/>
            </a:pPr>
            <a:r>
              <a:t>0.708</a:t>
            </a:r>
          </a:p>
          <a:p>
            <a:pPr lvl="1">
              <a:buNone/>
            </a:pPr>
            <a:r>
              <a:t>0.683</a:t>
            </a:r>
          </a:p>
          <a:p>
            <a:pPr lvl="1">
              <a:buNone/>
            </a:pPr>
            <a:r>
              <a:t>1.172</a:t>
            </a:r>
          </a:p>
          <a:p>
            <a:pPr lvl="1">
              <a:buNone/>
            </a:pPr>
            <a:r>
              <a:t>export permit</a:t>
            </a:r>
          </a:p>
          <a:p>
            <a:pPr lvl="1">
              <a:buNone/>
            </a:pPr>
            <a:r>
              <a:t>(1.172)</a:t>
            </a:r>
          </a:p>
          <a:p>
            <a:pPr lvl="1">
              <a:buNone/>
            </a:pPr>
            <a:r>
              <a:t>(1.132)</a:t>
            </a:r>
          </a:p>
          <a:p>
            <a:pPr lvl="1">
              <a:buNone/>
            </a:pPr>
            <a:r>
              <a:t>(1.109)</a:t>
            </a:r>
          </a:p>
          <a:p>
            <a:pPr lvl="1">
              <a:buNone/>
            </a:pPr>
            <a:r>
              <a:t>(1.098)</a:t>
            </a:r>
          </a:p>
          <a:p>
            <a:pPr lvl="1">
              <a:buNone/>
            </a:pPr>
            <a:r>
              <a:t>(1.465)</a:t>
            </a:r>
          </a:p>
          <a:p>
            <a:pPr lvl="1">
              <a:buNone/>
            </a:pPr>
            <a:r>
              <a:t>export quota</a:t>
            </a:r>
          </a:p>
          <a:p>
            <a:pPr lvl="1">
              <a:buNone/>
            </a:pPr>
            <a:r>
              <a:t>observations</a:t>
            </a:r>
          </a:p>
          <a:p>
            <a:pPr lvl="2">
              <a:buNone/>
            </a:pPr>
            <a:r>
              <a:t>1,675</a:t>
            </a:r>
          </a:p>
          <a:p>
            <a:pPr lvl="2">
              <a:buNone/>
            </a:pPr>
            <a:r>
              <a:t>2,204</a:t>
            </a:r>
          </a:p>
          <a:p>
            <a:pPr lvl="2">
              <a:buNone/>
            </a:pPr>
            <a:r>
              <a:t>2,318</a:t>
            </a:r>
          </a:p>
          <a:p>
            <a:pPr lvl="2">
              <a:buNone/>
            </a:pPr>
            <a:r>
              <a:t>2,400</a:t>
            </a:r>
          </a:p>
          <a:p>
            <a:pPr lvl="2">
              <a:buNone/>
            </a:pPr>
            <a:r>
              <a:t>2,510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Tariff from 2008-2012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.center[ Table 4. Tariff from MoF regulations (left) compared to WITS (right)]</a:t>
            </a:r>
          </a:p>
          <a:p>
            <a:pPr marL="0" lvl="0" indent="0">
              <a:buNone/>
            </a:pPr>
            <a:r>
              <a:t>.pull-left[</a:t>
            </a:r>
          </a:p>
          <a:p>
            <a:pPr marL="0" lvl="0" indent="0">
              <a:buNone/>
            </a:pPr>
            <a:r>
              <a:t>Kind</a:t>
            </a:r>
          </a:p>
          <a:p>
            <a:pPr marL="0" lvl="0" indent="0">
              <a:buNone/>
            </a:pPr>
            <a:r>
              <a:t>T2008</a:t>
            </a:r>
          </a:p>
          <a:p>
            <a:pPr marL="0" lvl="0" indent="0">
              <a:buNone/>
            </a:pPr>
            <a:r>
              <a:t>T2009</a:t>
            </a:r>
          </a:p>
          <a:p>
            <a:pPr marL="0" lvl="0" indent="0">
              <a:buNone/>
            </a:pPr>
            <a:r>
              <a:t>T2010</a:t>
            </a:r>
          </a:p>
          <a:p>
            <a:pPr marL="0" lvl="0" indent="0">
              <a:buNone/>
            </a:pPr>
            <a:r>
              <a:t>T2011</a:t>
            </a:r>
          </a:p>
          <a:p>
            <a:pPr marL="0" lvl="0" indent="0">
              <a:buNone/>
            </a:pPr>
            <a:r>
              <a:t>T2012</a:t>
            </a:r>
          </a:p>
          <a:p>
            <a:pPr marL="0" lvl="0" indent="0">
              <a:buNone/>
            </a:pPr>
            <a:r>
              <a:t>MFN</a:t>
            </a:r>
          </a:p>
          <a:p>
            <a:pPr marL="0" lvl="0" indent="0">
              <a:buNone/>
            </a:pPr>
            <a:r>
              <a:t>7.049</a:t>
            </a:r>
          </a:p>
          <a:p>
            <a:pPr marL="0" lvl="0" indent="0">
              <a:buNone/>
            </a:pPr>
            <a:r>
              <a:t>7.612</a:t>
            </a:r>
          </a:p>
          <a:p>
            <a:pPr marL="0" lvl="0" indent="0">
              <a:buNone/>
            </a:pPr>
            <a:r>
              <a:t>6.928</a:t>
            </a:r>
          </a:p>
          <a:p>
            <a:pPr marL="0" lvl="0" indent="0">
              <a:buNone/>
            </a:pPr>
            <a:r>
              <a:t>6.975</a:t>
            </a:r>
          </a:p>
          <a:p>
            <a:pPr marL="0" lvl="0" indent="0">
              <a:buNone/>
            </a:pPr>
            <a:r>
              <a:t>6.96</a:t>
            </a:r>
          </a:p>
          <a:p>
            <a:pPr marL="0" lvl="0" indent="0">
              <a:buNone/>
            </a:pPr>
            <a:r>
              <a:t>(12.213)</a:t>
            </a:r>
          </a:p>
          <a:p>
            <a:pPr marL="0" lvl="0" indent="0">
              <a:buNone/>
            </a:pPr>
            <a:r>
              <a:t>(12.536)</a:t>
            </a:r>
          </a:p>
          <a:p>
            <a:pPr marL="0" lvl="0" indent="0">
              <a:buNone/>
            </a:pPr>
            <a:r>
              <a:t>(8.037)</a:t>
            </a:r>
          </a:p>
          <a:p>
            <a:pPr marL="0" lvl="0" indent="0">
              <a:buNone/>
            </a:pPr>
            <a:r>
              <a:t>(7.231)</a:t>
            </a:r>
          </a:p>
          <a:p>
            <a:pPr marL="0" lvl="0" indent="0">
              <a:buNone/>
            </a:pPr>
            <a:r>
              <a:t>(7.145)</a:t>
            </a:r>
          </a:p>
          <a:p>
            <a:pPr marL="0" lvl="0" indent="0">
              <a:buNone/>
            </a:pPr>
            <a:r>
              <a:t>ASEAN</a:t>
            </a:r>
          </a:p>
          <a:p>
            <a:pPr marL="0" lvl="0" indent="0">
              <a:buNone/>
            </a:pPr>
            <a:r>
              <a:t>2.478</a:t>
            </a:r>
          </a:p>
          <a:p>
            <a:pPr marL="0" lvl="0" indent="0">
              <a:buNone/>
            </a:pPr>
            <a:r>
              <a:t>2.49</a:t>
            </a:r>
          </a:p>
          <a:p>
            <a:pPr marL="0" lvl="0" indent="0">
              <a:buNone/>
            </a:pPr>
            <a:r>
              <a:t>0.15</a:t>
            </a:r>
          </a:p>
          <a:p>
            <a:pPr marL="0" lvl="0" indent="0">
              <a:buNone/>
            </a:pPr>
            <a:r>
              <a:t>0.15</a:t>
            </a:r>
          </a:p>
          <a:p>
            <a:pPr marL="0" lvl="0" indent="0">
              <a:buNone/>
            </a:pPr>
            <a:r>
              <a:t>0.15</a:t>
            </a:r>
          </a:p>
          <a:p>
            <a:pPr marL="0" lvl="0" indent="0">
              <a:buNone/>
            </a:pPr>
            <a:r>
              <a:t>(11.094)</a:t>
            </a:r>
          </a:p>
          <a:p>
            <a:pPr marL="0" lvl="0" indent="0">
              <a:buNone/>
            </a:pPr>
            <a:r>
              <a:t>(11.206)</a:t>
            </a:r>
          </a:p>
          <a:p>
            <a:pPr marL="0" lvl="0" indent="0">
              <a:buNone/>
            </a:pPr>
            <a:r>
              <a:t>(4.559)</a:t>
            </a:r>
          </a:p>
          <a:p>
            <a:pPr marL="0" lvl="0" indent="0">
              <a:buNone/>
            </a:pPr>
            <a:r>
              <a:t>(4.559)</a:t>
            </a:r>
          </a:p>
          <a:p>
            <a:pPr marL="0" lvl="0" indent="0">
              <a:buNone/>
            </a:pPr>
            <a:r>
              <a:t>(4.559)</a:t>
            </a:r>
          </a:p>
          <a:p>
            <a:pPr marL="0" lvl="0" indent="0">
              <a:buNone/>
            </a:pPr>
            <a:r>
              <a:t>China</a:t>
            </a:r>
          </a:p>
          <a:p>
            <a:pPr marL="0" lvl="0" indent="0">
              <a:buNone/>
            </a:pPr>
            <a:r>
              <a:t>7.049</a:t>
            </a:r>
          </a:p>
          <a:p>
            <a:pPr marL="0" lvl="0" indent="0">
              <a:buNone/>
            </a:pPr>
            <a:r>
              <a:t>3.819</a:t>
            </a:r>
          </a:p>
          <a:p>
            <a:pPr marL="0" lvl="0" indent="0">
              <a:buNone/>
            </a:pPr>
            <a:r>
              <a:t>2.193</a:t>
            </a:r>
          </a:p>
          <a:p>
            <a:pPr marL="0" lvl="0" indent="0">
              <a:buNone/>
            </a:pPr>
            <a:r>
              <a:t>2.208</a:t>
            </a:r>
          </a:p>
          <a:p>
            <a:pPr marL="0" lvl="0" indent="0">
              <a:buNone/>
            </a:pPr>
            <a:r>
              <a:t>1.941</a:t>
            </a:r>
          </a:p>
          <a:p>
            <a:pPr marL="0" lvl="0" indent="0">
              <a:buNone/>
            </a:pPr>
            <a:r>
              <a:t>(12.213)</a:t>
            </a:r>
          </a:p>
          <a:p>
            <a:pPr marL="0" lvl="0" indent="0">
              <a:buNone/>
            </a:pPr>
            <a:r>
              <a:t>(12.673)</a:t>
            </a:r>
          </a:p>
          <a:p>
            <a:pPr marL="0" lvl="0" indent="0">
              <a:buNone/>
            </a:pPr>
            <a:r>
              <a:t>(7.941)</a:t>
            </a:r>
          </a:p>
          <a:p>
            <a:pPr marL="0" lvl="0" indent="0">
              <a:buNone/>
            </a:pPr>
            <a:r>
              <a:t>(7.941)</a:t>
            </a:r>
          </a:p>
          <a:p>
            <a:pPr marL="0" lvl="0" indent="0">
              <a:buNone/>
            </a:pPr>
            <a:r>
              <a:t>(7.927)</a:t>
            </a:r>
          </a:p>
          <a:p>
            <a:pPr marL="0" lvl="0" indent="0">
              <a:buNone/>
            </a:pPr>
            <a:r>
              <a:t>South Korea</a:t>
            </a:r>
          </a:p>
          <a:p>
            <a:pPr marL="0" lvl="0" indent="0">
              <a:buNone/>
            </a:pPr>
            <a:r>
              <a:t>7.049</a:t>
            </a:r>
          </a:p>
          <a:p>
            <a:pPr marL="0" lvl="0" indent="0">
              <a:buNone/>
            </a:pPr>
            <a:r>
              <a:t>2.624</a:t>
            </a:r>
          </a:p>
          <a:p>
            <a:pPr marL="0" lvl="0" indent="0">
              <a:buNone/>
            </a:pPr>
            <a:r>
              <a:t>1.912</a:t>
            </a:r>
          </a:p>
          <a:p>
            <a:pPr marL="0" lvl="0" indent="0">
              <a:buNone/>
            </a:pPr>
            <a:r>
              <a:t>1.912</a:t>
            </a:r>
          </a:p>
          <a:p>
            <a:pPr marL="0" lvl="0" indent="0">
              <a:buNone/>
            </a:pPr>
            <a:r>
              <a:t>1.542</a:t>
            </a:r>
          </a:p>
          <a:p>
            <a:pPr marL="0" lvl="0" indent="0">
              <a:buNone/>
            </a:pPr>
            <a:r>
              <a:t>(12.213)</a:t>
            </a:r>
          </a:p>
          <a:p>
            <a:pPr marL="0" lvl="0" indent="0">
              <a:buNone/>
            </a:pPr>
            <a:r>
              <a:t>(12.265)</a:t>
            </a:r>
          </a:p>
          <a:p>
            <a:pPr marL="0" lvl="0" indent="0">
              <a:buNone/>
            </a:pPr>
            <a:r>
              <a:t>(7.131)</a:t>
            </a:r>
          </a:p>
          <a:p>
            <a:pPr marL="0" lvl="0" indent="0">
              <a:buNone/>
            </a:pPr>
            <a:r>
              <a:t>(7.131)</a:t>
            </a:r>
          </a:p>
          <a:p>
            <a:pPr marL="0" lvl="0" indent="0">
              <a:buNone/>
            </a:pPr>
            <a:r>
              <a:t>(7.102)</a:t>
            </a:r>
          </a:p>
          <a:p>
            <a:pPr marL="0" lvl="0" indent="0">
              <a:buNone/>
            </a:pPr>
            <a:r>
              <a:t>India</a:t>
            </a:r>
          </a:p>
          <a:p>
            <a:pPr marL="0" lvl="0" indent="0">
              <a:buNone/>
            </a:pPr>
            <a:r>
              <a:t>7.049</a:t>
            </a:r>
          </a:p>
          <a:p>
            <a:pPr marL="0" lvl="0" indent="0">
              <a:buNone/>
            </a:pPr>
            <a:r>
              <a:t>7.612</a:t>
            </a:r>
          </a:p>
          <a:p>
            <a:pPr marL="0" lvl="0" indent="0">
              <a:buNone/>
            </a:pPr>
            <a:r>
              <a:t>6.394</a:t>
            </a:r>
          </a:p>
          <a:p>
            <a:pPr marL="0" lvl="0" indent="0">
              <a:buNone/>
            </a:pPr>
            <a:r>
              <a:t>5.874</a:t>
            </a:r>
          </a:p>
          <a:p>
            <a:pPr marL="0" lvl="0" indent="0">
              <a:buNone/>
            </a:pPr>
            <a:r>
              <a:t>5.341</a:t>
            </a:r>
          </a:p>
          <a:p>
            <a:pPr marL="0" lvl="0" indent="0">
              <a:buNone/>
            </a:pPr>
            <a:r>
              <a:t>(12.213)</a:t>
            </a:r>
          </a:p>
          <a:p>
            <a:pPr marL="0" lvl="0" indent="0">
              <a:buNone/>
            </a:pPr>
            <a:r>
              <a:t>(12.536)</a:t>
            </a:r>
          </a:p>
          <a:p>
            <a:pPr marL="0" lvl="0" indent="0">
              <a:buNone/>
            </a:pPr>
            <a:r>
              <a:t>(7.809)</a:t>
            </a:r>
          </a:p>
          <a:p>
            <a:pPr marL="0" lvl="0" indent="0">
              <a:buNone/>
            </a:pPr>
            <a:r>
              <a:t>(7.517)</a:t>
            </a:r>
          </a:p>
          <a:p>
            <a:pPr marL="0" lvl="0" indent="0">
              <a:buNone/>
            </a:pPr>
            <a:r>
              <a:t>(7.322)</a:t>
            </a:r>
          </a:p>
          <a:p>
            <a:pPr marL="0" lvl="0" indent="0">
              <a:buNone/>
            </a:pPr>
            <a:r>
              <a:t>Japan</a:t>
            </a:r>
          </a:p>
          <a:p>
            <a:pPr marL="0" lvl="0" indent="0">
              <a:buNone/>
            </a:pPr>
            <a:r>
              <a:t>6.11</a:t>
            </a:r>
          </a:p>
          <a:p>
            <a:pPr marL="0" lvl="0" indent="0">
              <a:buNone/>
            </a:pPr>
            <a:r>
              <a:t>4.639</a:t>
            </a:r>
          </a:p>
          <a:p>
            <a:pPr marL="0" lvl="0" indent="0">
              <a:buNone/>
            </a:pPr>
            <a:r>
              <a:t>3.274</a:t>
            </a:r>
          </a:p>
          <a:p>
            <a:pPr marL="0" lvl="0" indent="0">
              <a:buNone/>
            </a:pPr>
            <a:r>
              <a:t>2.618</a:t>
            </a:r>
          </a:p>
          <a:p>
            <a:pPr marL="0" lvl="0" indent="0">
              <a:buNone/>
            </a:pPr>
            <a:r>
              <a:t>2.23</a:t>
            </a:r>
          </a:p>
          <a:p>
            <a:pPr marL="0" lvl="0" indent="0">
              <a:buNone/>
            </a:pPr>
            <a:r>
              <a:t>(11.967)</a:t>
            </a:r>
          </a:p>
          <a:p>
            <a:pPr marL="0" lvl="0" indent="0">
              <a:buNone/>
            </a:pPr>
            <a:r>
              <a:t>(12.356)</a:t>
            </a:r>
          </a:p>
          <a:p>
            <a:pPr marL="0" lvl="0" indent="0">
              <a:buNone/>
            </a:pPr>
            <a:r>
              <a:t>(7.353)</a:t>
            </a:r>
          </a:p>
          <a:p>
            <a:pPr marL="0" lvl="0" indent="0">
              <a:buNone/>
            </a:pPr>
            <a:r>
              <a:t>(7.114)</a:t>
            </a:r>
          </a:p>
          <a:p>
            <a:pPr marL="0" lvl="0" indent="0">
              <a:buNone/>
            </a:pPr>
            <a:r>
              <a:t>(6.487)</a:t>
            </a:r>
          </a:p>
          <a:p>
            <a:pPr marL="0" lvl="0" indent="0">
              <a:buNone/>
            </a:pPr>
            <a:r>
              <a:t>ANZ</a:t>
            </a:r>
          </a:p>
          <a:p>
            <a:pPr marL="0" lvl="0" indent="0">
              <a:buNone/>
            </a:pPr>
            <a:r>
              <a:t>7.049</a:t>
            </a:r>
          </a:p>
          <a:p>
            <a:pPr marL="0" lvl="0" indent="0">
              <a:buNone/>
            </a:pPr>
            <a:r>
              <a:t>6.446</a:t>
            </a:r>
          </a:p>
          <a:p>
            <a:pPr marL="0" lvl="0" indent="0">
              <a:buNone/>
            </a:pPr>
            <a:r>
              <a:t>2.948</a:t>
            </a:r>
          </a:p>
          <a:p>
            <a:pPr marL="0" lvl="0" indent="0">
              <a:buNone/>
            </a:pPr>
            <a:r>
              <a:t>2.278</a:t>
            </a:r>
          </a:p>
          <a:p>
            <a:pPr marL="0" lvl="0" indent="0">
              <a:buNone/>
            </a:pPr>
            <a:r>
              <a:t>1.545</a:t>
            </a:r>
          </a:p>
          <a:p>
            <a:pPr marL="0" lvl="0" indent="0">
              <a:buNone/>
            </a:pPr>
            <a:r>
              <a:t>(12.213)</a:t>
            </a:r>
          </a:p>
          <a:p>
            <a:pPr marL="0" lvl="0" indent="0">
              <a:buNone/>
            </a:pPr>
            <a:r>
              <a:t>(11.922)</a:t>
            </a:r>
          </a:p>
          <a:p>
            <a:pPr marL="0" lvl="0" indent="0">
              <a:buNone/>
            </a:pPr>
            <a:r>
              <a:t>(6.765)</a:t>
            </a:r>
          </a:p>
          <a:p>
            <a:pPr marL="0" lvl="0" indent="0">
              <a:buNone/>
            </a:pPr>
            <a:r>
              <a:t>(6.318)</a:t>
            </a:r>
          </a:p>
          <a:p>
            <a:pPr marL="0" lvl="0" indent="0">
              <a:buNone/>
            </a:pPr>
            <a:r>
              <a:t>(6.065)</a:t>
            </a:r>
          </a:p>
          <a:p>
            <a:pPr marL="0" lvl="0" indent="0">
              <a:buNone/>
            </a:pPr>
            <a:r>
              <a:t>]</a:t>
            </a:r>
          </a:p>
          <a:p>
            <a:pPr marL="0" lvl="0" indent="0">
              <a:buNone/>
            </a:pPr>
            <a:r>
              <a:t>.pull-right[</a:t>
            </a:r>
          </a:p>
          <a:p>
            <a:pPr marL="0" lvl="0" indent="0">
              <a:buNone/>
            </a:pPr>
            <a:r>
              <a:t>Kind</a:t>
            </a:r>
          </a:p>
          <a:p>
            <a:pPr marL="0" lvl="0" indent="0">
              <a:buNone/>
            </a:pPr>
            <a:r>
              <a:t>T2008</a:t>
            </a:r>
          </a:p>
          <a:p>
            <a:pPr marL="0" lvl="0" indent="0">
              <a:buNone/>
            </a:pPr>
            <a:r>
              <a:t>T2009</a:t>
            </a:r>
          </a:p>
          <a:p>
            <a:pPr marL="0" lvl="0" indent="0">
              <a:buNone/>
            </a:pPr>
            <a:r>
              <a:t>T2010</a:t>
            </a:r>
          </a:p>
          <a:p>
            <a:pPr marL="0" lvl="0" indent="0">
              <a:buNone/>
            </a:pPr>
            <a:r>
              <a:t>T2011</a:t>
            </a:r>
          </a:p>
          <a:p>
            <a:pPr marL="0" lvl="0" indent="0">
              <a:buNone/>
            </a:pPr>
            <a:r>
              <a:t>T2012</a:t>
            </a:r>
          </a:p>
          <a:p>
            <a:pPr marL="0" lvl="0" indent="0">
              <a:buNone/>
            </a:pPr>
            <a:r>
              <a:t>MFN</a:t>
            </a:r>
          </a:p>
          <a:p>
            <a:pPr marL="0" lvl="0" indent="0">
              <a:buNone/>
            </a:pPr>
            <a:r>
              <a:t>7.762</a:t>
            </a:r>
          </a:p>
          <a:p>
            <a:pPr marL="0" lvl="0" indent="0">
              <a:buNone/>
            </a:pPr>
            <a:r>
              <a:t>7.595</a:t>
            </a:r>
          </a:p>
          <a:p>
            <a:pPr marL="0" lvl="0" indent="0">
              <a:buNone/>
            </a:pPr>
            <a:r>
              <a:t>7.564</a:t>
            </a:r>
          </a:p>
          <a:p>
            <a:pPr marL="0" lvl="0" indent="0">
              <a:buNone/>
            </a:pPr>
            <a:r>
              <a:t>7.051</a:t>
            </a:r>
          </a:p>
          <a:p>
            <a:pPr marL="0" lvl="0" indent="0">
              <a:buNone/>
            </a:pPr>
            <a:r>
              <a:t>7.053</a:t>
            </a:r>
          </a:p>
          <a:p>
            <a:pPr marL="0" lvl="0" indent="0">
              <a:buNone/>
            </a:pPr>
            <a:r>
              <a:t>(12.631)</a:t>
            </a:r>
          </a:p>
          <a:p>
            <a:pPr marL="0" lvl="0" indent="0">
              <a:buNone/>
            </a:pPr>
            <a:r>
              <a:t>(12.456)</a:t>
            </a:r>
          </a:p>
          <a:p>
            <a:pPr marL="0" lvl="0" indent="0">
              <a:buNone/>
            </a:pPr>
            <a:r>
              <a:t>(12.412)</a:t>
            </a:r>
          </a:p>
          <a:p>
            <a:pPr marL="0" lvl="0" indent="0">
              <a:buNone/>
            </a:pPr>
            <a:r>
              <a:t>(7.015)</a:t>
            </a:r>
          </a:p>
          <a:p>
            <a:pPr marL="0" lvl="0" indent="0">
              <a:buNone/>
            </a:pPr>
            <a:r>
              <a:t>(7.016)</a:t>
            </a:r>
          </a:p>
          <a:p>
            <a:pPr marL="0" lvl="0" indent="0">
              <a:buNone/>
            </a:pPr>
            <a:r>
              <a:t>ASEAN</a:t>
            </a:r>
          </a:p>
          <a:p>
            <a:pPr lvl="1">
              <a:buNone/>
            </a:pPr>
            <a:r>
              <a:t>1.84</a:t>
            </a:r>
          </a:p>
          <a:p>
            <a:pPr lvl="1">
              <a:buNone/>
            </a:pPr>
            <a:r>
              <a:t>1.843</a:t>
            </a:r>
          </a:p>
          <a:p>
            <a:pPr lvl="1">
              <a:buNone/>
            </a:pPr>
            <a:r>
              <a:t>0.152</a:t>
            </a:r>
          </a:p>
          <a:p>
            <a:pPr lvl="1">
              <a:buNone/>
            </a:pPr>
            <a:r>
              <a:t>0.152</a:t>
            </a:r>
          </a:p>
          <a:p>
            <a:pPr lvl="1">
              <a:buNone/>
            </a:pPr>
            <a:r>
              <a:t>(11.079)</a:t>
            </a:r>
          </a:p>
          <a:p>
            <a:pPr lvl="1">
              <a:buNone/>
            </a:pPr>
            <a:r>
              <a:t>(11.067)</a:t>
            </a:r>
          </a:p>
          <a:p>
            <a:pPr lvl="1">
              <a:buNone/>
            </a:pPr>
            <a:r>
              <a:t>(4.285)</a:t>
            </a:r>
          </a:p>
          <a:p>
            <a:pPr lvl="1">
              <a:buNone/>
            </a:pPr>
            <a:r>
              <a:t>(4.287)</a:t>
            </a:r>
          </a:p>
          <a:p>
            <a:pPr lvl="1">
              <a:buNone/>
            </a:pPr>
            <a:r>
              <a:t>China</a:t>
            </a:r>
          </a:p>
          <a:p>
            <a:pPr lvl="1">
              <a:buNone/>
            </a:pPr>
            <a:r>
              <a:t>3.665</a:t>
            </a:r>
          </a:p>
          <a:p>
            <a:pPr lvl="1">
              <a:buNone/>
            </a:pPr>
            <a:r>
              <a:t>2.743</a:t>
            </a:r>
          </a:p>
          <a:p>
            <a:pPr lvl="1">
              <a:buNone/>
            </a:pPr>
            <a:r>
              <a:t>1.85</a:t>
            </a:r>
          </a:p>
          <a:p>
            <a:pPr lvl="1">
              <a:buNone/>
            </a:pPr>
            <a:r>
              <a:t>1.579</a:t>
            </a:r>
          </a:p>
          <a:p>
            <a:pPr lvl="1">
              <a:buNone/>
            </a:pPr>
            <a:r>
              <a:t>(12.342)</a:t>
            </a:r>
          </a:p>
          <a:p>
            <a:pPr lvl="1">
              <a:buNone/>
            </a:pPr>
            <a:r>
              <a:t>(12.392)</a:t>
            </a:r>
          </a:p>
          <a:p>
            <a:pPr lvl="1">
              <a:buNone/>
            </a:pPr>
            <a:r>
              <a:t>(6.853)</a:t>
            </a:r>
          </a:p>
          <a:p>
            <a:pPr lvl="1">
              <a:buNone/>
            </a:pPr>
            <a:r>
              <a:t>(6.823)</a:t>
            </a:r>
          </a:p>
          <a:p>
            <a:pPr lvl="1">
              <a:buNone/>
            </a:pPr>
            <a:r>
              <a:t>South Korea</a:t>
            </a:r>
          </a:p>
          <a:p>
            <a:pPr lvl="1">
              <a:buNone/>
            </a:pPr>
            <a:r>
              <a:t>2.564</a:t>
            </a:r>
          </a:p>
          <a:p>
            <a:pPr lvl="1">
              <a:buNone/>
            </a:pPr>
            <a:r>
              <a:t>2.56</a:t>
            </a:r>
          </a:p>
          <a:p>
            <a:pPr lvl="1">
              <a:buNone/>
            </a:pPr>
            <a:r>
              <a:t>1.698</a:t>
            </a:r>
          </a:p>
          <a:p>
            <a:pPr lvl="1">
              <a:buNone/>
            </a:pPr>
            <a:r>
              <a:t>1.326</a:t>
            </a:r>
          </a:p>
          <a:p>
            <a:pPr lvl="1">
              <a:buNone/>
            </a:pPr>
            <a:r>
              <a:t>(12.087)</a:t>
            </a:r>
          </a:p>
          <a:p>
            <a:pPr lvl="1">
              <a:buNone/>
            </a:pPr>
            <a:r>
              <a:t>(12.084)</a:t>
            </a:r>
          </a:p>
          <a:p>
            <a:pPr lvl="1">
              <a:buNone/>
            </a:pPr>
            <a:r>
              <a:t>(6.395)</a:t>
            </a:r>
          </a:p>
          <a:p>
            <a:pPr lvl="1">
              <a:buNone/>
            </a:pPr>
            <a:r>
              <a:t>(6.349)</a:t>
            </a:r>
          </a:p>
          <a:p>
            <a:pPr lvl="1">
              <a:buNone/>
            </a:pPr>
            <a:r>
              <a:t>India</a:t>
            </a:r>
          </a:p>
          <a:p>
            <a:pPr lvl="3">
              <a:buNone/>
            </a:pPr>
            <a:r>
              <a:t>5.409</a:t>
            </a:r>
          </a:p>
          <a:p>
            <a:pPr lvl="3">
              <a:buNone/>
            </a:pPr>
            <a:r>
              <a:t>4.991</a:t>
            </a:r>
          </a:p>
          <a:p>
            <a:pPr lvl="1">
              <a:buNone/>
            </a:pPr>
            <a:r>
              <a:t>(6.726)</a:t>
            </a:r>
          </a:p>
          <a:p>
            <a:pPr lvl="1">
              <a:buNone/>
            </a:pPr>
            <a:r>
              <a:t>(6.620)</a:t>
            </a:r>
          </a:p>
          <a:p>
            <a:pPr lvl="1">
              <a:buNone/>
            </a:pPr>
            <a:r>
              <a:t>Japan</a:t>
            </a:r>
          </a:p>
          <a:p>
            <a:pPr lvl="1">
              <a:buNone/>
            </a:pPr>
            <a:r>
              <a:t>ANZ</a:t>
            </a:r>
          </a:p>
          <a:p>
            <a:pPr lvl="1">
              <a:buNone/>
            </a:pPr>
            <a:r>
              <a:t>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 class:center,middle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TFP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framework is using two-stage regression:</a:t>
            </a:r>
            <a:br/>
            <a:r>
              <a:t>first, estimating TFP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</m:oMath>
              </m:oMathPara>
            </a14:m>
            <a:endParaRPr/>
          </a:p>
          <a:p>
            <a:pPr marL="0" lvl="0" indent="0">
              <a:buNone/>
            </a:pPr>
            <a:r>
              <a:t>where:</a:t>
            </a:r>
            <a:br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</m:oMath>
            </a14:m>
            <a:r>
              <a:t>   = Revenue of firm i at time t</a:t>
            </a:r>
            <a:br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</m:oMath>
            </a14:m>
            <a:r>
              <a:t>    = number of labour</a:t>
            </a:r>
            <a:br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</m:oMath>
            </a14:m>
            <a:r>
              <a:t>   = fixed assets</a:t>
            </a:r>
            <a:br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𝑚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</m:oMath>
            </a14:m>
            <a:r>
              <a:t>  = intermediate materials</a:t>
            </a:r>
            <a:br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</m:oMath>
            </a14:m>
            <a:r>
              <a:t>   = energy consumption</a:t>
            </a:r>
          </a:p>
          <a:p>
            <a:pPr marL="0" lvl="0" indent="0">
              <a:buNone/>
            </a:pPr>
            <a:r>
              <a:t>Use the coefficient to predict TFP: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𝑇𝐹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</m:oMath>
              </m:oMathPara>
            </a14:m>
            <a:endParaRPr/>
          </a:p>
          <a:p>
            <a:pPr marL="0" lvl="0" indent="0">
              <a:buNone/>
            </a:pPr>
            <a:r>
              <a:t>then estimate the second stage: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𝑇𝐹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𝑡𝑎𝑟𝑖𝑓𝑓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𝑡𝑎𝑟𝑖𝑓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𝑁𝑇𝑀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𝑁𝑇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𝑀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let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𝜖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</m:oMath>
              </m:oMathPara>
            </a14:m>
            <a:endParaRPr/>
          </a:p>
          <a:p>
            <a:pPr marL="0" lvl="0" indent="0">
              <a:buNone/>
            </a:pPr>
            <a:r>
              <a:t>where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</m:oMath>
            </a14:m>
            <a:r>
              <a:t> is iid, while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𝜔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</m:oMath>
            </a14:m>
            <a:r>
              <a:t> is a productivity shock observed only by managers and may correlates with production decisions.</a:t>
            </a:r>
          </a:p>
          <a:p>
            <a:pPr marL="0" lvl="0" indent="0">
              <a:buNone/>
            </a:pPr>
            <a:r>
              <a:t>Olley and Pakes (1996) suggest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𝜔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</m:oMath>
            </a14:m>
            <a:r>
              <a:t> follows a first order markov process and affects a firm’s decision on how much to invest (or divest)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𝑖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inversed: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𝜙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Weaknesses of using investment (Levinsohn and Petrin 2003): - zero investment featured in many datasets (including SI) - less flexible compared to intermediate input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intro</a:t>
            </a:r>
          </a:p>
          <a:p>
            <a:pPr lvl="1"/>
            <a:r>
              <a:t>literature review</a:t>
            </a:r>
          </a:p>
          <a:p>
            <a:pPr lvl="1"/>
            <a:r>
              <a:t>data</a:t>
            </a:r>
          </a:p>
          <a:p>
            <a:pPr lvl="1"/>
            <a:r>
              <a:t>method</a:t>
            </a:r>
          </a:p>
          <a:p>
            <a:pPr lvl="1"/>
            <a:r>
              <a:t>results</a:t>
            </a:r>
          </a:p>
          <a:p>
            <a:pPr lvl="1"/>
            <a:r>
              <a:t>discussion &amp; Policy recommendations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Levinsohn and Petrin (2003) suggest using intermediate input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𝜔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𝜙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Therefore, the first-stage becomes: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𝛽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𝜙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</m:oMath>
              </m:oMathPara>
            </a14:m>
            <a:endParaRPr/>
          </a:p>
          <a:p>
            <a:pPr marL="0" lvl="0" indent="0">
              <a:buNone/>
            </a:pPr>
            <a:r>
              <a:t>Then proceed as follows to estimate TFP.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𝑇𝐹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𝑚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−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</m:oMath>
              </m:oMathPara>
            </a14:m>
            <a:endParaRPr/>
          </a:p>
          <a:p>
            <a:pPr marL="0" lvl="0" indent="0">
              <a:buNone/>
            </a:pPr>
            <a:r>
              <a:t>The command </a:t>
            </a:r>
            <a:r>
              <a:rPr>
                <a:latin typeface="Courier"/>
              </a:rPr>
              <a:t>levpet</a:t>
            </a:r>
            <a:r>
              <a:t> in STATA allows for practical use of the LP method (Petrin, Poi and Levinsohn 2005).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Trade policy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dataset allows for multiple goods imported for each firm. The most practical way is to use coverage ratios.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𝑡𝑎𝑟𝑖𝑓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den>
                  </m:f>
                  <m:r>
                    <a:rPr>
                      <a:latin typeface="Cambria Math" panose="02040503050406030204" pitchFamily="18" charset="0"/>
                    </a:rPr>
                    <m:t>∗100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where: -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</m:oMath>
            </a14:m>
            <a:r>
              <a:t> tariff coverage ratio of firm i at time t, -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𝑡𝑎𝑟𝑖𝑓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𝑠𝑐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</m:oMath>
            </a14:m>
            <a:r>
              <a:t> tariff imposed on good s from country c at time t -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𝑉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𝑠𝑐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</m:oMath>
            </a14:m>
            <a:r>
              <a:t> value of good s imported from country c by firm i at time t</a:t>
            </a:r>
          </a:p>
          <a:p>
            <a:pPr marL="0" lvl="0" indent="0">
              <a:buNone/>
            </a:pPr>
            <a:r>
              <a:t>And for NTMs: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𝑁𝑇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</m:den>
                  </m:f>
                  <m:r>
                    <a:rPr>
                      <a:latin typeface="Cambria Math" panose="02040503050406030204" pitchFamily="18" charset="0"/>
                    </a:rPr>
                    <m:t>∗100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𝑁𝑇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𝑀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𝑠𝑐</m:t>
                    </m:r>
                  </m:sub>
                </m:sSub>
              </m:oMath>
            </a14:m>
            <a:r>
              <a:t> is the number of NTM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imposed on good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𝑠</m:t>
                </m:r>
              </m:oMath>
            </a14:m>
            <a:r>
              <a:t> from country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𝑐</m:t>
                </m:r>
              </m:oMath>
            </a14:m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Coverage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.pull-left[ - Table 5 shows simple mean and coverage ratios</a:t>
            </a:r>
          </a:p>
          <a:p>
            <a:pPr lvl="1"/>
            <a:r>
              <a:t>As expected, tariff lies between MFN and FTAs</a:t>
            </a:r>
          </a:p>
          <a:p>
            <a:pPr lvl="1"/>
            <a:r>
              <a:t>Import licensing and quotas is more important than SPS and TBT</a:t>
            </a:r>
          </a:p>
          <a:p>
            <a:pPr lvl="1"/>
            <a:r>
              <a:t>Coverage ratios vs simple mean:</a:t>
            </a:r>
          </a:p>
          <a:p>
            <a:pPr lvl="1"/>
            <a:r>
              <a:t>no visual difference on tariff</a:t>
            </a:r>
          </a:p>
          <a:p>
            <a:pPr lvl="1"/>
            <a:r>
              <a:t>firms import more goods with NTMs ]</a:t>
            </a:r>
          </a:p>
          <a:p>
            <a:pPr marL="0" lvl="0" indent="0">
              <a:buNone/>
            </a:pPr>
            <a:r>
              <a:t>.pull-right[ Table 5. Coverage ratios</a:t>
            </a:r>
          </a:p>
          <a:p>
            <a:pPr marL="0" lvl="0" indent="0">
              <a:buNone/>
            </a:pPr>
            <a:r>
              <a:t>Variable</a:t>
            </a:r>
          </a:p>
          <a:p>
            <a:pPr marL="0" lvl="0" indent="0">
              <a:buNone/>
            </a:pPr>
            <a:r>
              <a:t>Obs</a:t>
            </a:r>
          </a:p>
          <a:p>
            <a:pPr marL="0" lvl="0" indent="0">
              <a:buNone/>
            </a:pPr>
            <a:r>
              <a:t>Mean</a:t>
            </a:r>
          </a:p>
          <a:p>
            <a:pPr marL="0" lvl="0" indent="0">
              <a:buNone/>
            </a:pPr>
            <a:r>
              <a:t>St.Dev.</a:t>
            </a:r>
          </a:p>
          <a:p>
            <a:pPr marL="0" lvl="0" indent="0">
              <a:buNone/>
            </a:pPr>
            <a:r>
              <a:t>Min</a:t>
            </a:r>
          </a:p>
          <a:p>
            <a:pPr marL="0" lvl="0" indent="0">
              <a:buNone/>
            </a:pPr>
            <a:r>
              <a:t>Max</a:t>
            </a:r>
          </a:p>
          <a:p>
            <a:pPr marL="0" lvl="0" indent="0">
              <a:buNone/>
            </a:pPr>
            <a:r>
              <a:t>Tariff</a:t>
            </a:r>
          </a:p>
          <a:p>
            <a:pPr marL="0" lvl="0" indent="0">
              <a:buNone/>
            </a:pPr>
            <a:r>
              <a:t>407,532</a:t>
            </a:r>
          </a:p>
          <a:p>
            <a:pPr marL="0" lvl="0" indent="0">
              <a:buNone/>
            </a:pPr>
            <a:r>
              <a:t>3.503</a:t>
            </a:r>
          </a:p>
          <a:p>
            <a:pPr marL="0" lvl="0" indent="0">
              <a:buNone/>
            </a:pPr>
            <a:r>
              <a:t>4.971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150</a:t>
            </a:r>
          </a:p>
          <a:p>
            <a:pPr marL="0" lvl="0" indent="0">
              <a:buNone/>
            </a:pPr>
            <a:r>
              <a:t>Tariff Coverage Ratio (T)</a:t>
            </a:r>
          </a:p>
          <a:p>
            <a:pPr marL="0" lvl="0" indent="0">
              <a:buNone/>
            </a:pPr>
            <a:r>
              <a:t>407,532</a:t>
            </a:r>
          </a:p>
          <a:p>
            <a:pPr marL="0" lvl="0" indent="0">
              <a:buNone/>
            </a:pPr>
            <a:r>
              <a:t>3.420</a:t>
            </a:r>
          </a:p>
          <a:p>
            <a:pPr marL="0" lvl="0" indent="0">
              <a:buNone/>
            </a:pPr>
            <a:r>
              <a:t>5.646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150</a:t>
            </a:r>
          </a:p>
          <a:p>
            <a:pPr marL="0" lvl="0" indent="0">
              <a:buNone/>
            </a:pPr>
            <a:r>
              <a:t>SPS (A)</a:t>
            </a:r>
          </a:p>
          <a:p>
            <a:pPr marL="0" lvl="0" indent="0">
              <a:buNone/>
            </a:pPr>
            <a:r>
              <a:t>407,532</a:t>
            </a:r>
          </a:p>
          <a:p>
            <a:pPr marL="0" lvl="0" indent="0">
              <a:buNone/>
            </a:pPr>
            <a:r>
              <a:t>0.108</a:t>
            </a:r>
          </a:p>
          <a:p>
            <a:pPr marL="0" lvl="0" indent="0">
              <a:buNone/>
            </a:pPr>
            <a:r>
              <a:t>0.718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29</a:t>
            </a:r>
          </a:p>
          <a:p>
            <a:pPr marL="0" lvl="0" indent="0">
              <a:buNone/>
            </a:pPr>
            <a:r>
              <a:t>TBT (B)</a:t>
            </a:r>
          </a:p>
          <a:p>
            <a:pPr marL="0" lvl="0" indent="0">
              <a:buNone/>
            </a:pPr>
            <a:r>
              <a:t>407,532</a:t>
            </a:r>
          </a:p>
          <a:p>
            <a:pPr marL="0" lvl="0" indent="0">
              <a:buNone/>
            </a:pPr>
            <a:r>
              <a:t>0.140</a:t>
            </a:r>
          </a:p>
          <a:p>
            <a:pPr marL="0" lvl="0" indent="0">
              <a:buNone/>
            </a:pPr>
            <a:r>
              <a:t>0.663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13</a:t>
            </a:r>
          </a:p>
          <a:p>
            <a:pPr marL="0" lvl="0" indent="0">
              <a:buNone/>
            </a:pPr>
            <a:r>
              <a:t>Pre-shipment inspection (C)</a:t>
            </a:r>
          </a:p>
          <a:p>
            <a:pPr marL="0" lvl="0" indent="0">
              <a:buNone/>
            </a:pPr>
            <a:r>
              <a:t>407,532</a:t>
            </a:r>
          </a:p>
          <a:p>
            <a:pPr marL="0" lvl="0" indent="0">
              <a:buNone/>
            </a:pPr>
            <a:r>
              <a:t>0.028</a:t>
            </a:r>
          </a:p>
          <a:p>
            <a:pPr marL="0" lvl="0" indent="0">
              <a:buNone/>
            </a:pPr>
            <a:r>
              <a:t>0.214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5</a:t>
            </a:r>
          </a:p>
          <a:p>
            <a:pPr marL="0" lvl="0" indent="0">
              <a:buNone/>
            </a:pPr>
            <a:r>
              <a:t>Licensing, quota, etc (E)</a:t>
            </a:r>
          </a:p>
          <a:p>
            <a:pPr marL="0" lvl="0" indent="0">
              <a:buNone/>
            </a:pPr>
            <a:r>
              <a:t>407,532</a:t>
            </a:r>
          </a:p>
          <a:p>
            <a:pPr marL="0" lvl="0" indent="0">
              <a:buNone/>
            </a:pPr>
            <a:r>
              <a:t>0.321</a:t>
            </a:r>
          </a:p>
          <a:p>
            <a:pPr marL="0" lvl="0" indent="0">
              <a:buNone/>
            </a:pPr>
            <a:r>
              <a:t>0.550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6</a:t>
            </a:r>
          </a:p>
          <a:p>
            <a:pPr marL="0" lvl="0" indent="0">
              <a:buNone/>
            </a:pPr>
            <a:r>
              <a:t>Price control etc (F)</a:t>
            </a:r>
          </a:p>
          <a:p>
            <a:pPr marL="0" lvl="0" indent="0">
              <a:buNone/>
            </a:pPr>
            <a:r>
              <a:t>407,532</a:t>
            </a:r>
          </a:p>
          <a:p>
            <a:pPr marL="0" lvl="0" indent="0">
              <a:buNone/>
            </a:pPr>
            <a:r>
              <a:t>0.000</a:t>
            </a:r>
          </a:p>
          <a:p>
            <a:pPr marL="0" lvl="0" indent="0">
              <a:buNone/>
            </a:pPr>
            <a:r>
              <a:t>0.008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2</a:t>
            </a:r>
          </a:p>
          <a:p>
            <a:pPr marL="0" lvl="0" indent="0">
              <a:buNone/>
            </a:pPr>
            <a:r>
              <a:t>Competition measures (H)</a:t>
            </a:r>
          </a:p>
          <a:p>
            <a:pPr marL="0" lvl="0" indent="0">
              <a:buNone/>
            </a:pPr>
            <a:r>
              <a:t>407,532</a:t>
            </a:r>
          </a:p>
          <a:p>
            <a:pPr marL="0" lvl="0" indent="0">
              <a:buNone/>
            </a:pPr>
            <a:r>
              <a:t>0.007</a:t>
            </a:r>
          </a:p>
          <a:p>
            <a:pPr marL="0" lvl="0" indent="0">
              <a:buNone/>
            </a:pPr>
            <a:r>
              <a:t>0.083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2</a:t>
            </a:r>
          </a:p>
          <a:p>
            <a:pPr marL="0" lvl="0" indent="0">
              <a:buNone/>
            </a:pPr>
            <a:r>
              <a:t>Export-related (P)</a:t>
            </a:r>
          </a:p>
          <a:p>
            <a:pPr marL="0" lvl="0" indent="0">
              <a:buNone/>
            </a:pPr>
            <a:r>
              <a:t>407,532</a:t>
            </a:r>
          </a:p>
          <a:p>
            <a:pPr marL="0" lvl="0" indent="0">
              <a:buNone/>
            </a:pPr>
            <a:r>
              <a:t>0.063</a:t>
            </a:r>
          </a:p>
          <a:p>
            <a:pPr marL="0" lvl="0" indent="0">
              <a:buNone/>
            </a:pPr>
            <a:r>
              <a:t>0.376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7</a:t>
            </a:r>
          </a:p>
          <a:p>
            <a:pPr marL="0" lvl="0" indent="0">
              <a:buNone/>
            </a:pPr>
            <a:r>
              <a:t>Coverage ratio A</a:t>
            </a:r>
          </a:p>
          <a:p>
            <a:pPr marL="0" lvl="0" indent="0">
              <a:buNone/>
            </a:pPr>
            <a:r>
              <a:t>407,532</a:t>
            </a:r>
          </a:p>
          <a:p>
            <a:pPr marL="0" lvl="0" indent="0">
              <a:buNone/>
            </a:pPr>
            <a:r>
              <a:t>0.246</a:t>
            </a:r>
          </a:p>
          <a:p>
            <a:pPr marL="0" lvl="0" indent="0">
              <a:buNone/>
            </a:pPr>
            <a:r>
              <a:t>0.931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19</a:t>
            </a:r>
          </a:p>
          <a:p>
            <a:pPr marL="0" lvl="0" indent="0">
              <a:buNone/>
            </a:pPr>
            <a:r>
              <a:t>Coverage ratio B</a:t>
            </a:r>
          </a:p>
          <a:p>
            <a:pPr marL="0" lvl="0" indent="0">
              <a:buNone/>
            </a:pPr>
            <a:r>
              <a:t>407,532</a:t>
            </a:r>
          </a:p>
          <a:p>
            <a:pPr marL="0" lvl="0" indent="0">
              <a:buNone/>
            </a:pPr>
            <a:r>
              <a:t>0.202</a:t>
            </a:r>
          </a:p>
          <a:p>
            <a:pPr marL="0" lvl="0" indent="0">
              <a:buNone/>
            </a:pPr>
            <a:r>
              <a:t>0.478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9</a:t>
            </a:r>
          </a:p>
          <a:p>
            <a:pPr marL="0" lvl="0" indent="0">
              <a:buNone/>
            </a:pPr>
            <a:r>
              <a:t>Coverage ratio C</a:t>
            </a:r>
          </a:p>
          <a:p>
            <a:pPr marL="0" lvl="0" indent="0">
              <a:buNone/>
            </a:pPr>
            <a:r>
              <a:t>407,532</a:t>
            </a:r>
          </a:p>
          <a:p>
            <a:pPr marL="0" lvl="0" indent="0">
              <a:buNone/>
            </a:pPr>
            <a:r>
              <a:t>0.059</a:t>
            </a:r>
          </a:p>
          <a:p>
            <a:pPr marL="0" lvl="0" indent="0">
              <a:buNone/>
            </a:pPr>
            <a:r>
              <a:t>0.237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4</a:t>
            </a:r>
          </a:p>
          <a:p>
            <a:pPr marL="0" lvl="0" indent="0">
              <a:buNone/>
            </a:pPr>
            <a:r>
              <a:t>Coverage ratio E</a:t>
            </a:r>
          </a:p>
          <a:p>
            <a:pPr marL="0" lvl="0" indent="0">
              <a:buNone/>
            </a:pPr>
            <a:r>
              <a:t>407,532</a:t>
            </a:r>
          </a:p>
          <a:p>
            <a:pPr marL="0" lvl="0" indent="0">
              <a:buNone/>
            </a:pPr>
            <a:r>
              <a:t>0.337</a:t>
            </a:r>
          </a:p>
          <a:p>
            <a:pPr marL="0" lvl="0" indent="0">
              <a:buNone/>
            </a:pPr>
            <a:r>
              <a:t>0.468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6</a:t>
            </a:r>
          </a:p>
          <a:p>
            <a:pPr marL="0" lvl="0" indent="0">
              <a:buNone/>
            </a:pPr>
            <a:r>
              <a:t>Coverage ratio F</a:t>
            </a:r>
          </a:p>
          <a:p>
            <a:pPr marL="0" lvl="0" indent="0">
              <a:buNone/>
            </a:pPr>
            <a:r>
              <a:t>407,532</a:t>
            </a:r>
          </a:p>
          <a:p>
            <a:pPr marL="0" lvl="0" indent="0">
              <a:buNone/>
            </a:pPr>
            <a:r>
              <a:t>0.000</a:t>
            </a:r>
          </a:p>
          <a:p>
            <a:pPr marL="0" lvl="0" indent="0">
              <a:buNone/>
            </a:pPr>
            <a:r>
              <a:t>0.001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Coverage ratio H</a:t>
            </a:r>
          </a:p>
          <a:p>
            <a:pPr marL="0" lvl="0" indent="0">
              <a:buNone/>
            </a:pPr>
            <a:r>
              <a:t>407,532</a:t>
            </a:r>
          </a:p>
          <a:p>
            <a:pPr marL="0" lvl="0" indent="0">
              <a:buNone/>
            </a:pPr>
            <a:r>
              <a:t>0.014</a:t>
            </a:r>
          </a:p>
          <a:p>
            <a:pPr marL="0" lvl="0" indent="0">
              <a:buNone/>
            </a:pPr>
            <a:r>
              <a:t>0.083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1</a:t>
            </a:r>
          </a:p>
          <a:p>
            <a:pPr marL="0" lvl="0" indent="0">
              <a:buNone/>
            </a:pPr>
            <a:r>
              <a:t>Coverage ratio P</a:t>
            </a:r>
          </a:p>
          <a:p>
            <a:pPr marL="0" lvl="0" indent="0">
              <a:buNone/>
            </a:pPr>
            <a:r>
              <a:t>407,532</a:t>
            </a:r>
          </a:p>
          <a:p>
            <a:pPr marL="0" lvl="0" indent="0">
              <a:buNone/>
            </a:pPr>
            <a:r>
              <a:t>0.110</a:t>
            </a:r>
          </a:p>
          <a:p>
            <a:pPr marL="0" lvl="0" indent="0">
              <a:buNone/>
            </a:pPr>
            <a:r>
              <a:t>0.353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7</a:t>
            </a:r>
          </a:p>
          <a:p>
            <a:pPr marL="0" lvl="0" indent="0">
              <a:buNone/>
            </a:pPr>
            <a:r>
              <a:t>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Second-Stage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second stage regression then: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𝑡𝑓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e>
                  </m:nary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𝐹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𝛼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𝐼𝑆𝐼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𝜂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</m:oMath>
              </m:oMathPara>
            </a14:m>
            <a:endParaRPr/>
          </a:p>
          <a:p>
            <a:pPr marL="0" lvl="0" indent="0">
              <a:buNone/>
            </a:pPr>
            <a:r>
              <a:t>Where: -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𝑡𝑓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𝑙𝑜𝑔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𝑇𝐹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-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𝑙𝑜𝑔</m:t>
                </m:r>
                <m:r>
                  <a:rPr>
                    <a:latin typeface="Cambria Math" panose="02040503050406030204" pitchFamily="18" charset="0"/>
                  </a:rPr>
                  <m:t>(1+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-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𝑙𝑜𝑔</m:t>
                </m:r>
                <m:r>
                  <a:rPr>
                    <a:latin typeface="Cambria Math" panose="02040503050406030204" pitchFamily="18" charset="0"/>
                  </a:rPr>
                  <m:t>(1+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-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𝐹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𝑂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</m:oMath>
            </a14:m>
            <a:r>
              <a:t> foreign ownership of firm i at time t (%)</a:t>
            </a:r>
          </a:p>
          <a:p>
            <a:pPr marL="0" lvl="0" indent="0">
              <a:buNone/>
            </a:pPr>
            <a:r>
              <a:t>along with firm’s fixed effect and ISIC dummy.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 class:center,middle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 class:center,middle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Zero capital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Zero capital and energy consumption exists both for SI observations (left) and customs data (right).</a:t>
            </a:r>
          </a:p>
          <a:p>
            <a:pPr marL="0" lvl="0" indent="0">
              <a:buNone/>
            </a:pPr>
            <a:r>
              <a:t>.center[ zero capital]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TFP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𝑛</m:t>
                </m:r>
                <m:r>
                  <a:rPr>
                    <a:latin typeface="Cambria Math" panose="02040503050406030204" pitchFamily="18" charset="0"/>
                  </a:rPr>
                  <m:t>=0</m:t>
                </m:r>
              </m:oMath>
            </a14:m>
            <a:r>
              <a:t> have smaller RTS and much smaller coefficient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𝑛</m:t>
                </m:r>
              </m:oMath>
            </a14:m>
            <a:endParaRPr/>
          </a:p>
          <a:p>
            <a:pPr lvl="1"/>
            <a:r>
              <a:t>Lost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±</m:t>
                </m:r>
              </m:oMath>
            </a14:m>
            <a:r>
              <a:t> 30% of observations</a:t>
            </a:r>
          </a:p>
          <a:p>
            <a:pPr marL="0" lvl="0" indent="0">
              <a:buNone/>
            </a:pPr>
            <a:r>
              <a:t>.pull-left[ table 6a. Factor multipliers with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𝑛</m:t>
                </m:r>
                <m:r>
                  <a:rPr>
                    <a:latin typeface="Cambria Math" panose="02040503050406030204" pitchFamily="18" charset="0"/>
                  </a:rPr>
                  <m:t>=0</m:t>
                </m:r>
              </m:oMath>
            </a14:m>
            <a:endParaRPr/>
          </a:p>
          <a:p>
            <a:pPr marL="0" lvl="0" indent="0">
              <a:buNone/>
            </a:pPr>
            <a:r>
              <a:t>Variables</a:t>
            </a:r>
          </a:p>
          <a:p>
            <a:pPr marL="0" lvl="0" indent="0">
              <a:buNone/>
            </a:pPr>
            <a:r>
              <a:t>All_SI</a:t>
            </a:r>
          </a:p>
          <a:p>
            <a:pPr marL="0" lvl="0" indent="0">
              <a:buNone/>
            </a:pPr>
            <a:r>
              <a:t>Non_customs</a:t>
            </a:r>
          </a:p>
          <a:p>
            <a:pPr marL="0" lvl="0" indent="0">
              <a:buNone/>
            </a:pPr>
            <a:r>
              <a:t>Customs_only</a:t>
            </a:r>
          </a:p>
          <a:p>
            <a:pPr marL="0" lvl="0" indent="0">
              <a:buNone/>
            </a:pPr>
            <a:r>
              <a:t>Labour (l)</a:t>
            </a:r>
          </a:p>
          <a:p>
            <a:pPr marL="0" lvl="0" indent="0">
              <a:buNone/>
            </a:pPr>
            <a:r>
              <a:t>0.354***</a:t>
            </a:r>
          </a:p>
          <a:p>
            <a:pPr marL="0" lvl="0" indent="0">
              <a:buNone/>
            </a:pPr>
            <a:r>
              <a:t>0.355***</a:t>
            </a:r>
          </a:p>
          <a:p>
            <a:pPr marL="0" lvl="0" indent="0">
              <a:buNone/>
            </a:pPr>
            <a:r>
              <a:t>0.268***</a:t>
            </a:r>
          </a:p>
          <a:p>
            <a:pPr marL="0" lvl="0" indent="0">
              <a:buNone/>
            </a:pPr>
            <a:r>
              <a:t>(0.005)</a:t>
            </a:r>
          </a:p>
          <a:p>
            <a:pPr marL="0" lvl="0" indent="0">
              <a:buNone/>
            </a:pPr>
            <a:r>
              <a:t>(0.005)</a:t>
            </a:r>
          </a:p>
          <a:p>
            <a:pPr marL="0" lvl="0" indent="0">
              <a:buNone/>
            </a:pPr>
            <a:r>
              <a:t>(0.011)</a:t>
            </a:r>
          </a:p>
          <a:p>
            <a:pPr marL="0" lvl="0" indent="0">
              <a:buNone/>
            </a:pPr>
            <a:r>
              <a:t>Capital (k)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0</a:t>
            </a:r>
          </a:p>
          <a:p>
            <a:pPr marL="0" lvl="0" indent="0">
              <a:buNone/>
            </a:pPr>
            <a:r>
              <a:t>(0.000)</a:t>
            </a:r>
          </a:p>
          <a:p>
            <a:pPr marL="0" lvl="0" indent="0">
              <a:buNone/>
            </a:pPr>
            <a:r>
              <a:t>(0.000)</a:t>
            </a:r>
          </a:p>
          <a:p>
            <a:pPr marL="0" lvl="0" indent="0">
              <a:buNone/>
            </a:pPr>
            <a:r>
              <a:t>(0.002)</a:t>
            </a:r>
          </a:p>
          <a:p>
            <a:pPr marL="0" lvl="0" indent="0">
              <a:buNone/>
            </a:pPr>
            <a:r>
              <a:t>Energy (n)</a:t>
            </a:r>
          </a:p>
          <a:p>
            <a:pPr marL="0" lvl="0" indent="0">
              <a:buNone/>
            </a:pPr>
            <a:r>
              <a:t>0.035***</a:t>
            </a:r>
          </a:p>
          <a:p>
            <a:pPr marL="0" lvl="0" indent="0">
              <a:buNone/>
            </a:pPr>
            <a:r>
              <a:t>0.037***</a:t>
            </a:r>
          </a:p>
          <a:p>
            <a:pPr marL="0" lvl="0" indent="0">
              <a:buNone/>
            </a:pPr>
            <a:r>
              <a:t>0.019***</a:t>
            </a:r>
          </a:p>
          <a:p>
            <a:pPr marL="0" lvl="0" indent="0">
              <a:buNone/>
            </a:pPr>
            <a:r>
              <a:t>(0.001)</a:t>
            </a:r>
          </a:p>
          <a:p>
            <a:pPr marL="0" lvl="0" indent="0">
              <a:buNone/>
            </a:pPr>
            <a:r>
              <a:t>(0.001)</a:t>
            </a:r>
          </a:p>
          <a:p>
            <a:pPr marL="0" lvl="0" indent="0">
              <a:buNone/>
            </a:pPr>
            <a:r>
              <a:t>(0.003)</a:t>
            </a:r>
          </a:p>
          <a:p>
            <a:pPr marL="0" lvl="0" indent="0">
              <a:buNone/>
            </a:pPr>
            <a:r>
              <a:t>input (m)</a:t>
            </a:r>
          </a:p>
          <a:p>
            <a:pPr marL="0" lvl="0" indent="0">
              <a:buNone/>
            </a:pPr>
            <a:r>
              <a:t>0.234***</a:t>
            </a:r>
          </a:p>
          <a:p>
            <a:pPr marL="0" lvl="0" indent="0">
              <a:buNone/>
            </a:pPr>
            <a:r>
              <a:t>0.251***</a:t>
            </a:r>
          </a:p>
          <a:p>
            <a:pPr marL="0" lvl="0" indent="0">
              <a:buNone/>
            </a:pPr>
            <a:r>
              <a:t>0.344***</a:t>
            </a:r>
          </a:p>
          <a:p>
            <a:pPr marL="0" lvl="0" indent="0">
              <a:buNone/>
            </a:pPr>
            <a:r>
              <a:t>(0.013)</a:t>
            </a:r>
          </a:p>
          <a:p>
            <a:pPr marL="0" lvl="0" indent="0">
              <a:buNone/>
            </a:pPr>
            <a:r>
              <a:t>(0.017)</a:t>
            </a:r>
          </a:p>
          <a:p>
            <a:pPr marL="0" lvl="0" indent="0">
              <a:buNone/>
            </a:pPr>
            <a:r>
              <a:t>(0.056)</a:t>
            </a:r>
          </a:p>
          <a:p>
            <a:pPr marL="0" lvl="0" indent="0">
              <a:buNone/>
            </a:pPr>
            <a:r>
              <a:t>RTS</a:t>
            </a:r>
          </a:p>
          <a:p>
            <a:pPr marL="0" lvl="0" indent="0">
              <a:buNone/>
            </a:pPr>
            <a:r>
              <a:t>0.623</a:t>
            </a:r>
          </a:p>
          <a:p>
            <a:pPr marL="0" lvl="0" indent="0">
              <a:buNone/>
            </a:pPr>
            <a:r>
              <a:t>0.643</a:t>
            </a:r>
          </a:p>
          <a:p>
            <a:pPr marL="0" lvl="0" indent="0">
              <a:buNone/>
            </a:pPr>
            <a:r>
              <a:t>0.631</a:t>
            </a:r>
          </a:p>
          <a:p>
            <a:pPr marL="0" lvl="0" indent="0">
              <a:buNone/>
            </a:pPr>
            <a:r>
              <a:t>Obs</a:t>
            </a:r>
          </a:p>
          <a:p>
            <a:pPr marL="0" lvl="0" indent="0">
              <a:buNone/>
            </a:pPr>
            <a:r>
              <a:t>117,598</a:t>
            </a:r>
          </a:p>
          <a:p>
            <a:pPr marL="0" lvl="0" indent="0">
              <a:buNone/>
            </a:pPr>
            <a:r>
              <a:t>108,662</a:t>
            </a:r>
          </a:p>
          <a:p>
            <a:pPr marL="0" lvl="0" indent="0">
              <a:buNone/>
            </a:pPr>
            <a:r>
              <a:t>8,936</a:t>
            </a:r>
          </a:p>
          <a:p>
            <a:pPr marL="0" lvl="0" indent="0">
              <a:buNone/>
            </a:pPr>
            <a:r>
              <a:t>]</a:t>
            </a:r>
          </a:p>
          <a:p>
            <a:pPr marL="0" lvl="0" indent="0">
              <a:buNone/>
            </a:pPr>
            <a:r>
              <a:t>.pull-right[ Table 6b. Factor multipliers with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𝑛</m:t>
                </m:r>
                <m:r>
                  <a:rPr>
                    <a:latin typeface="Cambria Math" panose="02040503050406030204" pitchFamily="18" charset="0"/>
                  </a:rPr>
                  <m:t>&gt;0</m:t>
                </m:r>
              </m:oMath>
            </a14:m>
            <a:endParaRPr/>
          </a:p>
          <a:p>
            <a:pPr marL="0" lvl="0" indent="0">
              <a:buNone/>
            </a:pPr>
            <a:r>
              <a:t>Variables</a:t>
            </a:r>
          </a:p>
          <a:p>
            <a:pPr marL="0" lvl="0" indent="0">
              <a:buNone/>
            </a:pPr>
            <a:r>
              <a:t>All_SI</a:t>
            </a:r>
          </a:p>
          <a:p>
            <a:pPr marL="0" lvl="0" indent="0">
              <a:buNone/>
            </a:pPr>
            <a:r>
              <a:t>Non_customs</a:t>
            </a:r>
          </a:p>
          <a:p>
            <a:pPr marL="0" lvl="0" indent="0">
              <a:buNone/>
            </a:pPr>
            <a:r>
              <a:t>Customs_only</a:t>
            </a:r>
          </a:p>
          <a:p>
            <a:pPr marL="0" lvl="0" indent="0">
              <a:buNone/>
            </a:pPr>
            <a:r>
              <a:t>Labour (l)</a:t>
            </a:r>
          </a:p>
          <a:p>
            <a:pPr marL="0" lvl="0" indent="0">
              <a:buNone/>
            </a:pPr>
            <a:r>
              <a:t>0.307***</a:t>
            </a:r>
          </a:p>
          <a:p>
            <a:pPr marL="0" lvl="0" indent="0">
              <a:buNone/>
            </a:pPr>
            <a:r>
              <a:t>0.307***</a:t>
            </a:r>
          </a:p>
          <a:p>
            <a:pPr marL="0" lvl="0" indent="0">
              <a:buNone/>
            </a:pPr>
            <a:r>
              <a:t>0.254***</a:t>
            </a:r>
          </a:p>
          <a:p>
            <a:pPr marL="0" lvl="0" indent="0">
              <a:buNone/>
            </a:pPr>
            <a:r>
              <a:t>(0.005)</a:t>
            </a:r>
          </a:p>
          <a:p>
            <a:pPr marL="0" lvl="0" indent="0">
              <a:buNone/>
            </a:pPr>
            <a:r>
              <a:t>(0.006)</a:t>
            </a:r>
          </a:p>
          <a:p>
            <a:pPr marL="0" lvl="0" indent="0">
              <a:buNone/>
            </a:pPr>
            <a:r>
              <a:t>(0.015)</a:t>
            </a:r>
          </a:p>
          <a:p>
            <a:pPr marL="0" lvl="0" indent="0">
              <a:buNone/>
            </a:pPr>
            <a:r>
              <a:t>Capital (k)</a:t>
            </a:r>
          </a:p>
          <a:p>
            <a:pPr marL="0" lvl="0" indent="0">
              <a:buNone/>
            </a:pPr>
            <a:r>
              <a:t>0.223***</a:t>
            </a:r>
          </a:p>
          <a:p>
            <a:pPr marL="0" lvl="0" indent="0">
              <a:buNone/>
            </a:pPr>
            <a:r>
              <a:t>0.219***</a:t>
            </a:r>
          </a:p>
          <a:p>
            <a:pPr marL="0" lvl="0" indent="0">
              <a:buNone/>
            </a:pPr>
            <a:r>
              <a:t>0.161***</a:t>
            </a:r>
          </a:p>
          <a:p>
            <a:pPr marL="0" lvl="0" indent="0">
              <a:buNone/>
            </a:pPr>
            <a:r>
              <a:t>(0.014)</a:t>
            </a:r>
          </a:p>
          <a:p>
            <a:pPr marL="0" lvl="0" indent="0">
              <a:buNone/>
            </a:pPr>
            <a:r>
              <a:t>(0.015)</a:t>
            </a:r>
          </a:p>
          <a:p>
            <a:pPr marL="0" lvl="0" indent="0">
              <a:buNone/>
            </a:pPr>
            <a:r>
              <a:t>(0.038)</a:t>
            </a:r>
          </a:p>
          <a:p>
            <a:pPr marL="0" lvl="0" indent="0">
              <a:buNone/>
            </a:pPr>
            <a:r>
              <a:t>Energy (n)</a:t>
            </a:r>
          </a:p>
          <a:p>
            <a:pPr marL="0" lvl="0" indent="0">
              <a:buNone/>
            </a:pPr>
            <a:r>
              <a:t>0.114***</a:t>
            </a:r>
          </a:p>
          <a:p>
            <a:pPr marL="0" lvl="0" indent="0">
              <a:buNone/>
            </a:pPr>
            <a:r>
              <a:t>0.114***</a:t>
            </a:r>
          </a:p>
          <a:p>
            <a:pPr marL="0" lvl="0" indent="0">
              <a:buNone/>
            </a:pPr>
            <a:r>
              <a:t>0.097***</a:t>
            </a:r>
          </a:p>
          <a:p>
            <a:pPr marL="0" lvl="0" indent="0">
              <a:buNone/>
            </a:pPr>
            <a:r>
              <a:t>(0.003)</a:t>
            </a:r>
          </a:p>
          <a:p>
            <a:pPr marL="0" lvl="0" indent="0">
              <a:buNone/>
            </a:pPr>
            <a:r>
              <a:t>(0.002)</a:t>
            </a:r>
          </a:p>
          <a:p>
            <a:pPr marL="0" lvl="0" indent="0">
              <a:buNone/>
            </a:pPr>
            <a:r>
              <a:t>(0.008)</a:t>
            </a:r>
          </a:p>
          <a:p>
            <a:pPr marL="0" lvl="0" indent="0">
              <a:buNone/>
            </a:pPr>
            <a:r>
              <a:t>input (m)</a:t>
            </a:r>
          </a:p>
          <a:p>
            <a:pPr marL="0" lvl="0" indent="0">
              <a:buNone/>
            </a:pPr>
            <a:r>
              <a:t>0.281***</a:t>
            </a:r>
          </a:p>
          <a:p>
            <a:pPr marL="0" lvl="0" indent="0">
              <a:buNone/>
            </a:pPr>
            <a:r>
              <a:t>0.255***</a:t>
            </a:r>
          </a:p>
          <a:p>
            <a:pPr marL="0" lvl="0" indent="0">
              <a:buNone/>
            </a:pPr>
            <a:r>
              <a:t>0.226***</a:t>
            </a:r>
          </a:p>
          <a:p>
            <a:pPr marL="0" lvl="0" indent="0">
              <a:buNone/>
            </a:pPr>
            <a:r>
              <a:t>(0.024)</a:t>
            </a:r>
          </a:p>
          <a:p>
            <a:pPr marL="0" lvl="0" indent="0">
              <a:buNone/>
            </a:pPr>
            <a:r>
              <a:t>(0.024)</a:t>
            </a:r>
          </a:p>
          <a:p>
            <a:pPr marL="0" lvl="0" indent="0">
              <a:buNone/>
            </a:pPr>
            <a:r>
              <a:t>(0.075)</a:t>
            </a:r>
          </a:p>
          <a:p>
            <a:pPr marL="0" lvl="0" indent="0">
              <a:buNone/>
            </a:pPr>
            <a:r>
              <a:t>RTS</a:t>
            </a:r>
          </a:p>
          <a:p>
            <a:pPr marL="0" lvl="0" indent="0">
              <a:buNone/>
            </a:pPr>
            <a:r>
              <a:t>0.925</a:t>
            </a:r>
          </a:p>
          <a:p>
            <a:pPr marL="0" lvl="0" indent="0">
              <a:buNone/>
            </a:pPr>
            <a:r>
              <a:t>0.895</a:t>
            </a:r>
          </a:p>
          <a:p>
            <a:pPr marL="0" lvl="0" indent="0">
              <a:buNone/>
            </a:pPr>
            <a:r>
              <a:t>0.738</a:t>
            </a:r>
          </a:p>
          <a:p>
            <a:pPr marL="0" lvl="0" indent="0">
              <a:buNone/>
            </a:pPr>
            <a:r>
              <a:t>Obs</a:t>
            </a:r>
          </a:p>
          <a:p>
            <a:pPr marL="0" lvl="0" indent="0">
              <a:buNone/>
            </a:pPr>
            <a:r>
              <a:t>73,265</a:t>
            </a:r>
          </a:p>
          <a:p>
            <a:pPr marL="0" lvl="0" indent="0">
              <a:buNone/>
            </a:pPr>
            <a:r>
              <a:t>68,294</a:t>
            </a:r>
          </a:p>
          <a:p>
            <a:pPr marL="0" lvl="0" indent="0">
              <a:buNone/>
            </a:pPr>
            <a:r>
              <a:t>4,971</a:t>
            </a:r>
          </a:p>
          <a:p>
            <a:pPr marL="0" lvl="0" indent="0">
              <a:buNone/>
            </a:pPr>
            <a:r>
              <a:t>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TFP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table 7a over-estimates TFPs (not Indonesian miracle)</a:t>
            </a:r>
          </a:p>
          <a:p>
            <a:pPr lvl="1"/>
            <a:r>
              <a:t>3 TFPs are used. 2 from the row customs only, table 7b:</a:t>
            </a:r>
          </a:p>
          <a:p>
            <a:pPr lvl="2"/>
            <a:r>
              <a:t>TFP1 = estimated together with other firms in SI (all_SI)</a:t>
            </a:r>
          </a:p>
          <a:p>
            <a:pPr lvl="2"/>
            <a:r>
              <a:t>TFP2 = estimated within customs only firms (customs_only)</a:t>
            </a:r>
          </a:p>
          <a:p>
            <a:pPr lvl="2"/>
            <a:r>
              <a:t>Value added per labour is used for robustness</a:t>
            </a:r>
          </a:p>
          <a:p>
            <a:pPr marL="0" lvl="0" indent="0">
              <a:buNone/>
            </a:pPr>
            <a:r>
              <a:t>.pull-left[ table 7a. TFP with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𝑛</m:t>
                </m:r>
                <m:r>
                  <a:rPr>
                    <a:latin typeface="Cambria Math" panose="02040503050406030204" pitchFamily="18" charset="0"/>
                  </a:rPr>
                  <m:t>=0</m:t>
                </m:r>
              </m:oMath>
            </a14:m>
            <a:endParaRPr/>
          </a:p>
          <a:p>
            <a:pPr marL="0" lvl="0" indent="0">
              <a:buNone/>
            </a:pPr>
            <a:r>
              <a:t>Variables</a:t>
            </a:r>
          </a:p>
          <a:p>
            <a:pPr marL="0" lvl="0" indent="0">
              <a:buNone/>
            </a:pPr>
            <a:r>
              <a:t>All_SI</a:t>
            </a:r>
          </a:p>
          <a:p>
            <a:pPr marL="0" lvl="0" indent="0">
              <a:buNone/>
            </a:pPr>
            <a:r>
              <a:t>Non_customs</a:t>
            </a:r>
          </a:p>
          <a:p>
            <a:pPr marL="0" lvl="0" indent="0">
              <a:buNone/>
            </a:pPr>
            <a:r>
              <a:t>Customs_only</a:t>
            </a:r>
          </a:p>
          <a:p>
            <a:pPr marL="0" lvl="0" indent="0">
              <a:buNone/>
            </a:pPr>
            <a:r>
              <a:t>TFP all SI</a:t>
            </a:r>
          </a:p>
          <a:p>
            <a:pPr marL="0" lvl="0" indent="0">
              <a:buNone/>
            </a:pPr>
            <a:r>
              <a:t>241,611.20</a:t>
            </a:r>
          </a:p>
          <a:p>
            <a:pPr lvl="1">
              <a:buNone/>
            </a:pPr>
            <a:r>
              <a:t>(4,444,240)</a:t>
            </a:r>
          </a:p>
          <a:p>
            <a:pPr lvl="1">
              <a:buNone/>
            </a:pPr>
            <a:r>
              <a:t>Non customs</a:t>
            </a:r>
          </a:p>
          <a:p>
            <a:pPr lvl="1">
              <a:buNone/>
            </a:pPr>
            <a:r>
              <a:t>221,284.30</a:t>
            </a:r>
          </a:p>
          <a:p>
            <a:pPr lvl="1">
              <a:buNone/>
            </a:pPr>
            <a:r>
              <a:t>216,246.40</a:t>
            </a:r>
          </a:p>
          <a:p>
            <a:pPr lvl="1">
              <a:buNone/>
            </a:pPr>
            <a:r>
              <a:t>(4,542,027)</a:t>
            </a:r>
          </a:p>
          <a:p>
            <a:pPr lvl="1">
              <a:buNone/>
            </a:pPr>
            <a:r>
              <a:t>(4,361,599)</a:t>
            </a:r>
          </a:p>
          <a:p>
            <a:pPr lvl="1">
              <a:buNone/>
            </a:pPr>
            <a:r>
              <a:t>Customs only</a:t>
            </a:r>
          </a:p>
          <a:p>
            <a:pPr lvl="1">
              <a:buNone/>
            </a:pPr>
            <a:r>
              <a:t>488,787.80</a:t>
            </a:r>
          </a:p>
          <a:p>
            <a:pPr lvl="2">
              <a:buNone/>
            </a:pPr>
            <a:r>
              <a:t>341,643.80</a:t>
            </a:r>
          </a:p>
          <a:p>
            <a:pPr lvl="1">
              <a:buNone/>
            </a:pPr>
            <a:r>
              <a:t>(3,000,124)</a:t>
            </a:r>
          </a:p>
          <a:p>
            <a:pPr lvl="1">
              <a:buNone/>
            </a:pPr>
            <a:r>
              <a:t>(8,542,388)</a:t>
            </a:r>
          </a:p>
          <a:p>
            <a:pPr lvl="1">
              <a:buNone/>
            </a:pPr>
            <a:r>
              <a:t>Va/L</a:t>
            </a:r>
          </a:p>
          <a:p>
            <a:pPr lvl="1">
              <a:buNone/>
            </a:pPr>
            <a:r>
              <a:t>137,987.1</a:t>
            </a:r>
          </a:p>
          <a:p>
            <a:pPr lvl="1">
              <a:buNone/>
            </a:pPr>
            <a:r>
              <a:t>126,073.5</a:t>
            </a:r>
          </a:p>
          <a:p>
            <a:pPr lvl="1">
              <a:buNone/>
            </a:pPr>
            <a:r>
              <a:t>282,856.5</a:t>
            </a:r>
          </a:p>
          <a:p>
            <a:pPr lvl="1">
              <a:buNone/>
            </a:pPr>
            <a:r>
              <a:t>(2,515,300)</a:t>
            </a:r>
          </a:p>
          <a:p>
            <a:pPr lvl="1">
              <a:buNone/>
            </a:pPr>
            <a:r>
              <a:t>(2,600,177)</a:t>
            </a:r>
          </a:p>
          <a:p>
            <a:pPr lvl="1">
              <a:buNone/>
            </a:pPr>
            <a:r>
              <a:t>(1,012,159)</a:t>
            </a:r>
          </a:p>
          <a:p>
            <a:pPr lvl="1">
              <a:buNone/>
            </a:pPr>
            <a:r>
              <a:t>obs</a:t>
            </a:r>
          </a:p>
          <a:p>
            <a:pPr lvl="1">
              <a:buNone/>
            </a:pPr>
            <a:r>
              <a:t>117,598</a:t>
            </a:r>
          </a:p>
          <a:p>
            <a:pPr lvl="1">
              <a:buNone/>
            </a:pPr>
            <a:r>
              <a:t>108,662</a:t>
            </a:r>
          </a:p>
          <a:p>
            <a:pPr lvl="1">
              <a:buNone/>
            </a:pPr>
            <a:r>
              <a:t>8,936</a:t>
            </a:r>
          </a:p>
          <a:p>
            <a:pPr lvl="1">
              <a:buNone/>
            </a:pPr>
            <a:r>
              <a:t>]</a:t>
            </a:r>
          </a:p>
          <a:p>
            <a:pPr marL="0" lvl="0" indent="0">
              <a:buNone/>
            </a:pPr>
            <a:r>
              <a:t>.pull-right[ Table 7b. TFP with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𝑛</m:t>
                </m:r>
                <m:r>
                  <a:rPr>
                    <a:latin typeface="Cambria Math" panose="02040503050406030204" pitchFamily="18" charset="0"/>
                  </a:rPr>
                  <m:t>&gt;0</m:t>
                </m:r>
              </m:oMath>
            </a14:m>
            <a:endParaRPr/>
          </a:p>
          <a:p>
            <a:pPr marL="0" lvl="0" indent="0">
              <a:buNone/>
            </a:pPr>
            <a:r>
              <a:t>Variables</a:t>
            </a:r>
          </a:p>
          <a:p>
            <a:pPr marL="0" lvl="0" indent="0">
              <a:buNone/>
            </a:pPr>
            <a:r>
              <a:t>All_SI</a:t>
            </a:r>
          </a:p>
          <a:p>
            <a:pPr marL="0" lvl="0" indent="0">
              <a:buNone/>
            </a:pPr>
            <a:r>
              <a:t>Non_customs</a:t>
            </a:r>
          </a:p>
          <a:p>
            <a:pPr marL="0" lvl="0" indent="0">
              <a:buNone/>
            </a:pPr>
            <a:r>
              <a:t>Customs_only</a:t>
            </a:r>
          </a:p>
          <a:p>
            <a:pPr marL="0" lvl="0" indent="0">
              <a:buNone/>
            </a:pPr>
            <a:r>
              <a:t>TFP all SI</a:t>
            </a:r>
          </a:p>
          <a:p>
            <a:pPr marL="0" lvl="0" indent="0">
              <a:buNone/>
            </a:pPr>
            <a:r>
              <a:t>107,036.90</a:t>
            </a:r>
          </a:p>
          <a:p>
            <a:pPr lvl="1">
              <a:buNone/>
            </a:pPr>
            <a:r>
              <a:t>(2,792,543)</a:t>
            </a:r>
          </a:p>
          <a:p>
            <a:pPr lvl="1">
              <a:buNone/>
            </a:pPr>
            <a:r>
              <a:t>Non customs</a:t>
            </a:r>
          </a:p>
          <a:p>
            <a:pPr lvl="1">
              <a:buNone/>
            </a:pPr>
            <a:r>
              <a:t>98,534.27</a:t>
            </a:r>
          </a:p>
          <a:p>
            <a:pPr lvl="1">
              <a:buNone/>
            </a:pPr>
            <a:r>
              <a:t>115,020.70</a:t>
            </a:r>
          </a:p>
          <a:p>
            <a:pPr lvl="1">
              <a:buNone/>
            </a:pPr>
            <a:r>
              <a:t>(2,826,922)</a:t>
            </a:r>
          </a:p>
          <a:p>
            <a:pPr lvl="1">
              <a:buNone/>
            </a:pPr>
            <a:r>
              <a:t>(2,719,907)</a:t>
            </a:r>
          </a:p>
          <a:p>
            <a:pPr lvl="1">
              <a:buNone/>
            </a:pPr>
            <a:r>
              <a:t>Customs only</a:t>
            </a:r>
          </a:p>
          <a:p>
            <a:pPr lvl="1">
              <a:buNone/>
            </a:pPr>
            <a:r>
              <a:t>210,429.20</a:t>
            </a:r>
          </a:p>
          <a:p>
            <a:pPr lvl="2">
              <a:buNone/>
            </a:pPr>
            <a:r>
              <a:t>177,280.20</a:t>
            </a:r>
          </a:p>
          <a:p>
            <a:pPr lvl="1">
              <a:buNone/>
            </a:pPr>
            <a:r>
              <a:t>(2,331,985)</a:t>
            </a:r>
          </a:p>
          <a:p>
            <a:pPr lvl="1">
              <a:buNone/>
            </a:pPr>
            <a:r>
              <a:t>(4,609,524)</a:t>
            </a:r>
          </a:p>
          <a:p>
            <a:pPr lvl="1">
              <a:buNone/>
            </a:pPr>
            <a:r>
              <a:t>Va/L</a:t>
            </a:r>
          </a:p>
          <a:p>
            <a:pPr lvl="1">
              <a:buNone/>
            </a:pPr>
            <a:r>
              <a:t>111,455.8</a:t>
            </a:r>
          </a:p>
          <a:p>
            <a:pPr lvl="1">
              <a:buNone/>
            </a:pPr>
            <a:r>
              <a:t>100,510.9</a:t>
            </a:r>
          </a:p>
          <a:p>
            <a:pPr lvl="1">
              <a:buNone/>
            </a:pPr>
            <a:r>
              <a:t>261,822.6</a:t>
            </a:r>
          </a:p>
          <a:p>
            <a:pPr lvl="1">
              <a:buNone/>
            </a:pPr>
            <a:r>
              <a:t>(2,538,721)</a:t>
            </a:r>
          </a:p>
          <a:p>
            <a:pPr lvl="1">
              <a:buNone/>
            </a:pPr>
            <a:r>
              <a:t>(2,614,048)</a:t>
            </a:r>
          </a:p>
          <a:p>
            <a:pPr lvl="1">
              <a:buNone/>
            </a:pPr>
            <a:r>
              <a:t>(1,043,383)</a:t>
            </a:r>
          </a:p>
          <a:p>
            <a:pPr lvl="1">
              <a:buNone/>
            </a:pPr>
            <a:r>
              <a:t>obs</a:t>
            </a:r>
          </a:p>
          <a:p>
            <a:pPr lvl="1">
              <a:buNone/>
            </a:pPr>
            <a:r>
              <a:t>73,265</a:t>
            </a:r>
          </a:p>
          <a:p>
            <a:pPr lvl="1">
              <a:buNone/>
            </a:pPr>
            <a:r>
              <a:t>68,294</a:t>
            </a:r>
          </a:p>
          <a:p>
            <a:pPr lvl="1">
              <a:buNone/>
            </a:pPr>
            <a:r>
              <a:t>4,971</a:t>
            </a:r>
          </a:p>
          <a:p>
            <a:pPr lvl="1">
              <a:buNone/>
            </a:pPr>
            <a:r>
              <a:t>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background-image:url(normal.png)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.pull-left[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Trade policies vs TFP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observations = 4,971</a:t>
            </a:r>
          </a:p>
          <a:p>
            <a:pPr lvl="1"/>
            <a:r>
              <a:t>1,512 firms</a:t>
            </a:r>
          </a:p>
          <a:p>
            <a:pPr lvl="1"/>
            <a:r>
              <a:t>only customs,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𝑛</m:t>
                </m:r>
                <m:r>
                  <a:rPr>
                    <a:latin typeface="Cambria Math" panose="02040503050406030204" pitchFamily="18" charset="0"/>
                  </a:rPr>
                  <m:t>&gt;0</m:t>
                </m:r>
              </m:oMath>
            </a14:m>
            <a:endParaRPr/>
          </a:p>
          <a:p>
            <a:pPr lvl="1"/>
            <a:r>
              <a:t>TFP1 estimated with all SI</a:t>
            </a:r>
          </a:p>
          <a:p>
            <a:pPr lvl="1"/>
            <a:r>
              <a:t>TFP2 estimated only customs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𝑉𝑎𝐿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>
                        <a:latin typeface="Cambria Math" panose="02040503050406030204" pitchFamily="18" charset="0"/>
                      </a:rPr>
                      <m:t>𝑉𝑎𝑙𝑢𝑒𝐴𝑑𝑑𝑒𝑑</m:t>
                    </m:r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𝐿𝑎𝑏𝑜𝑢𝑟</m:t>
                    </m:r>
                  </m:den>
                </m:f>
              </m:oMath>
            </a14:m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Table 8a:</a:t>
            </a:r>
          </a:p>
          <a:p>
            <a:pPr lvl="1"/>
            <a:r>
              <a:t>Simple OLS</a:t>
            </a:r>
          </a:p>
          <a:p>
            <a:pPr lvl="1"/>
            <a:r>
              <a:t>robust standard error</a:t>
            </a:r>
          </a:p>
          <a:p>
            <a:pPr lvl="1"/>
            <a:r>
              <a:t>TBT is good?</a:t>
            </a:r>
          </a:p>
          <a:p>
            <a:pPr lvl="1"/>
            <a:r>
              <a:t>Price control is big</a:t>
            </a:r>
          </a:p>
          <a:p>
            <a:pPr lvl="1"/>
            <a:r>
              <a:t>others are not significant ]</a:t>
            </a:r>
          </a:p>
          <a:p>
            <a:pPr marL="0" lvl="0" indent="0">
              <a:buNone/>
            </a:pPr>
            <a:r>
              <a:t>.pull-right[</a:t>
            </a:r>
          </a:p>
          <a:p>
            <a:pPr marL="0" lvl="0" indent="0">
              <a:buNone/>
            </a:pPr>
            <a:r>
              <a:t>Variables</a:t>
            </a:r>
          </a:p>
          <a:p>
            <a:pPr marL="0" lvl="0" indent="0">
              <a:buNone/>
            </a:pPr>
            <a:r>
              <a:t>TFP1</a:t>
            </a:r>
          </a:p>
          <a:p>
            <a:pPr marL="0" lvl="0" indent="0">
              <a:buNone/>
            </a:pPr>
            <a:r>
              <a:t>TFP2</a:t>
            </a:r>
          </a:p>
          <a:p>
            <a:pPr marL="0" lvl="0" indent="0">
              <a:buNone/>
            </a:pPr>
            <a:r>
              <a:t>VaL</a:t>
            </a:r>
          </a:p>
          <a:p>
            <a:pPr marL="0" lvl="0" indent="0">
              <a:buNone/>
            </a:pPr>
            <a:r>
              <a:t>tariff</a:t>
            </a:r>
          </a:p>
          <a:p>
            <a:pPr marL="0" lvl="0" indent="0">
              <a:buNone/>
            </a:pPr>
            <a:r>
              <a:t>-0.027</a:t>
            </a:r>
          </a:p>
          <a:p>
            <a:pPr marL="0" lvl="0" indent="0">
              <a:buNone/>
            </a:pPr>
            <a:r>
              <a:t>-0.025</a:t>
            </a:r>
          </a:p>
          <a:p>
            <a:pPr marL="0" lvl="0" indent="0">
              <a:buNone/>
            </a:pPr>
            <a:r>
              <a:t>-0.072***</a:t>
            </a:r>
          </a:p>
          <a:p>
            <a:pPr marL="0" lvl="0" indent="0">
              <a:buNone/>
            </a:pPr>
            <a:r>
              <a:t>(0.020)</a:t>
            </a:r>
          </a:p>
          <a:p>
            <a:pPr marL="0" lvl="0" indent="0">
              <a:buNone/>
            </a:pPr>
            <a:r>
              <a:t>(0.019)</a:t>
            </a:r>
          </a:p>
          <a:p>
            <a:pPr marL="0" lvl="0" indent="0">
              <a:buNone/>
            </a:pPr>
            <a:r>
              <a:t>(0.023)</a:t>
            </a:r>
          </a:p>
          <a:p>
            <a:pPr marL="0" lvl="0" indent="0">
              <a:buNone/>
            </a:pPr>
            <a:r>
              <a:t>SPS</a:t>
            </a:r>
          </a:p>
          <a:p>
            <a:pPr marL="0" lvl="0" indent="0">
              <a:buNone/>
            </a:pPr>
            <a:r>
              <a:t>-0.094*</a:t>
            </a:r>
          </a:p>
          <a:p>
            <a:pPr marL="0" lvl="0" indent="0">
              <a:buNone/>
            </a:pPr>
            <a:r>
              <a:t>-0.079</a:t>
            </a:r>
          </a:p>
          <a:p>
            <a:pPr marL="0" lvl="0" indent="0">
              <a:buNone/>
            </a:pPr>
            <a:r>
              <a:t>-0.164**</a:t>
            </a:r>
          </a:p>
          <a:p>
            <a:pPr marL="0" lvl="0" indent="0">
              <a:buNone/>
            </a:pPr>
            <a:r>
              <a:t>(0.048)</a:t>
            </a:r>
          </a:p>
          <a:p>
            <a:pPr marL="0" lvl="0" indent="0">
              <a:buNone/>
            </a:pPr>
            <a:r>
              <a:t>(0.049)</a:t>
            </a:r>
          </a:p>
          <a:p>
            <a:pPr marL="0" lvl="0" indent="0">
              <a:buNone/>
            </a:pPr>
            <a:r>
              <a:t>(0.073)</a:t>
            </a:r>
          </a:p>
          <a:p>
            <a:pPr marL="0" lvl="0" indent="0">
              <a:buNone/>
            </a:pPr>
            <a:r>
              <a:t>TBT</a:t>
            </a:r>
          </a:p>
          <a:p>
            <a:pPr marL="0" lvl="0" indent="0">
              <a:buNone/>
            </a:pPr>
            <a:r>
              <a:t>0.289***</a:t>
            </a:r>
          </a:p>
          <a:p>
            <a:pPr marL="0" lvl="0" indent="0">
              <a:buNone/>
            </a:pPr>
            <a:r>
              <a:t>0.254***</a:t>
            </a:r>
          </a:p>
          <a:p>
            <a:pPr marL="0" lvl="0" indent="0">
              <a:buNone/>
            </a:pPr>
            <a:r>
              <a:t>0.379***</a:t>
            </a:r>
          </a:p>
          <a:p>
            <a:pPr marL="0" lvl="0" indent="0">
              <a:buNone/>
            </a:pPr>
            <a:r>
              <a:t>(0.092)</a:t>
            </a:r>
          </a:p>
          <a:p>
            <a:pPr marL="0" lvl="0" indent="0">
              <a:buNone/>
            </a:pPr>
            <a:r>
              <a:t>(0.078)</a:t>
            </a:r>
          </a:p>
          <a:p>
            <a:pPr marL="0" lvl="0" indent="0">
              <a:buNone/>
            </a:pPr>
            <a:r>
              <a:t>(0.099)</a:t>
            </a:r>
          </a:p>
          <a:p>
            <a:pPr marL="0" lvl="0" indent="0">
              <a:buNone/>
            </a:pPr>
            <a:r>
              <a:t>Pre-shipment inspection</a:t>
            </a:r>
          </a:p>
          <a:p>
            <a:pPr marL="0" lvl="0" indent="0">
              <a:buNone/>
            </a:pPr>
            <a:r>
              <a:t>0.082</a:t>
            </a:r>
          </a:p>
          <a:p>
            <a:pPr marL="0" lvl="0" indent="0">
              <a:buNone/>
            </a:pPr>
            <a:r>
              <a:t>0.067</a:t>
            </a:r>
          </a:p>
          <a:p>
            <a:pPr marL="0" lvl="0" indent="0">
              <a:buNone/>
            </a:pPr>
            <a:r>
              <a:t>0.295*</a:t>
            </a:r>
          </a:p>
          <a:p>
            <a:pPr marL="0" lvl="0" indent="0">
              <a:buNone/>
            </a:pPr>
            <a:r>
              <a:t>(0.109)</a:t>
            </a:r>
          </a:p>
          <a:p>
            <a:pPr marL="0" lvl="0" indent="0">
              <a:buNone/>
            </a:pPr>
            <a:r>
              <a:t>(0.109)</a:t>
            </a:r>
          </a:p>
          <a:p>
            <a:pPr marL="0" lvl="0" indent="0">
              <a:buNone/>
            </a:pPr>
            <a:r>
              <a:t>(0.161)</a:t>
            </a:r>
          </a:p>
          <a:p>
            <a:pPr marL="0" lvl="0" indent="0">
              <a:buNone/>
            </a:pPr>
            <a:r>
              <a:t>licensing</a:t>
            </a:r>
          </a:p>
          <a:p>
            <a:pPr marL="0" lvl="0" indent="0">
              <a:buNone/>
            </a:pPr>
            <a:r>
              <a:t>-0.064</a:t>
            </a:r>
          </a:p>
          <a:p>
            <a:pPr marL="0" lvl="0" indent="0">
              <a:buNone/>
            </a:pPr>
            <a:r>
              <a:t>-0.036</a:t>
            </a:r>
          </a:p>
          <a:p>
            <a:pPr marL="0" lvl="0" indent="0">
              <a:buNone/>
            </a:pPr>
            <a:r>
              <a:t>-0.004</a:t>
            </a:r>
          </a:p>
          <a:p>
            <a:pPr marL="0" lvl="0" indent="0">
              <a:buNone/>
            </a:pPr>
            <a:r>
              <a:t>(0.059)</a:t>
            </a:r>
          </a:p>
          <a:p>
            <a:pPr marL="0" lvl="0" indent="0">
              <a:buNone/>
            </a:pPr>
            <a:r>
              <a:t>(0.058)</a:t>
            </a:r>
          </a:p>
          <a:p>
            <a:pPr marL="0" lvl="0" indent="0">
              <a:buNone/>
            </a:pPr>
            <a:r>
              <a:t>(0.087)</a:t>
            </a:r>
          </a:p>
          <a:p>
            <a:pPr marL="0" lvl="0" indent="0">
              <a:buNone/>
            </a:pPr>
            <a:r>
              <a:t>price control</a:t>
            </a:r>
          </a:p>
          <a:p>
            <a:pPr marL="0" lvl="0" indent="0">
              <a:buNone/>
            </a:pPr>
            <a:r>
              <a:t>281.992***</a:t>
            </a:r>
          </a:p>
          <a:p>
            <a:pPr marL="0" lvl="0" indent="0">
              <a:buNone/>
            </a:pPr>
            <a:r>
              <a:t>585.429***</a:t>
            </a:r>
          </a:p>
          <a:p>
            <a:pPr marL="0" lvl="0" indent="0">
              <a:buNone/>
            </a:pPr>
            <a:r>
              <a:t>539.567***</a:t>
            </a:r>
          </a:p>
          <a:p>
            <a:pPr marL="0" lvl="0" indent="0">
              <a:buNone/>
            </a:pPr>
            <a:r>
              <a:t>(87.628)</a:t>
            </a:r>
          </a:p>
          <a:p>
            <a:pPr marL="0" lvl="0" indent="0">
              <a:buNone/>
            </a:pPr>
            <a:r>
              <a:t>(111.394)</a:t>
            </a:r>
          </a:p>
          <a:p>
            <a:pPr marL="0" lvl="0" indent="0">
              <a:buNone/>
            </a:pPr>
            <a:r>
              <a:t>(134.382)</a:t>
            </a:r>
          </a:p>
          <a:p>
            <a:pPr marL="0" lvl="0" indent="0">
              <a:buNone/>
            </a:pPr>
            <a:r>
              <a:t>competition measures</a:t>
            </a:r>
          </a:p>
          <a:p>
            <a:pPr marL="0" lvl="0" indent="0">
              <a:buNone/>
            </a:pPr>
            <a:r>
              <a:t>0.114</a:t>
            </a:r>
          </a:p>
          <a:p>
            <a:pPr marL="0" lvl="0" indent="0">
              <a:buNone/>
            </a:pPr>
            <a:r>
              <a:t>0.084</a:t>
            </a:r>
          </a:p>
          <a:p>
            <a:pPr marL="0" lvl="0" indent="0">
              <a:buNone/>
            </a:pPr>
            <a:r>
              <a:t>0.111</a:t>
            </a:r>
          </a:p>
          <a:p>
            <a:pPr marL="0" lvl="0" indent="0">
              <a:buNone/>
            </a:pPr>
            <a:r>
              <a:t>(0.320)</a:t>
            </a:r>
          </a:p>
          <a:p>
            <a:pPr marL="0" lvl="0" indent="0">
              <a:buNone/>
            </a:pPr>
            <a:r>
              <a:t>(0.315)</a:t>
            </a:r>
          </a:p>
          <a:p>
            <a:pPr marL="0" lvl="0" indent="0">
              <a:buNone/>
            </a:pPr>
            <a:r>
              <a:t>(0.348)</a:t>
            </a:r>
          </a:p>
          <a:p>
            <a:pPr marL="0" lvl="0" indent="0">
              <a:buNone/>
            </a:pPr>
            <a:r>
              <a:t>export-related</a:t>
            </a:r>
          </a:p>
          <a:p>
            <a:pPr marL="0" lvl="0" indent="0">
              <a:buNone/>
            </a:pPr>
            <a:r>
              <a:t>0.009</a:t>
            </a:r>
          </a:p>
          <a:p>
            <a:pPr marL="0" lvl="0" indent="0">
              <a:buNone/>
            </a:pPr>
            <a:r>
              <a:t>0.035</a:t>
            </a:r>
          </a:p>
          <a:p>
            <a:pPr marL="0" lvl="0" indent="0">
              <a:buNone/>
            </a:pPr>
            <a:r>
              <a:t>0.057</a:t>
            </a:r>
          </a:p>
          <a:p>
            <a:pPr marL="0" lvl="0" indent="0">
              <a:buNone/>
            </a:pPr>
            <a:r>
              <a:t>(0.081)</a:t>
            </a:r>
          </a:p>
          <a:p>
            <a:pPr marL="0" lvl="0" indent="0">
              <a:buNone/>
            </a:pPr>
            <a:r>
              <a:t>(0.081)</a:t>
            </a:r>
          </a:p>
          <a:p>
            <a:pPr marL="0" lvl="0" indent="0">
              <a:buNone/>
            </a:pPr>
            <a:r>
              <a:t>(0.140)</a:t>
            </a:r>
          </a:p>
          <a:p>
            <a:pPr marL="0" lvl="0" indent="0">
              <a:buNone/>
            </a:pPr>
            <a:r>
              <a:t>dummy FDI</a:t>
            </a:r>
          </a:p>
          <a:p>
            <a:pPr marL="0" lvl="0" indent="0">
              <a:buNone/>
            </a:pPr>
            <a:r>
              <a:t>0.171***</a:t>
            </a:r>
          </a:p>
          <a:p>
            <a:pPr marL="0" lvl="0" indent="0">
              <a:buNone/>
            </a:pPr>
            <a:r>
              <a:t>0.176***</a:t>
            </a:r>
          </a:p>
          <a:p>
            <a:pPr marL="0" lvl="0" indent="0">
              <a:buNone/>
            </a:pPr>
            <a:r>
              <a:t>0.153**</a:t>
            </a:r>
          </a:p>
          <a:p>
            <a:pPr marL="0" lvl="0" indent="0">
              <a:buNone/>
            </a:pPr>
            <a:r>
              <a:t>(0.059)</a:t>
            </a:r>
          </a:p>
          <a:p>
            <a:pPr marL="0" lvl="0" indent="0">
              <a:buNone/>
            </a:pPr>
            <a:r>
              <a:t>(0.054)</a:t>
            </a:r>
          </a:p>
          <a:p>
            <a:pPr marL="0" lvl="0" indent="0">
              <a:buNone/>
            </a:pPr>
            <a:r>
              <a:t>(0.074)</a:t>
            </a:r>
          </a:p>
          <a:p>
            <a:pPr marL="0" lvl="0" indent="0">
              <a:buNone/>
            </a:pPr>
            <a:r>
              <a:t>foreign ownership</a:t>
            </a:r>
          </a:p>
          <a:p>
            <a:pPr marL="0" lvl="0" indent="0">
              <a:buNone/>
            </a:pPr>
            <a:r>
              <a:t>0.039***</a:t>
            </a:r>
          </a:p>
          <a:p>
            <a:pPr marL="0" lvl="0" indent="0">
              <a:buNone/>
            </a:pPr>
            <a:r>
              <a:t>0.040***</a:t>
            </a:r>
          </a:p>
          <a:p>
            <a:pPr marL="0" lvl="0" indent="0">
              <a:buNone/>
            </a:pPr>
            <a:r>
              <a:t>0.044***</a:t>
            </a:r>
          </a:p>
          <a:p>
            <a:pPr marL="0" lvl="0" indent="0">
              <a:buNone/>
            </a:pPr>
            <a:r>
              <a:t>(0.013)</a:t>
            </a:r>
          </a:p>
          <a:p>
            <a:pPr marL="0" lvl="0" indent="0">
              <a:buNone/>
            </a:pPr>
            <a:r>
              <a:t>(0.012)</a:t>
            </a:r>
          </a:p>
          <a:p>
            <a:pPr marL="0" lvl="0" indent="0">
              <a:buNone/>
            </a:pPr>
            <a:r>
              <a:t>(0.016)</a:t>
            </a:r>
          </a:p>
          <a:p>
            <a:pPr marL="0" lvl="0" indent="0">
              <a:buNone/>
            </a:pPr>
            <a:r>
              <a:t>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background-image:url(normal.png)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.pull-left[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Trade policies vs TFP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observations = 4,971</a:t>
            </a:r>
          </a:p>
          <a:p>
            <a:pPr lvl="1"/>
            <a:r>
              <a:t>1,512 firms</a:t>
            </a:r>
          </a:p>
          <a:p>
            <a:pPr lvl="1"/>
            <a:r>
              <a:t>only customs,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𝑛</m:t>
                </m:r>
                <m:r>
                  <a:rPr>
                    <a:latin typeface="Cambria Math" panose="02040503050406030204" pitchFamily="18" charset="0"/>
                  </a:rPr>
                  <m:t>&gt;0</m:t>
                </m:r>
              </m:oMath>
            </a14:m>
            <a:endParaRPr/>
          </a:p>
          <a:p>
            <a:pPr lvl="1"/>
            <a:r>
              <a:t>TFP1 estimated with all SI</a:t>
            </a:r>
          </a:p>
          <a:p>
            <a:pPr lvl="1"/>
            <a:r>
              <a:t>TFP2 estimated only customs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𝑉𝑎𝐿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>
                        <a:latin typeface="Cambria Math" panose="02040503050406030204" pitchFamily="18" charset="0"/>
                      </a:rPr>
                      <m:t>𝑉𝑎𝑙𝑢𝑒𝐴𝑑𝑑𝑒𝑑</m:t>
                    </m:r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𝐿𝑎𝑏𝑜𝑢𝑟</m:t>
                    </m:r>
                  </m:den>
                </m:f>
              </m:oMath>
            </a14:m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Table 8b:</a:t>
            </a:r>
          </a:p>
          <a:p>
            <a:pPr lvl="1"/>
            <a:r>
              <a:t>Firm, year, and ISIC FE</a:t>
            </a:r>
          </a:p>
          <a:p>
            <a:pPr lvl="1"/>
            <a:r>
              <a:t>Only TBT remains significant ]</a:t>
            </a:r>
          </a:p>
          <a:p>
            <a:pPr marL="0" lvl="0" indent="0">
              <a:buNone/>
            </a:pPr>
            <a:r>
              <a:t>.pull-right[</a:t>
            </a:r>
          </a:p>
          <a:p>
            <a:pPr marL="0" lvl="0" indent="0">
              <a:buNone/>
            </a:pPr>
            <a:r>
              <a:t>Variables</a:t>
            </a:r>
          </a:p>
          <a:p>
            <a:pPr marL="0" lvl="0" indent="0">
              <a:buNone/>
            </a:pPr>
            <a:r>
              <a:t>TFP1</a:t>
            </a:r>
          </a:p>
          <a:p>
            <a:pPr marL="0" lvl="0" indent="0">
              <a:buNone/>
            </a:pPr>
            <a:r>
              <a:t>TFP2</a:t>
            </a:r>
          </a:p>
          <a:p>
            <a:pPr marL="0" lvl="0" indent="0">
              <a:buNone/>
            </a:pPr>
            <a:r>
              <a:t>VaL</a:t>
            </a:r>
          </a:p>
          <a:p>
            <a:pPr marL="0" lvl="0" indent="0">
              <a:buNone/>
            </a:pPr>
            <a:r>
              <a:t>tariff</a:t>
            </a:r>
          </a:p>
          <a:p>
            <a:pPr marL="0" lvl="0" indent="0">
              <a:buNone/>
            </a:pPr>
            <a:r>
              <a:t>-0.019</a:t>
            </a:r>
          </a:p>
          <a:p>
            <a:pPr marL="0" lvl="0" indent="0">
              <a:buNone/>
            </a:pPr>
            <a:r>
              <a:t>-0.013</a:t>
            </a:r>
          </a:p>
          <a:p>
            <a:pPr marL="0" lvl="0" indent="0">
              <a:buNone/>
            </a:pPr>
            <a:r>
              <a:t>0.002</a:t>
            </a:r>
          </a:p>
          <a:p>
            <a:pPr marL="0" lvl="0" indent="0">
              <a:buNone/>
            </a:pPr>
            <a:r>
              <a:t>(0.022)</a:t>
            </a:r>
          </a:p>
          <a:p>
            <a:pPr marL="0" lvl="0" indent="0">
              <a:buNone/>
            </a:pPr>
            <a:r>
              <a:t>(0.021)</a:t>
            </a:r>
          </a:p>
          <a:p>
            <a:pPr marL="0" lvl="0" indent="0">
              <a:buNone/>
            </a:pPr>
            <a:r>
              <a:t>(0.028)</a:t>
            </a:r>
          </a:p>
          <a:p>
            <a:pPr marL="0" lvl="0" indent="0">
              <a:buNone/>
            </a:pPr>
            <a:r>
              <a:t>SPS</a:t>
            </a:r>
          </a:p>
          <a:p>
            <a:pPr marL="0" lvl="0" indent="0">
              <a:buNone/>
            </a:pPr>
            <a:r>
              <a:t>-0.011</a:t>
            </a:r>
          </a:p>
          <a:p>
            <a:pPr marL="0" lvl="0" indent="0">
              <a:buNone/>
            </a:pPr>
            <a:r>
              <a:t>-0.025</a:t>
            </a:r>
          </a:p>
          <a:p>
            <a:pPr marL="0" lvl="0" indent="0">
              <a:buNone/>
            </a:pPr>
            <a:r>
              <a:t>-0.038</a:t>
            </a:r>
          </a:p>
          <a:p>
            <a:pPr marL="0" lvl="0" indent="0">
              <a:buNone/>
            </a:pPr>
            <a:r>
              <a:t>(0.065)</a:t>
            </a:r>
          </a:p>
          <a:p>
            <a:pPr marL="0" lvl="0" indent="0">
              <a:buNone/>
            </a:pPr>
            <a:r>
              <a:t>(0.062)</a:t>
            </a:r>
          </a:p>
          <a:p>
            <a:pPr marL="0" lvl="0" indent="0">
              <a:buNone/>
            </a:pPr>
            <a:r>
              <a:t>(0.082)</a:t>
            </a:r>
          </a:p>
          <a:p>
            <a:pPr marL="0" lvl="0" indent="0">
              <a:buNone/>
            </a:pPr>
            <a:r>
              <a:t>TBT</a:t>
            </a:r>
          </a:p>
          <a:p>
            <a:pPr marL="0" lvl="0" indent="0">
              <a:buNone/>
            </a:pPr>
            <a:r>
              <a:t>0.182**</a:t>
            </a:r>
          </a:p>
          <a:p>
            <a:pPr marL="0" lvl="0" indent="0">
              <a:buNone/>
            </a:pPr>
            <a:r>
              <a:t>0.142*</a:t>
            </a:r>
          </a:p>
          <a:p>
            <a:pPr marL="0" lvl="0" indent="0">
              <a:buNone/>
            </a:pPr>
            <a:r>
              <a:t>0.184*</a:t>
            </a:r>
          </a:p>
          <a:p>
            <a:pPr marL="0" lvl="0" indent="0">
              <a:buNone/>
            </a:pPr>
            <a:r>
              <a:t>(0.078)</a:t>
            </a:r>
          </a:p>
          <a:p>
            <a:pPr marL="0" lvl="0" indent="0">
              <a:buNone/>
            </a:pPr>
            <a:r>
              <a:t>(0.074)</a:t>
            </a:r>
          </a:p>
          <a:p>
            <a:pPr marL="0" lvl="0" indent="0">
              <a:buNone/>
            </a:pPr>
            <a:r>
              <a:t>(0.098)</a:t>
            </a:r>
          </a:p>
          <a:p>
            <a:pPr marL="0" lvl="0" indent="0">
              <a:buNone/>
            </a:pPr>
            <a:r>
              <a:t>Pre-shipment inspection</a:t>
            </a:r>
          </a:p>
          <a:p>
            <a:pPr marL="0" lvl="0" indent="0">
              <a:buNone/>
            </a:pPr>
            <a:r>
              <a:t>-0.063</a:t>
            </a:r>
          </a:p>
          <a:p>
            <a:pPr marL="0" lvl="0" indent="0">
              <a:buNone/>
            </a:pPr>
            <a:r>
              <a:t>-0.077</a:t>
            </a:r>
          </a:p>
          <a:p>
            <a:pPr marL="0" lvl="0" indent="0">
              <a:buNone/>
            </a:pPr>
            <a:r>
              <a:t>-0.057</a:t>
            </a:r>
          </a:p>
          <a:p>
            <a:pPr marL="0" lvl="0" indent="0">
              <a:buNone/>
            </a:pPr>
            <a:r>
              <a:t>(0.114)</a:t>
            </a:r>
          </a:p>
          <a:p>
            <a:pPr marL="0" lvl="0" indent="0">
              <a:buNone/>
            </a:pPr>
            <a:r>
              <a:t>(0.107)</a:t>
            </a:r>
          </a:p>
          <a:p>
            <a:pPr marL="0" lvl="0" indent="0">
              <a:buNone/>
            </a:pPr>
            <a:r>
              <a:t>(0.143)</a:t>
            </a:r>
          </a:p>
          <a:p>
            <a:pPr marL="0" lvl="0" indent="0">
              <a:buNone/>
            </a:pPr>
            <a:r>
              <a:t>licensing</a:t>
            </a:r>
          </a:p>
          <a:p>
            <a:pPr marL="0" lvl="0" indent="0">
              <a:buNone/>
            </a:pPr>
            <a:r>
              <a:t>-0.093</a:t>
            </a:r>
          </a:p>
          <a:p>
            <a:pPr marL="0" lvl="0" indent="0">
              <a:buNone/>
            </a:pPr>
            <a:r>
              <a:t>-0.095</a:t>
            </a:r>
          </a:p>
          <a:p>
            <a:pPr marL="0" lvl="0" indent="0">
              <a:buNone/>
            </a:pPr>
            <a:r>
              <a:t>-0.116</a:t>
            </a:r>
          </a:p>
          <a:p>
            <a:pPr marL="0" lvl="0" indent="0">
              <a:buNone/>
            </a:pPr>
            <a:r>
              <a:t>(0.076)</a:t>
            </a:r>
          </a:p>
          <a:p>
            <a:pPr marL="0" lvl="0" indent="0">
              <a:buNone/>
            </a:pPr>
            <a:r>
              <a:t>(0.072)</a:t>
            </a:r>
          </a:p>
          <a:p>
            <a:pPr marL="0" lvl="0" indent="0">
              <a:buNone/>
            </a:pPr>
            <a:r>
              <a:t>(0.096)</a:t>
            </a:r>
          </a:p>
          <a:p>
            <a:pPr marL="0" lvl="0" indent="0">
              <a:buNone/>
            </a:pPr>
            <a:r>
              <a:t>price control</a:t>
            </a:r>
          </a:p>
          <a:p>
            <a:pPr marL="0" lvl="0" indent="0">
              <a:buNone/>
            </a:pPr>
            <a:r>
              <a:t>138.837</a:t>
            </a:r>
          </a:p>
          <a:p>
            <a:pPr marL="0" lvl="0" indent="0">
              <a:buNone/>
            </a:pPr>
            <a:r>
              <a:t>374.367</a:t>
            </a:r>
          </a:p>
          <a:p>
            <a:pPr marL="0" lvl="0" indent="0">
              <a:buNone/>
            </a:pPr>
            <a:r>
              <a:t>116.246</a:t>
            </a:r>
          </a:p>
          <a:p>
            <a:pPr marL="0" lvl="0" indent="0">
              <a:buNone/>
            </a:pPr>
            <a:r>
              <a:t>(1,557.471)</a:t>
            </a:r>
          </a:p>
          <a:p>
            <a:pPr marL="0" lvl="0" indent="0">
              <a:buNone/>
            </a:pPr>
            <a:r>
              <a:t>(1,469.290)</a:t>
            </a:r>
          </a:p>
          <a:p>
            <a:pPr marL="0" lvl="0" indent="0">
              <a:buNone/>
            </a:pPr>
            <a:r>
              <a:t>(1,957.694)</a:t>
            </a:r>
          </a:p>
          <a:p>
            <a:pPr marL="0" lvl="0" indent="0">
              <a:buNone/>
            </a:pPr>
            <a:r>
              <a:t>competition measures</a:t>
            </a:r>
          </a:p>
          <a:p>
            <a:pPr marL="0" lvl="0" indent="0">
              <a:buNone/>
            </a:pPr>
            <a:r>
              <a:t>0.27</a:t>
            </a:r>
          </a:p>
          <a:p>
            <a:pPr marL="0" lvl="0" indent="0">
              <a:buNone/>
            </a:pPr>
            <a:r>
              <a:t>0.238</a:t>
            </a:r>
          </a:p>
          <a:p>
            <a:pPr marL="0" lvl="0" indent="0">
              <a:buNone/>
            </a:pPr>
            <a:r>
              <a:t>-0.048</a:t>
            </a:r>
          </a:p>
          <a:p>
            <a:pPr marL="0" lvl="0" indent="0">
              <a:buNone/>
            </a:pPr>
            <a:r>
              <a:t>(0.351)</a:t>
            </a:r>
          </a:p>
          <a:p>
            <a:pPr marL="0" lvl="0" indent="0">
              <a:buNone/>
            </a:pPr>
            <a:r>
              <a:t>(0.332)</a:t>
            </a:r>
          </a:p>
          <a:p>
            <a:pPr marL="0" lvl="0" indent="0">
              <a:buNone/>
            </a:pPr>
            <a:r>
              <a:t>(0.442)</a:t>
            </a:r>
          </a:p>
          <a:p>
            <a:pPr marL="0" lvl="0" indent="0">
              <a:buNone/>
            </a:pPr>
            <a:r>
              <a:t>export-related</a:t>
            </a:r>
          </a:p>
          <a:p>
            <a:pPr marL="0" lvl="0" indent="0">
              <a:buNone/>
            </a:pPr>
            <a:r>
              <a:t>0.073</a:t>
            </a:r>
          </a:p>
          <a:p>
            <a:pPr marL="0" lvl="0" indent="0">
              <a:buNone/>
            </a:pPr>
            <a:r>
              <a:t>0.094</a:t>
            </a:r>
          </a:p>
          <a:p>
            <a:pPr marL="0" lvl="0" indent="0">
              <a:buNone/>
            </a:pPr>
            <a:r>
              <a:t>0.04</a:t>
            </a:r>
          </a:p>
          <a:p>
            <a:pPr marL="0" lvl="0" indent="0">
              <a:buNone/>
            </a:pPr>
            <a:r>
              <a:t>(0.105)</a:t>
            </a:r>
          </a:p>
          <a:p>
            <a:pPr marL="0" lvl="0" indent="0">
              <a:buNone/>
            </a:pPr>
            <a:r>
              <a:t>(0.100)</a:t>
            </a:r>
          </a:p>
          <a:p>
            <a:pPr marL="0" lvl="0" indent="0">
              <a:buNone/>
            </a:pPr>
            <a:r>
              <a:t>(0.133)</a:t>
            </a:r>
          </a:p>
          <a:p>
            <a:pPr marL="0" lvl="0" indent="0">
              <a:buNone/>
            </a:pPr>
            <a:r>
              <a:t>dummy FDI</a:t>
            </a:r>
          </a:p>
          <a:p>
            <a:pPr marL="0" lvl="0" indent="0">
              <a:buNone/>
            </a:pPr>
            <a:r>
              <a:t>0.079</a:t>
            </a:r>
          </a:p>
          <a:p>
            <a:pPr marL="0" lvl="0" indent="0">
              <a:buNone/>
            </a:pPr>
            <a:r>
              <a:t>0.08</a:t>
            </a:r>
          </a:p>
          <a:p>
            <a:pPr marL="0" lvl="0" indent="0">
              <a:buNone/>
            </a:pPr>
            <a:r>
              <a:t>-0.03</a:t>
            </a:r>
          </a:p>
          <a:p>
            <a:pPr marL="0" lvl="0" indent="0">
              <a:buNone/>
            </a:pPr>
            <a:r>
              <a:t>(0.066)</a:t>
            </a:r>
          </a:p>
          <a:p>
            <a:pPr marL="0" lvl="0" indent="0">
              <a:buNone/>
            </a:pPr>
            <a:r>
              <a:t>(0.062)</a:t>
            </a:r>
          </a:p>
          <a:p>
            <a:pPr marL="0" lvl="0" indent="0">
              <a:buNone/>
            </a:pPr>
            <a:r>
              <a:t>(0.083)</a:t>
            </a:r>
          </a:p>
          <a:p>
            <a:pPr marL="0" lvl="0" indent="0">
              <a:buNone/>
            </a:pPr>
            <a:r>
              <a:t>foreign ownership</a:t>
            </a:r>
          </a:p>
          <a:p>
            <a:pPr marL="0" lvl="0" indent="0">
              <a:buNone/>
            </a:pPr>
            <a:r>
              <a:t>0.021</a:t>
            </a:r>
          </a:p>
          <a:p>
            <a:pPr marL="0" lvl="0" indent="0">
              <a:buNone/>
            </a:pPr>
            <a:r>
              <a:t>0.02</a:t>
            </a:r>
          </a:p>
          <a:p>
            <a:pPr marL="0" lvl="0" indent="0">
              <a:buNone/>
            </a:pPr>
            <a:r>
              <a:t>0.026</a:t>
            </a:r>
          </a:p>
          <a:p>
            <a:pPr marL="0" lvl="0" indent="0">
              <a:buNone/>
            </a:pPr>
            <a:r>
              <a:t>(0.015)</a:t>
            </a:r>
          </a:p>
          <a:p>
            <a:pPr marL="0" lvl="0" indent="0">
              <a:buNone/>
            </a:pPr>
            <a:r>
              <a:t>(0.014)</a:t>
            </a:r>
          </a:p>
          <a:p>
            <a:pPr marL="0" lvl="0" indent="0">
              <a:buNone/>
            </a:pPr>
            <a:r>
              <a:t>(0.019)</a:t>
            </a:r>
          </a:p>
          <a:p>
            <a:pPr marL="0" lvl="0" indent="0">
              <a:buNone/>
            </a:pPr>
            <a:r>
              <a:t>R-sq</a:t>
            </a:r>
          </a:p>
          <a:p>
            <a:pPr marL="0" lvl="0" indent="0">
              <a:buNone/>
            </a:pPr>
            <a:r>
              <a:t>0.023</a:t>
            </a:r>
          </a:p>
          <a:p>
            <a:pPr marL="0" lvl="0" indent="0">
              <a:buNone/>
            </a:pPr>
            <a:r>
              <a:t>0.025</a:t>
            </a:r>
          </a:p>
          <a:p>
            <a:pPr marL="0" lvl="0" indent="0">
              <a:buNone/>
            </a:pPr>
            <a:r>
              <a:t>0.061</a:t>
            </a:r>
          </a:p>
          <a:p>
            <a:pPr marL="0" lvl="0" indent="0">
              <a:buNone/>
            </a:pPr>
            <a:r>
              <a:t>]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r>
              <a:t>&lt;br 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Trade policy doesn’t seem to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.pull-middle[ - Firms in the customs data (possibly) are different - they are generally bigger, and bigger firms may have ways to offset trade costs</a:t>
            </a:r>
          </a:p>
          <a:p>
            <a:pPr lvl="1"/>
            <a:r>
              <a:t>if size matters, it can be discovered using size interaction.</a:t>
            </a:r>
          </a:p>
          <a:p>
            <a:pPr lvl="1"/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𝑙𝑜𝑔</m:t>
                </m:r>
                <m:r>
                  <a:rPr>
                    <a:latin typeface="Cambria Math" panose="02040503050406030204" pitchFamily="18" charset="0"/>
                  </a:rPr>
                  <m:t>(</m:t>
                </m:r>
                <m:r>
                  <a:rPr>
                    <a:latin typeface="Cambria Math" panose="02040503050406030204" pitchFamily="18" charset="0"/>
                  </a:rPr>
                  <m:t>𝐿𝑎𝑏𝑜𝑢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used as a proxy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𝑠𝑖𝑧𝑒</m:t>
                  </m:r>
                  <m:r>
                    <a:rPr>
                      <a:latin typeface="Cambria Math" panose="02040503050406030204" pitchFamily="18" charset="0"/>
                    </a:rPr>
                    <m:t>_</m:t>
                  </m:r>
                  <m:r>
                    <a:rPr>
                      <a:latin typeface="Cambria Math" panose="02040503050406030204" pitchFamily="18" charset="0"/>
                    </a:rPr>
                    <m:t>𝑡𝑓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𝑡𝑓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</m:sub>
                  </m:sSub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∗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+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e>
                  </m:nary>
                  <m:r>
                    <a:rPr>
                      <a:latin typeface="Cambria Math" panose="02040503050406030204" pitchFamily="18" charset="0"/>
                    </a:rPr>
                    <m:t>∗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𝑖𝑡</m:t>
                      </m:r>
                    </m:sub>
                  </m:sSub>
                </m:oMath>
              </m:oMathPara>
            </a14:m>
            <a:endParaRPr/>
          </a:p>
          <a:p>
            <a:pPr marL="0" lvl="0" indent="0">
              <a:buNone/>
            </a:pPr>
            <a:r>
              <a:t>]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Size Matters (Right=Left with FE)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.pull-left[</a:t>
            </a:r>
          </a:p>
          <a:p>
            <a:pPr marL="0" lvl="0" indent="0">
              <a:buNone/>
            </a:pPr>
            <a:r>
              <a:t>Variables</a:t>
            </a:r>
          </a:p>
          <a:p>
            <a:pPr marL="0" lvl="0" indent="0">
              <a:buNone/>
            </a:pPr>
            <a:r>
              <a:t>TFP1</a:t>
            </a:r>
          </a:p>
          <a:p>
            <a:pPr marL="0" lvl="0" indent="0">
              <a:buNone/>
            </a:pPr>
            <a:r>
              <a:t>TFP2</a:t>
            </a:r>
          </a:p>
          <a:p>
            <a:pPr marL="0" lvl="0" indent="0">
              <a:buNone/>
            </a:pPr>
            <a:r>
              <a:t>VaL</a:t>
            </a:r>
          </a:p>
          <a:p>
            <a:pPr marL="0" lvl="0" indent="0">
              <a:buNone/>
            </a:pPr>
            <a:r>
              <a:t>tariff</a:t>
            </a:r>
          </a:p>
          <a:p>
            <a:pPr marL="0" lvl="0" indent="0">
              <a:buNone/>
            </a:pPr>
            <a:r>
              <a:t>-0.357***</a:t>
            </a:r>
          </a:p>
          <a:p>
            <a:pPr marL="0" lvl="0" indent="0">
              <a:buNone/>
            </a:pPr>
            <a:r>
              <a:t>-0.630***</a:t>
            </a:r>
          </a:p>
          <a:p>
            <a:pPr marL="0" lvl="0" indent="0">
              <a:buNone/>
            </a:pPr>
            <a:r>
              <a:t>0.071</a:t>
            </a:r>
          </a:p>
          <a:p>
            <a:pPr marL="0" lvl="0" indent="0">
              <a:buNone/>
            </a:pPr>
            <a:r>
              <a:t>(0.067)</a:t>
            </a:r>
          </a:p>
          <a:p>
            <a:pPr marL="0" lvl="0" indent="0">
              <a:buNone/>
            </a:pPr>
            <a:r>
              <a:t>(0.065)</a:t>
            </a:r>
          </a:p>
          <a:p>
            <a:pPr marL="0" lvl="0" indent="0">
              <a:buNone/>
            </a:pPr>
            <a:r>
              <a:t>(0.090)</a:t>
            </a:r>
          </a:p>
          <a:p>
            <a:pPr marL="0" lvl="0" indent="0">
              <a:buNone/>
            </a:pPr>
            <a:r>
              <a:t>tariff.l</a:t>
            </a:r>
          </a:p>
          <a:p>
            <a:pPr marL="0" lvl="0" indent="0">
              <a:buNone/>
            </a:pPr>
            <a:r>
              <a:t>0.061***</a:t>
            </a:r>
          </a:p>
          <a:p>
            <a:pPr marL="0" lvl="0" indent="0">
              <a:buNone/>
            </a:pPr>
            <a:r>
              <a:t>0.112***</a:t>
            </a:r>
          </a:p>
          <a:p>
            <a:pPr marL="0" lvl="0" indent="0">
              <a:buNone/>
            </a:pPr>
            <a:r>
              <a:t>-0.026</a:t>
            </a:r>
          </a:p>
          <a:p>
            <a:pPr marL="0" lvl="0" indent="0">
              <a:buNone/>
            </a:pPr>
            <a:r>
              <a:t>(0.012)</a:t>
            </a:r>
          </a:p>
          <a:p>
            <a:pPr marL="0" lvl="0" indent="0">
              <a:buNone/>
            </a:pPr>
            <a:r>
              <a:t>(0.011)</a:t>
            </a:r>
          </a:p>
          <a:p>
            <a:pPr marL="0" lvl="0" indent="0">
              <a:buNone/>
            </a:pPr>
            <a:r>
              <a:t>(0.017)</a:t>
            </a:r>
          </a:p>
          <a:p>
            <a:pPr marL="0" lvl="0" indent="0">
              <a:buNone/>
            </a:pPr>
            <a:r>
              <a:t>SPS</a:t>
            </a:r>
          </a:p>
          <a:p>
            <a:pPr marL="0" lvl="0" indent="0">
              <a:buNone/>
            </a:pPr>
            <a:r>
              <a:t>-0.250</a:t>
            </a:r>
          </a:p>
          <a:p>
            <a:pPr marL="0" lvl="0" indent="0">
              <a:buNone/>
            </a:pPr>
            <a:r>
              <a:t>-0.517**</a:t>
            </a:r>
          </a:p>
          <a:p>
            <a:pPr marL="0" lvl="0" indent="0">
              <a:buNone/>
            </a:pPr>
            <a:r>
              <a:t>-0.124</a:t>
            </a:r>
          </a:p>
          <a:p>
            <a:pPr marL="0" lvl="0" indent="0">
              <a:buNone/>
            </a:pPr>
            <a:r>
              <a:t>(0.234)</a:t>
            </a:r>
          </a:p>
          <a:p>
            <a:pPr marL="0" lvl="0" indent="0">
              <a:buNone/>
            </a:pPr>
            <a:r>
              <a:t>(0.260)</a:t>
            </a:r>
          </a:p>
          <a:p>
            <a:pPr marL="0" lvl="0" indent="0">
              <a:buNone/>
            </a:pPr>
            <a:r>
              <a:t>(0.381)</a:t>
            </a:r>
          </a:p>
          <a:p>
            <a:pPr marL="0" lvl="0" indent="0">
              <a:buNone/>
            </a:pPr>
            <a:r>
              <a:t>SPS.l</a:t>
            </a:r>
          </a:p>
          <a:p>
            <a:pPr marL="0" lvl="0" indent="0">
              <a:buNone/>
            </a:pPr>
            <a:r>
              <a:t>0.026</a:t>
            </a:r>
          </a:p>
          <a:p>
            <a:pPr marL="0" lvl="0" indent="0">
              <a:buNone/>
            </a:pPr>
            <a:r>
              <a:t>0.076*</a:t>
            </a:r>
          </a:p>
          <a:p>
            <a:pPr marL="0" lvl="0" indent="0">
              <a:buNone/>
            </a:pPr>
            <a:r>
              <a:t>-0.008</a:t>
            </a:r>
          </a:p>
          <a:p>
            <a:pPr marL="0" lvl="0" indent="0">
              <a:buNone/>
            </a:pPr>
            <a:r>
              <a:t>(0.042)</a:t>
            </a:r>
          </a:p>
          <a:p>
            <a:pPr marL="0" lvl="0" indent="0">
              <a:buNone/>
            </a:pPr>
            <a:r>
              <a:t>(0.046)</a:t>
            </a:r>
          </a:p>
          <a:p>
            <a:pPr marL="0" lvl="0" indent="0">
              <a:buNone/>
            </a:pPr>
            <a:r>
              <a:t>(0.067)</a:t>
            </a:r>
          </a:p>
          <a:p>
            <a:pPr marL="0" lvl="0" indent="0">
              <a:buNone/>
            </a:pPr>
            <a:r>
              <a:t>TBT</a:t>
            </a:r>
          </a:p>
          <a:p>
            <a:pPr marL="0" lvl="0" indent="0">
              <a:buNone/>
            </a:pPr>
            <a:r>
              <a:t>0.213</a:t>
            </a:r>
          </a:p>
          <a:p>
            <a:pPr marL="0" lvl="0" indent="0">
              <a:buNone/>
            </a:pPr>
            <a:r>
              <a:t>0.194</a:t>
            </a:r>
          </a:p>
          <a:p>
            <a:pPr marL="0" lvl="0" indent="0">
              <a:buNone/>
            </a:pPr>
            <a:r>
              <a:t>0.486</a:t>
            </a:r>
          </a:p>
          <a:p>
            <a:pPr marL="0" lvl="0" indent="0">
              <a:buNone/>
            </a:pPr>
            <a:r>
              <a:t>(0.483)</a:t>
            </a:r>
          </a:p>
          <a:p>
            <a:pPr marL="0" lvl="0" indent="0">
              <a:buNone/>
            </a:pPr>
            <a:r>
              <a:t>(0.419)</a:t>
            </a:r>
          </a:p>
          <a:p>
            <a:pPr marL="0" lvl="0" indent="0">
              <a:buNone/>
            </a:pPr>
            <a:r>
              <a:t>(0.408)</a:t>
            </a:r>
          </a:p>
          <a:p>
            <a:pPr marL="0" lvl="0" indent="0">
              <a:buNone/>
            </a:pPr>
            <a:r>
              <a:t>TBT.l</a:t>
            </a:r>
          </a:p>
          <a:p>
            <a:pPr marL="0" lvl="0" indent="0">
              <a:buNone/>
            </a:pPr>
            <a:r>
              <a:t>0.014</a:t>
            </a:r>
          </a:p>
          <a:p>
            <a:pPr marL="0" lvl="0" indent="0">
              <a:buNone/>
            </a:pPr>
            <a:r>
              <a:t>0.012</a:t>
            </a:r>
          </a:p>
          <a:p>
            <a:pPr marL="0" lvl="0" indent="0">
              <a:buNone/>
            </a:pPr>
            <a:r>
              <a:t>-0.019</a:t>
            </a:r>
          </a:p>
          <a:p>
            <a:pPr marL="0" lvl="0" indent="0">
              <a:buNone/>
            </a:pPr>
            <a:r>
              <a:t>(0.083)</a:t>
            </a:r>
          </a:p>
          <a:p>
            <a:pPr marL="0" lvl="0" indent="0">
              <a:buNone/>
            </a:pPr>
            <a:r>
              <a:t>(0.072)</a:t>
            </a:r>
          </a:p>
          <a:p>
            <a:pPr marL="0" lvl="0" indent="0">
              <a:buNone/>
            </a:pPr>
            <a:r>
              <a:t>(0.067)</a:t>
            </a:r>
          </a:p>
          <a:p>
            <a:pPr marL="0" lvl="0" indent="0">
              <a:buNone/>
            </a:pPr>
            <a:r>
              <a:t>Pre-shipment inspection</a:t>
            </a:r>
          </a:p>
          <a:p>
            <a:pPr marL="0" lvl="0" indent="0">
              <a:buNone/>
            </a:pPr>
            <a:r>
              <a:t>0.418</a:t>
            </a:r>
          </a:p>
          <a:p>
            <a:pPr marL="0" lvl="0" indent="0">
              <a:buNone/>
            </a:pPr>
            <a:r>
              <a:t>0.749</a:t>
            </a:r>
          </a:p>
          <a:p>
            <a:pPr marL="0" lvl="0" indent="0">
              <a:buNone/>
            </a:pPr>
            <a:r>
              <a:t>-0.005</a:t>
            </a:r>
          </a:p>
          <a:p>
            <a:pPr marL="0" lvl="0" indent="0">
              <a:buNone/>
            </a:pPr>
            <a:r>
              <a:t>(0.531)</a:t>
            </a:r>
          </a:p>
          <a:p>
            <a:pPr marL="0" lvl="0" indent="0">
              <a:buNone/>
            </a:pPr>
            <a:r>
              <a:t>(0.558)</a:t>
            </a:r>
          </a:p>
          <a:p>
            <a:pPr marL="0" lvl="0" indent="0">
              <a:buNone/>
            </a:pPr>
            <a:r>
              <a:t>(0.758)</a:t>
            </a:r>
          </a:p>
          <a:p>
            <a:pPr marL="0" lvl="0" indent="0">
              <a:buNone/>
            </a:pPr>
            <a:r>
              <a:t>Pre-shipment inspection.l</a:t>
            </a:r>
          </a:p>
          <a:p>
            <a:pPr marL="0" lvl="0" indent="0">
              <a:buNone/>
            </a:pPr>
            <a:r>
              <a:t>-0.058</a:t>
            </a:r>
          </a:p>
          <a:p>
            <a:pPr marL="0" lvl="0" indent="0">
              <a:buNone/>
            </a:pPr>
            <a:r>
              <a:t>-0.116</a:t>
            </a:r>
          </a:p>
          <a:p>
            <a:pPr marL="0" lvl="0" indent="0">
              <a:buNone/>
            </a:pPr>
            <a:r>
              <a:t>0.051</a:t>
            </a:r>
          </a:p>
          <a:p>
            <a:pPr marL="0" lvl="0" indent="0">
              <a:buNone/>
            </a:pPr>
            <a:r>
              <a:t>(0.094)</a:t>
            </a:r>
          </a:p>
          <a:p>
            <a:pPr marL="0" lvl="0" indent="0">
              <a:buNone/>
            </a:pPr>
            <a:r>
              <a:t>(0.098)</a:t>
            </a:r>
          </a:p>
          <a:p>
            <a:pPr marL="0" lvl="0" indent="0">
              <a:buNone/>
            </a:pPr>
            <a:r>
              <a:t>(0.134)</a:t>
            </a:r>
          </a:p>
          <a:p>
            <a:pPr marL="0" lvl="0" indent="0">
              <a:buNone/>
            </a:pPr>
            <a:r>
              <a:t>licensing</a:t>
            </a:r>
          </a:p>
          <a:p>
            <a:pPr marL="0" lvl="0" indent="0">
              <a:buNone/>
            </a:pPr>
            <a:r>
              <a:t>-0.650**</a:t>
            </a:r>
          </a:p>
          <a:p>
            <a:pPr marL="0" lvl="0" indent="0">
              <a:buNone/>
            </a:pPr>
            <a:r>
              <a:t>-1.444***</a:t>
            </a:r>
          </a:p>
          <a:p>
            <a:pPr marL="0" lvl="0" indent="0">
              <a:buNone/>
            </a:pPr>
            <a:r>
              <a:t>0.640*</a:t>
            </a:r>
          </a:p>
          <a:p>
            <a:pPr marL="0" lvl="0" indent="0">
              <a:buNone/>
            </a:pPr>
            <a:r>
              <a:t>(0.266)</a:t>
            </a:r>
          </a:p>
          <a:p>
            <a:pPr marL="0" lvl="0" indent="0">
              <a:buNone/>
            </a:pPr>
            <a:r>
              <a:t>(0.263)</a:t>
            </a:r>
          </a:p>
          <a:p>
            <a:pPr marL="0" lvl="0" indent="0">
              <a:buNone/>
            </a:pPr>
            <a:r>
              <a:t>(0.371)</a:t>
            </a:r>
          </a:p>
          <a:p>
            <a:pPr marL="0" lvl="0" indent="0">
              <a:buNone/>
            </a:pPr>
            <a:r>
              <a:t>licensing.l</a:t>
            </a:r>
          </a:p>
          <a:p>
            <a:pPr marL="0" lvl="0" indent="0">
              <a:buNone/>
            </a:pPr>
            <a:r>
              <a:t>0.107**</a:t>
            </a:r>
          </a:p>
          <a:p>
            <a:pPr marL="0" lvl="0" indent="0">
              <a:buNone/>
            </a:pPr>
            <a:r>
              <a:t>0.258***</a:t>
            </a:r>
          </a:p>
          <a:p>
            <a:pPr marL="0" lvl="0" indent="0">
              <a:buNone/>
            </a:pPr>
            <a:r>
              <a:t>-0.119*</a:t>
            </a:r>
          </a:p>
          <a:p>
            <a:pPr marL="0" lvl="0" indent="0">
              <a:buNone/>
            </a:pPr>
            <a:r>
              <a:t>(0.047)</a:t>
            </a:r>
          </a:p>
          <a:p>
            <a:pPr marL="0" lvl="0" indent="0">
              <a:buNone/>
            </a:pPr>
            <a:r>
              <a:t>(0.046)</a:t>
            </a:r>
          </a:p>
          <a:p>
            <a:pPr marL="0" lvl="0" indent="0">
              <a:buNone/>
            </a:pPr>
            <a:r>
              <a:t>(0.064)</a:t>
            </a:r>
          </a:p>
          <a:p>
            <a:pPr marL="0" lvl="0" indent="0">
              <a:buNone/>
            </a:pPr>
            <a:r>
              <a:t>]</a:t>
            </a:r>
          </a:p>
          <a:p>
            <a:pPr marL="0" lvl="0" indent="0">
              <a:buNone/>
            </a:pPr>
            <a:r>
              <a:t>.pull-right[</a:t>
            </a:r>
          </a:p>
          <a:p>
            <a:pPr marL="0" lvl="0" indent="0">
              <a:buNone/>
            </a:pPr>
            <a:r>
              <a:t>Variables</a:t>
            </a:r>
          </a:p>
          <a:p>
            <a:pPr marL="0" lvl="0" indent="0">
              <a:buNone/>
            </a:pPr>
            <a:r>
              <a:t>TFP1</a:t>
            </a:r>
          </a:p>
          <a:p>
            <a:pPr marL="0" lvl="0" indent="0">
              <a:buNone/>
            </a:pPr>
            <a:r>
              <a:t>TFP2</a:t>
            </a:r>
          </a:p>
          <a:p>
            <a:pPr marL="0" lvl="0" indent="0">
              <a:buNone/>
            </a:pPr>
            <a:r>
              <a:t>VaL</a:t>
            </a:r>
          </a:p>
          <a:p>
            <a:pPr marL="0" lvl="0" indent="0">
              <a:buNone/>
            </a:pPr>
            <a:r>
              <a:t>tariff</a:t>
            </a:r>
          </a:p>
          <a:p>
            <a:pPr marL="0" lvl="0" indent="0">
              <a:buNone/>
            </a:pPr>
            <a:r>
              <a:t>-0.205**</a:t>
            </a:r>
          </a:p>
          <a:p>
            <a:pPr marL="0" lvl="0" indent="0">
              <a:buNone/>
            </a:pPr>
            <a:r>
              <a:t>-0.371***</a:t>
            </a:r>
          </a:p>
          <a:p>
            <a:pPr marL="0" lvl="0" indent="0">
              <a:buNone/>
            </a:pPr>
            <a:r>
              <a:t>0.259**</a:t>
            </a:r>
          </a:p>
          <a:p>
            <a:pPr marL="0" lvl="0" indent="0">
              <a:buNone/>
            </a:pPr>
            <a:r>
              <a:t>(0.083)</a:t>
            </a:r>
          </a:p>
          <a:p>
            <a:pPr marL="0" lvl="0" indent="0">
              <a:buNone/>
            </a:pPr>
            <a:r>
              <a:t>(0.077)</a:t>
            </a:r>
          </a:p>
          <a:p>
            <a:pPr marL="0" lvl="0" indent="0">
              <a:buNone/>
            </a:pPr>
            <a:r>
              <a:t>(0.104)</a:t>
            </a:r>
          </a:p>
          <a:p>
            <a:pPr marL="0" lvl="0" indent="0">
              <a:buNone/>
            </a:pPr>
            <a:r>
              <a:t>tariff.l</a:t>
            </a:r>
          </a:p>
          <a:p>
            <a:pPr marL="0" lvl="0" indent="0">
              <a:buNone/>
            </a:pPr>
            <a:r>
              <a:t>0.036**</a:t>
            </a:r>
          </a:p>
          <a:p>
            <a:pPr marL="0" lvl="0" indent="0">
              <a:buNone/>
            </a:pPr>
            <a:r>
              <a:t>0.068***</a:t>
            </a:r>
          </a:p>
          <a:p>
            <a:pPr marL="0" lvl="0" indent="0">
              <a:buNone/>
            </a:pPr>
            <a:r>
              <a:t>-0.048**</a:t>
            </a:r>
          </a:p>
          <a:p>
            <a:pPr marL="0" lvl="0" indent="0">
              <a:buNone/>
            </a:pPr>
            <a:r>
              <a:t>(0.015)</a:t>
            </a:r>
          </a:p>
          <a:p>
            <a:pPr marL="0" lvl="0" indent="0">
              <a:buNone/>
            </a:pPr>
            <a:r>
              <a:t>(0.014)</a:t>
            </a:r>
          </a:p>
          <a:p>
            <a:pPr marL="0" lvl="0" indent="0">
              <a:buNone/>
            </a:pPr>
            <a:r>
              <a:t>(0.019)</a:t>
            </a:r>
          </a:p>
          <a:p>
            <a:pPr marL="0" lvl="0" indent="0">
              <a:buNone/>
            </a:pPr>
            <a:r>
              <a:t>SPS</a:t>
            </a:r>
          </a:p>
          <a:p>
            <a:pPr marL="0" lvl="0" indent="0">
              <a:buNone/>
            </a:pPr>
            <a:r>
              <a:t>-0.260</a:t>
            </a:r>
          </a:p>
          <a:p>
            <a:pPr marL="0" lvl="0" indent="0">
              <a:buNone/>
            </a:pPr>
            <a:r>
              <a:t>-0.381</a:t>
            </a:r>
          </a:p>
          <a:p>
            <a:pPr marL="0" lvl="0" indent="0">
              <a:buNone/>
            </a:pPr>
            <a:r>
              <a:t>0.103</a:t>
            </a:r>
          </a:p>
          <a:p>
            <a:pPr marL="0" lvl="0" indent="0">
              <a:buNone/>
            </a:pPr>
            <a:r>
              <a:t>(0.297)</a:t>
            </a:r>
          </a:p>
          <a:p>
            <a:pPr marL="0" lvl="0" indent="0">
              <a:buNone/>
            </a:pPr>
            <a:r>
              <a:t>(0.278)</a:t>
            </a:r>
          </a:p>
          <a:p>
            <a:pPr marL="0" lvl="0" indent="0">
              <a:buNone/>
            </a:pPr>
            <a:r>
              <a:t>(0.372)</a:t>
            </a:r>
          </a:p>
          <a:p>
            <a:pPr marL="0" lvl="0" indent="0">
              <a:buNone/>
            </a:pPr>
            <a:r>
              <a:t>SPS.l</a:t>
            </a:r>
          </a:p>
          <a:p>
            <a:pPr marL="0" lvl="0" indent="0">
              <a:buNone/>
            </a:pPr>
            <a:r>
              <a:t>0.043</a:t>
            </a:r>
          </a:p>
          <a:p>
            <a:pPr marL="0" lvl="0" indent="0">
              <a:buNone/>
            </a:pPr>
            <a:r>
              <a:t>0.062</a:t>
            </a:r>
          </a:p>
          <a:p>
            <a:pPr marL="0" lvl="0" indent="0">
              <a:buNone/>
            </a:pPr>
            <a:r>
              <a:t>-0.029</a:t>
            </a:r>
          </a:p>
          <a:p>
            <a:pPr marL="0" lvl="0" indent="0">
              <a:buNone/>
            </a:pPr>
            <a:r>
              <a:t>(0.051)</a:t>
            </a:r>
          </a:p>
          <a:p>
            <a:pPr marL="0" lvl="0" indent="0">
              <a:buNone/>
            </a:pPr>
            <a:r>
              <a:t>(0.048)</a:t>
            </a:r>
          </a:p>
          <a:p>
            <a:pPr marL="0" lvl="0" indent="0">
              <a:buNone/>
            </a:pPr>
            <a:r>
              <a:t>(0.064)</a:t>
            </a:r>
          </a:p>
          <a:p>
            <a:pPr marL="0" lvl="0" indent="0">
              <a:buNone/>
            </a:pPr>
            <a:r>
              <a:t>TBT</a:t>
            </a:r>
          </a:p>
          <a:p>
            <a:pPr marL="0" lvl="0" indent="0">
              <a:buNone/>
            </a:pPr>
            <a:r>
              <a:t>0.124</a:t>
            </a:r>
          </a:p>
          <a:p>
            <a:pPr marL="0" lvl="0" indent="0">
              <a:buNone/>
            </a:pPr>
            <a:r>
              <a:t>0.074</a:t>
            </a:r>
          </a:p>
          <a:p>
            <a:pPr marL="0" lvl="0" indent="0">
              <a:buNone/>
            </a:pPr>
            <a:r>
              <a:t>0.462</a:t>
            </a:r>
          </a:p>
          <a:p>
            <a:pPr marL="0" lvl="0" indent="0">
              <a:buNone/>
            </a:pPr>
            <a:r>
              <a:t>(0.330)</a:t>
            </a:r>
          </a:p>
          <a:p>
            <a:pPr marL="0" lvl="0" indent="0">
              <a:buNone/>
            </a:pPr>
            <a:r>
              <a:t>(0.310)</a:t>
            </a:r>
          </a:p>
          <a:p>
            <a:pPr marL="0" lvl="0" indent="0">
              <a:buNone/>
            </a:pPr>
            <a:r>
              <a:t>(0.415)</a:t>
            </a:r>
          </a:p>
          <a:p>
            <a:pPr marL="0" lvl="0" indent="0">
              <a:buNone/>
            </a:pPr>
            <a:r>
              <a:t>TBT.l</a:t>
            </a:r>
          </a:p>
          <a:p>
            <a:pPr marL="0" lvl="0" indent="0">
              <a:buNone/>
            </a:pPr>
            <a:r>
              <a:t>0.011</a:t>
            </a:r>
          </a:p>
          <a:p>
            <a:pPr marL="0" lvl="0" indent="0">
              <a:buNone/>
            </a:pPr>
            <a:r>
              <a:t>0.013</a:t>
            </a:r>
          </a:p>
          <a:p>
            <a:pPr marL="0" lvl="0" indent="0">
              <a:buNone/>
            </a:pPr>
            <a:r>
              <a:t>-0.051</a:t>
            </a:r>
          </a:p>
          <a:p>
            <a:pPr marL="0" lvl="0" indent="0">
              <a:buNone/>
            </a:pPr>
            <a:r>
              <a:t>(0.058)</a:t>
            </a:r>
          </a:p>
          <a:p>
            <a:pPr marL="0" lvl="0" indent="0">
              <a:buNone/>
            </a:pPr>
            <a:r>
              <a:t>(0.055)</a:t>
            </a:r>
          </a:p>
          <a:p>
            <a:pPr marL="0" lvl="0" indent="0">
              <a:buNone/>
            </a:pPr>
            <a:r>
              <a:t>(0.073)</a:t>
            </a:r>
          </a:p>
          <a:p>
            <a:pPr marL="0" lvl="0" indent="0">
              <a:buNone/>
            </a:pPr>
            <a:r>
              <a:t>Pre-shipment inspection</a:t>
            </a:r>
          </a:p>
          <a:p>
            <a:pPr marL="0" lvl="0" indent="0">
              <a:buNone/>
            </a:pPr>
            <a:r>
              <a:t>-0.115</a:t>
            </a:r>
          </a:p>
          <a:p>
            <a:pPr marL="0" lvl="0" indent="0">
              <a:buNone/>
            </a:pPr>
            <a:r>
              <a:t>0.16</a:t>
            </a:r>
          </a:p>
          <a:p>
            <a:pPr marL="0" lvl="0" indent="0">
              <a:buNone/>
            </a:pPr>
            <a:r>
              <a:t>-0.637</a:t>
            </a:r>
          </a:p>
          <a:p>
            <a:pPr marL="0" lvl="0" indent="0">
              <a:buNone/>
            </a:pPr>
            <a:r>
              <a:t>(0.520)</a:t>
            </a:r>
          </a:p>
          <a:p>
            <a:pPr marL="0" lvl="0" indent="0">
              <a:buNone/>
            </a:pPr>
            <a:r>
              <a:t>(0.488)</a:t>
            </a:r>
          </a:p>
          <a:p>
            <a:pPr marL="0" lvl="0" indent="0">
              <a:buNone/>
            </a:pPr>
            <a:r>
              <a:t>(0.652)</a:t>
            </a:r>
          </a:p>
          <a:p>
            <a:pPr marL="0" lvl="0" indent="0">
              <a:buNone/>
            </a:pPr>
            <a:r>
              <a:t>Pre-shipment inspection.l</a:t>
            </a:r>
          </a:p>
          <a:p>
            <a:pPr marL="0" lvl="0" indent="0">
              <a:buNone/>
            </a:pPr>
            <a:r>
              <a:t>0.01</a:t>
            </a:r>
          </a:p>
          <a:p>
            <a:pPr marL="0" lvl="0" indent="0">
              <a:buNone/>
            </a:pPr>
            <a:r>
              <a:t>-0.043</a:t>
            </a:r>
          </a:p>
          <a:p>
            <a:pPr marL="0" lvl="0" indent="0">
              <a:buNone/>
            </a:pPr>
            <a:r>
              <a:t>0.1</a:t>
            </a:r>
          </a:p>
          <a:p>
            <a:pPr marL="0" lvl="0" indent="0">
              <a:buNone/>
            </a:pPr>
            <a:r>
              <a:t>(0.093)</a:t>
            </a:r>
          </a:p>
          <a:p>
            <a:pPr marL="0" lvl="0" indent="0">
              <a:buNone/>
            </a:pPr>
            <a:r>
              <a:t>(0.087)</a:t>
            </a:r>
          </a:p>
          <a:p>
            <a:pPr marL="0" lvl="0" indent="0">
              <a:buNone/>
            </a:pPr>
            <a:r>
              <a:t>(0.117)</a:t>
            </a:r>
          </a:p>
          <a:p>
            <a:pPr marL="0" lvl="0" indent="0">
              <a:buNone/>
            </a:pPr>
            <a:r>
              <a:t>licensing</a:t>
            </a:r>
          </a:p>
          <a:p>
            <a:pPr marL="0" lvl="0" indent="0">
              <a:buNone/>
            </a:pPr>
            <a:r>
              <a:t>-0.451</a:t>
            </a:r>
          </a:p>
          <a:p>
            <a:pPr marL="0" lvl="0" indent="0">
              <a:buNone/>
            </a:pPr>
            <a:r>
              <a:t>-0.896***</a:t>
            </a:r>
          </a:p>
          <a:p>
            <a:pPr marL="0" lvl="0" indent="0">
              <a:buNone/>
            </a:pPr>
            <a:r>
              <a:t>1.477***</a:t>
            </a:r>
          </a:p>
          <a:p>
            <a:pPr marL="0" lvl="0" indent="0">
              <a:buNone/>
            </a:pPr>
            <a:r>
              <a:t>(0.311)</a:t>
            </a:r>
          </a:p>
          <a:p>
            <a:pPr marL="0" lvl="0" indent="0">
              <a:buNone/>
            </a:pPr>
            <a:r>
              <a:t>(0.292)</a:t>
            </a:r>
          </a:p>
          <a:p>
            <a:pPr marL="0" lvl="0" indent="0">
              <a:buNone/>
            </a:pPr>
            <a:r>
              <a:t>(0.390)</a:t>
            </a:r>
          </a:p>
          <a:p>
            <a:pPr marL="0" lvl="0" indent="0">
              <a:buNone/>
            </a:pPr>
            <a:r>
              <a:t>licensing.l</a:t>
            </a:r>
          </a:p>
          <a:p>
            <a:pPr marL="0" lvl="0" indent="0">
              <a:buNone/>
            </a:pPr>
            <a:r>
              <a:t>0.065</a:t>
            </a:r>
          </a:p>
          <a:p>
            <a:pPr marL="0" lvl="0" indent="0">
              <a:buNone/>
            </a:pPr>
            <a:r>
              <a:t>0.147***</a:t>
            </a:r>
          </a:p>
          <a:p>
            <a:pPr marL="0" lvl="0" indent="0">
              <a:buNone/>
            </a:pPr>
            <a:r>
              <a:t>-0.295***</a:t>
            </a:r>
          </a:p>
          <a:p>
            <a:pPr marL="0" lvl="0" indent="0">
              <a:buNone/>
            </a:pPr>
            <a:r>
              <a:t>(0.056)</a:t>
            </a:r>
          </a:p>
          <a:p>
            <a:pPr marL="0" lvl="0" indent="0">
              <a:buNone/>
            </a:pPr>
            <a:r>
              <a:t>(0.052)</a:t>
            </a:r>
          </a:p>
          <a:p>
            <a:pPr marL="0" lvl="0" indent="0">
              <a:buNone/>
            </a:pPr>
            <a:r>
              <a:t>(0.070)</a:t>
            </a:r>
          </a:p>
          <a:p>
            <a:pPr marL="0" lvl="0" indent="0">
              <a:buNone/>
            </a:pPr>
            <a:r>
              <a:t>]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Size Matters (Right=Left with FE)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.pull-left[</a:t>
            </a:r>
          </a:p>
          <a:p>
            <a:pPr marL="0" lvl="0" indent="0">
              <a:buNone/>
            </a:pPr>
            <a:r>
              <a:t>Variables</a:t>
            </a:r>
          </a:p>
          <a:p>
            <a:pPr marL="0" lvl="0" indent="0">
              <a:buNone/>
            </a:pPr>
            <a:r>
              <a:t>TFP1</a:t>
            </a:r>
          </a:p>
          <a:p>
            <a:pPr marL="0" lvl="0" indent="0">
              <a:buNone/>
            </a:pPr>
            <a:r>
              <a:t>TFP2</a:t>
            </a:r>
          </a:p>
          <a:p>
            <a:pPr marL="0" lvl="0" indent="0">
              <a:buNone/>
            </a:pPr>
            <a:r>
              <a:t>VaL</a:t>
            </a:r>
          </a:p>
          <a:p>
            <a:pPr marL="0" lvl="0" indent="0">
              <a:buNone/>
            </a:pPr>
            <a:r>
              <a:t>price control</a:t>
            </a:r>
          </a:p>
          <a:p>
            <a:pPr marL="0" lvl="0" indent="0">
              <a:buNone/>
            </a:pPr>
            <a:r>
              <a:t>-8,559***</a:t>
            </a:r>
          </a:p>
          <a:p>
            <a:pPr marL="0" lvl="0" indent="0">
              <a:buNone/>
            </a:pPr>
            <a:r>
              <a:t>-12,147***</a:t>
            </a:r>
          </a:p>
          <a:p>
            <a:pPr marL="0" lvl="0" indent="0">
              <a:buNone/>
            </a:pPr>
            <a:r>
              <a:t>-29,052***</a:t>
            </a:r>
          </a:p>
          <a:p>
            <a:pPr marL="0" lvl="0" indent="0">
              <a:buNone/>
            </a:pPr>
            <a:r>
              <a:t>(3,235)</a:t>
            </a:r>
          </a:p>
          <a:p>
            <a:pPr marL="0" lvl="0" indent="0">
              <a:buNone/>
            </a:pPr>
            <a:r>
              <a:t>(2,984)</a:t>
            </a:r>
          </a:p>
          <a:p>
            <a:pPr marL="0" lvl="0" indent="0">
              <a:buNone/>
            </a:pPr>
            <a:r>
              <a:t>(4,029)</a:t>
            </a:r>
          </a:p>
          <a:p>
            <a:pPr marL="0" lvl="0" indent="0">
              <a:buNone/>
            </a:pPr>
            <a:r>
              <a:t>price control.l</a:t>
            </a:r>
          </a:p>
          <a:p>
            <a:pPr marL="0" lvl="0" indent="0">
              <a:buNone/>
            </a:pPr>
            <a:r>
              <a:t>1,383***</a:t>
            </a:r>
          </a:p>
          <a:p>
            <a:pPr marL="0" lvl="0" indent="0">
              <a:buNone/>
            </a:pPr>
            <a:r>
              <a:t>1,985***</a:t>
            </a:r>
          </a:p>
          <a:p>
            <a:pPr marL="0" lvl="0" indent="0">
              <a:buNone/>
            </a:pPr>
            <a:r>
              <a:t>4,718***</a:t>
            </a:r>
          </a:p>
          <a:p>
            <a:pPr lvl="3">
              <a:buNone/>
            </a:pPr>
            <a:r>
              <a:t>competition</a:t>
            </a:r>
          </a:p>
          <a:p>
            <a:pPr lvl="3">
              <a:buNone/>
            </a:pPr>
            <a:r>
              <a:t>-1.155</a:t>
            </a:r>
          </a:p>
          <a:p>
            <a:pPr lvl="3">
              <a:buNone/>
            </a:pPr>
            <a:r>
              <a:t>-0.693</a:t>
            </a:r>
          </a:p>
          <a:p>
            <a:pPr lvl="3">
              <a:buNone/>
            </a:pPr>
            <a:r>
              <a:t>-2.269*</a:t>
            </a:r>
          </a:p>
          <a:p>
            <a:pPr marL="0" lvl="0" indent="0">
              <a:buNone/>
            </a:pPr>
            <a:r>
              <a:t>(1.152)</a:t>
            </a:r>
          </a:p>
          <a:p>
            <a:pPr marL="0" lvl="0" indent="0">
              <a:buNone/>
            </a:pPr>
            <a:r>
              <a:t>(1.095)</a:t>
            </a:r>
          </a:p>
          <a:p>
            <a:pPr marL="0" lvl="0" indent="0">
              <a:buNone/>
            </a:pPr>
            <a:r>
              <a:t>(1.194)</a:t>
            </a:r>
          </a:p>
          <a:p>
            <a:pPr marL="0" lvl="0" indent="0">
              <a:buNone/>
            </a:pPr>
            <a:r>
              <a:t>competition.l</a:t>
            </a:r>
          </a:p>
          <a:p>
            <a:pPr marL="0" lvl="0" indent="0">
              <a:buNone/>
            </a:pPr>
            <a:r>
              <a:t>0.228</a:t>
            </a:r>
          </a:p>
          <a:p>
            <a:pPr marL="0" lvl="0" indent="0">
              <a:buNone/>
            </a:pPr>
            <a:r>
              <a:t>0.129</a:t>
            </a:r>
          </a:p>
          <a:p>
            <a:pPr marL="0" lvl="0" indent="0">
              <a:buNone/>
            </a:pPr>
            <a:r>
              <a:t>0.434**</a:t>
            </a:r>
          </a:p>
          <a:p>
            <a:pPr marL="0" lvl="0" indent="0">
              <a:buNone/>
            </a:pPr>
            <a:r>
              <a:t>(0.216)</a:t>
            </a:r>
          </a:p>
          <a:p>
            <a:pPr marL="0" lvl="0" indent="0">
              <a:buNone/>
            </a:pPr>
            <a:r>
              <a:t>(0.210)</a:t>
            </a:r>
          </a:p>
          <a:p>
            <a:pPr marL="0" lvl="0" indent="0">
              <a:buNone/>
            </a:pPr>
            <a:r>
              <a:t>(0.213)</a:t>
            </a:r>
          </a:p>
          <a:p>
            <a:pPr marL="0" lvl="0" indent="0">
              <a:buNone/>
            </a:pPr>
            <a:r>
              <a:t>export-related</a:t>
            </a:r>
          </a:p>
          <a:p>
            <a:pPr marL="0" lvl="0" indent="0">
              <a:buNone/>
            </a:pPr>
            <a:r>
              <a:t>-0.341</a:t>
            </a:r>
          </a:p>
          <a:p>
            <a:pPr marL="0" lvl="0" indent="0">
              <a:buNone/>
            </a:pPr>
            <a:r>
              <a:t>-0.475</a:t>
            </a:r>
          </a:p>
          <a:p>
            <a:pPr marL="0" lvl="0" indent="0">
              <a:buNone/>
            </a:pPr>
            <a:r>
              <a:t>0.343</a:t>
            </a:r>
          </a:p>
          <a:p>
            <a:pPr marL="0" lvl="0" indent="0">
              <a:buNone/>
            </a:pPr>
            <a:r>
              <a:t>(0.357)</a:t>
            </a:r>
          </a:p>
          <a:p>
            <a:pPr marL="0" lvl="0" indent="0">
              <a:buNone/>
            </a:pPr>
            <a:r>
              <a:t>(0.385)</a:t>
            </a:r>
          </a:p>
          <a:p>
            <a:pPr marL="0" lvl="0" indent="0">
              <a:buNone/>
            </a:pPr>
            <a:r>
              <a:t>(0.679)</a:t>
            </a:r>
          </a:p>
          <a:p>
            <a:pPr marL="0" lvl="0" indent="0">
              <a:buNone/>
            </a:pPr>
            <a:r>
              <a:t>export-related.l</a:t>
            </a:r>
          </a:p>
          <a:p>
            <a:pPr marL="0" lvl="0" indent="0">
              <a:buNone/>
            </a:pPr>
            <a:r>
              <a:t>0.066</a:t>
            </a:r>
          </a:p>
          <a:p>
            <a:pPr marL="0" lvl="0" indent="0">
              <a:buNone/>
            </a:pPr>
            <a:r>
              <a:t>0.095</a:t>
            </a:r>
          </a:p>
          <a:p>
            <a:pPr marL="0" lvl="0" indent="0">
              <a:buNone/>
            </a:pPr>
            <a:r>
              <a:t>-0.049</a:t>
            </a:r>
          </a:p>
          <a:p>
            <a:pPr marL="0" lvl="0" indent="0">
              <a:buNone/>
            </a:pPr>
            <a:r>
              <a:t>(0.062)</a:t>
            </a:r>
          </a:p>
          <a:p>
            <a:pPr marL="0" lvl="0" indent="0">
              <a:buNone/>
            </a:pPr>
            <a:r>
              <a:t>(0.066)</a:t>
            </a:r>
          </a:p>
          <a:p>
            <a:pPr marL="0" lvl="0" indent="0">
              <a:buNone/>
            </a:pPr>
            <a:r>
              <a:t>(0.125)</a:t>
            </a:r>
          </a:p>
          <a:p>
            <a:pPr marL="0" lvl="0" indent="0">
              <a:buNone/>
            </a:pPr>
            <a:r>
              <a:t>dummy FDI</a:t>
            </a:r>
          </a:p>
          <a:p>
            <a:pPr marL="0" lvl="0" indent="0">
              <a:buNone/>
            </a:pPr>
            <a:r>
              <a:t>0.157***</a:t>
            </a:r>
          </a:p>
          <a:p>
            <a:pPr marL="0" lvl="0" indent="0">
              <a:buNone/>
            </a:pPr>
            <a:r>
              <a:t>0.152***</a:t>
            </a:r>
          </a:p>
          <a:p>
            <a:pPr marL="0" lvl="0" indent="0">
              <a:buNone/>
            </a:pPr>
            <a:r>
              <a:t>0.156**</a:t>
            </a:r>
          </a:p>
          <a:p>
            <a:pPr marL="0" lvl="0" indent="0">
              <a:buNone/>
            </a:pPr>
            <a:r>
              <a:t>(0.059)</a:t>
            </a:r>
          </a:p>
          <a:p>
            <a:pPr marL="0" lvl="0" indent="0">
              <a:buNone/>
            </a:pPr>
            <a:r>
              <a:t>(0.052)</a:t>
            </a:r>
          </a:p>
          <a:p>
            <a:pPr marL="0" lvl="0" indent="0">
              <a:buNone/>
            </a:pPr>
            <a:r>
              <a:t>(0.073)</a:t>
            </a:r>
          </a:p>
          <a:p>
            <a:pPr marL="0" lvl="0" indent="0">
              <a:buNone/>
            </a:pPr>
            <a:r>
              <a:t>foreign ownership</a:t>
            </a:r>
          </a:p>
          <a:p>
            <a:pPr marL="0" lvl="0" indent="0">
              <a:buNone/>
            </a:pPr>
            <a:r>
              <a:t>0.039***</a:t>
            </a:r>
          </a:p>
          <a:p>
            <a:pPr marL="0" lvl="0" indent="0">
              <a:buNone/>
            </a:pPr>
            <a:r>
              <a:t>0.040***</a:t>
            </a:r>
          </a:p>
          <a:p>
            <a:pPr marL="0" lvl="0" indent="0">
              <a:buNone/>
            </a:pPr>
            <a:r>
              <a:t>0.045***</a:t>
            </a:r>
          </a:p>
          <a:p>
            <a:pPr marL="0" lvl="0" indent="0">
              <a:buNone/>
            </a:pPr>
            <a:r>
              <a:t>(0.013)</a:t>
            </a:r>
          </a:p>
          <a:p>
            <a:pPr marL="0" lvl="0" indent="0">
              <a:buNone/>
            </a:pPr>
            <a:r>
              <a:t>(0.012)</a:t>
            </a:r>
          </a:p>
          <a:p>
            <a:pPr marL="0" lvl="0" indent="0">
              <a:buNone/>
            </a:pPr>
            <a:r>
              <a:t>(0.016)</a:t>
            </a:r>
          </a:p>
          <a:p>
            <a:pPr marL="0" lvl="0" indent="0">
              <a:buNone/>
            </a:pPr>
            <a:r>
              <a:t>R-sq</a:t>
            </a:r>
          </a:p>
          <a:p>
            <a:pPr lvl="3">
              <a:buNone/>
            </a:pPr>
            <a:r>
              <a:t>]</a:t>
            </a:r>
          </a:p>
          <a:p>
            <a:pPr marL="0" lvl="0" indent="0">
              <a:buNone/>
            </a:pPr>
            <a:r>
              <a:t>.pull-right[</a:t>
            </a:r>
          </a:p>
          <a:p>
            <a:pPr marL="0" lvl="0" indent="0">
              <a:buNone/>
            </a:pPr>
            <a:r>
              <a:t>Variables</a:t>
            </a:r>
          </a:p>
          <a:p>
            <a:pPr marL="0" lvl="0" indent="0">
              <a:buNone/>
            </a:pPr>
            <a:r>
              <a:t>TFP1</a:t>
            </a:r>
          </a:p>
          <a:p>
            <a:pPr marL="0" lvl="0" indent="0">
              <a:buNone/>
            </a:pPr>
            <a:r>
              <a:t>TFP2</a:t>
            </a:r>
          </a:p>
          <a:p>
            <a:pPr marL="0" lvl="0" indent="0">
              <a:buNone/>
            </a:pPr>
            <a:r>
              <a:t>VaL</a:t>
            </a:r>
          </a:p>
          <a:p>
            <a:pPr marL="0" lvl="0" indent="0">
              <a:buNone/>
            </a:pPr>
            <a:r>
              <a:t>price control</a:t>
            </a:r>
          </a:p>
          <a:p>
            <a:pPr marL="0" lvl="0" indent="0">
              <a:buNone/>
            </a:pPr>
            <a:r>
              <a:t>-7,559</a:t>
            </a:r>
          </a:p>
          <a:p>
            <a:pPr marL="0" lvl="0" indent="0">
              <a:buNone/>
            </a:pPr>
            <a:r>
              <a:t>-10,221</a:t>
            </a:r>
          </a:p>
          <a:p>
            <a:pPr marL="0" lvl="0" indent="0">
              <a:buNone/>
            </a:pPr>
            <a:r>
              <a:t>-25,902</a:t>
            </a:r>
          </a:p>
          <a:p>
            <a:pPr marL="0" lvl="0" indent="0">
              <a:buNone/>
            </a:pPr>
            <a:r>
              <a:t>(41,100)</a:t>
            </a:r>
          </a:p>
          <a:p>
            <a:pPr marL="0" lvl="0" indent="0">
              <a:buNone/>
            </a:pPr>
            <a:r>
              <a:t>(38,558)</a:t>
            </a:r>
          </a:p>
          <a:p>
            <a:pPr marL="0" lvl="0" indent="0">
              <a:buNone/>
            </a:pPr>
            <a:r>
              <a:t>(51,565)</a:t>
            </a:r>
          </a:p>
          <a:p>
            <a:pPr marL="0" lvl="0" indent="0">
              <a:buNone/>
            </a:pPr>
            <a:r>
              <a:t>price control.l</a:t>
            </a:r>
          </a:p>
          <a:p>
            <a:pPr marL="0" lvl="0" indent="0">
              <a:buNone/>
            </a:pPr>
            <a:r>
              <a:t>1,214</a:t>
            </a:r>
          </a:p>
          <a:p>
            <a:pPr marL="0" lvl="0" indent="0">
              <a:buNone/>
            </a:pPr>
            <a:r>
              <a:t>1,666</a:t>
            </a:r>
          </a:p>
          <a:p>
            <a:pPr marL="0" lvl="0" indent="0">
              <a:buNone/>
            </a:pPr>
            <a:r>
              <a:t>4,154</a:t>
            </a:r>
          </a:p>
          <a:p>
            <a:pPr marL="0" lvl="0" indent="0">
              <a:buNone/>
            </a:pPr>
            <a:r>
              <a:t>(6,533)</a:t>
            </a:r>
          </a:p>
          <a:p>
            <a:pPr marL="0" lvl="0" indent="0">
              <a:buNone/>
            </a:pPr>
            <a:r>
              <a:t>(6,129)</a:t>
            </a:r>
          </a:p>
          <a:p>
            <a:pPr marL="0" lvl="0" indent="0">
              <a:buNone/>
            </a:pPr>
            <a:r>
              <a:t>(8,197)</a:t>
            </a:r>
          </a:p>
          <a:p>
            <a:pPr marL="0" lvl="0" indent="0">
              <a:buNone/>
            </a:pPr>
            <a:r>
              <a:t>competition</a:t>
            </a:r>
          </a:p>
          <a:p>
            <a:pPr marL="0" lvl="0" indent="0">
              <a:buNone/>
            </a:pPr>
            <a:r>
              <a:t>-2.027</a:t>
            </a:r>
          </a:p>
          <a:p>
            <a:pPr marL="0" lvl="0" indent="0">
              <a:buNone/>
            </a:pPr>
            <a:r>
              <a:t>-2.204*</a:t>
            </a:r>
          </a:p>
          <a:p>
            <a:pPr marL="0" lvl="0" indent="0">
              <a:buNone/>
            </a:pPr>
            <a:r>
              <a:t>-4.609***</a:t>
            </a:r>
          </a:p>
          <a:p>
            <a:pPr marL="0" lvl="0" indent="0">
              <a:buNone/>
            </a:pPr>
            <a:r>
              <a:t>(1.277)</a:t>
            </a:r>
          </a:p>
          <a:p>
            <a:pPr marL="0" lvl="0" indent="0">
              <a:buNone/>
            </a:pPr>
            <a:r>
              <a:t>(1.198)</a:t>
            </a:r>
          </a:p>
          <a:p>
            <a:pPr marL="0" lvl="0" indent="0">
              <a:buNone/>
            </a:pPr>
            <a:r>
              <a:t>(1.602)</a:t>
            </a:r>
          </a:p>
          <a:p>
            <a:pPr marL="0" lvl="0" indent="0">
              <a:buNone/>
            </a:pPr>
            <a:r>
              <a:t>competition.l</a:t>
            </a:r>
          </a:p>
          <a:p>
            <a:pPr marL="0" lvl="0" indent="0">
              <a:buNone/>
            </a:pPr>
            <a:r>
              <a:t>0.393*</a:t>
            </a:r>
          </a:p>
          <a:p>
            <a:pPr marL="0" lvl="0" indent="0">
              <a:buNone/>
            </a:pPr>
            <a:r>
              <a:t>0.413**</a:t>
            </a:r>
          </a:p>
          <a:p>
            <a:pPr marL="0" lvl="0" indent="0">
              <a:buNone/>
            </a:pPr>
            <a:r>
              <a:t>0.834***</a:t>
            </a:r>
          </a:p>
          <a:p>
            <a:pPr marL="0" lvl="0" indent="0">
              <a:buNone/>
            </a:pPr>
            <a:r>
              <a:t>(0.220)</a:t>
            </a:r>
          </a:p>
          <a:p>
            <a:pPr marL="0" lvl="0" indent="0">
              <a:buNone/>
            </a:pPr>
            <a:r>
              <a:t>(0.206)</a:t>
            </a:r>
          </a:p>
          <a:p>
            <a:pPr marL="0" lvl="0" indent="0">
              <a:buNone/>
            </a:pPr>
            <a:r>
              <a:t>(0.276)</a:t>
            </a:r>
          </a:p>
          <a:p>
            <a:pPr marL="0" lvl="0" indent="0">
              <a:buNone/>
            </a:pPr>
            <a:r>
              <a:t>export-related</a:t>
            </a:r>
          </a:p>
          <a:p>
            <a:pPr marL="0" lvl="0" indent="0">
              <a:buNone/>
            </a:pPr>
            <a:r>
              <a:t>-0.096</a:t>
            </a:r>
          </a:p>
          <a:p>
            <a:pPr marL="0" lvl="0" indent="0">
              <a:buNone/>
            </a:pPr>
            <a:r>
              <a:t>-0.291</a:t>
            </a:r>
          </a:p>
          <a:p>
            <a:pPr marL="0" lvl="0" indent="0">
              <a:buNone/>
            </a:pPr>
            <a:r>
              <a:t>0.48</a:t>
            </a:r>
          </a:p>
          <a:p>
            <a:pPr marL="0" lvl="0" indent="0">
              <a:buNone/>
            </a:pPr>
            <a:r>
              <a:t>(0.476)</a:t>
            </a:r>
          </a:p>
          <a:p>
            <a:pPr marL="0" lvl="0" indent="0">
              <a:buNone/>
            </a:pPr>
            <a:r>
              <a:t>(0.446)</a:t>
            </a:r>
          </a:p>
          <a:p>
            <a:pPr marL="0" lvl="0" indent="0">
              <a:buNone/>
            </a:pPr>
            <a:r>
              <a:t>(0.597)</a:t>
            </a:r>
          </a:p>
          <a:p>
            <a:pPr marL="0" lvl="0" indent="0">
              <a:buNone/>
            </a:pPr>
            <a:r>
              <a:t>export-related.l</a:t>
            </a:r>
          </a:p>
          <a:p>
            <a:pPr marL="0" lvl="0" indent="0">
              <a:buNone/>
            </a:pPr>
            <a:r>
              <a:t>0.036</a:t>
            </a:r>
          </a:p>
          <a:p>
            <a:pPr marL="0" lvl="0" indent="0">
              <a:buNone/>
            </a:pPr>
            <a:r>
              <a:t>0.075</a:t>
            </a:r>
          </a:p>
          <a:p>
            <a:pPr marL="0" lvl="0" indent="0">
              <a:buNone/>
            </a:pPr>
            <a:r>
              <a:t>-0.073</a:t>
            </a:r>
          </a:p>
          <a:p>
            <a:pPr marL="0" lvl="0" indent="0">
              <a:buNone/>
            </a:pPr>
            <a:r>
              <a:t>(0.083)</a:t>
            </a:r>
          </a:p>
          <a:p>
            <a:pPr marL="0" lvl="0" indent="0">
              <a:buNone/>
            </a:pPr>
            <a:r>
              <a:t>(0.078)</a:t>
            </a:r>
          </a:p>
          <a:p>
            <a:pPr marL="0" lvl="0" indent="0">
              <a:buNone/>
            </a:pPr>
            <a:r>
              <a:t>(0.104)</a:t>
            </a:r>
          </a:p>
          <a:p>
            <a:pPr marL="0" lvl="0" indent="0">
              <a:buNone/>
            </a:pPr>
            <a:r>
              <a:t>dummy FDI</a:t>
            </a:r>
          </a:p>
          <a:p>
            <a:pPr marL="0" lvl="0" indent="0">
              <a:buNone/>
            </a:pPr>
            <a:r>
              <a:t>0.066</a:t>
            </a:r>
          </a:p>
          <a:p>
            <a:pPr marL="0" lvl="0" indent="0">
              <a:buNone/>
            </a:pPr>
            <a:r>
              <a:t>0.061</a:t>
            </a:r>
          </a:p>
          <a:p>
            <a:pPr marL="0" lvl="0" indent="0">
              <a:buNone/>
            </a:pPr>
            <a:r>
              <a:t>-0.022</a:t>
            </a:r>
          </a:p>
          <a:p>
            <a:pPr marL="0" lvl="0" indent="0">
              <a:buNone/>
            </a:pPr>
            <a:r>
              <a:t>(0.066)</a:t>
            </a:r>
          </a:p>
          <a:p>
            <a:pPr marL="0" lvl="0" indent="0">
              <a:buNone/>
            </a:pPr>
            <a:r>
              <a:t>0.062</a:t>
            </a:r>
          </a:p>
          <a:p>
            <a:pPr marL="0" lvl="0" indent="0">
              <a:buNone/>
            </a:pPr>
            <a:r>
              <a:t>(0.083)</a:t>
            </a:r>
          </a:p>
          <a:p>
            <a:pPr marL="0" lvl="0" indent="0">
              <a:buNone/>
            </a:pPr>
            <a:r>
              <a:t>foreign ownership</a:t>
            </a:r>
          </a:p>
          <a:p>
            <a:pPr marL="0" lvl="0" indent="0">
              <a:buNone/>
            </a:pPr>
            <a:r>
              <a:t>0.023</a:t>
            </a:r>
          </a:p>
          <a:p>
            <a:pPr marL="0" lvl="0" indent="0">
              <a:buNone/>
            </a:pPr>
            <a:r>
              <a:t>0.024*</a:t>
            </a:r>
          </a:p>
          <a:p>
            <a:pPr marL="0" lvl="0" indent="0">
              <a:buNone/>
            </a:pPr>
            <a:r>
              <a:t>0.025</a:t>
            </a:r>
          </a:p>
          <a:p>
            <a:pPr marL="0" lvl="0" indent="0">
              <a:buNone/>
            </a:pPr>
            <a:r>
              <a:t>(0.015)</a:t>
            </a:r>
          </a:p>
          <a:p>
            <a:pPr marL="0" lvl="0" indent="0">
              <a:buNone/>
            </a:pPr>
            <a:r>
              <a:t>(0.014)</a:t>
            </a:r>
          </a:p>
          <a:p>
            <a:pPr marL="0" lvl="0" indent="0">
              <a:buNone/>
            </a:pPr>
            <a:r>
              <a:t>(0.019)</a:t>
            </a:r>
          </a:p>
          <a:p>
            <a:pPr marL="0" lvl="0" indent="0">
              <a:buNone/>
            </a:pPr>
            <a:r>
              <a:t>R-sq</a:t>
            </a:r>
          </a:p>
          <a:p>
            <a:pPr marL="0" lvl="0" indent="0">
              <a:buNone/>
            </a:pPr>
            <a:r>
              <a:t>0.029</a:t>
            </a:r>
          </a:p>
          <a:p>
            <a:pPr marL="0" lvl="0" indent="0">
              <a:buNone/>
            </a:pPr>
            <a:r>
              <a:t>0.041</a:t>
            </a:r>
          </a:p>
          <a:p>
            <a:pPr marL="0" lvl="0" indent="0">
              <a:buNone/>
            </a:pPr>
            <a:r>
              <a:t>0.07</a:t>
            </a:r>
          </a:p>
          <a:p>
            <a:pPr marL="0" lvl="0" indent="0">
              <a:buNone/>
            </a:pPr>
            <a:r>
              <a:t>]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Employment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 from VaL is confusing - Perhaps employment is more sensitive to change in production cost compared to reported value added?</a:t>
            </a:r>
          </a:p>
          <a:p>
            <a:pPr marL="0" lvl="0" indent="0">
              <a:buNone/>
            </a:pPr>
            <a:r>
              <a:t>Use change in labour as LHS with the consequence of losing 2008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𝛥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𝑙𝑜𝑔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𝐿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)−</m:t>
                  </m:r>
                  <m:r>
                    <a:rPr>
                      <a:latin typeface="Cambria Math" panose="02040503050406030204" pitchFamily="18" charset="0"/>
                    </a:rPr>
                    <m:t>𝑙𝑜𝑔</m:t>
                  </m:r>
                  <m:r>
                    <a:rPr>
                      <a:latin typeface="Cambria Math" panose="02040503050406030204" pitchFamily="18" charset="0"/>
                    </a:rPr>
                    <m:t>(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𝐿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Four regressions are conducted, involving: - No size interaction (L0) and with size interaction (L1) - with firm,year,ISIC FE and without FE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Employment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.pull-left[</a:t>
            </a:r>
          </a:p>
          <a:p>
            <a:pPr marL="0" lvl="0" indent="0">
              <a:buNone/>
            </a:pPr>
            <a:r>
              <a:t>Variables</a:t>
            </a:r>
          </a:p>
          <a:p>
            <a:pPr marL="0" lvl="0" indent="0">
              <a:buNone/>
            </a:pPr>
            <a:r>
              <a:t>L0</a:t>
            </a:r>
          </a:p>
          <a:p>
            <a:pPr marL="0" lvl="0" indent="0">
              <a:buNone/>
            </a:pPr>
            <a:r>
              <a:t>L0FE</a:t>
            </a:r>
          </a:p>
          <a:p>
            <a:pPr marL="0" lvl="0" indent="0">
              <a:buNone/>
            </a:pPr>
            <a:r>
              <a:t>L1</a:t>
            </a:r>
          </a:p>
          <a:p>
            <a:pPr marL="0" lvl="0" indent="0">
              <a:buNone/>
            </a:pPr>
            <a:r>
              <a:t>L1FE</a:t>
            </a:r>
          </a:p>
          <a:p>
            <a:pPr marL="0" lvl="0" indent="0">
              <a:buNone/>
            </a:pPr>
            <a:r>
              <a:t>tariff</a:t>
            </a:r>
          </a:p>
          <a:p>
            <a:pPr marL="0" lvl="0" indent="0">
              <a:buNone/>
            </a:pPr>
            <a:r>
              <a:t>-0.008</a:t>
            </a:r>
          </a:p>
          <a:p>
            <a:pPr marL="0" lvl="0" indent="0">
              <a:buNone/>
            </a:pPr>
            <a:r>
              <a:t>-0.028</a:t>
            </a:r>
          </a:p>
          <a:p>
            <a:pPr marL="0" lvl="0" indent="0">
              <a:buNone/>
            </a:pPr>
            <a:r>
              <a:t>-0.260***</a:t>
            </a:r>
          </a:p>
          <a:p>
            <a:pPr marL="0" lvl="0" indent="0">
              <a:buNone/>
            </a:pPr>
            <a:r>
              <a:t>-1.368***</a:t>
            </a:r>
          </a:p>
          <a:p>
            <a:pPr marL="0" lvl="0" indent="0">
              <a:buNone/>
            </a:pPr>
            <a:r>
              <a:t>(0.009)</a:t>
            </a:r>
          </a:p>
          <a:p>
            <a:pPr marL="0" lvl="0" indent="0">
              <a:buNone/>
            </a:pPr>
            <a:r>
              <a:t>(0.021)</a:t>
            </a:r>
          </a:p>
          <a:p>
            <a:pPr marL="0" lvl="0" indent="0">
              <a:buNone/>
            </a:pPr>
            <a:r>
              <a:t>(0.047)</a:t>
            </a:r>
          </a:p>
          <a:p>
            <a:pPr marL="0" lvl="0" indent="0">
              <a:buNone/>
            </a:pPr>
            <a:r>
              <a:t>(0.063)</a:t>
            </a:r>
          </a:p>
          <a:p>
            <a:pPr marL="0" lvl="0" indent="0">
              <a:buNone/>
            </a:pPr>
            <a:r>
              <a:t>SPS</a:t>
            </a:r>
          </a:p>
          <a:p>
            <a:pPr marL="0" lvl="0" indent="0">
              <a:buNone/>
            </a:pPr>
            <a:r>
              <a:t>-0.028</a:t>
            </a:r>
          </a:p>
          <a:p>
            <a:pPr marL="0" lvl="0" indent="0">
              <a:buNone/>
            </a:pPr>
            <a:r>
              <a:t>-0.120*</a:t>
            </a:r>
          </a:p>
          <a:p>
            <a:pPr marL="0" lvl="0" indent="0">
              <a:buNone/>
            </a:pPr>
            <a:r>
              <a:t>-0.176</a:t>
            </a:r>
          </a:p>
          <a:p>
            <a:pPr marL="0" lvl="0" indent="0">
              <a:buNone/>
            </a:pPr>
            <a:r>
              <a:t>-1.650***</a:t>
            </a:r>
          </a:p>
          <a:p>
            <a:pPr marL="0" lvl="0" indent="0">
              <a:buNone/>
            </a:pPr>
            <a:r>
              <a:t>(0.020)</a:t>
            </a:r>
          </a:p>
          <a:p>
            <a:pPr marL="0" lvl="0" indent="0">
              <a:buNone/>
            </a:pPr>
            <a:r>
              <a:t>(0.066)</a:t>
            </a:r>
          </a:p>
          <a:p>
            <a:pPr marL="0" lvl="0" indent="0">
              <a:buNone/>
            </a:pPr>
            <a:r>
              <a:t>(0.153)</a:t>
            </a:r>
          </a:p>
          <a:p>
            <a:pPr marL="0" lvl="0" indent="0">
              <a:buNone/>
            </a:pPr>
            <a:r>
              <a:t>(0.230)</a:t>
            </a:r>
          </a:p>
          <a:p>
            <a:pPr marL="0" lvl="0" indent="0">
              <a:buNone/>
            </a:pPr>
            <a:r>
              <a:t>TBT</a:t>
            </a:r>
          </a:p>
          <a:p>
            <a:pPr marL="0" lvl="0" indent="0">
              <a:buNone/>
            </a:pPr>
            <a:r>
              <a:t>0.034</a:t>
            </a:r>
          </a:p>
          <a:p>
            <a:pPr marL="0" lvl="0" indent="0">
              <a:buNone/>
            </a:pPr>
            <a:r>
              <a:t>-0.075</a:t>
            </a:r>
          </a:p>
          <a:p>
            <a:pPr marL="0" lvl="0" indent="0">
              <a:buNone/>
            </a:pPr>
            <a:r>
              <a:t>0.064</a:t>
            </a:r>
          </a:p>
          <a:p>
            <a:pPr marL="0" lvl="0" indent="0">
              <a:buNone/>
            </a:pPr>
            <a:r>
              <a:t>0.452*</a:t>
            </a:r>
          </a:p>
          <a:p>
            <a:pPr marL="0" lvl="0" indent="0">
              <a:buNone/>
            </a:pPr>
            <a:r>
              <a:t>(0.038)</a:t>
            </a:r>
          </a:p>
          <a:p>
            <a:pPr marL="0" lvl="0" indent="0">
              <a:buNone/>
            </a:pPr>
            <a:r>
              <a:t>(0.075)</a:t>
            </a:r>
          </a:p>
          <a:p>
            <a:pPr marL="0" lvl="0" indent="0">
              <a:buNone/>
            </a:pPr>
            <a:r>
              <a:t>(0.236)</a:t>
            </a:r>
          </a:p>
          <a:p>
            <a:pPr marL="0" lvl="0" indent="0">
              <a:buNone/>
            </a:pPr>
            <a:r>
              <a:t>(0.257)</a:t>
            </a:r>
          </a:p>
          <a:p>
            <a:pPr marL="0" lvl="0" indent="0">
              <a:buNone/>
            </a:pPr>
            <a:r>
              <a:t>Pre-shipment</a:t>
            </a:r>
          </a:p>
          <a:p>
            <a:pPr marL="0" lvl="0" indent="0">
              <a:buNone/>
            </a:pPr>
            <a:r>
              <a:t>-0.041</a:t>
            </a:r>
          </a:p>
          <a:p>
            <a:pPr marL="0" lvl="0" indent="0">
              <a:buNone/>
            </a:pPr>
            <a:r>
              <a:t>0.121</a:t>
            </a:r>
          </a:p>
          <a:p>
            <a:pPr marL="0" lvl="0" indent="0">
              <a:buNone/>
            </a:pPr>
            <a:r>
              <a:t>0.066</a:t>
            </a:r>
          </a:p>
          <a:p>
            <a:pPr marL="0" lvl="0" indent="0">
              <a:buNone/>
            </a:pPr>
            <a:r>
              <a:t>1.997***</a:t>
            </a:r>
          </a:p>
          <a:p>
            <a:pPr marL="0" lvl="0" indent="0">
              <a:buNone/>
            </a:pPr>
            <a:r>
              <a:t>(0.040)</a:t>
            </a:r>
          </a:p>
          <a:p>
            <a:pPr marL="0" lvl="0" indent="0">
              <a:buNone/>
            </a:pPr>
            <a:r>
              <a:t>(0.100)</a:t>
            </a:r>
          </a:p>
          <a:p>
            <a:pPr marL="0" lvl="0" indent="0">
              <a:buNone/>
            </a:pPr>
            <a:r>
              <a:t>(0.349)</a:t>
            </a:r>
          </a:p>
          <a:p>
            <a:pPr marL="0" lvl="0" indent="0">
              <a:buNone/>
            </a:pPr>
            <a:r>
              <a:t>(0.370)</a:t>
            </a:r>
          </a:p>
          <a:p>
            <a:pPr marL="0" lvl="0" indent="0">
              <a:buNone/>
            </a:pPr>
            <a:r>
              <a:t>licensing</a:t>
            </a:r>
          </a:p>
          <a:p>
            <a:pPr marL="0" lvl="0" indent="0">
              <a:buNone/>
            </a:pPr>
            <a:r>
              <a:t>-0.015</a:t>
            </a:r>
          </a:p>
          <a:p>
            <a:pPr marL="0" lvl="0" indent="0">
              <a:buNone/>
            </a:pPr>
            <a:r>
              <a:t>-0.042</a:t>
            </a:r>
          </a:p>
          <a:p>
            <a:pPr marL="0" lvl="0" indent="0">
              <a:buNone/>
            </a:pPr>
            <a:r>
              <a:t>-0.818***</a:t>
            </a:r>
          </a:p>
          <a:p>
            <a:pPr marL="0" lvl="0" indent="0">
              <a:buNone/>
            </a:pPr>
            <a:r>
              <a:t>-4.455***</a:t>
            </a:r>
          </a:p>
          <a:p>
            <a:pPr marL="0" lvl="0" indent="0">
              <a:buNone/>
            </a:pPr>
            <a:r>
              <a:t>(0.033)</a:t>
            </a:r>
          </a:p>
          <a:p>
            <a:pPr marL="0" lvl="0" indent="0">
              <a:buNone/>
            </a:pPr>
            <a:r>
              <a:t>(0.073)</a:t>
            </a:r>
          </a:p>
          <a:p>
            <a:pPr marL="0" lvl="0" indent="0">
              <a:buNone/>
            </a:pPr>
            <a:r>
              <a:t>(0.190)</a:t>
            </a:r>
          </a:p>
          <a:p>
            <a:pPr marL="0" lvl="0" indent="0">
              <a:buNone/>
            </a:pPr>
            <a:r>
              <a:t>(0.237)</a:t>
            </a:r>
          </a:p>
          <a:p>
            <a:pPr marL="0" lvl="0" indent="0">
              <a:buNone/>
            </a:pPr>
            <a:r>
              <a:t>Price-control</a:t>
            </a:r>
          </a:p>
          <a:p>
            <a:pPr marL="0" lvl="0" indent="0">
              <a:buNone/>
            </a:pPr>
            <a:r>
              <a:t>135</a:t>
            </a:r>
          </a:p>
          <a:p>
            <a:pPr marL="0" lvl="0" indent="0">
              <a:buNone/>
            </a:pPr>
            <a:r>
              <a:t>1,543</a:t>
            </a:r>
          </a:p>
          <a:p>
            <a:pPr marL="0" lvl="0" indent="0">
              <a:buNone/>
            </a:pPr>
            <a:r>
              <a:t>14,832***</a:t>
            </a:r>
          </a:p>
          <a:p>
            <a:pPr marL="0" lvl="0" indent="0">
              <a:buNone/>
            </a:pPr>
            <a:r>
              <a:t>6,015</a:t>
            </a:r>
          </a:p>
          <a:p>
            <a:pPr marL="0" lvl="0" indent="0">
              <a:buNone/>
            </a:pPr>
            <a:r>
              <a:t>-88</a:t>
            </a:r>
          </a:p>
          <a:p>
            <a:pPr marL="0" lvl="0" indent="0">
              <a:buNone/>
            </a:pPr>
            <a:r>
              <a:t>-1,185</a:t>
            </a:r>
          </a:p>
          <a:p>
            <a:pPr marL="0" lvl="0" indent="0">
              <a:buNone/>
            </a:pPr>
            <a:r>
              <a:t>(4,381)</a:t>
            </a:r>
          </a:p>
          <a:p>
            <a:pPr marL="0" lvl="0" indent="0">
              <a:buNone/>
            </a:pPr>
            <a:r>
              <a:t>-25,570</a:t>
            </a:r>
          </a:p>
          <a:p>
            <a:pPr marL="0" lvl="0" indent="0">
              <a:buNone/>
            </a:pPr>
            <a:r>
              <a:t>competition</a:t>
            </a:r>
          </a:p>
          <a:p>
            <a:pPr marL="0" lvl="0" indent="0">
              <a:buNone/>
            </a:pPr>
            <a:r>
              <a:t>0.072</a:t>
            </a:r>
          </a:p>
          <a:p>
            <a:pPr marL="0" lvl="0" indent="0">
              <a:buNone/>
            </a:pPr>
            <a:r>
              <a:t>0.094</a:t>
            </a:r>
          </a:p>
          <a:p>
            <a:pPr marL="0" lvl="0" indent="0">
              <a:buNone/>
            </a:pPr>
            <a:r>
              <a:t>-0.999</a:t>
            </a:r>
          </a:p>
          <a:p>
            <a:pPr marL="0" lvl="0" indent="0">
              <a:buNone/>
            </a:pPr>
            <a:r>
              <a:t>-2.788***</a:t>
            </a:r>
          </a:p>
          <a:p>
            <a:pPr marL="0" lvl="0" indent="0">
              <a:buNone/>
            </a:pPr>
            <a:r>
              <a:t>(0.289)</a:t>
            </a:r>
          </a:p>
          <a:p>
            <a:pPr marL="0" lvl="0" indent="0">
              <a:buNone/>
            </a:pPr>
            <a:r>
              <a:t>(0.387)</a:t>
            </a:r>
          </a:p>
          <a:p>
            <a:pPr marL="0" lvl="0" indent="0">
              <a:buNone/>
            </a:pPr>
            <a:r>
              <a:t>(1.563)</a:t>
            </a:r>
          </a:p>
          <a:p>
            <a:pPr marL="0" lvl="0" indent="0">
              <a:buNone/>
            </a:pPr>
            <a:r>
              <a:t>(1.006)</a:t>
            </a:r>
          </a:p>
          <a:p>
            <a:pPr marL="0" lvl="0" indent="0">
              <a:buNone/>
            </a:pPr>
            <a:r>
              <a:t>Export-related</a:t>
            </a:r>
          </a:p>
          <a:p>
            <a:pPr marL="0" lvl="0" indent="0">
              <a:buNone/>
            </a:pPr>
            <a:r>
              <a:t>-0.017</a:t>
            </a:r>
          </a:p>
          <a:p>
            <a:pPr marL="0" lvl="0" indent="0">
              <a:buNone/>
            </a:pPr>
            <a:r>
              <a:t>0.097</a:t>
            </a:r>
          </a:p>
          <a:p>
            <a:pPr marL="0" lvl="0" indent="0">
              <a:buNone/>
            </a:pPr>
            <a:r>
              <a:t>-0.246</a:t>
            </a:r>
          </a:p>
          <a:p>
            <a:pPr marL="0" lvl="0" indent="0">
              <a:buNone/>
            </a:pPr>
            <a:r>
              <a:t>-0.617*</a:t>
            </a:r>
          </a:p>
          <a:p>
            <a:pPr marL="0" lvl="0" indent="0">
              <a:buNone/>
            </a:pPr>
            <a:r>
              <a:t>(0.028)</a:t>
            </a:r>
          </a:p>
          <a:p>
            <a:pPr marL="0" lvl="0" indent="0">
              <a:buNone/>
            </a:pPr>
            <a:r>
              <a:t>(0.091)</a:t>
            </a:r>
          </a:p>
          <a:p>
            <a:pPr marL="0" lvl="0" indent="0">
              <a:buNone/>
            </a:pPr>
            <a:r>
              <a:t>(0.203)</a:t>
            </a:r>
          </a:p>
          <a:p>
            <a:pPr marL="0" lvl="0" indent="0">
              <a:buNone/>
            </a:pPr>
            <a:r>
              <a:t>(0.333)</a:t>
            </a:r>
          </a:p>
          <a:p>
            <a:pPr marL="0" lvl="0" indent="0">
              <a:buNone/>
            </a:pPr>
            <a:r>
              <a:t>foreign dummy</a:t>
            </a:r>
          </a:p>
          <a:p>
            <a:pPr marL="0" lvl="0" indent="0">
              <a:buNone/>
            </a:pPr>
            <a:r>
              <a:t>0.031</a:t>
            </a:r>
          </a:p>
          <a:p>
            <a:pPr marL="0" lvl="0" indent="0">
              <a:buNone/>
            </a:pPr>
            <a:r>
              <a:t>0.147**</a:t>
            </a:r>
          </a:p>
          <a:p>
            <a:pPr marL="0" lvl="0" indent="0">
              <a:buNone/>
            </a:pPr>
            <a:r>
              <a:t>0.028</a:t>
            </a:r>
          </a:p>
          <a:p>
            <a:pPr marL="0" lvl="0" indent="0">
              <a:buNone/>
            </a:pPr>
            <a:r>
              <a:t>0.091*</a:t>
            </a:r>
          </a:p>
          <a:p>
            <a:pPr marL="0" lvl="0" indent="0">
              <a:buNone/>
            </a:pPr>
            <a:r>
              <a:t>(0.030)</a:t>
            </a:r>
          </a:p>
          <a:p>
            <a:pPr marL="0" lvl="0" indent="0">
              <a:buNone/>
            </a:pPr>
            <a:r>
              <a:t>(0.065)</a:t>
            </a:r>
          </a:p>
          <a:p>
            <a:pPr marL="0" lvl="0" indent="0">
              <a:buNone/>
            </a:pPr>
            <a:r>
              <a:t>(0.031)</a:t>
            </a:r>
          </a:p>
          <a:p>
            <a:pPr marL="0" lvl="0" indent="0">
              <a:buNone/>
            </a:pPr>
            <a:r>
              <a:t>(0.053)</a:t>
            </a:r>
          </a:p>
          <a:p>
            <a:pPr marL="0" lvl="0" indent="0">
              <a:buNone/>
            </a:pPr>
            <a:r>
              <a:t>obs</a:t>
            </a:r>
          </a:p>
          <a:p>
            <a:pPr marL="0" lvl="0" indent="0">
              <a:buNone/>
            </a:pPr>
            <a:r>
              <a:t>3,726</a:t>
            </a:r>
          </a:p>
          <a:p>
            <a:pPr marL="0" lvl="0" indent="0">
              <a:buNone/>
            </a:pPr>
            <a:r>
              <a:t>3,726</a:t>
            </a:r>
          </a:p>
          <a:p>
            <a:pPr marL="0" lvl="0" indent="0">
              <a:buNone/>
            </a:pPr>
            <a:r>
              <a:t>3,726</a:t>
            </a:r>
          </a:p>
          <a:p>
            <a:pPr marL="0" lvl="0" indent="0">
              <a:buNone/>
            </a:pPr>
            <a:r>
              <a:t>3,726</a:t>
            </a:r>
          </a:p>
          <a:p>
            <a:pPr marL="0" lvl="0" indent="0">
              <a:buNone/>
            </a:pPr>
            <a:r>
              <a:t>]</a:t>
            </a:r>
          </a:p>
          <a:p>
            <a:pPr marL="0" lvl="0" indent="0">
              <a:buNone/>
            </a:pPr>
            <a:r>
              <a:t>.pull-right[</a:t>
            </a:r>
          </a:p>
          <a:p>
            <a:pPr marL="0" lvl="0" indent="0">
              <a:buNone/>
            </a:pPr>
            <a:r>
              <a:t>Variables</a:t>
            </a:r>
          </a:p>
          <a:p>
            <a:pPr marL="0" lvl="0" indent="0">
              <a:buNone/>
            </a:pPr>
            <a:r>
              <a:t>L0</a:t>
            </a:r>
          </a:p>
          <a:p>
            <a:pPr marL="0" lvl="0" indent="0">
              <a:buNone/>
            </a:pPr>
            <a:r>
              <a:t>L0FE</a:t>
            </a:r>
          </a:p>
          <a:p>
            <a:pPr marL="0" lvl="0" indent="0">
              <a:buNone/>
            </a:pPr>
            <a:r>
              <a:t>L1</a:t>
            </a:r>
          </a:p>
          <a:p>
            <a:pPr marL="0" lvl="0" indent="0">
              <a:buNone/>
            </a:pPr>
            <a:r>
              <a:t>L1FE</a:t>
            </a:r>
          </a:p>
          <a:p>
            <a:pPr marL="0" lvl="0" indent="0">
              <a:buNone/>
            </a:pPr>
            <a:r>
              <a:t>tariff*l</a:t>
            </a:r>
          </a:p>
          <a:p>
            <a:pPr lvl="2">
              <a:buNone/>
            </a:pPr>
            <a:r>
              <a:t>0.043***</a:t>
            </a:r>
          </a:p>
          <a:p>
            <a:pPr lvl="2">
              <a:buNone/>
            </a:pPr>
            <a:r>
              <a:t>0.251***</a:t>
            </a:r>
          </a:p>
          <a:p>
            <a:pPr lvl="1">
              <a:buNone/>
            </a:pPr>
            <a:r>
              <a:t>(0.008)</a:t>
            </a:r>
          </a:p>
          <a:p>
            <a:pPr lvl="1">
              <a:buNone/>
            </a:pPr>
            <a:r>
              <a:t>(0.011)</a:t>
            </a:r>
          </a:p>
          <a:p>
            <a:pPr lvl="1">
              <a:buNone/>
            </a:pPr>
            <a:r>
              <a:t>SPS*l</a:t>
            </a:r>
          </a:p>
          <a:p>
            <a:pPr lvl="1">
              <a:buNone/>
            </a:pPr>
            <a:r>
              <a:t>0.021</a:t>
            </a:r>
          </a:p>
          <a:p>
            <a:pPr lvl="1">
              <a:buNone/>
            </a:pPr>
            <a:r>
              <a:t>0.288***</a:t>
            </a:r>
          </a:p>
          <a:p>
            <a:pPr lvl="1">
              <a:buNone/>
            </a:pPr>
            <a:r>
              <a:t>(0.027)</a:t>
            </a:r>
          </a:p>
          <a:p>
            <a:pPr lvl="1">
              <a:buNone/>
            </a:pPr>
            <a:r>
              <a:t>(0.041)</a:t>
            </a:r>
          </a:p>
          <a:p>
            <a:pPr lvl="1">
              <a:buNone/>
            </a:pPr>
            <a:r>
              <a:t>TBT*l</a:t>
            </a:r>
          </a:p>
          <a:p>
            <a:pPr lvl="1">
              <a:buNone/>
            </a:pPr>
            <a:r>
              <a:t>-0.008</a:t>
            </a:r>
          </a:p>
          <a:p>
            <a:pPr lvl="1">
              <a:buNone/>
            </a:pPr>
            <a:r>
              <a:t>-0.095**</a:t>
            </a:r>
          </a:p>
          <a:p>
            <a:pPr lvl="1">
              <a:buNone/>
            </a:pPr>
            <a:r>
              <a:t>(0.043)</a:t>
            </a:r>
          </a:p>
          <a:p>
            <a:pPr lvl="1">
              <a:buNone/>
            </a:pPr>
            <a:r>
              <a:t>(0.045)</a:t>
            </a:r>
          </a:p>
          <a:p>
            <a:pPr lvl="1">
              <a:buNone/>
            </a:pPr>
            <a:r>
              <a:t>Pre-shipment*l</a:t>
            </a:r>
          </a:p>
          <a:p>
            <a:pPr lvl="1">
              <a:buNone/>
            </a:pPr>
            <a:r>
              <a:t>-0.008</a:t>
            </a:r>
          </a:p>
          <a:p>
            <a:pPr lvl="1">
              <a:buNone/>
            </a:pPr>
            <a:r>
              <a:t>-0.345***</a:t>
            </a:r>
          </a:p>
          <a:p>
            <a:pPr lvl="1">
              <a:buNone/>
            </a:pPr>
            <a:r>
              <a:t>(0.061)</a:t>
            </a:r>
          </a:p>
          <a:p>
            <a:pPr lvl="1">
              <a:buNone/>
            </a:pPr>
            <a:r>
              <a:t>(0.066)</a:t>
            </a:r>
          </a:p>
          <a:p>
            <a:pPr lvl="1">
              <a:buNone/>
            </a:pPr>
            <a:r>
              <a:t>licensing*l</a:t>
            </a:r>
          </a:p>
          <a:p>
            <a:pPr lvl="1">
              <a:buNone/>
            </a:pPr>
            <a:r>
              <a:t>0.140***</a:t>
            </a:r>
          </a:p>
          <a:p>
            <a:pPr lvl="1">
              <a:buNone/>
            </a:pPr>
            <a:r>
              <a:t>0.809***</a:t>
            </a:r>
          </a:p>
          <a:p>
            <a:pPr lvl="1">
              <a:buNone/>
            </a:pPr>
            <a:r>
              <a:t>(0.036)</a:t>
            </a:r>
          </a:p>
          <a:p>
            <a:pPr lvl="1">
              <a:buNone/>
            </a:pPr>
            <a:r>
              <a:t>(0.042)</a:t>
            </a:r>
          </a:p>
          <a:p>
            <a:pPr lvl="1">
              <a:buNone/>
            </a:pPr>
            <a:r>
              <a:t>Price-control*l</a:t>
            </a:r>
          </a:p>
          <a:p>
            <a:pPr lvl="1">
              <a:buNone/>
            </a:pPr>
            <a:r>
              <a:t>-2,312***</a:t>
            </a:r>
          </a:p>
          <a:p>
            <a:pPr lvl="1">
              <a:buNone/>
            </a:pPr>
            <a:r>
              <a:t>-802</a:t>
            </a:r>
          </a:p>
          <a:p>
            <a:pPr lvl="2">
              <a:buNone/>
            </a:pPr>
            <a:r>
              <a:t>(4,064)</a:t>
            </a:r>
          </a:p>
          <a:p>
            <a:pPr lvl="2">
              <a:buNone/>
            </a:pPr>
            <a:r>
              <a:t>competition*l</a:t>
            </a:r>
          </a:p>
          <a:p>
            <a:pPr lvl="1">
              <a:buNone/>
            </a:pPr>
            <a:r>
              <a:t>0.207</a:t>
            </a:r>
          </a:p>
          <a:p>
            <a:pPr lvl="1">
              <a:buNone/>
            </a:pPr>
            <a:r>
              <a:t>0.360**</a:t>
            </a:r>
          </a:p>
          <a:p>
            <a:pPr lvl="1">
              <a:buNone/>
            </a:pPr>
            <a:r>
              <a:t>(0.335)</a:t>
            </a:r>
          </a:p>
          <a:p>
            <a:pPr lvl="1">
              <a:buNone/>
            </a:pPr>
            <a:r>
              <a:t>(0.163)</a:t>
            </a:r>
          </a:p>
          <a:p>
            <a:pPr lvl="1">
              <a:buNone/>
            </a:pPr>
            <a:r>
              <a:t>Export-related*l</a:t>
            </a:r>
          </a:p>
          <a:p>
            <a:pPr lvl="1">
              <a:buNone/>
            </a:pPr>
            <a:r>
              <a:t>0.042</a:t>
            </a:r>
          </a:p>
          <a:p>
            <a:pPr lvl="1">
              <a:buNone/>
            </a:pPr>
            <a:r>
              <a:t>0.132**</a:t>
            </a:r>
          </a:p>
          <a:p>
            <a:pPr lvl="1">
              <a:buNone/>
            </a:pPr>
            <a:r>
              <a:t>(0.036)</a:t>
            </a:r>
          </a:p>
          <a:p>
            <a:pPr lvl="1">
              <a:buNone/>
            </a:pPr>
            <a:r>
              <a:t>(0.059)</a:t>
            </a:r>
          </a:p>
          <a:p>
            <a:pPr lvl="1">
              <a:buNone/>
            </a:pPr>
            <a:r>
              <a:t>% foreign</a:t>
            </a:r>
          </a:p>
          <a:p>
            <a:pPr lvl="1">
              <a:buNone/>
            </a:pPr>
            <a:r>
              <a:t>-0.008</a:t>
            </a:r>
          </a:p>
          <a:p>
            <a:pPr lvl="1">
              <a:buNone/>
            </a:pPr>
            <a:r>
              <a:t>-0.026*</a:t>
            </a:r>
          </a:p>
          <a:p>
            <a:pPr lvl="1">
              <a:buNone/>
            </a:pPr>
            <a:r>
              <a:t>-0.009</a:t>
            </a:r>
          </a:p>
          <a:p>
            <a:pPr lvl="1">
              <a:buNone/>
            </a:pPr>
            <a:r>
              <a:t>-0.007</a:t>
            </a:r>
          </a:p>
          <a:p>
            <a:pPr lvl="1">
              <a:buNone/>
            </a:pPr>
            <a:r>
              <a:t>(0.007)</a:t>
            </a:r>
          </a:p>
          <a:p>
            <a:pPr lvl="1">
              <a:buNone/>
            </a:pPr>
            <a:r>
              <a:t>(0.014)</a:t>
            </a:r>
          </a:p>
          <a:p>
            <a:pPr lvl="1">
              <a:buNone/>
            </a:pPr>
            <a:r>
              <a:t>(0.007)</a:t>
            </a:r>
          </a:p>
          <a:p>
            <a:pPr lvl="1">
              <a:buNone/>
            </a:pPr>
            <a:r>
              <a:t>(0.011)</a:t>
            </a:r>
          </a:p>
          <a:p>
            <a:pPr lvl="1">
              <a:buNone/>
            </a:pPr>
            <a:r>
              <a:t>R-sq</a:t>
            </a:r>
          </a:p>
          <a:p>
            <a:pPr lvl="2">
              <a:buNone/>
            </a:pPr>
            <a:r>
              <a:t>0.028</a:t>
            </a:r>
          </a:p>
          <a:p>
            <a:pPr lvl="3">
              <a:buNone/>
            </a:pPr>
            <a:r>
              <a:t>0.355</a:t>
            </a:r>
          </a:p>
          <a:p>
            <a:pPr lvl="3">
              <a:buNone/>
            </a:pPr>
            <a:r>
              <a:t>]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 value, TFP, and trade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Lastly, I investigate if the main driver of the TFP changes is import.</a:t>
            </a:r>
          </a:p>
          <a:p>
            <a:pPr lvl="1"/>
            <a:r>
              <a:t>I use PPML (Silva and Tenreyro 2008) to regress import value (LHS) against the three different TFPs and trade policies.</a:t>
            </a:r>
          </a:p>
          <a:p>
            <a:pPr lvl="2"/>
            <a:r>
              <a:t>TFPs are used for interaction as well.</a:t>
            </a:r>
          </a:p>
          <a:p>
            <a:pPr lvl="1"/>
            <a:r>
              <a:t>Gravity variables are sourced from CEPII.</a:t>
            </a:r>
          </a:p>
          <a:p>
            <a:pPr lvl="1"/>
            <a:r>
              <a:t>The regression is conducted in HS-8-digit level.</a:t>
            </a:r>
          </a:p>
          <a:p>
            <a:pPr lvl="1"/>
            <a:r>
              <a:t>Fixed effects (right table) are ISIC, country of origin, and year1.</a:t>
            </a:r>
          </a:p>
          <a:p>
            <a:pPr marL="0" lvl="0" indent="0">
              <a:buNone/>
            </a:pPr>
            <a:r>
              <a:t>.footnote[ 1 the regression did not converge when the firm fixed effect was used.]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 value, TFP, and trade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.pull-left[</a:t>
            </a:r>
          </a:p>
          <a:p>
            <a:pPr marL="0" lvl="0" indent="0">
              <a:buNone/>
            </a:pPr>
            <a:r>
              <a:t>Variables</a:t>
            </a:r>
          </a:p>
          <a:p>
            <a:pPr marL="0" lvl="0" indent="0">
              <a:buNone/>
            </a:pPr>
            <a:r>
              <a:t>tfp1</a:t>
            </a:r>
          </a:p>
          <a:p>
            <a:pPr marL="0" lvl="0" indent="0">
              <a:buNone/>
            </a:pPr>
            <a:r>
              <a:t>tfp2</a:t>
            </a:r>
          </a:p>
          <a:p>
            <a:pPr marL="0" lvl="0" indent="0">
              <a:buNone/>
            </a:pPr>
            <a:r>
              <a:t>VaL</a:t>
            </a:r>
          </a:p>
          <a:p>
            <a:pPr marL="0" lvl="0" indent="0">
              <a:buNone/>
            </a:pPr>
            <a:r>
              <a:t>tfp</a:t>
            </a:r>
          </a:p>
          <a:p>
            <a:pPr marL="0" lvl="0" indent="0">
              <a:buNone/>
            </a:pPr>
            <a:r>
              <a:t>0.113***</a:t>
            </a:r>
          </a:p>
          <a:p>
            <a:pPr marL="0" lvl="0" indent="0">
              <a:buNone/>
            </a:pPr>
            <a:r>
              <a:t>0.312***</a:t>
            </a:r>
          </a:p>
          <a:p>
            <a:pPr marL="0" lvl="0" indent="0">
              <a:buNone/>
            </a:pPr>
            <a:r>
              <a:t>0.331***</a:t>
            </a:r>
          </a:p>
          <a:p>
            <a:pPr marL="0" lvl="0" indent="0">
              <a:buNone/>
            </a:pPr>
            <a:r>
              <a:t>(0.013)</a:t>
            </a:r>
          </a:p>
          <a:p>
            <a:pPr marL="0" lvl="0" indent="0">
              <a:buNone/>
            </a:pPr>
            <a:r>
              <a:t>(0.017)</a:t>
            </a:r>
          </a:p>
          <a:p>
            <a:pPr marL="0" lvl="0" indent="0">
              <a:buNone/>
            </a:pPr>
            <a:r>
              <a:t>(0.032)</a:t>
            </a:r>
          </a:p>
          <a:p>
            <a:pPr marL="0" lvl="0" indent="0">
              <a:buNone/>
            </a:pPr>
            <a:r>
              <a:t>tariff</a:t>
            </a:r>
          </a:p>
          <a:p>
            <a:pPr marL="0" lvl="0" indent="0">
              <a:buNone/>
            </a:pPr>
            <a:r>
              <a:t>-0.546***</a:t>
            </a:r>
          </a:p>
          <a:p>
            <a:pPr marL="0" lvl="0" indent="0">
              <a:buNone/>
            </a:pPr>
            <a:r>
              <a:t>-0.600***</a:t>
            </a:r>
          </a:p>
          <a:p>
            <a:pPr marL="0" lvl="0" indent="0">
              <a:buNone/>
            </a:pPr>
            <a:r>
              <a:t>-0.841***</a:t>
            </a:r>
          </a:p>
          <a:p>
            <a:pPr marL="0" lvl="0" indent="0">
              <a:buNone/>
            </a:pPr>
            <a:r>
              <a:t>(0.100)</a:t>
            </a:r>
          </a:p>
          <a:p>
            <a:pPr marL="0" lvl="0" indent="0">
              <a:buNone/>
            </a:pPr>
            <a:r>
              <a:t>(0.144)</a:t>
            </a:r>
          </a:p>
          <a:p>
            <a:pPr marL="0" lvl="0" indent="0">
              <a:buNone/>
            </a:pPr>
            <a:r>
              <a:t>(0.247)</a:t>
            </a:r>
          </a:p>
          <a:p>
            <a:pPr marL="0" lvl="0" indent="0">
              <a:buNone/>
            </a:pPr>
            <a:r>
              <a:t>SPS</a:t>
            </a:r>
          </a:p>
          <a:p>
            <a:pPr marL="0" lvl="0" indent="0">
              <a:buNone/>
            </a:pPr>
            <a:r>
              <a:t>1.076***</a:t>
            </a:r>
          </a:p>
          <a:p>
            <a:pPr marL="0" lvl="0" indent="0">
              <a:buNone/>
            </a:pPr>
            <a:r>
              <a:t>1.577***</a:t>
            </a:r>
          </a:p>
          <a:p>
            <a:pPr marL="0" lvl="0" indent="0">
              <a:buNone/>
            </a:pPr>
            <a:r>
              <a:t>2.026***</a:t>
            </a:r>
          </a:p>
          <a:p>
            <a:pPr marL="0" lvl="0" indent="0">
              <a:buNone/>
            </a:pPr>
            <a:r>
              <a:t>(0.277)</a:t>
            </a:r>
          </a:p>
          <a:p>
            <a:pPr marL="0" lvl="0" indent="0">
              <a:buNone/>
            </a:pPr>
            <a:r>
              <a:t>(0.280)</a:t>
            </a:r>
          </a:p>
          <a:p>
            <a:pPr marL="0" lvl="0" indent="0">
              <a:buNone/>
            </a:pPr>
            <a:r>
              <a:t>(0.324)</a:t>
            </a:r>
          </a:p>
          <a:p>
            <a:pPr marL="0" lvl="0" indent="0">
              <a:buNone/>
            </a:pPr>
            <a:r>
              <a:t>TBT</a:t>
            </a:r>
          </a:p>
          <a:p>
            <a:pPr marL="0" lvl="0" indent="0">
              <a:buNone/>
            </a:pPr>
            <a:r>
              <a:t>-1.090***</a:t>
            </a:r>
          </a:p>
          <a:p>
            <a:pPr marL="0" lvl="0" indent="0">
              <a:buNone/>
            </a:pPr>
            <a:r>
              <a:t>-1.106***</a:t>
            </a:r>
          </a:p>
          <a:p>
            <a:pPr marL="0" lvl="0" indent="0">
              <a:buNone/>
            </a:pPr>
            <a:r>
              <a:t>-1.903***</a:t>
            </a:r>
          </a:p>
          <a:p>
            <a:pPr marL="0" lvl="0" indent="0">
              <a:buNone/>
            </a:pPr>
            <a:r>
              <a:t>(0.286)</a:t>
            </a:r>
          </a:p>
          <a:p>
            <a:pPr marL="0" lvl="0" indent="0">
              <a:buNone/>
            </a:pPr>
            <a:r>
              <a:t>(0.281)</a:t>
            </a:r>
          </a:p>
          <a:p>
            <a:pPr marL="0" lvl="0" indent="0">
              <a:buNone/>
            </a:pPr>
            <a:r>
              <a:t>(0.301)</a:t>
            </a:r>
          </a:p>
          <a:p>
            <a:pPr marL="0" lvl="0" indent="0">
              <a:buNone/>
            </a:pPr>
            <a:r>
              <a:t>Pre-shipment</a:t>
            </a:r>
          </a:p>
          <a:p>
            <a:pPr marL="0" lvl="0" indent="0">
              <a:buNone/>
            </a:pPr>
            <a:r>
              <a:t>-1.852***</a:t>
            </a:r>
          </a:p>
          <a:p>
            <a:pPr marL="0" lvl="0" indent="0">
              <a:buNone/>
            </a:pPr>
            <a:r>
              <a:t>-1.910***</a:t>
            </a:r>
          </a:p>
          <a:p>
            <a:pPr marL="0" lvl="0" indent="0">
              <a:buNone/>
            </a:pPr>
            <a:r>
              <a:t>-2.655***</a:t>
            </a:r>
          </a:p>
          <a:p>
            <a:pPr marL="0" lvl="0" indent="0">
              <a:buNone/>
            </a:pPr>
            <a:r>
              <a:t>(0.581)</a:t>
            </a:r>
          </a:p>
          <a:p>
            <a:pPr marL="0" lvl="0" indent="0">
              <a:buNone/>
            </a:pPr>
            <a:r>
              <a:t>(0.588)</a:t>
            </a:r>
          </a:p>
          <a:p>
            <a:pPr marL="0" lvl="0" indent="0">
              <a:buNone/>
            </a:pPr>
            <a:r>
              <a:t>(0.751)</a:t>
            </a:r>
          </a:p>
          <a:p>
            <a:pPr marL="0" lvl="0" indent="0">
              <a:buNone/>
            </a:pPr>
            <a:r>
              <a:t>licensing</a:t>
            </a:r>
          </a:p>
          <a:p>
            <a:pPr marL="0" lvl="0" indent="0">
              <a:buNone/>
            </a:pPr>
            <a:r>
              <a:t>1.211***</a:t>
            </a:r>
          </a:p>
          <a:p>
            <a:pPr marL="0" lvl="0" indent="0">
              <a:buNone/>
            </a:pPr>
            <a:r>
              <a:t>2.612***</a:t>
            </a:r>
          </a:p>
          <a:p>
            <a:pPr marL="0" lvl="0" indent="0">
              <a:buNone/>
            </a:pPr>
            <a:r>
              <a:t>2.065***</a:t>
            </a:r>
          </a:p>
          <a:p>
            <a:pPr marL="0" lvl="0" indent="0">
              <a:buNone/>
            </a:pPr>
            <a:r>
              <a:t>(0.419)</a:t>
            </a:r>
          </a:p>
          <a:p>
            <a:pPr marL="0" lvl="0" indent="0">
              <a:buNone/>
            </a:pPr>
            <a:r>
              <a:t>(0.436)</a:t>
            </a:r>
          </a:p>
          <a:p>
            <a:pPr marL="0" lvl="0" indent="0">
              <a:buNone/>
            </a:pPr>
            <a:r>
              <a:t>(0.520)</a:t>
            </a:r>
          </a:p>
          <a:p>
            <a:pPr marL="0" lvl="0" indent="0">
              <a:buNone/>
            </a:pPr>
            <a:r>
              <a:t>Price-control</a:t>
            </a:r>
          </a:p>
          <a:p>
            <a:pPr marL="0" lvl="0" indent="0">
              <a:buNone/>
            </a:pPr>
            <a:r>
              <a:t>25.021***</a:t>
            </a:r>
          </a:p>
          <a:p>
            <a:pPr marL="0" lvl="0" indent="0">
              <a:buNone/>
            </a:pPr>
            <a:r>
              <a:t>22.841***</a:t>
            </a:r>
          </a:p>
          <a:p>
            <a:pPr marL="0" lvl="0" indent="0">
              <a:buNone/>
            </a:pPr>
            <a:r>
              <a:t>27.486***</a:t>
            </a:r>
          </a:p>
          <a:p>
            <a:pPr marL="0" lvl="0" indent="0">
              <a:buNone/>
            </a:pPr>
            <a:r>
              <a:t>(6.582)</a:t>
            </a:r>
          </a:p>
          <a:p>
            <a:pPr marL="0" lvl="0" indent="0">
              <a:buNone/>
            </a:pPr>
            <a:r>
              <a:t>(7.251)</a:t>
            </a:r>
          </a:p>
          <a:p>
            <a:pPr marL="0" lvl="0" indent="0">
              <a:buNone/>
            </a:pPr>
            <a:r>
              <a:t>(7.961)</a:t>
            </a:r>
          </a:p>
          <a:p>
            <a:pPr marL="0" lvl="0" indent="0">
              <a:buNone/>
            </a:pPr>
            <a:r>
              <a:t>competition</a:t>
            </a:r>
          </a:p>
          <a:p>
            <a:pPr marL="0" lvl="0" indent="0">
              <a:buNone/>
            </a:pPr>
            <a:r>
              <a:t>3.581***</a:t>
            </a:r>
          </a:p>
          <a:p>
            <a:pPr marL="0" lvl="0" indent="0">
              <a:buNone/>
            </a:pPr>
            <a:r>
              <a:t>2.027*</a:t>
            </a:r>
          </a:p>
          <a:p>
            <a:pPr marL="0" lvl="0" indent="0">
              <a:buNone/>
            </a:pPr>
            <a:r>
              <a:t>4.164***</a:t>
            </a:r>
          </a:p>
          <a:p>
            <a:pPr marL="0" lvl="0" indent="0">
              <a:buNone/>
            </a:pPr>
            <a:r>
              <a:t>(1.159)</a:t>
            </a:r>
          </a:p>
          <a:p>
            <a:pPr marL="0" lvl="0" indent="0">
              <a:buNone/>
            </a:pPr>
            <a:r>
              <a:t>(1.140)</a:t>
            </a:r>
          </a:p>
          <a:p>
            <a:pPr marL="0" lvl="0" indent="0">
              <a:buNone/>
            </a:pPr>
            <a:r>
              <a:t>(1.264)</a:t>
            </a:r>
          </a:p>
          <a:p>
            <a:pPr marL="0" lvl="0" indent="0">
              <a:buNone/>
            </a:pPr>
            <a:r>
              <a:t>Export-related</a:t>
            </a:r>
          </a:p>
          <a:p>
            <a:pPr marL="0" lvl="0" indent="0">
              <a:buNone/>
            </a:pPr>
            <a:r>
              <a:t>0.509</a:t>
            </a:r>
          </a:p>
          <a:p>
            <a:pPr marL="0" lvl="0" indent="0">
              <a:buNone/>
            </a:pPr>
            <a:r>
              <a:t>0.926*</a:t>
            </a:r>
          </a:p>
          <a:p>
            <a:pPr marL="0" lvl="0" indent="0">
              <a:buNone/>
            </a:pPr>
            <a:r>
              <a:t>1.234*</a:t>
            </a:r>
          </a:p>
          <a:p>
            <a:pPr marL="0" lvl="0" indent="0">
              <a:buNone/>
            </a:pPr>
            <a:r>
              <a:t>(0.525)</a:t>
            </a:r>
          </a:p>
          <a:p>
            <a:pPr marL="0" lvl="0" indent="0">
              <a:buNone/>
            </a:pPr>
            <a:r>
              <a:t>(0.540)</a:t>
            </a:r>
          </a:p>
          <a:p>
            <a:pPr marL="0" lvl="0" indent="0">
              <a:buNone/>
            </a:pPr>
            <a:r>
              <a:t>(0.668)</a:t>
            </a:r>
          </a:p>
          <a:p>
            <a:pPr marL="0" lvl="0" indent="0">
              <a:buNone/>
            </a:pPr>
            <a:r>
              <a:t>]</a:t>
            </a:r>
          </a:p>
          <a:p>
            <a:pPr marL="0" lvl="0" indent="0">
              <a:buNone/>
            </a:pPr>
            <a:r>
              <a:t>.pull-right[</a:t>
            </a:r>
          </a:p>
          <a:p>
            <a:pPr marL="0" lvl="0" indent="0">
              <a:buNone/>
            </a:pPr>
            <a:r>
              <a:t>Variables</a:t>
            </a:r>
          </a:p>
          <a:p>
            <a:pPr marL="0" lvl="0" indent="0">
              <a:buNone/>
            </a:pPr>
            <a:r>
              <a:t>tfp1</a:t>
            </a:r>
          </a:p>
          <a:p>
            <a:pPr marL="0" lvl="0" indent="0">
              <a:buNone/>
            </a:pPr>
            <a:r>
              <a:t>tfp2</a:t>
            </a:r>
          </a:p>
          <a:p>
            <a:pPr marL="0" lvl="0" indent="0">
              <a:buNone/>
            </a:pPr>
            <a:r>
              <a:t>VaL</a:t>
            </a:r>
          </a:p>
          <a:p>
            <a:pPr marL="0" lvl="0" indent="0">
              <a:buNone/>
            </a:pPr>
            <a:r>
              <a:t>tfp</a:t>
            </a:r>
          </a:p>
          <a:p>
            <a:pPr marL="0" lvl="0" indent="0">
              <a:buNone/>
            </a:pPr>
            <a:r>
              <a:t>0.136***</a:t>
            </a:r>
          </a:p>
          <a:p>
            <a:pPr marL="0" lvl="0" indent="0">
              <a:buNone/>
            </a:pPr>
            <a:r>
              <a:t>0.342***</a:t>
            </a:r>
          </a:p>
          <a:p>
            <a:pPr marL="0" lvl="0" indent="0">
              <a:buNone/>
            </a:pPr>
            <a:r>
              <a:t>0.226***</a:t>
            </a:r>
          </a:p>
          <a:p>
            <a:pPr marL="0" lvl="0" indent="0">
              <a:buNone/>
            </a:pPr>
            <a:r>
              <a:t>(0.017)</a:t>
            </a:r>
          </a:p>
          <a:p>
            <a:pPr marL="0" lvl="0" indent="0">
              <a:buNone/>
            </a:pPr>
            <a:r>
              <a:t>(0.021)</a:t>
            </a:r>
          </a:p>
          <a:p>
            <a:pPr marL="0" lvl="0" indent="0">
              <a:buNone/>
            </a:pPr>
            <a:r>
              <a:t>(0.033)</a:t>
            </a:r>
          </a:p>
          <a:p>
            <a:pPr marL="0" lvl="0" indent="0">
              <a:buNone/>
            </a:pPr>
            <a:r>
              <a:t>tariff</a:t>
            </a:r>
          </a:p>
          <a:p>
            <a:pPr marL="0" lvl="0" indent="0">
              <a:buNone/>
            </a:pPr>
            <a:r>
              <a:t>-0.464***</a:t>
            </a:r>
          </a:p>
          <a:p>
            <a:pPr marL="0" lvl="0" indent="0">
              <a:buNone/>
            </a:pPr>
            <a:r>
              <a:t>-0.433***</a:t>
            </a:r>
          </a:p>
          <a:p>
            <a:pPr marL="0" lvl="0" indent="0">
              <a:buNone/>
            </a:pPr>
            <a:r>
              <a:t>-0.743***</a:t>
            </a:r>
          </a:p>
          <a:p>
            <a:pPr marL="0" lvl="0" indent="0">
              <a:buNone/>
            </a:pPr>
            <a:r>
              <a:t>(0.121)</a:t>
            </a:r>
          </a:p>
          <a:p>
            <a:pPr marL="0" lvl="0" indent="0">
              <a:buNone/>
            </a:pPr>
            <a:r>
              <a:t>(0.163)</a:t>
            </a:r>
          </a:p>
          <a:p>
            <a:pPr marL="0" lvl="0" indent="0">
              <a:buNone/>
            </a:pPr>
            <a:r>
              <a:t>(0.248)</a:t>
            </a:r>
          </a:p>
          <a:p>
            <a:pPr marL="0" lvl="0" indent="0">
              <a:buNone/>
            </a:pPr>
            <a:r>
              <a:t>SPS</a:t>
            </a:r>
          </a:p>
          <a:p>
            <a:pPr marL="0" lvl="0" indent="0">
              <a:buNone/>
            </a:pPr>
            <a:r>
              <a:t>1.191***</a:t>
            </a:r>
          </a:p>
          <a:p>
            <a:pPr marL="0" lvl="0" indent="0">
              <a:buNone/>
            </a:pPr>
            <a:r>
              <a:t>1.632***</a:t>
            </a:r>
          </a:p>
          <a:p>
            <a:pPr marL="0" lvl="0" indent="0">
              <a:buNone/>
            </a:pPr>
            <a:r>
              <a:t>1.771***</a:t>
            </a:r>
          </a:p>
          <a:p>
            <a:pPr marL="0" lvl="0" indent="0">
              <a:buNone/>
            </a:pPr>
            <a:r>
              <a:t>(0.299)</a:t>
            </a:r>
          </a:p>
          <a:p>
            <a:pPr marL="0" lvl="0" indent="0">
              <a:buNone/>
            </a:pPr>
            <a:r>
              <a:t>(0.309)</a:t>
            </a:r>
          </a:p>
          <a:p>
            <a:pPr marL="0" lvl="0" indent="0">
              <a:buNone/>
            </a:pPr>
            <a:r>
              <a:t>(0.331)</a:t>
            </a:r>
          </a:p>
          <a:p>
            <a:pPr marL="0" lvl="0" indent="0">
              <a:buNone/>
            </a:pPr>
            <a:r>
              <a:t>TBT</a:t>
            </a:r>
          </a:p>
          <a:p>
            <a:pPr marL="0" lvl="0" indent="0">
              <a:buNone/>
            </a:pPr>
            <a:r>
              <a:t>-1.100***</a:t>
            </a:r>
          </a:p>
          <a:p>
            <a:pPr marL="0" lvl="0" indent="0">
              <a:buNone/>
            </a:pPr>
            <a:r>
              <a:t>-1.071***</a:t>
            </a:r>
          </a:p>
          <a:p>
            <a:pPr marL="0" lvl="0" indent="0">
              <a:buNone/>
            </a:pPr>
            <a:r>
              <a:t>-1.698***</a:t>
            </a:r>
          </a:p>
          <a:p>
            <a:pPr marL="0" lvl="0" indent="0">
              <a:buNone/>
            </a:pPr>
            <a:r>
              <a:t>(0.284)</a:t>
            </a:r>
          </a:p>
          <a:p>
            <a:pPr marL="0" lvl="0" indent="0">
              <a:buNone/>
            </a:pPr>
            <a:r>
              <a:t>(0.279)</a:t>
            </a:r>
          </a:p>
          <a:p>
            <a:pPr marL="0" lvl="0" indent="0">
              <a:buNone/>
            </a:pPr>
            <a:r>
              <a:t>(0.304)</a:t>
            </a:r>
          </a:p>
          <a:p>
            <a:pPr marL="0" lvl="0" indent="0">
              <a:buNone/>
            </a:pPr>
            <a:r>
              <a:t>Pre-shipment</a:t>
            </a:r>
          </a:p>
          <a:p>
            <a:pPr marL="0" lvl="0" indent="0">
              <a:buNone/>
            </a:pPr>
            <a:r>
              <a:t>-2.632***</a:t>
            </a:r>
          </a:p>
          <a:p>
            <a:pPr marL="0" lvl="0" indent="0">
              <a:buNone/>
            </a:pPr>
            <a:r>
              <a:t>-2.658***</a:t>
            </a:r>
          </a:p>
          <a:p>
            <a:pPr marL="0" lvl="0" indent="0">
              <a:buNone/>
            </a:pPr>
            <a:r>
              <a:t>-3.145***</a:t>
            </a:r>
          </a:p>
          <a:p>
            <a:pPr marL="0" lvl="0" indent="0">
              <a:buNone/>
            </a:pPr>
            <a:r>
              <a:t>(0.649)</a:t>
            </a:r>
          </a:p>
          <a:p>
            <a:pPr marL="0" lvl="0" indent="0">
              <a:buNone/>
            </a:pPr>
            <a:r>
              <a:t>(0.658)</a:t>
            </a:r>
          </a:p>
          <a:p>
            <a:pPr marL="0" lvl="0" indent="0">
              <a:buNone/>
            </a:pPr>
            <a:r>
              <a:t>(0.768)</a:t>
            </a:r>
          </a:p>
          <a:p>
            <a:pPr marL="0" lvl="0" indent="0">
              <a:buNone/>
            </a:pPr>
            <a:r>
              <a:t>licensing</a:t>
            </a:r>
          </a:p>
          <a:p>
            <a:pPr marL="0" lvl="0" indent="0">
              <a:buNone/>
            </a:pPr>
            <a:r>
              <a:t>1.359***</a:t>
            </a:r>
          </a:p>
          <a:p>
            <a:pPr marL="0" lvl="0" indent="0">
              <a:buNone/>
            </a:pPr>
            <a:r>
              <a:t>2.650***</a:t>
            </a:r>
          </a:p>
          <a:p>
            <a:pPr marL="0" lvl="0" indent="0">
              <a:buNone/>
            </a:pPr>
            <a:r>
              <a:t>1.636***</a:t>
            </a:r>
          </a:p>
          <a:p>
            <a:pPr marL="0" lvl="0" indent="0">
              <a:buNone/>
            </a:pPr>
            <a:r>
              <a:t>(0.457)</a:t>
            </a:r>
          </a:p>
          <a:p>
            <a:pPr marL="0" lvl="0" indent="0">
              <a:buNone/>
            </a:pPr>
            <a:r>
              <a:t>(0.470)</a:t>
            </a:r>
          </a:p>
          <a:p>
            <a:pPr marL="0" lvl="0" indent="0">
              <a:buNone/>
            </a:pPr>
            <a:r>
              <a:t>(0.521)</a:t>
            </a:r>
          </a:p>
          <a:p>
            <a:pPr marL="0" lvl="0" indent="0">
              <a:buNone/>
            </a:pPr>
            <a:r>
              <a:t>Price-control</a:t>
            </a:r>
          </a:p>
          <a:p>
            <a:pPr marL="0" lvl="0" indent="0">
              <a:buNone/>
            </a:pPr>
            <a:r>
              <a:t>33.873***</a:t>
            </a:r>
          </a:p>
          <a:p>
            <a:pPr marL="0" lvl="0" indent="0">
              <a:buNone/>
            </a:pPr>
            <a:r>
              <a:t>31.596***</a:t>
            </a:r>
          </a:p>
          <a:p>
            <a:pPr marL="0" lvl="0" indent="0">
              <a:buNone/>
            </a:pPr>
            <a:r>
              <a:t>32.040***</a:t>
            </a:r>
          </a:p>
          <a:p>
            <a:pPr marL="0" lvl="0" indent="0">
              <a:buNone/>
            </a:pPr>
            <a:r>
              <a:t>(7.584)</a:t>
            </a:r>
          </a:p>
          <a:p>
            <a:pPr marL="0" lvl="0" indent="0">
              <a:buNone/>
            </a:pPr>
            <a:r>
              <a:t>(7.985)</a:t>
            </a:r>
          </a:p>
          <a:p>
            <a:pPr marL="0" lvl="0" indent="0">
              <a:buNone/>
            </a:pPr>
            <a:r>
              <a:t>(7.898)</a:t>
            </a:r>
          </a:p>
          <a:p>
            <a:pPr marL="0" lvl="0" indent="0">
              <a:buNone/>
            </a:pPr>
            <a:r>
              <a:t>competition</a:t>
            </a:r>
          </a:p>
          <a:p>
            <a:pPr marL="0" lvl="0" indent="0">
              <a:buNone/>
            </a:pPr>
            <a:r>
              <a:t>3.241***</a:t>
            </a:r>
          </a:p>
          <a:p>
            <a:pPr marL="0" lvl="0" indent="0">
              <a:buNone/>
            </a:pPr>
            <a:r>
              <a:t>1.892*</a:t>
            </a:r>
          </a:p>
          <a:p>
            <a:pPr marL="0" lvl="0" indent="0">
              <a:buNone/>
            </a:pPr>
            <a:r>
              <a:t>3.855***</a:t>
            </a:r>
          </a:p>
          <a:p>
            <a:pPr marL="0" lvl="0" indent="0">
              <a:buNone/>
            </a:pPr>
            <a:r>
              <a:t>(1.080)</a:t>
            </a:r>
          </a:p>
          <a:p>
            <a:pPr marL="0" lvl="0" indent="0">
              <a:buNone/>
            </a:pPr>
            <a:r>
              <a:t>(1.080)</a:t>
            </a:r>
          </a:p>
          <a:p>
            <a:pPr marL="0" lvl="0" indent="0">
              <a:buNone/>
            </a:pPr>
            <a:r>
              <a:t>(1.163)</a:t>
            </a:r>
          </a:p>
          <a:p>
            <a:pPr marL="0" lvl="0" indent="0">
              <a:buNone/>
            </a:pPr>
            <a:r>
              <a:t>Export-related</a:t>
            </a:r>
          </a:p>
          <a:p>
            <a:pPr marL="0" lvl="0" indent="0">
              <a:buNone/>
            </a:pPr>
            <a:r>
              <a:t>0.815</a:t>
            </a:r>
          </a:p>
          <a:p>
            <a:pPr marL="0" lvl="0" indent="0">
              <a:buNone/>
            </a:pPr>
            <a:r>
              <a:t>1.300*</a:t>
            </a:r>
          </a:p>
          <a:p>
            <a:pPr marL="0" lvl="0" indent="0">
              <a:buNone/>
            </a:pPr>
            <a:r>
              <a:t>1.347*</a:t>
            </a:r>
          </a:p>
          <a:p>
            <a:pPr marL="0" lvl="0" indent="0">
              <a:buNone/>
            </a:pPr>
            <a:r>
              <a:t>(0.649)</a:t>
            </a:r>
          </a:p>
          <a:p>
            <a:pPr marL="0" lvl="0" indent="0">
              <a:buNone/>
            </a:pPr>
            <a:r>
              <a:t>(0.676)</a:t>
            </a:r>
          </a:p>
          <a:p>
            <a:pPr marL="0" lvl="0" indent="0">
              <a:buNone/>
            </a:pPr>
            <a:r>
              <a:t>(0.722)</a:t>
            </a:r>
          </a:p>
          <a:p>
            <a:pPr marL="0" lvl="0" indent="0">
              <a:buNone/>
            </a:pPr>
            <a:r>
              <a:t>]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Import value, TFP, and trade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.pull-left[</a:t>
            </a:r>
          </a:p>
          <a:p>
            <a:pPr marL="0" lvl="0" indent="0">
              <a:buNone/>
            </a:pPr>
            <a:r>
              <a:t>Variables</a:t>
            </a:r>
          </a:p>
          <a:p>
            <a:pPr marL="0" lvl="0" indent="0">
              <a:buNone/>
            </a:pPr>
            <a:r>
              <a:t>tfp1</a:t>
            </a:r>
          </a:p>
          <a:p>
            <a:pPr marL="0" lvl="0" indent="0">
              <a:buNone/>
            </a:pPr>
            <a:r>
              <a:t>tfp2</a:t>
            </a:r>
          </a:p>
          <a:p>
            <a:pPr marL="0" lvl="0" indent="0">
              <a:buNone/>
            </a:pPr>
            <a:r>
              <a:t>VaL</a:t>
            </a:r>
          </a:p>
          <a:p>
            <a:pPr marL="0" lvl="0" indent="0">
              <a:buNone/>
            </a:pPr>
            <a:r>
              <a:t>tariff*tfp</a:t>
            </a:r>
          </a:p>
          <a:p>
            <a:pPr marL="0" lvl="0" indent="0">
              <a:buNone/>
            </a:pPr>
            <a:r>
              <a:t>0.035***</a:t>
            </a:r>
          </a:p>
          <a:p>
            <a:pPr marL="0" lvl="0" indent="0">
              <a:buNone/>
            </a:pPr>
            <a:r>
              <a:t>0.030**</a:t>
            </a:r>
          </a:p>
          <a:p>
            <a:pPr marL="0" lvl="0" indent="0">
              <a:buNone/>
            </a:pPr>
            <a:r>
              <a:t>0.045**</a:t>
            </a:r>
          </a:p>
          <a:p>
            <a:pPr marL="0" lvl="0" indent="0">
              <a:buNone/>
            </a:pPr>
            <a:r>
              <a:t>(0.012)</a:t>
            </a:r>
          </a:p>
          <a:p>
            <a:pPr marL="0" lvl="0" indent="0">
              <a:buNone/>
            </a:pPr>
            <a:r>
              <a:t>(0.014)</a:t>
            </a:r>
          </a:p>
          <a:p>
            <a:pPr marL="0" lvl="0" indent="0">
              <a:buNone/>
            </a:pPr>
            <a:r>
              <a:t>(0.021)</a:t>
            </a:r>
          </a:p>
          <a:p>
            <a:pPr marL="0" lvl="0" indent="0">
              <a:buNone/>
            </a:pPr>
            <a:r>
              <a:t>SPS*tfp</a:t>
            </a:r>
          </a:p>
          <a:p>
            <a:pPr marL="0" lvl="0" indent="0">
              <a:buNone/>
            </a:pPr>
            <a:r>
              <a:t>-0.044</a:t>
            </a:r>
          </a:p>
          <a:p>
            <a:pPr marL="0" lvl="0" indent="0">
              <a:buNone/>
            </a:pPr>
            <a:r>
              <a:t>-0.114***</a:t>
            </a:r>
          </a:p>
          <a:p>
            <a:pPr marL="0" lvl="0" indent="0">
              <a:buNone/>
            </a:pPr>
            <a:r>
              <a:t>-0.179***</a:t>
            </a:r>
          </a:p>
          <a:p>
            <a:pPr marL="0" lvl="0" indent="0">
              <a:buNone/>
            </a:pPr>
            <a:r>
              <a:t>(0.041)</a:t>
            </a:r>
          </a:p>
          <a:p>
            <a:pPr marL="0" lvl="0" indent="0">
              <a:buNone/>
            </a:pPr>
            <a:r>
              <a:t>(0.042)</a:t>
            </a:r>
          </a:p>
          <a:p>
            <a:pPr marL="0" lvl="0" indent="0">
              <a:buNone/>
            </a:pPr>
            <a:r>
              <a:t>(0.049)</a:t>
            </a:r>
          </a:p>
          <a:p>
            <a:pPr marL="0" lvl="0" indent="0">
              <a:buNone/>
            </a:pPr>
            <a:r>
              <a:t>TBT*tfp</a:t>
            </a:r>
          </a:p>
          <a:p>
            <a:pPr marL="0" lvl="0" indent="0">
              <a:buNone/>
            </a:pPr>
            <a:r>
              <a:t>0.157***</a:t>
            </a:r>
          </a:p>
          <a:p>
            <a:pPr marL="0" lvl="0" indent="0">
              <a:buNone/>
            </a:pPr>
            <a:r>
              <a:t>0.159***</a:t>
            </a:r>
          </a:p>
          <a:p>
            <a:pPr marL="0" lvl="0" indent="0">
              <a:buNone/>
            </a:pPr>
            <a:r>
              <a:t>0.273***</a:t>
            </a:r>
          </a:p>
          <a:p>
            <a:pPr marL="0" lvl="0" indent="0">
              <a:buNone/>
            </a:pPr>
            <a:r>
              <a:t>(0.038)</a:t>
            </a:r>
          </a:p>
          <a:p>
            <a:pPr marL="0" lvl="0" indent="0">
              <a:buNone/>
            </a:pPr>
            <a:r>
              <a:t>(0.037)</a:t>
            </a:r>
          </a:p>
          <a:p>
            <a:pPr marL="0" lvl="0" indent="0">
              <a:buNone/>
            </a:pPr>
            <a:r>
              <a:t>(0.040)</a:t>
            </a:r>
          </a:p>
          <a:p>
            <a:pPr marL="0" lvl="0" indent="0">
              <a:buNone/>
            </a:pPr>
            <a:r>
              <a:t>Pre-shipment*tfp</a:t>
            </a:r>
          </a:p>
          <a:p>
            <a:pPr marL="0" lvl="0" indent="0">
              <a:buNone/>
            </a:pPr>
            <a:r>
              <a:t>0.387***</a:t>
            </a:r>
          </a:p>
          <a:p>
            <a:pPr marL="0" lvl="0" indent="0">
              <a:buNone/>
            </a:pPr>
            <a:r>
              <a:t>0.395***</a:t>
            </a:r>
          </a:p>
          <a:p>
            <a:pPr marL="0" lvl="0" indent="0">
              <a:buNone/>
            </a:pPr>
            <a:r>
              <a:t>0.488***</a:t>
            </a:r>
          </a:p>
          <a:p>
            <a:pPr marL="0" lvl="0" indent="0">
              <a:buNone/>
            </a:pPr>
            <a:r>
              <a:t>(0.082)</a:t>
            </a:r>
          </a:p>
          <a:p>
            <a:pPr marL="0" lvl="0" indent="0">
              <a:buNone/>
            </a:pPr>
            <a:r>
              <a:t>(0.083)</a:t>
            </a:r>
          </a:p>
          <a:p>
            <a:pPr marL="0" lvl="0" indent="0">
              <a:buNone/>
            </a:pPr>
            <a:r>
              <a:t>(0.108)</a:t>
            </a:r>
          </a:p>
          <a:p>
            <a:pPr marL="0" lvl="0" indent="0">
              <a:buNone/>
            </a:pPr>
            <a:r>
              <a:t>licensing*tfp</a:t>
            </a:r>
          </a:p>
          <a:p>
            <a:pPr marL="0" lvl="0" indent="0">
              <a:buNone/>
            </a:pPr>
            <a:r>
              <a:t>-0.172***</a:t>
            </a:r>
          </a:p>
          <a:p>
            <a:pPr marL="0" lvl="0" indent="0">
              <a:buNone/>
            </a:pPr>
            <a:r>
              <a:t>-0.372***</a:t>
            </a:r>
          </a:p>
          <a:p>
            <a:pPr marL="0" lvl="0" indent="0">
              <a:buNone/>
            </a:pPr>
            <a:r>
              <a:t>-0.306***</a:t>
            </a:r>
          </a:p>
          <a:p>
            <a:pPr marL="0" lvl="0" indent="0">
              <a:buNone/>
            </a:pPr>
            <a:r>
              <a:t>(0.056)</a:t>
            </a:r>
          </a:p>
          <a:p>
            <a:pPr marL="0" lvl="0" indent="0">
              <a:buNone/>
            </a:pPr>
            <a:r>
              <a:t>(0.058)</a:t>
            </a:r>
          </a:p>
          <a:p>
            <a:pPr marL="0" lvl="0" indent="0">
              <a:buNone/>
            </a:pPr>
            <a:r>
              <a:t>(0.072)</a:t>
            </a:r>
          </a:p>
          <a:p>
            <a:pPr marL="0" lvl="0" indent="0">
              <a:buNone/>
            </a:pPr>
            <a:r>
              <a:t>Price-control*tfp</a:t>
            </a:r>
          </a:p>
          <a:p>
            <a:pPr marL="0" lvl="0" indent="0">
              <a:buNone/>
            </a:pPr>
            <a:r>
              <a:t>-4.530***</a:t>
            </a:r>
          </a:p>
          <a:p>
            <a:pPr marL="0" lvl="0" indent="0">
              <a:buNone/>
            </a:pPr>
            <a:r>
              <a:t>-4.204***</a:t>
            </a:r>
          </a:p>
          <a:p>
            <a:pPr marL="0" lvl="0" indent="0">
              <a:buNone/>
            </a:pPr>
            <a:r>
              <a:t>-4.890***</a:t>
            </a:r>
          </a:p>
          <a:p>
            <a:pPr marL="0" lvl="0" indent="0">
              <a:buNone/>
            </a:pPr>
            <a:r>
              <a:t>(0.995)</a:t>
            </a:r>
          </a:p>
          <a:p>
            <a:pPr marL="0" lvl="0" indent="0">
              <a:buNone/>
            </a:pPr>
            <a:r>
              <a:t>(1.096)</a:t>
            </a:r>
          </a:p>
          <a:p>
            <a:pPr marL="0" lvl="0" indent="0">
              <a:buNone/>
            </a:pPr>
            <a:r>
              <a:t>(1.201)</a:t>
            </a:r>
          </a:p>
          <a:p>
            <a:pPr marL="0" lvl="0" indent="0">
              <a:buNone/>
            </a:pPr>
            <a:r>
              <a:t>competition*tfp</a:t>
            </a:r>
          </a:p>
          <a:p>
            <a:pPr marL="0" lvl="0" indent="0">
              <a:buNone/>
            </a:pPr>
            <a:r>
              <a:t>-0.372**</a:t>
            </a:r>
          </a:p>
          <a:p>
            <a:pPr marL="0" lvl="0" indent="0">
              <a:buNone/>
            </a:pPr>
            <a:r>
              <a:t>-0.161</a:t>
            </a:r>
          </a:p>
          <a:p>
            <a:pPr marL="0" lvl="0" indent="0">
              <a:buNone/>
            </a:pPr>
            <a:r>
              <a:t>-0.476***</a:t>
            </a:r>
          </a:p>
          <a:p>
            <a:pPr marL="0" lvl="0" indent="0">
              <a:buNone/>
            </a:pPr>
            <a:r>
              <a:t>(0.162)</a:t>
            </a:r>
          </a:p>
          <a:p>
            <a:pPr marL="0" lvl="0" indent="0">
              <a:buNone/>
            </a:pPr>
            <a:r>
              <a:t>(0.157)</a:t>
            </a:r>
          </a:p>
          <a:p>
            <a:pPr marL="0" lvl="0" indent="0">
              <a:buNone/>
            </a:pPr>
            <a:r>
              <a:t>(0.177)</a:t>
            </a:r>
          </a:p>
          <a:p>
            <a:pPr marL="0" lvl="0" indent="0">
              <a:buNone/>
            </a:pPr>
            <a:r>
              <a:t>Export-related*tfp</a:t>
            </a:r>
          </a:p>
          <a:p>
            <a:pPr marL="0" lvl="0" indent="0">
              <a:buNone/>
            </a:pPr>
            <a:r>
              <a:t>-0.139*</a:t>
            </a:r>
          </a:p>
          <a:p>
            <a:pPr marL="0" lvl="0" indent="0">
              <a:buNone/>
            </a:pPr>
            <a:r>
              <a:t>-0.197***</a:t>
            </a:r>
          </a:p>
          <a:p>
            <a:pPr marL="0" lvl="0" indent="0">
              <a:buNone/>
            </a:pPr>
            <a:r>
              <a:t>-0.247**</a:t>
            </a:r>
          </a:p>
          <a:p>
            <a:pPr marL="0" lvl="0" indent="0">
              <a:buNone/>
            </a:pPr>
            <a:r>
              <a:t>(0.074)</a:t>
            </a:r>
          </a:p>
          <a:p>
            <a:pPr marL="0" lvl="0" indent="0">
              <a:buNone/>
            </a:pPr>
            <a:r>
              <a:t>(0.076)</a:t>
            </a:r>
          </a:p>
          <a:p>
            <a:pPr marL="0" lvl="0" indent="0">
              <a:buNone/>
            </a:pPr>
            <a:r>
              <a:t>(0.097)</a:t>
            </a:r>
          </a:p>
          <a:p>
            <a:pPr marL="0" lvl="0" indent="0">
              <a:buNone/>
            </a:pPr>
            <a:r>
              <a:t>observations</a:t>
            </a:r>
          </a:p>
          <a:p>
            <a:pPr marL="0" lvl="0" indent="0">
              <a:buNone/>
            </a:pPr>
            <a:r>
              <a:t>192,928</a:t>
            </a:r>
          </a:p>
          <a:p>
            <a:pPr marL="0" lvl="0" indent="0">
              <a:buNone/>
            </a:pPr>
            <a:r>
              <a:t>192,928</a:t>
            </a:r>
          </a:p>
          <a:p>
            <a:pPr marL="0" lvl="0" indent="0">
              <a:buNone/>
            </a:pPr>
            <a:r>
              <a:t>192,928</a:t>
            </a:r>
          </a:p>
          <a:p>
            <a:pPr marL="0" lvl="0" indent="0">
              <a:buNone/>
            </a:pPr>
            <a:r>
              <a:t>R-sq</a:t>
            </a:r>
          </a:p>
          <a:p>
            <a:pPr marL="0" lvl="0" indent="0">
              <a:buNone/>
            </a:pPr>
            <a:r>
              <a:t>0.009</a:t>
            </a:r>
          </a:p>
          <a:p>
            <a:pPr marL="0" lvl="0" indent="0">
              <a:buNone/>
            </a:pPr>
            <a:r>
              <a:t>0.009</a:t>
            </a:r>
          </a:p>
          <a:p>
            <a:pPr marL="0" lvl="0" indent="0">
              <a:buNone/>
            </a:pPr>
            <a:r>
              <a:t>0.011</a:t>
            </a:r>
          </a:p>
          <a:p>
            <a:pPr marL="0" lvl="0" indent="0">
              <a:buNone/>
            </a:pPr>
            <a:r>
              <a:t>]</a:t>
            </a:r>
          </a:p>
          <a:p>
            <a:pPr marL="0" lvl="0" indent="0">
              <a:buNone/>
            </a:pPr>
            <a:r>
              <a:t>.pull-right[</a:t>
            </a:r>
          </a:p>
          <a:p>
            <a:pPr marL="0" lvl="0" indent="0">
              <a:buNone/>
            </a:pPr>
            <a:r>
              <a:t>Variables</a:t>
            </a:r>
          </a:p>
          <a:p>
            <a:pPr marL="0" lvl="0" indent="0">
              <a:buNone/>
            </a:pPr>
            <a:r>
              <a:t>tfp1</a:t>
            </a:r>
          </a:p>
          <a:p>
            <a:pPr marL="0" lvl="0" indent="0">
              <a:buNone/>
            </a:pPr>
            <a:r>
              <a:t>tfp2</a:t>
            </a:r>
          </a:p>
          <a:p>
            <a:pPr marL="0" lvl="0" indent="0">
              <a:buNone/>
            </a:pPr>
            <a:r>
              <a:t>VaL</a:t>
            </a:r>
          </a:p>
          <a:p>
            <a:pPr marL="0" lvl="0" indent="0">
              <a:buNone/>
            </a:pPr>
            <a:r>
              <a:t>tariff*tfp</a:t>
            </a:r>
          </a:p>
          <a:p>
            <a:pPr marL="0" lvl="0" indent="0">
              <a:buNone/>
            </a:pPr>
            <a:r>
              <a:t>0.027*</a:t>
            </a:r>
          </a:p>
          <a:p>
            <a:pPr marL="0" lvl="0" indent="0">
              <a:buNone/>
            </a:pPr>
            <a:r>
              <a:t>0.016</a:t>
            </a:r>
          </a:p>
          <a:p>
            <a:pPr marL="0" lvl="0" indent="0">
              <a:buNone/>
            </a:pPr>
            <a:r>
              <a:t>0.038*</a:t>
            </a:r>
          </a:p>
          <a:p>
            <a:pPr marL="0" lvl="0" indent="0">
              <a:buNone/>
            </a:pPr>
            <a:r>
              <a:t>(0.015)</a:t>
            </a:r>
          </a:p>
          <a:p>
            <a:pPr marL="0" lvl="0" indent="0">
              <a:buNone/>
            </a:pPr>
            <a:r>
              <a:t>(0.016)</a:t>
            </a:r>
          </a:p>
          <a:p>
            <a:pPr marL="0" lvl="0" indent="0">
              <a:buNone/>
            </a:pPr>
            <a:r>
              <a:t>(0.021)</a:t>
            </a:r>
          </a:p>
          <a:p>
            <a:pPr marL="0" lvl="0" indent="0">
              <a:buNone/>
            </a:pPr>
            <a:r>
              <a:t>SPS*tfp</a:t>
            </a:r>
          </a:p>
          <a:p>
            <a:pPr marL="0" lvl="0" indent="0">
              <a:buNone/>
            </a:pPr>
            <a:r>
              <a:t>-0.073</a:t>
            </a:r>
          </a:p>
          <a:p>
            <a:pPr marL="0" lvl="0" indent="0">
              <a:buNone/>
            </a:pPr>
            <a:r>
              <a:t>-0.135***</a:t>
            </a:r>
          </a:p>
          <a:p>
            <a:pPr marL="0" lvl="0" indent="0">
              <a:buNone/>
            </a:pPr>
            <a:r>
              <a:t>-0.155***</a:t>
            </a:r>
          </a:p>
          <a:p>
            <a:pPr marL="0" lvl="0" indent="0">
              <a:buNone/>
            </a:pPr>
            <a:r>
              <a:t>(0.045)</a:t>
            </a:r>
          </a:p>
          <a:p>
            <a:pPr marL="0" lvl="0" indent="0">
              <a:buNone/>
            </a:pPr>
            <a:r>
              <a:t>(0.046)</a:t>
            </a:r>
          </a:p>
          <a:p>
            <a:pPr marL="0" lvl="0" indent="0">
              <a:buNone/>
            </a:pPr>
            <a:r>
              <a:t>(0.050)</a:t>
            </a:r>
          </a:p>
          <a:p>
            <a:pPr marL="0" lvl="0" indent="0">
              <a:buNone/>
            </a:pPr>
            <a:r>
              <a:t>TBT*tfp</a:t>
            </a:r>
          </a:p>
          <a:p>
            <a:pPr marL="0" lvl="0" indent="0">
              <a:buNone/>
            </a:pPr>
            <a:r>
              <a:t>0.172***</a:t>
            </a:r>
          </a:p>
          <a:p>
            <a:pPr marL="0" lvl="0" indent="0">
              <a:buNone/>
            </a:pPr>
            <a:r>
              <a:t>0.167***</a:t>
            </a:r>
          </a:p>
          <a:p>
            <a:pPr marL="0" lvl="0" indent="0">
              <a:buNone/>
            </a:pPr>
            <a:r>
              <a:t>0.256***</a:t>
            </a:r>
          </a:p>
          <a:p>
            <a:pPr marL="0" lvl="0" indent="0">
              <a:buNone/>
            </a:pPr>
            <a:r>
              <a:t>(0.038)</a:t>
            </a:r>
          </a:p>
          <a:p>
            <a:pPr marL="0" lvl="0" indent="0">
              <a:buNone/>
            </a:pPr>
            <a:r>
              <a:t>(0.036)</a:t>
            </a:r>
          </a:p>
          <a:p>
            <a:pPr marL="0" lvl="0" indent="0">
              <a:buNone/>
            </a:pPr>
            <a:r>
              <a:t>(0.041)</a:t>
            </a:r>
          </a:p>
          <a:p>
            <a:pPr marL="0" lvl="0" indent="0">
              <a:buNone/>
            </a:pPr>
            <a:r>
              <a:t>Pre-shipment*tfp</a:t>
            </a:r>
          </a:p>
          <a:p>
            <a:pPr marL="0" lvl="0" indent="0">
              <a:buNone/>
            </a:pPr>
            <a:r>
              <a:t>0.458***</a:t>
            </a:r>
          </a:p>
          <a:p>
            <a:pPr marL="0" lvl="0" indent="0">
              <a:buNone/>
            </a:pPr>
            <a:r>
              <a:t>0.461***</a:t>
            </a:r>
          </a:p>
          <a:p>
            <a:pPr marL="0" lvl="0" indent="0">
              <a:buNone/>
            </a:pPr>
            <a:r>
              <a:t>0.535***</a:t>
            </a:r>
          </a:p>
          <a:p>
            <a:pPr marL="0" lvl="0" indent="0">
              <a:buNone/>
            </a:pPr>
            <a:r>
              <a:t>(0.092)</a:t>
            </a:r>
          </a:p>
          <a:p>
            <a:pPr marL="0" lvl="0" indent="0">
              <a:buNone/>
            </a:pPr>
            <a:r>
              <a:t>(0.092)</a:t>
            </a:r>
          </a:p>
          <a:p>
            <a:pPr marL="0" lvl="0" indent="0">
              <a:buNone/>
            </a:pPr>
            <a:r>
              <a:t>(0.110)</a:t>
            </a:r>
          </a:p>
          <a:p>
            <a:pPr marL="0" lvl="0" indent="0">
              <a:buNone/>
            </a:pPr>
            <a:r>
              <a:t>licensing*tfp</a:t>
            </a:r>
          </a:p>
          <a:p>
            <a:pPr marL="0" lvl="0" indent="0">
              <a:buNone/>
            </a:pPr>
            <a:r>
              <a:t>-0.217***</a:t>
            </a:r>
          </a:p>
          <a:p>
            <a:pPr marL="0" lvl="0" indent="0">
              <a:buNone/>
            </a:pPr>
            <a:r>
              <a:t>-0.402***</a:t>
            </a:r>
          </a:p>
          <a:p>
            <a:pPr marL="0" lvl="0" indent="0">
              <a:buNone/>
            </a:pPr>
            <a:r>
              <a:t>-0.258***</a:t>
            </a:r>
          </a:p>
          <a:p>
            <a:pPr marL="0" lvl="0" indent="0">
              <a:buNone/>
            </a:pPr>
            <a:r>
              <a:t>(0.062)</a:t>
            </a:r>
          </a:p>
          <a:p>
            <a:pPr marL="0" lvl="0" indent="0">
              <a:buNone/>
            </a:pPr>
            <a:r>
              <a:t>(0.064)</a:t>
            </a:r>
          </a:p>
          <a:p>
            <a:pPr marL="0" lvl="0" indent="0">
              <a:buNone/>
            </a:pPr>
            <a:r>
              <a:t>(0.073)</a:t>
            </a:r>
          </a:p>
          <a:p>
            <a:pPr marL="0" lvl="0" indent="0">
              <a:buNone/>
            </a:pPr>
            <a:r>
              <a:t>Price-control*tfp</a:t>
            </a:r>
          </a:p>
          <a:p>
            <a:pPr marL="0" lvl="0" indent="0">
              <a:buNone/>
            </a:pPr>
            <a:r>
              <a:t>-5.759***</a:t>
            </a:r>
          </a:p>
          <a:p>
            <a:pPr marL="0" lvl="0" indent="0">
              <a:buNone/>
            </a:pPr>
            <a:r>
              <a:t>-5.423***</a:t>
            </a:r>
          </a:p>
          <a:p>
            <a:pPr marL="0" lvl="0" indent="0">
              <a:buNone/>
            </a:pPr>
            <a:r>
              <a:t>-5.507***</a:t>
            </a:r>
          </a:p>
          <a:p>
            <a:pPr marL="0" lvl="0" indent="0">
              <a:buNone/>
            </a:pPr>
            <a:r>
              <a:t>(1.138)</a:t>
            </a:r>
          </a:p>
          <a:p>
            <a:pPr marL="0" lvl="0" indent="0">
              <a:buNone/>
            </a:pPr>
            <a:r>
              <a:t>(1.199)</a:t>
            </a:r>
          </a:p>
          <a:p>
            <a:pPr marL="0" lvl="0" indent="0">
              <a:buNone/>
            </a:pPr>
            <a:r>
              <a:t>(1.184)</a:t>
            </a:r>
          </a:p>
          <a:p>
            <a:pPr marL="0" lvl="0" indent="0">
              <a:buNone/>
            </a:pPr>
            <a:r>
              <a:t>competition*tfp</a:t>
            </a:r>
          </a:p>
          <a:p>
            <a:pPr marL="0" lvl="0" indent="0">
              <a:buNone/>
            </a:pPr>
            <a:r>
              <a:t>-0.370**</a:t>
            </a:r>
          </a:p>
          <a:p>
            <a:pPr marL="0" lvl="0" indent="0">
              <a:buNone/>
            </a:pPr>
            <a:r>
              <a:t>-0.185</a:t>
            </a:r>
          </a:p>
          <a:p>
            <a:pPr marL="0" lvl="0" indent="0">
              <a:buNone/>
            </a:pPr>
            <a:r>
              <a:t>-0.464***</a:t>
            </a:r>
          </a:p>
          <a:p>
            <a:pPr marL="0" lvl="0" indent="0">
              <a:buNone/>
            </a:pPr>
            <a:r>
              <a:t>(0.150)</a:t>
            </a:r>
          </a:p>
          <a:p>
            <a:pPr marL="0" lvl="0" indent="0">
              <a:buNone/>
            </a:pPr>
            <a:r>
              <a:t>(0.149)</a:t>
            </a:r>
          </a:p>
          <a:p>
            <a:pPr marL="0" lvl="0" indent="0">
              <a:buNone/>
            </a:pPr>
            <a:r>
              <a:t>(0.161)</a:t>
            </a:r>
          </a:p>
          <a:p>
            <a:pPr marL="0" lvl="0" indent="0">
              <a:buNone/>
            </a:pPr>
            <a:r>
              <a:t>Export-related*tfp</a:t>
            </a:r>
          </a:p>
          <a:p>
            <a:pPr marL="0" lvl="0" indent="0">
              <a:buNone/>
            </a:pPr>
            <a:r>
              <a:t>-0.173*</a:t>
            </a:r>
          </a:p>
          <a:p>
            <a:pPr marL="0" lvl="0" indent="0">
              <a:buNone/>
            </a:pPr>
            <a:r>
              <a:t>-0.241**</a:t>
            </a:r>
          </a:p>
          <a:p>
            <a:pPr marL="0" lvl="0" indent="0">
              <a:buNone/>
            </a:pPr>
            <a:r>
              <a:t>-0.253**</a:t>
            </a:r>
          </a:p>
          <a:p>
            <a:pPr marL="0" lvl="0" indent="0">
              <a:buNone/>
            </a:pPr>
            <a:r>
              <a:t>(0.093)</a:t>
            </a:r>
          </a:p>
          <a:p>
            <a:pPr marL="0" lvl="0" indent="0">
              <a:buNone/>
            </a:pPr>
            <a:r>
              <a:t>(0.097)</a:t>
            </a:r>
          </a:p>
          <a:p>
            <a:pPr marL="0" lvl="0" indent="0">
              <a:buNone/>
            </a:pPr>
            <a:r>
              <a:t>0.106</a:t>
            </a:r>
          </a:p>
          <a:p>
            <a:pPr marL="0" lvl="0" indent="0">
              <a:buNone/>
            </a:pPr>
            <a:r>
              <a:t>observations</a:t>
            </a:r>
          </a:p>
          <a:p>
            <a:pPr marL="0" lvl="0" indent="0">
              <a:buNone/>
            </a:pPr>
            <a:r>
              <a:t>192,928</a:t>
            </a:r>
          </a:p>
          <a:p>
            <a:pPr marL="0" lvl="0" indent="0">
              <a:buNone/>
            </a:pPr>
            <a:r>
              <a:t>192,928</a:t>
            </a:r>
          </a:p>
          <a:p>
            <a:pPr marL="0" lvl="0" indent="0">
              <a:buNone/>
            </a:pPr>
            <a:r>
              <a:t>192,928</a:t>
            </a:r>
          </a:p>
          <a:p>
            <a:pPr marL="0" lvl="0" indent="0">
              <a:buNone/>
            </a:pPr>
            <a:r>
              <a:t>R-sq</a:t>
            </a:r>
          </a:p>
          <a:p>
            <a:pPr marL="0" lvl="0" indent="0">
              <a:buNone/>
            </a:pPr>
            <a:r>
              <a:t>0.012</a:t>
            </a:r>
          </a:p>
          <a:p>
            <a:pPr marL="0" lvl="0" indent="0">
              <a:buNone/>
            </a:pPr>
            <a:r>
              <a:t>0.013</a:t>
            </a:r>
          </a:p>
          <a:p>
            <a:pPr marL="0" lvl="0" indent="0">
              <a:buNone/>
            </a:pPr>
            <a:r>
              <a:t>0.013</a:t>
            </a:r>
          </a:p>
          <a:p>
            <a:pPr marL="0" lvl="0" indent="0">
              <a:buNone/>
            </a:pPr>
            <a:r>
              <a:t>]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 class:center,middle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 and Policy Recommendation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Trade policies and TFPs</a:t>
            </a:r>
          </a:p>
          <a:p>
            <a:pPr lvl="1"/>
            <a:r>
              <a:t>tariff is negatively affecting TFPs, and the impact is less profound for bigger firms:</a:t>
            </a:r>
          </a:p>
          <a:p>
            <a:pPr lvl="2"/>
            <a:r>
              <a:t>consistent when fixed effects are used</a:t>
            </a:r>
          </a:p>
          <a:p>
            <a:pPr lvl="1"/>
            <a:r>
              <a:t>Only two NTMs are significant after fixed effects: licensing and competition measures.</a:t>
            </a:r>
          </a:p>
          <a:p>
            <a:pPr lvl="1"/>
            <a:r>
              <a:t>More productive firms import more</a:t>
            </a:r>
          </a:p>
          <a:p>
            <a:pPr lvl="1"/>
            <a:r>
              <a:t>NTM have mixed results: Only TBT and preshipment reduces import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Employment</a:t>
            </a:r>
          </a:p>
          <a:p>
            <a:pPr lvl="1"/>
            <a:r>
              <a:t>Tariff also reduces employment, but bigger firms have smaller effect.</a:t>
            </a:r>
          </a:p>
          <a:p>
            <a:pPr lvl="1"/>
            <a:r>
              <a:t>Not all NTMs show a visible significance:</a:t>
            </a:r>
          </a:p>
          <a:p>
            <a:pPr lvl="2"/>
            <a:r>
              <a:t>SPS, licensing, and export-related measures have the same directional impact as tariff.</a:t>
            </a:r>
          </a:p>
          <a:p>
            <a:pPr lvl="2"/>
            <a:r>
              <a:t>Pre-shipment inspection have different direction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.pull-left[ - Indonesia insists on relying to manufacturing to boost its growth</a:t>
            </a:r>
            <a:br/>
            <a:r>
              <a:t> - Emphasize on tech upgrade</a:t>
            </a:r>
            <a:br/>
            <a:r>
              <a:t> - also on export-led</a:t>
            </a:r>
            <a:br/>
            <a:r>
              <a:t> - The role of openness will be greater - financing R&amp;D - import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⇒</m:t>
                </m:r>
              </m:oMath>
            </a14:m>
            <a:r>
              <a:t> tech-upgrade (Castellani and Fassio 2019)]</a:t>
            </a:r>
          </a:p>
          <a:p>
            <a:pPr marL="0" lvl="0" indent="0">
              <a:buNone/>
            </a:pPr>
            <a:r>
              <a:t>.pull-right[ Indonesia 4.0</a:t>
            </a:r>
            <a:br/>
            <a:r>
              <a:t>Source: </a:t>
            </a:r>
            <a:r>
              <a:rPr>
                <a:hlinkClick r:id="rId2"/>
              </a:rPr>
              <a:t>kemenperin.go.id</a:t>
            </a:r>
            <a:r>
              <a:t>]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Policy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More import restriction isn’t great</a:t>
            </a:r>
          </a:p>
          <a:p>
            <a:pPr lvl="2"/>
            <a:r>
              <a:rPr dirty="0"/>
              <a:t>especially if the goal is manufacturing growth.</a:t>
            </a:r>
          </a:p>
          <a:p>
            <a:pPr lvl="2"/>
            <a:r>
              <a:rPr dirty="0"/>
              <a:t>firms have many problems. Import isn’t one of them.</a:t>
            </a:r>
          </a:p>
          <a:p>
            <a:pPr lvl="1"/>
            <a:r>
              <a:rPr dirty="0"/>
              <a:t>Sometimes, less is more</a:t>
            </a:r>
          </a:p>
          <a:p>
            <a:pPr lvl="2"/>
            <a:r>
              <a:rPr dirty="0"/>
              <a:t>Intervening with trade is usually inefficient</a:t>
            </a:r>
          </a:p>
          <a:p>
            <a:pPr lvl="2"/>
            <a:r>
              <a:rPr dirty="0"/>
              <a:t>at what (who’s) cost?</a:t>
            </a:r>
          </a:p>
          <a:p>
            <a:pPr lvl="2"/>
            <a:r>
              <a:rPr dirty="0"/>
              <a:t>may lead to more intervention</a:t>
            </a:r>
          </a:p>
          <a:p>
            <a:pPr lvl="1"/>
            <a:r>
              <a:rPr dirty="0"/>
              <a:t>If the goal is CAD, find other ways</a:t>
            </a:r>
          </a:p>
          <a:p>
            <a:pPr lvl="2"/>
            <a:r>
              <a:rPr dirty="0"/>
              <a:t>become more attractive to business (both domestic and foreign)</a:t>
            </a:r>
          </a:p>
          <a:p>
            <a:pPr lvl="2"/>
            <a:r>
              <a:rPr dirty="0"/>
              <a:t>Make non-commodity export viable</a:t>
            </a:r>
          </a:p>
          <a:p>
            <a:pPr lvl="2"/>
            <a:r>
              <a:rPr dirty="0"/>
              <a:t>let IDR weaken?</a:t>
            </a:r>
          </a:p>
          <a:p>
            <a:pPr lvl="2"/>
            <a:r>
              <a:rPr dirty="0"/>
              <a:t>bad debt management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⇒</m:t>
                </m:r>
              </m:oMath>
            </a14:m>
            <a:r>
              <a:rPr dirty="0"/>
              <a:t> costing manufacturers and consumers</a:t>
            </a:r>
          </a:p>
          <a:p>
            <a:pPr lvl="1"/>
            <a:r>
              <a:rPr dirty="0"/>
              <a:t>Commodities are still the main driver of export, and halting GVC may lead to even more reliance on commodities to keep CA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&gt;0</m:t>
                </m:r>
              </m:oMath>
            </a14:m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sz="2400" dirty="0"/>
              <a:t>NTMs have mixed results.</a:t>
            </a:r>
          </a:p>
          <a:p>
            <a:pPr lvl="2"/>
            <a:r>
              <a:rPr sz="2000" dirty="0"/>
              <a:t>Count data isn’t ideal</a:t>
            </a:r>
          </a:p>
          <a:p>
            <a:pPr lvl="2"/>
            <a:r>
              <a:rPr sz="2000" dirty="0"/>
              <a:t>May have different impact for different types of NTMs</a:t>
            </a:r>
          </a:p>
          <a:p>
            <a:pPr lvl="2"/>
            <a:r>
              <a:rPr sz="2000" dirty="0"/>
              <a:t>May have different impact on different goods</a:t>
            </a:r>
          </a:p>
          <a:p>
            <a:pPr lvl="2"/>
            <a:r>
              <a:rPr sz="2000" dirty="0"/>
              <a:t>More in-depth studies are needed</a:t>
            </a:r>
          </a:p>
          <a:p>
            <a:pPr lvl="1"/>
            <a:r>
              <a:rPr sz="2400" dirty="0"/>
              <a:t>The sample is quite restrictive.</a:t>
            </a:r>
          </a:p>
          <a:p>
            <a:pPr lvl="2"/>
            <a:r>
              <a:rPr sz="2000" dirty="0"/>
              <a:t>Importers are different compared to general firms</a:t>
            </a:r>
          </a:p>
          <a:p>
            <a:pPr lvl="2"/>
            <a:r>
              <a:rPr sz="2000" dirty="0"/>
              <a:t>the number of importers is very small</a:t>
            </a:r>
          </a:p>
          <a:p>
            <a:pPr lvl="1"/>
            <a:r>
              <a:rPr sz="2400" dirty="0"/>
              <a:t>Data isn’t perfect.</a:t>
            </a:r>
          </a:p>
          <a:p>
            <a:pPr lvl="2"/>
            <a:r>
              <a:rPr sz="2000" dirty="0"/>
              <a:t>NTM collected in 2015 have slight variation compared to 2018</a:t>
            </a:r>
          </a:p>
          <a:p>
            <a:pPr lvl="2"/>
            <a:r>
              <a:rPr sz="2000" dirty="0"/>
              <a:t>SI have many problems</a:t>
            </a:r>
          </a:p>
          <a:p>
            <a:pPr lvl="2"/>
            <a:r>
              <a:rPr sz="2000" dirty="0"/>
              <a:t>Customs have not go beyond 2012 yet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background-image: url(normal.png)</a:t>
            </a:r>
          </a:p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5957</Words>
  <Application>Microsoft Office PowerPoint</Application>
  <PresentationFormat>On-screen Show (4:3)</PresentationFormat>
  <Paragraphs>1835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Cambria Math</vt:lpstr>
      <vt:lpstr>Courier</vt:lpstr>
      <vt:lpstr>Office Theme</vt:lpstr>
      <vt:lpstr>The heterogenous impact of tariff and NTM on total factor productivity of Indonesian firms</vt:lpstr>
      <vt:lpstr>PowerPoint Presentation</vt:lpstr>
      <vt:lpstr>PowerPoint Presentation</vt:lpstr>
      <vt:lpstr>Content</vt:lpstr>
      <vt:lpstr>PowerPoint Presentation</vt:lpstr>
      <vt:lpstr>Introduction</vt:lpstr>
      <vt:lpstr>PowerPoint Presentation</vt:lpstr>
      <vt:lpstr>Introduction</vt:lpstr>
      <vt:lpstr>PowerPoint Presentation</vt:lpstr>
      <vt:lpstr>Introduction</vt:lpstr>
      <vt:lpstr>PowerPoint Presentation</vt:lpstr>
      <vt:lpstr>Introduction</vt:lpstr>
      <vt:lpstr>PowerPoint Presentation</vt:lpstr>
      <vt:lpstr>Brief Literature Review</vt:lpstr>
      <vt:lpstr>PowerPoint Presentation</vt:lpstr>
      <vt:lpstr>On trade and industry</vt:lpstr>
      <vt:lpstr>PowerPoint Presentation</vt:lpstr>
      <vt:lpstr>On Using TFP</vt:lpstr>
      <vt:lpstr>PowerPoint Presentation</vt:lpstr>
      <vt:lpstr>On Trade Policies</vt:lpstr>
      <vt:lpstr>PowerPoint Presentation</vt:lpstr>
      <vt:lpstr>Data</vt:lpstr>
      <vt:lpstr>PowerPoint Presentation</vt:lpstr>
      <vt:lpstr>Firms</vt:lpstr>
      <vt:lpstr>PowerPoint Presentation</vt:lpstr>
      <vt:lpstr>What Indonesian firms are trading?</vt:lpstr>
      <vt:lpstr>PowerPoint Presentation</vt:lpstr>
      <vt:lpstr>PowerPoint Presentation</vt:lpstr>
      <vt:lpstr>PowerPoint Presentation</vt:lpstr>
      <vt:lpstr>TRAINS database</vt:lpstr>
      <vt:lpstr>PowerPoint Presentation</vt:lpstr>
      <vt:lpstr>Tariff from 2008-2012</vt:lpstr>
      <vt:lpstr>PowerPoint Presentation</vt:lpstr>
      <vt:lpstr>Method</vt:lpstr>
      <vt:lpstr>PowerPoint Presentation</vt:lpstr>
      <vt:lpstr>TFP estimation</vt:lpstr>
      <vt:lpstr>PowerPoint Presentation</vt:lpstr>
      <vt:lpstr>Some problems</vt:lpstr>
      <vt:lpstr>PowerPoint Presentation</vt:lpstr>
      <vt:lpstr>LP Method</vt:lpstr>
      <vt:lpstr>PowerPoint Presentation</vt:lpstr>
      <vt:lpstr>Trade policy variable</vt:lpstr>
      <vt:lpstr>PowerPoint Presentation</vt:lpstr>
      <vt:lpstr>Coverage ratio</vt:lpstr>
      <vt:lpstr>PowerPoint Presentation</vt:lpstr>
      <vt:lpstr>Second-Stage</vt:lpstr>
      <vt:lpstr>PowerPoint Presentation</vt:lpstr>
      <vt:lpstr>Results</vt:lpstr>
      <vt:lpstr>PowerPoint Presentation</vt:lpstr>
      <vt:lpstr>Zero capital problem</vt:lpstr>
      <vt:lpstr>PowerPoint Presentation</vt:lpstr>
      <vt:lpstr>TFP Results</vt:lpstr>
      <vt:lpstr>PowerPoint Presentation</vt:lpstr>
      <vt:lpstr>TFP Results</vt:lpstr>
      <vt:lpstr>PowerPoint Presentation</vt:lpstr>
      <vt:lpstr>Trade policies vs TFP</vt:lpstr>
      <vt:lpstr>PowerPoint Presentation</vt:lpstr>
      <vt:lpstr>Trade policies vs TFP</vt:lpstr>
      <vt:lpstr>PowerPoint Presentation</vt:lpstr>
      <vt:lpstr>Trade policy doesn’t seem to matter</vt:lpstr>
      <vt:lpstr>PowerPoint Presentation</vt:lpstr>
      <vt:lpstr>Size Matters (Right=Left with FE)</vt:lpstr>
      <vt:lpstr>PowerPoint Presentation</vt:lpstr>
      <vt:lpstr>Size Matters (Right=Left with FE)</vt:lpstr>
      <vt:lpstr>PowerPoint Presentation</vt:lpstr>
      <vt:lpstr>Employment effect</vt:lpstr>
      <vt:lpstr>PowerPoint Presentation</vt:lpstr>
      <vt:lpstr>Employment effect</vt:lpstr>
      <vt:lpstr>PowerPoint Presentation</vt:lpstr>
      <vt:lpstr>Import value, TFP, and trade policies</vt:lpstr>
      <vt:lpstr>PowerPoint Presentation</vt:lpstr>
      <vt:lpstr>Import value, TFP, and trade policies</vt:lpstr>
      <vt:lpstr>PowerPoint Presentation</vt:lpstr>
      <vt:lpstr>Import value, TFP, and trade policies</vt:lpstr>
      <vt:lpstr>PowerPoint Presentation</vt:lpstr>
      <vt:lpstr>Discussion and Policy Recommendation</vt:lpstr>
      <vt:lpstr>PowerPoint Presentation</vt:lpstr>
      <vt:lpstr>Discussions</vt:lpstr>
      <vt:lpstr>PowerPoint Presentation</vt:lpstr>
      <vt:lpstr>Policy recommendation</vt:lpstr>
      <vt:lpstr>PowerPoint Presentation</vt:lpstr>
      <vt:lpstr>Caveats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heterogenous impact of tariff and NTM on total factor productivity of Indonesian firms</dc:title>
  <dc:creator>Krisna Gupta</dc:creator>
  <cp:keywords/>
  <cp:lastModifiedBy>Krisna Gupta</cp:lastModifiedBy>
  <cp:revision>1</cp:revision>
  <dcterms:created xsi:type="dcterms:W3CDTF">2020-09-20T11:05:06Z</dcterms:created>
  <dcterms:modified xsi:type="dcterms:W3CDTF">2020-09-20T11:07:38Z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background-image">
    <vt:lpwstr>url(title.PNG)</vt:lpwstr>
  </property>
  <property fmtid="{D5CDD505-2E9C-101B-9397-08002B2CF9AE}" pid="4" name="date">
    <vt:lpwstr>2016/12/12</vt:lpwstr>
  </property>
  <property fmtid="{D5CDD505-2E9C-101B-9397-08002B2CF9AE}" pid="5" name="institute">
    <vt:lpwstr>Australian National University</vt:lpwstr>
  </property>
  <property fmtid="{D5CDD505-2E9C-101B-9397-08002B2CF9AE}" pid="6" name="output">
    <vt:lpwstr>powerpoint_presentation</vt:lpwstr>
  </property>
  <property fmtid="{D5CDD505-2E9C-101B-9397-08002B2CF9AE}" pid="7" name="subtitle">
    <vt:lpwstr/>
  </property>
</Properties>
</file>