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eriplus.com/p/9781464186653/essentials-of-economics?filter_name=essentials%20of%20economic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Ilmu Ekonomi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Pertemuan 1</a:t>
            </a:r>
            <a:br/>
            <a:br/>
            <a:r>
              <a:rPr/>
              <a:t>Prodi PIWAR Politeknik APP Jakarta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week 12: Financial system</a:t>
            </a:r>
          </a:p>
          <a:p>
            <a:pPr lvl="1"/>
            <a:r>
              <a:rPr/>
              <a:t>Banks and money</a:t>
            </a:r>
          </a:p>
          <a:p>
            <a:pPr lvl="1"/>
            <a:r>
              <a:rPr/>
              <a:t>The central bank</a:t>
            </a:r>
          </a:p>
          <a:p>
            <a:pPr lvl="0"/>
            <a:r>
              <a:rPr/>
              <a:t>week 13: Monetary policy</a:t>
            </a:r>
          </a:p>
          <a:p>
            <a:pPr lvl="1"/>
            <a:r>
              <a:rPr/>
              <a:t>interest rate</a:t>
            </a:r>
          </a:p>
          <a:p>
            <a:pPr lvl="1"/>
            <a:r>
              <a:rPr/>
              <a:t>central bank instruments</a:t>
            </a:r>
          </a:p>
          <a:p>
            <a:pPr lvl="0"/>
            <a:r>
              <a:rPr/>
              <a:t>week 14: international economies</a:t>
            </a:r>
          </a:p>
          <a:p>
            <a:pPr lvl="1"/>
            <a:r>
              <a:rPr/>
              <a:t>trade policy</a:t>
            </a:r>
          </a:p>
          <a:p>
            <a:pPr lvl="1"/>
            <a:r>
              <a:rPr/>
              <a:t>international capital and exchange rate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Evaluation ✍🏾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Group assignment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contextual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midterm exam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first 7 meetings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final exam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all meetings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Slides should be enough to get a good grade.</a:t>
            </a:r>
          </a:p>
          <a:p>
            <a:pPr lvl="0"/>
            <a:r>
              <a:rPr/>
              <a:t>However, to get an A, you should master the principle.</a:t>
            </a:r>
          </a:p>
          <a:p>
            <a:pPr lvl="1"/>
            <a:r>
              <a:rPr/>
              <a:t>The more logic you use, the less memory you’re going to need.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You’re divided into 7 groups! (you should already have a group by next week!)</a:t>
            </a:r>
          </a:p>
          <a:p>
            <a:pPr lvl="0"/>
            <a:r>
              <a:rPr/>
              <a:t>each group writes a paper (makalah) &amp; a presentation slide.</a:t>
            </a:r>
          </a:p>
          <a:p>
            <a:pPr lvl="0"/>
            <a:r>
              <a:rPr/>
              <a:t>During a group’s presentation, others ask questions (at least 1 per group)</a:t>
            </a:r>
          </a:p>
          <a:p>
            <a:pPr lvl="0"/>
            <a:r>
              <a:rPr/>
              <a:t>Presentation will begin in week 4.</a:t>
            </a:r>
          </a:p>
          <a:p>
            <a:pPr lvl="0"/>
            <a:r>
              <a:rPr/>
              <a:t>I will randomize which groups do what.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Assignments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meeting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Elasticity &amp; tax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demand of cigarettes &amp; the effectiveness of excise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Oligopoly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Analyzing the market dynamics of matic scooter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Inflation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what is inflation, how’s it measured, and its dynamics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Economic growth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Compare Indonesia vs China vs South Korea growth from 1960-recent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Financial system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Describe what is money, what is digital money, and difference between conventional system vs sharia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International trade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Analyze beef import quota, the good, the bad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International finance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1998 financial crisis: how it started &amp; ended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About economics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economics?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Contrary to what normal people think, economics is not about (just) money.</a:t>
            </a:r>
          </a:p>
          <a:p>
            <a:pPr lvl="0"/>
            <a:r>
              <a:rPr/>
              <a:t>Economics is all about making optimal decision under scarcity.</a:t>
            </a:r>
          </a:p>
          <a:p>
            <a:pPr lvl="0"/>
            <a:r>
              <a:rPr/>
              <a:t>We use math principle to optimise our decision making.</a:t>
            </a:r>
          </a:p>
          <a:p>
            <a:pPr lvl="0"/>
            <a:r>
              <a:rPr/>
              <a:t>This course is not going to dig too deep into the world of economic principles.</a:t>
            </a:r>
          </a:p>
          <a:p>
            <a:pPr lvl="0"/>
            <a:r>
              <a:rPr/>
              <a:t>This course does not provide answers to your question: It teach how to use economic framework to shape your question.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questions asked by economists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minimum wage good?</a:t>
            </a:r>
          </a:p>
          <a:p>
            <a:pPr lvl="0"/>
            <a:r>
              <a:rPr/>
              <a:t>Should we introduce tax holiday to firms?</a:t>
            </a:r>
          </a:p>
          <a:p>
            <a:pPr lvl="0"/>
            <a:r>
              <a:rPr/>
              <a:t>Should the government increase expenditure by more tax or more debt?</a:t>
            </a:r>
          </a:p>
          <a:p>
            <a:pPr lvl="0"/>
            <a:r>
              <a:rPr/>
              <a:t>Should we ban mineral export?</a:t>
            </a:r>
          </a:p>
          <a:p>
            <a:pPr lvl="0"/>
            <a:r>
              <a:rPr/>
              <a:t>can we sustain economic growth?</a:t>
            </a:r>
          </a:p>
          <a:p>
            <a:pPr lvl="0"/>
            <a:r>
              <a:rPr/>
              <a:t>what to do during economic crisis?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questions can be answered with (partially) economic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lockdown or not lockdown?</a:t>
            </a:r>
          </a:p>
          <a:p>
            <a:pPr lvl="0"/>
            <a:r>
              <a:rPr/>
              <a:t>Should we invest in testing and tracing? or should we invest in treatment?</a:t>
            </a:r>
          </a:p>
          <a:p>
            <a:pPr lvl="0"/>
            <a:r>
              <a:rPr/>
              <a:t>Who to vaccine first: the elderly and vulnerables, or the working age?</a:t>
            </a:r>
          </a:p>
          <a:p>
            <a:pPr lvl="0"/>
            <a:r>
              <a:rPr/>
              <a:t>Should we trust BUMN, or private sector?</a:t>
            </a:r>
          </a:p>
          <a:p>
            <a:pPr lvl="0"/>
            <a:r>
              <a:rPr/>
              <a:t>essentially, it’s about tradeoffs, cost and benefit.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Principles of Economics 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content 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housekeeping</a:t>
            </a:r>
          </a:p>
          <a:p>
            <a:pPr lvl="0"/>
            <a:r>
              <a:rPr/>
              <a:t>about studying economics</a:t>
            </a:r>
          </a:p>
          <a:p>
            <a:pPr lvl="0"/>
            <a:r>
              <a:rPr/>
              <a:t>some main principles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People make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because resources are scarce</a:t>
            </a:r>
          </a:p>
          <a:p>
            <a:pPr lvl="0"/>
            <a:r>
              <a:rPr/>
              <a:t>resource can be anything you use to produce.</a:t>
            </a:r>
          </a:p>
          <a:p>
            <a:pPr lvl="0"/>
            <a:r>
              <a:rPr/>
              <a:t>Money is the most mainstream limited resource.</a:t>
            </a:r>
          </a:p>
          <a:p>
            <a:pPr lvl="1"/>
            <a:r>
              <a:rPr/>
              <a:t>Buy only one holiday package.</a:t>
            </a:r>
          </a:p>
          <a:p>
            <a:pPr lvl="1"/>
            <a:r>
              <a:rPr/>
              <a:t>Buy only one portion of nasi goreng.</a:t>
            </a:r>
          </a:p>
          <a:p>
            <a:pPr lvl="0"/>
            <a:r>
              <a:rPr/>
              <a:t>But there are other resources worth noting.</a:t>
            </a:r>
          </a:p>
          <a:p>
            <a:pPr lvl="1"/>
            <a:r>
              <a:rPr/>
              <a:t>There’s only one holiday season in a year.</a:t>
            </a:r>
          </a:p>
          <a:p>
            <a:pPr lvl="1"/>
            <a:r>
              <a:rPr/>
              <a:t>Two nasi gorengs would be too much for my stomach.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true cost of something is its opportunity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money is just one type of cost.</a:t>
            </a:r>
          </a:p>
          <a:p>
            <a:pPr lvl="0"/>
            <a:r>
              <a:rPr/>
              <a:t>The true cost of taking a holiday to Hong Kong is going somewhere else.</a:t>
            </a:r>
          </a:p>
          <a:p>
            <a:pPr lvl="0"/>
            <a:r>
              <a:rPr/>
              <a:t>Your holiday can be spent on learning new stuff.</a:t>
            </a:r>
          </a:p>
          <a:p>
            <a:pPr lvl="0"/>
            <a:r>
              <a:rPr/>
              <a:t>What is the cost of doing your degree?</a:t>
            </a:r>
          </a:p>
          <a:p>
            <a:pPr lvl="1"/>
            <a:r>
              <a:rPr/>
              <a:t>Going straight to work and get experiences.</a:t>
            </a:r>
          </a:p>
          <a:p>
            <a:pPr lvl="1"/>
            <a:r>
              <a:rPr/>
              <a:t>Doing other degrees (biology, chemistry, etc).</a:t>
            </a:r>
          </a:p>
          <a:p>
            <a:pPr lvl="1"/>
            <a:r>
              <a:rPr/>
              <a:t>enjoy life.</a:t>
            </a:r>
          </a:p>
          <a:p>
            <a:pPr lvl="0"/>
            <a:r>
              <a:rPr/>
              <a:t>essentially, opportunity cost of something is something else you gave up to get it.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Thinking at the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principle of opportunity cost leads to a marginal thinking.</a:t>
            </a:r>
          </a:p>
          <a:p>
            <a:pPr lvl="0"/>
            <a:r>
              <a:rPr/>
              <a:t>Understand your status quo, and think what action you can do to add a little improvement from it.</a:t>
            </a:r>
          </a:p>
          <a:p>
            <a:pPr lvl="0"/>
            <a:r>
              <a:rPr/>
              <a:t>If you have two hours to study or play, how will you divide it?</a:t>
            </a:r>
          </a:p>
          <a:p>
            <a:pPr lvl="1"/>
            <a:r>
              <a:rPr/>
              <a:t>what if there’s an exam tommorow?</a:t>
            </a:r>
          </a:p>
          <a:p>
            <a:pPr lvl="1"/>
            <a:r>
              <a:rPr/>
              <a:t>If you are tired of studying, would you study more?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Specialisation and gains from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During your daily time, you make decisions on allocating how much time to study and to cook, among other things.</a:t>
            </a:r>
          </a:p>
          <a:p>
            <a:pPr lvl="0"/>
            <a:r>
              <a:rPr/>
              <a:t>Since you will die if you don’t eat, you can’t allocate 0 hour to cook.</a:t>
            </a:r>
          </a:p>
          <a:p>
            <a:pPr lvl="0"/>
            <a:r>
              <a:rPr/>
              <a:t>On the other hand, there are those who are very good cook and will cook for you for a little money.</a:t>
            </a:r>
          </a:p>
          <a:p>
            <a:pPr lvl="0"/>
            <a:r>
              <a:rPr/>
              <a:t>In this case, it may be better if you spend 0 hour to cook, and order food from these chefs.</a:t>
            </a:r>
          </a:p>
          <a:p>
            <a:pPr lvl="0"/>
            <a:r>
              <a:rPr/>
              <a:t>Trade is the reason why I can study economics: I don’t have to study how to be a doctor. I will just go to the hospital if I need a medical service.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Specialisation and gains from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Extending to firm level, many outsource part of their business from a third party.</a:t>
            </a:r>
          </a:p>
          <a:p>
            <a:pPr lvl="1"/>
            <a:r>
              <a:rPr/>
              <a:t>buying office probably better than developing our own softwares.</a:t>
            </a:r>
          </a:p>
          <a:p>
            <a:pPr lvl="1"/>
            <a:r>
              <a:rPr/>
              <a:t>why make our own server if we can use AWS?</a:t>
            </a:r>
          </a:p>
          <a:p>
            <a:pPr lvl="1"/>
            <a:r>
              <a:rPr/>
              <a:t>Use tokopedia instead of making your own e-store.</a:t>
            </a:r>
          </a:p>
          <a:p>
            <a:pPr lvl="0"/>
            <a:r>
              <a:rPr/>
              <a:t>We can easily extend this to a country level:</a:t>
            </a:r>
          </a:p>
          <a:p>
            <a:pPr lvl="1"/>
            <a:r>
              <a:rPr/>
              <a:t>Japan makes car because they cannot plant palm oil.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Incentives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People move to cities because there are more opportunities there.</a:t>
            </a:r>
          </a:p>
          <a:p>
            <a:pPr lvl="0"/>
            <a:r>
              <a:rPr/>
              <a:t>People will buy cheaper products given the same quality.</a:t>
            </a:r>
          </a:p>
          <a:p>
            <a:pPr lvl="0"/>
            <a:r>
              <a:rPr/>
              <a:t>incentives are not always about money:</a:t>
            </a:r>
          </a:p>
          <a:p>
            <a:pPr lvl="1"/>
            <a:r>
              <a:rPr/>
              <a:t>You study more on the subjects you like.</a:t>
            </a:r>
          </a:p>
          <a:p>
            <a:pPr lvl="0" indent="0" marL="1270000">
              <a:buNone/>
            </a:pPr>
            <a:r>
              <a:rPr sz="2000" i="1"/>
              <a:t>“ada gula ada semut”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 and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often times, market incentives are enough.</a:t>
            </a:r>
          </a:p>
          <a:p>
            <a:pPr lvl="0"/>
            <a:r>
              <a:rPr/>
              <a:t>However, intervention is often used.</a:t>
            </a:r>
          </a:p>
          <a:p>
            <a:pPr lvl="1"/>
            <a:r>
              <a:rPr/>
              <a:t>education is an example where government intervene heavily.</a:t>
            </a:r>
          </a:p>
          <a:p>
            <a:pPr lvl="1"/>
            <a:r>
              <a:rPr/>
              <a:t>Gojek used subsidy to incentivies drivers and users.</a:t>
            </a:r>
          </a:p>
          <a:p>
            <a:pPr lvl="0"/>
            <a:r>
              <a:rPr/>
              <a:t>Intervention may be temporary.</a:t>
            </a:r>
          </a:p>
          <a:p>
            <a:pPr lvl="1"/>
            <a:r>
              <a:rPr/>
              <a:t>The COVID-19 relieve bill (PEN) will likely stop after the pandemic.</a:t>
            </a:r>
          </a:p>
          <a:p>
            <a:pPr lvl="1"/>
            <a:r>
              <a:rPr/>
              <a:t>Gojek’s subsidy is removed once they reach economies of scale.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tend to move to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there is an incentive to do something, there will be more and more people exploit it.</a:t>
            </a:r>
          </a:p>
          <a:p>
            <a:pPr lvl="0"/>
            <a:r>
              <a:rPr/>
              <a:t>As more people do it, the incentive decreases to a point where it is not worth it anymore.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City becomes more crowded (and costly to live in).</a:t>
            </a:r>
          </a:p>
          <a:p>
            <a:pPr lvl="1"/>
            <a:r>
              <a:rPr/>
              <a:t>Stock price stops growing few moments after its IPO.</a:t>
            </a:r>
          </a:p>
          <a:p>
            <a:pPr lvl="1"/>
            <a:r>
              <a:rPr/>
              <a:t>Countries’ economic growth reduced after they get rich.</a:t>
            </a:r>
          </a:p>
          <a:p>
            <a:pPr lvl="0"/>
            <a:r>
              <a:rPr/>
              <a:t>Movement towards equilibrium, however, varies.</a:t>
            </a:r>
          </a:p>
          <a:p>
            <a:pPr lvl="1"/>
            <a:r>
              <a:rPr/>
              <a:t>short run vs long run.</a:t>
            </a:r>
          </a:p>
          <a:p>
            <a:pPr lvl="1"/>
            <a:r>
              <a:rPr/>
              <a:t>individual vs aggregate.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see how these principles come up again and again as we delve deeper into the course.</a:t>
            </a:r>
          </a:p>
          <a:p>
            <a:pPr lvl="0"/>
            <a:r>
              <a:rPr/>
              <a:t>The principle will be carried over to your overall degree, and life in general.</a:t>
            </a:r>
          </a:p>
          <a:p>
            <a:pPr lvl="0"/>
            <a:r>
              <a:rPr/>
              <a:t>I am not trying to make you an economist, but the principles are very useful.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week: Supply and demand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the content of PIR2317 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course is based on </a:t>
            </a:r>
            <a:r>
              <a:rPr>
                <a:hlinkClick r:id="rId2"/>
              </a:rPr>
              <a:t>Krugman and Wells (2016)</a:t>
            </a:r>
            <a:r>
              <a:rPr/>
              <a:t>.</a:t>
            </a:r>
          </a:p>
          <a:p>
            <a:pPr lvl="0"/>
            <a:r>
              <a:rPr/>
              <a:t>covered are principle of microeconomics:</a:t>
            </a:r>
          </a:p>
          <a:p>
            <a:pPr lvl="1"/>
            <a:r>
              <a:rPr/>
              <a:t>Supply and demand</a:t>
            </a:r>
          </a:p>
          <a:p>
            <a:pPr lvl="1"/>
            <a:r>
              <a:rPr/>
              <a:t>the market and its limitation</a:t>
            </a:r>
          </a:p>
          <a:p>
            <a:pPr lvl="0"/>
            <a:r>
              <a:rPr/>
              <a:t>and macroeconomics:</a:t>
            </a:r>
          </a:p>
          <a:p>
            <a:pPr lvl="1"/>
            <a:r>
              <a:rPr/>
              <a:t>GDP, inflation, unemployment, the government</a:t>
            </a:r>
          </a:p>
          <a:p>
            <a:pPr lvl="1"/>
            <a:r>
              <a:rPr/>
              <a:t>What does it mean for business</a:t>
            </a:r>
          </a:p>
          <a:p>
            <a:pPr lvl="0"/>
            <a:r>
              <a:rPr/>
              <a:t>books can be useful but are not required.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convenors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course conveners are I Made Krisna (Imed) &amp; Mas Rangga Cili.</a:t>
            </a:r>
          </a:p>
          <a:p>
            <a:pPr lvl="0"/>
            <a:r>
              <a:rPr/>
              <a:t>Contact us anytime but we may have delayed responses. Alternatively just show up to our offices.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expectations from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prior knowledge is required.</a:t>
            </a:r>
          </a:p>
          <a:p>
            <a:pPr lvl="1"/>
            <a:r>
              <a:rPr/>
              <a:t>We do expect you to understand Cartesian Plane.</a:t>
            </a:r>
          </a:p>
          <a:p>
            <a:pPr lvl="0"/>
            <a:r>
              <a:rPr/>
              <a:t>Please be active and ask questions.</a:t>
            </a:r>
          </a:p>
          <a:p>
            <a:pPr lvl="0"/>
            <a:r>
              <a:rPr/>
              <a:t>Do your assignments &amp; be active.</a:t>
            </a:r>
          </a:p>
          <a:p>
            <a:pPr lvl="0"/>
            <a:r>
              <a:rPr/>
              <a:t>No cheating! Especially during exams.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lectures will be about 1.5 - 2 hours length.</a:t>
            </a:r>
          </a:p>
          <a:p>
            <a:pPr lvl="0"/>
            <a:r>
              <a:rPr/>
              <a:t>I expect all students to pay attention.</a:t>
            </a:r>
          </a:p>
          <a:p>
            <a:pPr lvl="0"/>
            <a:r>
              <a:rPr/>
              <a:t>Feel free to interrupt my class with questions.</a:t>
            </a:r>
          </a:p>
          <a:p>
            <a:pPr lvl="0"/>
            <a:r>
              <a:rPr/>
              <a:t>email me at imade.krisna@poltekapp.ac.id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week 1: introduction</a:t>
            </a:r>
          </a:p>
          <a:p>
            <a:pPr lvl="1"/>
            <a:r>
              <a:rPr/>
              <a:t>housekeeping</a:t>
            </a:r>
          </a:p>
          <a:p>
            <a:pPr lvl="1"/>
            <a:r>
              <a:rPr/>
              <a:t>some principles</a:t>
            </a:r>
          </a:p>
          <a:p>
            <a:pPr lvl="0"/>
            <a:r>
              <a:rPr/>
              <a:t>week 2: supply and demand</a:t>
            </a:r>
          </a:p>
          <a:p>
            <a:pPr lvl="1"/>
            <a:r>
              <a:rPr/>
              <a:t>supply and demand curves</a:t>
            </a:r>
          </a:p>
          <a:p>
            <a:pPr lvl="1"/>
            <a:r>
              <a:rPr/>
              <a:t>perfect market equilibrium</a:t>
            </a:r>
          </a:p>
          <a:p>
            <a:pPr lvl="0"/>
            <a:r>
              <a:rPr/>
              <a:t>week 3: Meddling with the market</a:t>
            </a:r>
          </a:p>
          <a:p>
            <a:pPr lvl="1"/>
            <a:r>
              <a:rPr/>
              <a:t>tax and quantity control</a:t>
            </a:r>
          </a:p>
          <a:p>
            <a:pPr lvl="1"/>
            <a:r>
              <a:rPr/>
              <a:t>price elasticity</a:t>
            </a:r>
          </a:p>
          <a:p>
            <a:pPr lvl="0"/>
            <a:r>
              <a:rPr/>
              <a:t>week 4: firm problem</a:t>
            </a:r>
          </a:p>
          <a:p>
            <a:pPr lvl="1"/>
            <a:r>
              <a:rPr/>
              <a:t>production function</a:t>
            </a:r>
          </a:p>
          <a:p>
            <a:pPr lvl="1"/>
            <a:r>
              <a:rPr/>
              <a:t>marginal cost and average cost</a:t>
            </a:r>
          </a:p>
          <a:p>
            <a:pPr lvl="1"/>
            <a:r>
              <a:rPr/>
              <a:t>perfect competition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week 5: Monopoly &amp; oligopoly</a:t>
            </a:r>
          </a:p>
          <a:p>
            <a:pPr lvl="1"/>
            <a:r>
              <a:rPr/>
              <a:t>price discrimination</a:t>
            </a:r>
          </a:p>
          <a:p>
            <a:pPr lvl="1"/>
            <a:r>
              <a:rPr/>
              <a:t>game theory intro</a:t>
            </a:r>
          </a:p>
          <a:p>
            <a:pPr lvl="0"/>
            <a:r>
              <a:rPr/>
              <a:t>week 6: Externalities &amp; public goods</a:t>
            </a:r>
          </a:p>
          <a:p>
            <a:pPr lvl="1"/>
            <a:r>
              <a:rPr/>
              <a:t>deviation from perfect market</a:t>
            </a:r>
          </a:p>
          <a:p>
            <a:pPr lvl="1"/>
            <a:r>
              <a:rPr/>
              <a:t>policies that work</a:t>
            </a:r>
          </a:p>
          <a:p>
            <a:pPr lvl="0"/>
            <a:r>
              <a:rPr/>
              <a:t>week 7: Welfare</a:t>
            </a:r>
          </a:p>
          <a:p>
            <a:pPr lvl="1"/>
            <a:r>
              <a:rPr/>
              <a:t>Poverty &amp; inequality</a:t>
            </a:r>
          </a:p>
          <a:p>
            <a:pPr lvl="1"/>
            <a:r>
              <a:rPr/>
              <a:t>firms under different welfare setting</a:t>
            </a:r>
          </a:p>
          <a:p>
            <a:pPr lvl="0" indent="0" marL="0">
              <a:buNone/>
            </a:pPr>
            <a:r>
              <a:rPr/>
              <a:t>*** MIDTERM EXAM ***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week 8: Macro basics</a:t>
            </a:r>
          </a:p>
          <a:p>
            <a:pPr lvl="1"/>
            <a:r>
              <a:rPr/>
              <a:t>accounting and growth</a:t>
            </a:r>
          </a:p>
          <a:p>
            <a:pPr lvl="1"/>
            <a:r>
              <a:rPr/>
              <a:t>inflation and international imbalances</a:t>
            </a:r>
          </a:p>
          <a:p>
            <a:pPr lvl="0"/>
            <a:r>
              <a:rPr/>
              <a:t>week 9: GDP, inflation and unemployment</a:t>
            </a:r>
          </a:p>
          <a:p>
            <a:pPr lvl="1"/>
            <a:r>
              <a:rPr/>
              <a:t>Measuring economy and price</a:t>
            </a:r>
          </a:p>
          <a:p>
            <a:pPr lvl="1"/>
            <a:r>
              <a:rPr/>
              <a:t>unemployment</a:t>
            </a:r>
          </a:p>
          <a:p>
            <a:pPr lvl="0"/>
            <a:r>
              <a:rPr/>
              <a:t>week 10: Long run growth</a:t>
            </a:r>
          </a:p>
          <a:p>
            <a:pPr lvl="1"/>
            <a:r>
              <a:rPr/>
              <a:t>Dynamics of economic growth</a:t>
            </a:r>
          </a:p>
          <a:p>
            <a:pPr lvl="1"/>
            <a:r>
              <a:rPr/>
              <a:t>Aggregate demand and supply</a:t>
            </a:r>
          </a:p>
          <a:p>
            <a:pPr lvl="0"/>
            <a:r>
              <a:rPr/>
              <a:t>week 11: Fiscal policy</a:t>
            </a:r>
          </a:p>
          <a:p>
            <a:pPr lvl="1"/>
            <a:r>
              <a:rPr/>
              <a:t>demand shock</a:t>
            </a:r>
          </a:p>
          <a:p>
            <a:pPr lvl="1"/>
            <a:r>
              <a:rPr/>
              <a:t>the state budget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Ilmu Ekonomi</dc:title>
  <dc:creator>Prodi PIWAR Politeknik APP Jakarta</dc:creator>
  <cp:keywords/>
  <dcterms:created xsi:type="dcterms:W3CDTF">2023-09-12T15:47:36Z</dcterms:created>
  <dcterms:modified xsi:type="dcterms:W3CDTF">2023-09-12T15:47:36Z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Pertemuan 1</vt:lpwstr>
  </property>
  <property fmtid="{D5CDD505-2E9C-101B-9397-08002B2CF9AE}" pid="10" name="theme">
    <vt:lpwstr/>
  </property>
  <property fmtid="{D5CDD505-2E9C-101B-9397-08002B2CF9AE}" pid="11" name="toc-title">
    <vt:lpwstr>Table of contents</vt:lpwstr>
  </property>
</Properties>
</file>