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9" r:id="rId6"/>
    <p:sldId id="327" r:id="rId7"/>
    <p:sldId id="331" r:id="rId8"/>
    <p:sldId id="326" r:id="rId9"/>
    <p:sldId id="330" r:id="rId10"/>
    <p:sldId id="342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>
        <p:guide pos="3840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aster%20Data%20EXIM\2022\9.%20JAN-SEP%202022\TGS%20BMDT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vindonesia-my.sharepoint.com/personal/desy_andiani11_office_ui_ac_id/Documents/KULIAH%20PPIE/SEMESTER%203/Trade%20&amp;%20Industri/TGS%20BMDT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872746110493405"/>
          <c:y val="2.9027226374757076E-2"/>
          <c:w val="0.681272538895066"/>
          <c:h val="0.673809608406717"/>
        </c:manualLayout>
      </c:layout>
      <c:lineChart>
        <c:grouping val="standard"/>
        <c:varyColors val="0"/>
        <c:ser>
          <c:idx val="0"/>
          <c:order val="0"/>
          <c:tx>
            <c:strRef>
              <c:f>'IM BM DTP INDUSTRY (2)'!$B$7</c:f>
              <c:strCache>
                <c:ptCount val="1"/>
                <c:pt idx="0">
                  <c:v>Industri Pengolahan Susu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'IM BM DTP INDUSTRY (2)'!$P$4:$T$4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'IM BM DTP INDUSTRY (2)'!$P$7:$T$7</c:f>
              <c:numCache>
                <c:formatCode>_(* #,##0_);_(* \(#,##0\);_(* "-"??_);_(@_)</c:formatCode>
                <c:ptCount val="5"/>
                <c:pt idx="0">
                  <c:v>808006.10600000003</c:v>
                </c:pt>
                <c:pt idx="1">
                  <c:v>1079241.1769999999</c:v>
                </c:pt>
                <c:pt idx="2">
                  <c:v>1384379.871</c:v>
                </c:pt>
                <c:pt idx="3">
                  <c:v>1222243.142</c:v>
                </c:pt>
                <c:pt idx="4">
                  <c:v>1384576.575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5AA-479D-9DE7-6A93735256D3}"/>
            </c:ext>
          </c:extLst>
        </c:ser>
        <c:ser>
          <c:idx val="1"/>
          <c:order val="1"/>
          <c:tx>
            <c:strRef>
              <c:f>'IM BM DTP INDUSTRY (2)'!$B$8</c:f>
              <c:strCache>
                <c:ptCount val="1"/>
                <c:pt idx="0">
                  <c:v>Industri Pemurni Jagung dan/atau Pengolahan Makanan dari Jagung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'IM BM DTP INDUSTRY (2)'!$P$4:$T$4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'IM BM DTP INDUSTRY (2)'!$P$8:$T$8</c:f>
              <c:numCache>
                <c:formatCode>_(* #,##0_);_(* \(#,##0\);_(* "-"??_);_(@_)</c:formatCode>
                <c:ptCount val="5"/>
                <c:pt idx="0">
                  <c:v>508287.15399999998</c:v>
                </c:pt>
                <c:pt idx="1">
                  <c:v>730918.09400000004</c:v>
                </c:pt>
                <c:pt idx="2">
                  <c:v>1010361.996</c:v>
                </c:pt>
                <c:pt idx="3">
                  <c:v>856952.44400000002</c:v>
                </c:pt>
                <c:pt idx="4">
                  <c:v>987005.81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5AA-479D-9DE7-6A93735256D3}"/>
            </c:ext>
          </c:extLst>
        </c:ser>
        <c:ser>
          <c:idx val="2"/>
          <c:order val="2"/>
          <c:tx>
            <c:strRef>
              <c:f>'IM BM DTP INDUSTRY (2)'!$B$9</c:f>
              <c:strCache>
                <c:ptCount val="1"/>
                <c:pt idx="0">
                  <c:v>Industri Pembuatan Pakan Ternak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'IM BM DTP INDUSTRY (2)'!$P$4:$T$4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'IM BM DTP INDUSTRY (2)'!$P$9:$T$9</c:f>
              <c:numCache>
                <c:formatCode>_(* #,##0_);_(* \(#,##0\);_(* "-"??_);_(@_)</c:formatCode>
                <c:ptCount val="5"/>
                <c:pt idx="0">
                  <c:v>687719.69900000002</c:v>
                </c:pt>
                <c:pt idx="1">
                  <c:v>801110.95799999998</c:v>
                </c:pt>
                <c:pt idx="2">
                  <c:v>920626.82700000005</c:v>
                </c:pt>
                <c:pt idx="3">
                  <c:v>882906.61899999995</c:v>
                </c:pt>
                <c:pt idx="4">
                  <c:v>877033.04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5AA-479D-9DE7-6A93735256D3}"/>
            </c:ext>
          </c:extLst>
        </c:ser>
        <c:ser>
          <c:idx val="3"/>
          <c:order val="3"/>
          <c:tx>
            <c:strRef>
              <c:f>'IM BM DTP INDUSTRY (2)'!$B$10</c:f>
              <c:strCache>
                <c:ptCount val="1"/>
                <c:pt idx="0">
                  <c:v>Industri Penunjang Perkapalan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'IM BM DTP INDUSTRY (2)'!$P$4:$T$4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'IM BM DTP INDUSTRY (2)'!$P$10:$T$10</c:f>
              <c:numCache>
                <c:formatCode>_(* #,##0_);_(* \(#,##0\);_(* "-"??_);_(@_)</c:formatCode>
                <c:ptCount val="5"/>
                <c:pt idx="0">
                  <c:v>376718.93199999997</c:v>
                </c:pt>
                <c:pt idx="1">
                  <c:v>430966.272</c:v>
                </c:pt>
                <c:pt idx="2">
                  <c:v>406770.27399999998</c:v>
                </c:pt>
                <c:pt idx="3">
                  <c:v>366398.95400000003</c:v>
                </c:pt>
                <c:pt idx="4">
                  <c:v>448091.16100000002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75AA-479D-9DE7-6A93735256D3}"/>
            </c:ext>
          </c:extLst>
        </c:ser>
        <c:ser>
          <c:idx val="4"/>
          <c:order val="4"/>
          <c:tx>
            <c:strRef>
              <c:f>'IM BM DTP INDUSTRY (2)'!$B$11</c:f>
              <c:strCache>
                <c:ptCount val="1"/>
                <c:pt idx="0">
                  <c:v>Industri Pembuatan Komponen dan/atau Produk Elektronika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'IM BM DTP INDUSTRY (2)'!$P$4:$T$4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'IM BM DTP INDUSTRY (2)'!$P$11:$T$11</c:f>
              <c:numCache>
                <c:formatCode>_(* #,##0_);_(* \(#,##0\);_(* "-"??_);_(@_)</c:formatCode>
                <c:ptCount val="5"/>
                <c:pt idx="0">
                  <c:v>319470.86800000002</c:v>
                </c:pt>
                <c:pt idx="1">
                  <c:v>317243.50199999998</c:v>
                </c:pt>
                <c:pt idx="2">
                  <c:v>330903.761</c:v>
                </c:pt>
                <c:pt idx="3">
                  <c:v>285023.25400000002</c:v>
                </c:pt>
                <c:pt idx="4">
                  <c:v>363694.61499999999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75AA-479D-9DE7-6A9373525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1191775"/>
        <c:axId val="1411186783"/>
      </c:lineChart>
      <c:catAx>
        <c:axId val="1411191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186783"/>
        <c:crosses val="autoZero"/>
        <c:auto val="1"/>
        <c:lblAlgn val="ctr"/>
        <c:lblOffset val="100"/>
        <c:noMultiLvlLbl val="0"/>
      </c:catAx>
      <c:valAx>
        <c:axId val="141118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1917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86105003096271E-2"/>
          <c:y val="0.12300984978353721"/>
          <c:w val="0.93652939656945389"/>
          <c:h val="0.44406485167213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'TARIF (3)'!$C$5</c:f>
              <c:strCache>
                <c:ptCount val="1"/>
                <c:pt idx="0">
                  <c:v>0%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(3)'!$C$6:$C$38</c:f>
              <c:numCache>
                <c:formatCode>General</c:formatCode>
                <c:ptCount val="33"/>
                <c:pt idx="8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C-4B01-83DB-488281731197}"/>
            </c:ext>
          </c:extLst>
        </c:ser>
        <c:ser>
          <c:idx val="1"/>
          <c:order val="1"/>
          <c:tx>
            <c:strRef>
              <c:f>'TARIF (3)'!$D$5</c:f>
              <c:strCache>
                <c:ptCount val="1"/>
                <c:pt idx="0">
                  <c:v>5%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(3)'!$D$6:$D$38</c:f>
              <c:numCache>
                <c:formatCode>General</c:formatCode>
                <c:ptCount val="33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1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2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AC-4B01-83DB-488281731197}"/>
            </c:ext>
          </c:extLst>
        </c:ser>
        <c:ser>
          <c:idx val="2"/>
          <c:order val="2"/>
          <c:tx>
            <c:strRef>
              <c:f>'TARIF (3)'!$E$5</c:f>
              <c:strCache>
                <c:ptCount val="1"/>
                <c:pt idx="0">
                  <c:v>7.5%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(3)'!$E$6:$E$38</c:f>
              <c:numCache>
                <c:formatCode>General</c:formatCode>
                <c:ptCount val="33"/>
                <c:pt idx="3">
                  <c:v>7.5</c:v>
                </c:pt>
                <c:pt idx="2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AC-4B01-83DB-488281731197}"/>
            </c:ext>
          </c:extLst>
        </c:ser>
        <c:ser>
          <c:idx val="3"/>
          <c:order val="3"/>
          <c:tx>
            <c:strRef>
              <c:f>'TARIF (3)'!$F$5</c:f>
              <c:strCache>
                <c:ptCount val="1"/>
                <c:pt idx="0">
                  <c:v>10%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(3)'!$F$6:$F$38</c:f>
              <c:numCache>
                <c:formatCode>General</c:formatCode>
                <c:ptCount val="33"/>
                <c:pt idx="3">
                  <c:v>10</c:v>
                </c:pt>
                <c:pt idx="4">
                  <c:v>10</c:v>
                </c:pt>
                <c:pt idx="6">
                  <c:v>10</c:v>
                </c:pt>
                <c:pt idx="7">
                  <c:v>10</c:v>
                </c:pt>
                <c:pt idx="9">
                  <c:v>10</c:v>
                </c:pt>
                <c:pt idx="10">
                  <c:v>10</c:v>
                </c:pt>
                <c:pt idx="13">
                  <c:v>10</c:v>
                </c:pt>
                <c:pt idx="15">
                  <c:v>10</c:v>
                </c:pt>
                <c:pt idx="18">
                  <c:v>10</c:v>
                </c:pt>
                <c:pt idx="22">
                  <c:v>10</c:v>
                </c:pt>
                <c:pt idx="24">
                  <c:v>10</c:v>
                </c:pt>
                <c:pt idx="27">
                  <c:v>10</c:v>
                </c:pt>
                <c:pt idx="2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AC-4B01-83DB-488281731197}"/>
            </c:ext>
          </c:extLst>
        </c:ser>
        <c:ser>
          <c:idx val="4"/>
          <c:order val="4"/>
          <c:tx>
            <c:strRef>
              <c:f>'TARIF (3)'!$G$5</c:f>
              <c:strCache>
                <c:ptCount val="1"/>
                <c:pt idx="0">
                  <c:v>12.5%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(3)'!$G$6:$G$38</c:f>
              <c:numCache>
                <c:formatCode>General</c:formatCode>
                <c:ptCount val="33"/>
                <c:pt idx="4">
                  <c:v>12.5</c:v>
                </c:pt>
                <c:pt idx="9">
                  <c:v>12.5</c:v>
                </c:pt>
                <c:pt idx="20">
                  <c:v>12.5</c:v>
                </c:pt>
                <c:pt idx="2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AC-4B01-83DB-488281731197}"/>
            </c:ext>
          </c:extLst>
        </c:ser>
        <c:ser>
          <c:idx val="5"/>
          <c:order val="5"/>
          <c:tx>
            <c:strRef>
              <c:f>'TARIF (3)'!$H$5</c:f>
              <c:strCache>
                <c:ptCount val="1"/>
                <c:pt idx="0">
                  <c:v>15%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(3)'!$H$6:$H$38</c:f>
              <c:numCache>
                <c:formatCode>General</c:formatCode>
                <c:ptCount val="33"/>
                <c:pt idx="4">
                  <c:v>15</c:v>
                </c:pt>
                <c:pt idx="9">
                  <c:v>15</c:v>
                </c:pt>
                <c:pt idx="22">
                  <c:v>15</c:v>
                </c:pt>
                <c:pt idx="2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AC-4B01-83DB-488281731197}"/>
            </c:ext>
          </c:extLst>
        </c:ser>
        <c:ser>
          <c:idx val="6"/>
          <c:order val="6"/>
          <c:tx>
            <c:strRef>
              <c:f>'TARIF (3)'!$I$5</c:f>
              <c:strCache>
                <c:ptCount val="1"/>
                <c:pt idx="0">
                  <c:v>20%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'TARIF (3)'!$B$6:$B$38</c:f>
              <c:strCache>
                <c:ptCount val="33"/>
                <c:pt idx="0">
                  <c:v>Industri Pengolahan Susu</c:v>
                </c:pt>
                <c:pt idx="1">
                  <c:v>Industri Pemurni Jagung dan/atau Pengolahan Makanan dari Jagung</c:v>
                </c:pt>
                <c:pt idx="2">
                  <c:v>Industri Pembuatan Pakan Ternak</c:v>
                </c:pt>
                <c:pt idx="3">
                  <c:v>Industri Penunjang Perkapalan</c:v>
                </c:pt>
                <c:pt idx="4">
                  <c:v>Industri Pembuatan Komponen dan/atau Produk Elektronika</c:v>
                </c:pt>
                <c:pt idx="5">
                  <c:v>Industri Pengolahan Kakao</c:v>
                </c:pt>
                <c:pt idx="6">
                  <c:v>Industri Pengolahan dan Pengawetan Produk Daging</c:v>
                </c:pt>
                <c:pt idx="7">
                  <c:v>Industri APD - Pakaian Pelindung</c:v>
                </c:pt>
                <c:pt idx="8">
                  <c:v>Industri Sarung Tangan Karet</c:v>
                </c:pt>
                <c:pt idx="9">
                  <c:v>Industri Pembuatan Sepeda</c:v>
                </c:pt>
                <c:pt idx="10">
                  <c:v>Industri Pembuatan Telepon Seluler</c:v>
                </c:pt>
                <c:pt idx="11">
                  <c:v>Industri Ban</c:v>
                </c:pt>
                <c:pt idx="12">
                  <c:v>Industri Pembuatan Kendaraan Bermotor Roda Dua atau Tiga</c:v>
                </c:pt>
                <c:pt idx="13">
                  <c:v>Industri Pembuatan Smart Card berupa Kartu Plastik, Kartu Plastik Security, dll.</c:v>
                </c:pt>
                <c:pt idx="14">
                  <c:v>Industri APD - Pelindung Kepala</c:v>
                </c:pt>
                <c:pt idx="15">
                  <c:v>Industri Hand Sanitizier</c:v>
                </c:pt>
                <c:pt idx="16">
                  <c:v>Industri Mainan Anak</c:v>
                </c:pt>
                <c:pt idx="17">
                  <c:v>Industri Pembuatan Mie Instan</c:v>
                </c:pt>
                <c:pt idx="18">
                  <c:v>Industri APD - Masker</c:v>
                </c:pt>
                <c:pt idx="19">
                  <c:v>Industri Pembuatan Pemanis</c:v>
                </c:pt>
                <c:pt idx="20">
                  <c:v>Industri Pembuatan Kemasan Kaleng, Tutup Botol dan Jaket Baterai</c:v>
                </c:pt>
                <c:pt idx="21">
                  <c:v>Industri Pengolahan Makanan dari Kentang</c:v>
                </c:pt>
                <c:pt idx="22">
                  <c:v>Industri Ventilator</c:v>
                </c:pt>
                <c:pt idx="23">
                  <c:v>Industri Alat Kesehatan dan Peralatan Rumah Sakit</c:v>
                </c:pt>
                <c:pt idx="24">
                  <c:v>Industri Farmasi</c:v>
                </c:pt>
                <c:pt idx="25">
                  <c:v>Industri Pengolahan Buah</c:v>
                </c:pt>
                <c:pt idx="26">
                  <c:v>Industri Sabun Disinfektan</c:v>
                </c:pt>
                <c:pt idx="27">
                  <c:v>Industri Pembuatan Perlatan Telekomunikasi</c:v>
                </c:pt>
                <c:pt idx="28">
                  <c:v>Industri Pengolahan dan Pengawetan Ikan dalam Kaleng</c:v>
                </c:pt>
                <c:pt idx="29">
                  <c:v>Industri Kacamata</c:v>
                </c:pt>
                <c:pt idx="30">
                  <c:v>Industri Pengolahan Rumput Laut</c:v>
                </c:pt>
                <c:pt idx="31">
                  <c:v>Industri Produk Roti dan Kue</c:v>
                </c:pt>
                <c:pt idx="32">
                  <c:v>Industri Pembuatan Kabel Serat Optik</c:v>
                </c:pt>
              </c:strCache>
            </c:strRef>
          </c:cat>
          <c:val>
            <c:numRef>
              <c:f>'TARIF (3)'!$I$6:$I$38</c:f>
              <c:numCache>
                <c:formatCode>General</c:formatCode>
                <c:ptCount val="33"/>
                <c:pt idx="3">
                  <c:v>20</c:v>
                </c:pt>
                <c:pt idx="9">
                  <c:v>20</c:v>
                </c:pt>
                <c:pt idx="10">
                  <c:v>20</c:v>
                </c:pt>
                <c:pt idx="12">
                  <c:v>20</c:v>
                </c:pt>
                <c:pt idx="2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AC-4B01-83DB-488281731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95546511"/>
        <c:axId val="1695541935"/>
      </c:barChart>
      <c:catAx>
        <c:axId val="169554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541935"/>
        <c:crosses val="autoZero"/>
        <c:auto val="1"/>
        <c:lblAlgn val="ctr"/>
        <c:lblOffset val="100"/>
        <c:noMultiLvlLbl val="0"/>
      </c:catAx>
      <c:valAx>
        <c:axId val="1695541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54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0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638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739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5375C-4FAC-4CBE-8E82-5F9A045F2172}"/>
              </a:ext>
            </a:extLst>
          </p:cNvPr>
          <p:cNvSpPr/>
          <p:nvPr userDrawn="1"/>
        </p:nvSpPr>
        <p:spPr>
          <a:xfrm>
            <a:off x="0" y="0"/>
            <a:ext cx="12192000" cy="65973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0" y="736133"/>
            <a:ext cx="12192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1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9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8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5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0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5FC912-02CB-44FE-8C87-A703AADF597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290" y="654450"/>
            <a:ext cx="4813072" cy="2474567"/>
          </a:xfrm>
        </p:spPr>
        <p:txBody>
          <a:bodyPr>
            <a:noAutofit/>
          </a:bodyPr>
          <a:lstStyle/>
          <a:p>
            <a:r>
              <a:rPr lang="en-US" sz="4000" dirty="0"/>
              <a:t>Bea Masuk </a:t>
            </a:r>
            <a:r>
              <a:rPr lang="en-US" sz="4000" dirty="0" err="1"/>
              <a:t>Ditanggung</a:t>
            </a:r>
            <a:r>
              <a:rPr lang="en-US" sz="4000" dirty="0"/>
              <a:t> </a:t>
            </a:r>
            <a:r>
              <a:rPr lang="en-US" sz="4000" dirty="0" err="1"/>
              <a:t>Pemerintah</a:t>
            </a:r>
            <a:r>
              <a:rPr lang="en-US" sz="4000" dirty="0"/>
              <a:t> (BMDTP) COVID-19 </a:t>
            </a:r>
            <a:br>
              <a:rPr lang="en-US" sz="4000" dirty="0"/>
            </a:br>
            <a:r>
              <a:rPr lang="en-US" sz="4000" dirty="0" err="1"/>
              <a:t>Tahun</a:t>
            </a:r>
            <a:r>
              <a:rPr lang="en-US" sz="4000" dirty="0"/>
              <a:t>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290" y="4079361"/>
            <a:ext cx="5072419" cy="181723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/>
              <a:t>Kelompok</a:t>
            </a:r>
            <a:r>
              <a:rPr lang="en-US" sz="2400" b="1" dirty="0"/>
              <a:t> 4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Abi </a:t>
            </a:r>
            <a:r>
              <a:rPr lang="en-US" dirty="0" err="1"/>
              <a:t>dewangga</a:t>
            </a:r>
            <a:r>
              <a:rPr lang="en-US" dirty="0"/>
              <a:t> (2106787455)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Desy</a:t>
            </a:r>
            <a:r>
              <a:rPr lang="en-US" dirty="0"/>
              <a:t> </a:t>
            </a:r>
            <a:r>
              <a:rPr lang="en-US" dirty="0" err="1"/>
              <a:t>andiani</a:t>
            </a:r>
            <a:r>
              <a:rPr lang="en-US" dirty="0"/>
              <a:t> (2106787612)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Nur </a:t>
            </a:r>
            <a:r>
              <a:rPr lang="en-US" dirty="0" err="1"/>
              <a:t>hidayati</a:t>
            </a:r>
            <a:r>
              <a:rPr lang="en-US" dirty="0"/>
              <a:t> (2106787884)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Rio </a:t>
            </a:r>
            <a:r>
              <a:rPr lang="en-US" dirty="0" err="1"/>
              <a:t>basana</a:t>
            </a:r>
            <a:r>
              <a:rPr lang="en-US" dirty="0"/>
              <a:t> </a:t>
            </a:r>
            <a:r>
              <a:rPr lang="en-US" dirty="0" err="1"/>
              <a:t>margaretha</a:t>
            </a:r>
            <a:r>
              <a:rPr lang="en-US" dirty="0"/>
              <a:t> pane (2106787966)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E7008F-7A8B-4FA7-8AF5-D5CC6EB0867D}"/>
              </a:ext>
            </a:extLst>
          </p:cNvPr>
          <p:cNvSpPr/>
          <p:nvPr/>
        </p:nvSpPr>
        <p:spPr>
          <a:xfrm>
            <a:off x="6535234" y="3390188"/>
            <a:ext cx="4962529" cy="961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A9426-DE27-4C7D-8349-DDAC734EDC69}"/>
              </a:ext>
            </a:extLst>
          </p:cNvPr>
          <p:cNvSpPr/>
          <p:nvPr/>
        </p:nvSpPr>
        <p:spPr>
          <a:xfrm>
            <a:off x="6480290" y="3332860"/>
            <a:ext cx="4962529" cy="96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E646F-10F7-4CBB-A11E-78476B562525}"/>
              </a:ext>
            </a:extLst>
          </p:cNvPr>
          <p:cNvSpPr/>
          <p:nvPr/>
        </p:nvSpPr>
        <p:spPr>
          <a:xfrm>
            <a:off x="6096000" y="0"/>
            <a:ext cx="54945" cy="6857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CAD0B-CFBB-411C-A6FC-D1D12476FB86}"/>
              </a:ext>
            </a:extLst>
          </p:cNvPr>
          <p:cNvSpPr txBox="1">
            <a:spLocks/>
          </p:cNvSpPr>
          <p:nvPr/>
        </p:nvSpPr>
        <p:spPr>
          <a:xfrm>
            <a:off x="6095999" y="1052513"/>
            <a:ext cx="5802721" cy="5242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Merangkum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(Andi Susanto, 2021; Agung Tri </a:t>
            </a:r>
            <a:r>
              <a:rPr lang="en-US" sz="1600" dirty="0" err="1"/>
              <a:t>Utomo</a:t>
            </a:r>
            <a:r>
              <a:rPr lang="en-US" sz="1600" dirty="0"/>
              <a:t>, 2021; </a:t>
            </a:r>
            <a:r>
              <a:rPr lang="en-US" sz="1600" dirty="0" err="1"/>
              <a:t>Tjahyono</a:t>
            </a:r>
            <a:r>
              <a:rPr lang="en-US" sz="1600" dirty="0"/>
              <a:t>, 2021), </a:t>
            </a:r>
            <a:r>
              <a:rPr lang="en-US" sz="1600" dirty="0" err="1"/>
              <a:t>dijelaskan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rendahnya</a:t>
            </a:r>
            <a:r>
              <a:rPr lang="en-US" sz="1600" dirty="0"/>
              <a:t> </a:t>
            </a:r>
            <a:r>
              <a:rPr lang="en-US" sz="1600" dirty="0" err="1"/>
              <a:t>penyerapan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BMDTP Covid-19 </a:t>
            </a:r>
            <a:r>
              <a:rPr lang="en-US" sz="1600" dirty="0" err="1"/>
              <a:t>Tahun</a:t>
            </a:r>
            <a:r>
              <a:rPr lang="en-US" sz="1600" dirty="0"/>
              <a:t> 2020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disebabkan</a:t>
            </a:r>
            <a:r>
              <a:rPr lang="en-US" sz="1600" dirty="0"/>
              <a:t> oleh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singkat</a:t>
            </a:r>
            <a:r>
              <a:rPr lang="en-US" sz="1600" dirty="0"/>
              <a:t> (September </a:t>
            </a:r>
            <a:r>
              <a:rPr lang="en-US" sz="1600" dirty="0" err="1"/>
              <a:t>s.d</a:t>
            </a:r>
            <a:r>
              <a:rPr lang="en-US" sz="1600" dirty="0"/>
              <a:t> </a:t>
            </a:r>
            <a:r>
              <a:rPr lang="en-US" sz="1600" dirty="0" err="1"/>
              <a:t>Desember</a:t>
            </a:r>
            <a:r>
              <a:rPr lang="en-US" sz="1600" dirty="0"/>
              <a:t> 2020);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rencana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lolos</a:t>
            </a:r>
            <a:r>
              <a:rPr lang="en-US" sz="1600" dirty="0"/>
              <a:t> </a:t>
            </a:r>
            <a:r>
              <a:rPr lang="en-US" sz="1600" dirty="0" err="1"/>
              <a:t>verifikasi</a:t>
            </a:r>
            <a:r>
              <a:rPr lang="en-US" sz="1600" dirty="0"/>
              <a:t> </a:t>
            </a:r>
            <a:r>
              <a:rPr lang="en-US" sz="1600" dirty="0" err="1"/>
              <a:t>karenakan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perjanjian</a:t>
            </a:r>
            <a:r>
              <a:rPr lang="en-US" sz="1600" dirty="0"/>
              <a:t> Free Trade Agreement (FTA) </a:t>
            </a:r>
            <a:r>
              <a:rPr lang="en-US" sz="1600" dirty="0" err="1"/>
              <a:t>dengan</a:t>
            </a:r>
            <a:r>
              <a:rPr lang="en-US" sz="1600" dirty="0"/>
              <a:t> negara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; 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diajukan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PMK </a:t>
            </a:r>
            <a:r>
              <a:rPr lang="en-US" sz="1600" dirty="0" err="1"/>
              <a:t>Nomor</a:t>
            </a:r>
            <a:r>
              <a:rPr lang="en-US" sz="1600" dirty="0"/>
              <a:t> 134 </a:t>
            </a:r>
            <a:r>
              <a:rPr lang="en-US" sz="1600" dirty="0" err="1"/>
              <a:t>Tahun</a:t>
            </a:r>
            <a:r>
              <a:rPr lang="en-US" sz="1600" dirty="0"/>
              <a:t> 2020; 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Perusahaan </a:t>
            </a:r>
            <a:r>
              <a:rPr lang="en-US" sz="1600" dirty="0" err="1"/>
              <a:t>pengimpor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bersedia</a:t>
            </a:r>
            <a:r>
              <a:rPr lang="en-US" sz="1600" dirty="0"/>
              <a:t> </a:t>
            </a:r>
            <a:r>
              <a:rPr lang="en-US" sz="1600" dirty="0" err="1"/>
              <a:t>diverifikasi</a:t>
            </a:r>
            <a:r>
              <a:rPr lang="en-US" sz="1600" dirty="0"/>
              <a:t>; 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 err="1"/>
              <a:t>Kendala</a:t>
            </a:r>
            <a:r>
              <a:rPr lang="en-US" sz="1600" dirty="0"/>
              <a:t> proses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negara </a:t>
            </a:r>
            <a:r>
              <a:rPr lang="en-US" sz="1600" dirty="0" err="1"/>
              <a:t>eksportir</a:t>
            </a:r>
            <a:r>
              <a:rPr lang="en-US" sz="1600" dirty="0"/>
              <a:t> yang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membatalkan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Pemberitahuan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(PIB) yang </a:t>
            </a:r>
            <a:r>
              <a:rPr lang="en-US" sz="1600" dirty="0" err="1"/>
              <a:t>diterbitkan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; dan 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AutoNum type="arabicPeriod"/>
            </a:pP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lockdown di negara </a:t>
            </a:r>
            <a:r>
              <a:rPr lang="en-US" sz="1600" dirty="0" err="1"/>
              <a:t>eksportir</a:t>
            </a:r>
            <a:r>
              <a:rPr lang="en-US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9E81A-E9E1-40AB-A41D-2DFEACA7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12204"/>
            <a:ext cx="3244602" cy="32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volume </a:t>
            </a:r>
            <a:r>
              <a:rPr lang="en-US" dirty="0" err="1"/>
              <a:t>impor</a:t>
            </a:r>
            <a:endParaRPr lang="en-ID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150AF05C-6DE9-403E-911F-EE56890B6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957489"/>
              </p:ext>
            </p:extLst>
          </p:nvPr>
        </p:nvGraphicFramePr>
        <p:xfrm>
          <a:off x="366303" y="873409"/>
          <a:ext cx="5136334" cy="4869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C5B962-71AF-489B-804F-9C5BC8DBF965}"/>
              </a:ext>
            </a:extLst>
          </p:cNvPr>
          <p:cNvSpPr txBox="1">
            <a:spLocks/>
          </p:cNvSpPr>
          <p:nvPr/>
        </p:nvSpPr>
        <p:spPr>
          <a:xfrm>
            <a:off x="6068241" y="686821"/>
            <a:ext cx="5802721" cy="5242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Pengolahan</a:t>
            </a:r>
            <a:r>
              <a:rPr lang="en-US" sz="1600" dirty="0"/>
              <a:t> Susu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di </a:t>
            </a:r>
            <a:r>
              <a:rPr lang="en-US" sz="1600" dirty="0" err="1"/>
              <a:t>tahun</a:t>
            </a:r>
            <a:r>
              <a:rPr lang="en-US" sz="1600" dirty="0"/>
              <a:t> 2021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1.384 </a:t>
            </a:r>
            <a:r>
              <a:rPr lang="en-US" sz="1600" dirty="0" err="1"/>
              <a:t>ribu</a:t>
            </a:r>
            <a:r>
              <a:rPr lang="en-US" sz="1600" dirty="0"/>
              <a:t> ton, </a:t>
            </a:r>
            <a:r>
              <a:rPr lang="en-US" sz="1600" dirty="0" err="1"/>
              <a:t>disusul</a:t>
            </a:r>
            <a:r>
              <a:rPr lang="en-US" sz="1600" dirty="0"/>
              <a:t> oleh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Pemurni</a:t>
            </a:r>
            <a:r>
              <a:rPr lang="en-US" sz="1600" dirty="0"/>
              <a:t> </a:t>
            </a:r>
            <a:r>
              <a:rPr lang="en-US" sz="1600" dirty="0" err="1"/>
              <a:t>Jagung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987 </a:t>
            </a:r>
            <a:r>
              <a:rPr lang="en-US" sz="1600" dirty="0" err="1"/>
              <a:t>ribu</a:t>
            </a:r>
            <a:r>
              <a:rPr lang="en-US" sz="1600" dirty="0"/>
              <a:t> ton,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Pakan</a:t>
            </a:r>
            <a:r>
              <a:rPr lang="en-US" sz="1600" dirty="0"/>
              <a:t> </a:t>
            </a:r>
            <a:r>
              <a:rPr lang="en-US" sz="1600" dirty="0" err="1"/>
              <a:t>Ternak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877 </a:t>
            </a:r>
            <a:r>
              <a:rPr lang="en-US" sz="1600" dirty="0" err="1"/>
              <a:t>ribu</a:t>
            </a:r>
            <a:r>
              <a:rPr lang="en-US" sz="1600" dirty="0"/>
              <a:t> ton,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Penunjang</a:t>
            </a:r>
            <a:r>
              <a:rPr lang="en-US" sz="1600" dirty="0"/>
              <a:t> </a:t>
            </a:r>
            <a:r>
              <a:rPr lang="en-US" sz="1600" dirty="0" err="1"/>
              <a:t>Perkapalan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448 </a:t>
            </a:r>
            <a:r>
              <a:rPr lang="en-US" sz="1600" dirty="0" err="1"/>
              <a:t>ribu</a:t>
            </a:r>
            <a:r>
              <a:rPr lang="en-US" sz="1600" dirty="0"/>
              <a:t> ton, dan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dan/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Elektronika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363 </a:t>
            </a:r>
            <a:r>
              <a:rPr lang="en-US" sz="1600" dirty="0" err="1"/>
              <a:t>ribu</a:t>
            </a:r>
            <a:r>
              <a:rPr lang="en-US" sz="1600" dirty="0"/>
              <a:t> ton.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 err="1"/>
              <a:t>Walaupun</a:t>
            </a:r>
            <a:r>
              <a:rPr lang="en-ID" sz="1600" dirty="0"/>
              <a:t> 5 (lima)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volume </a:t>
            </a:r>
            <a:r>
              <a:rPr lang="en-ID" sz="1600" dirty="0" err="1"/>
              <a:t>impor</a:t>
            </a:r>
            <a:r>
              <a:rPr lang="en-ID" sz="1600" dirty="0"/>
              <a:t> </a:t>
            </a:r>
            <a:r>
              <a:rPr lang="en-ID" sz="1600" dirty="0" err="1"/>
              <a:t>tertinggi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33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, </a:t>
            </a:r>
            <a:r>
              <a:rPr lang="en-ID" sz="1600" dirty="0" err="1"/>
              <a:t>terlihat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 volume </a:t>
            </a:r>
            <a:r>
              <a:rPr lang="en-ID" sz="1600" dirty="0" err="1"/>
              <a:t>impor</a:t>
            </a:r>
            <a:r>
              <a:rPr lang="en-ID" sz="1600" dirty="0"/>
              <a:t> (YoY) di </a:t>
            </a:r>
            <a:r>
              <a:rPr lang="en-ID" sz="1600" dirty="0" err="1"/>
              <a:t>tahun</a:t>
            </a:r>
            <a:r>
              <a:rPr lang="en-ID" sz="1600" dirty="0"/>
              <a:t> 2020 </a:t>
            </a:r>
            <a:r>
              <a:rPr lang="en-ID" sz="1600" dirty="0" err="1"/>
              <a:t>terhadap</a:t>
            </a:r>
            <a:r>
              <a:rPr lang="en-ID" sz="1600" dirty="0"/>
              <a:t> 5 (lima)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negatif</a:t>
            </a:r>
            <a:r>
              <a:rPr lang="en-ID" sz="1600" dirty="0"/>
              <a:t>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ID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 err="1"/>
              <a:t>Penurunan</a:t>
            </a:r>
            <a:r>
              <a:rPr lang="en-ID" sz="1600" dirty="0"/>
              <a:t> yang </a:t>
            </a:r>
            <a:r>
              <a:rPr lang="en-ID" sz="1600" dirty="0" err="1"/>
              <a:t>terendah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pada </a:t>
            </a:r>
            <a:r>
              <a:rPr lang="en-ID" sz="1600" b="1" dirty="0" err="1"/>
              <a:t>Industri</a:t>
            </a:r>
            <a:r>
              <a:rPr lang="en-ID" sz="1600" b="1" dirty="0"/>
              <a:t> </a:t>
            </a:r>
            <a:r>
              <a:rPr lang="en-ID" sz="1600" b="1" dirty="0" err="1"/>
              <a:t>Pemurni</a:t>
            </a:r>
            <a:r>
              <a:rPr lang="en-ID" sz="1600" b="1" dirty="0"/>
              <a:t> </a:t>
            </a:r>
            <a:r>
              <a:rPr lang="en-ID" sz="1600" b="1" dirty="0" err="1"/>
              <a:t>Jagung</a:t>
            </a:r>
            <a:r>
              <a:rPr lang="en-ID" sz="1600" b="1" dirty="0"/>
              <a:t> dan/</a:t>
            </a:r>
            <a:r>
              <a:rPr lang="en-ID" sz="1600" b="1" dirty="0" err="1"/>
              <a:t>atau</a:t>
            </a:r>
            <a:r>
              <a:rPr lang="en-ID" sz="1600" b="1" dirty="0"/>
              <a:t> </a:t>
            </a:r>
            <a:r>
              <a:rPr lang="en-ID" sz="1600" b="1" dirty="0" err="1"/>
              <a:t>Pengolahan</a:t>
            </a:r>
            <a:r>
              <a:rPr lang="en-ID" sz="1600" b="1" dirty="0"/>
              <a:t> </a:t>
            </a:r>
            <a:r>
              <a:rPr lang="en-ID" sz="1600" b="1" dirty="0" err="1"/>
              <a:t>Makanan</a:t>
            </a:r>
            <a:r>
              <a:rPr lang="en-ID" sz="1600" b="1" dirty="0"/>
              <a:t> </a:t>
            </a:r>
            <a:r>
              <a:rPr lang="en-ID" sz="1600" b="1" dirty="0" err="1"/>
              <a:t>dari</a:t>
            </a:r>
            <a:r>
              <a:rPr lang="en-ID" sz="1600" b="1" dirty="0"/>
              <a:t> </a:t>
            </a:r>
            <a:r>
              <a:rPr lang="en-ID" sz="1600" b="1" dirty="0" err="1"/>
              <a:t>Jagung</a:t>
            </a:r>
            <a:r>
              <a:rPr lang="en-ID" sz="1600" b="1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-15.18% (YoY), </a:t>
            </a:r>
            <a:r>
              <a:rPr lang="en-ID" sz="1600" dirty="0" err="1"/>
              <a:t>disusul</a:t>
            </a:r>
            <a:r>
              <a:rPr lang="en-ID" sz="1600" dirty="0"/>
              <a:t> oleh </a:t>
            </a:r>
            <a:r>
              <a:rPr lang="en-ID" sz="1600" b="1" dirty="0" err="1"/>
              <a:t>Industri</a:t>
            </a:r>
            <a:r>
              <a:rPr lang="en-ID" sz="1600" b="1" dirty="0"/>
              <a:t> </a:t>
            </a:r>
            <a:r>
              <a:rPr lang="en-ID" sz="1600" b="1" dirty="0" err="1"/>
              <a:t>Pembuatan</a:t>
            </a:r>
            <a:r>
              <a:rPr lang="en-ID" sz="1600" b="1" dirty="0"/>
              <a:t> </a:t>
            </a:r>
            <a:r>
              <a:rPr lang="en-ID" sz="1600" b="1" dirty="0" err="1"/>
              <a:t>Komponen</a:t>
            </a:r>
            <a:r>
              <a:rPr lang="en-ID" sz="1600" b="1" dirty="0"/>
              <a:t> dan/</a:t>
            </a:r>
            <a:r>
              <a:rPr lang="en-ID" sz="1600" b="1" dirty="0" err="1"/>
              <a:t>atau</a:t>
            </a:r>
            <a:r>
              <a:rPr lang="en-ID" sz="1600" b="1" dirty="0"/>
              <a:t> </a:t>
            </a:r>
            <a:r>
              <a:rPr lang="en-ID" sz="1600" b="1" dirty="0" err="1"/>
              <a:t>Produk</a:t>
            </a:r>
            <a:r>
              <a:rPr lang="en-ID" sz="1600" b="1" dirty="0"/>
              <a:t> </a:t>
            </a:r>
            <a:r>
              <a:rPr lang="en-ID" sz="1600" b="1" dirty="0" err="1"/>
              <a:t>Elektronika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-13.87% (YoY) dan </a:t>
            </a:r>
            <a:r>
              <a:rPr lang="en-ID" sz="1600" b="1" dirty="0" err="1"/>
              <a:t>Industri</a:t>
            </a:r>
            <a:r>
              <a:rPr lang="en-ID" sz="1600" b="1" dirty="0"/>
              <a:t> </a:t>
            </a:r>
            <a:r>
              <a:rPr lang="en-ID" sz="1600" b="1" dirty="0" err="1"/>
              <a:t>Pengolahan</a:t>
            </a:r>
            <a:r>
              <a:rPr lang="en-ID" sz="1600" b="1" dirty="0"/>
              <a:t> Susu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-11.71% (YoY).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79456-BD63-B1C1-31B2-D45C63AA523B}"/>
              </a:ext>
            </a:extLst>
          </p:cNvPr>
          <p:cNvSpPr txBox="1"/>
          <p:nvPr/>
        </p:nvSpPr>
        <p:spPr>
          <a:xfrm>
            <a:off x="-117158" y="5799925"/>
            <a:ext cx="6068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BPS,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/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9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volume </a:t>
            </a:r>
            <a:r>
              <a:rPr lang="en-US" dirty="0" err="1"/>
              <a:t>impor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97EB62D2-3DF5-4782-A44D-58C0D0F36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610602"/>
              </p:ext>
            </p:extLst>
          </p:nvPr>
        </p:nvGraphicFramePr>
        <p:xfrm>
          <a:off x="337140" y="824230"/>
          <a:ext cx="5610734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774">
                  <a:extLst>
                    <a:ext uri="{9D8B030D-6E8A-4147-A177-3AD203B41FA5}">
                      <a16:colId xmlns:a16="http://schemas.microsoft.com/office/drawing/2014/main" val="2606517973"/>
                    </a:ext>
                  </a:extLst>
                </a:gridCol>
                <a:gridCol w="992960">
                  <a:extLst>
                    <a:ext uri="{9D8B030D-6E8A-4147-A177-3AD203B41FA5}">
                      <a16:colId xmlns:a16="http://schemas.microsoft.com/office/drawing/2014/main" val="1423933973"/>
                    </a:ext>
                  </a:extLst>
                </a:gridCol>
              </a:tblGrid>
              <a:tr h="242010">
                <a:tc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effectLst/>
                        </a:rPr>
                        <a:t>Industri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effectLst/>
                        </a:rPr>
                        <a:t>Perubahan</a:t>
                      </a:r>
                      <a:r>
                        <a:rPr lang="en-US" sz="1400" dirty="0">
                          <a:effectLst/>
                        </a:rPr>
                        <a:t> 20/19 (%)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614234043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Susu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-11,71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810837100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Pemurni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Jagung</a:t>
                      </a:r>
                      <a:r>
                        <a:rPr lang="en-US" sz="1400" b="0" dirty="0">
                          <a:effectLst/>
                        </a:rPr>
                        <a:t> dan/</a:t>
                      </a:r>
                      <a:r>
                        <a:rPr lang="en-US" sz="1400" b="0" dirty="0" err="1">
                          <a:effectLst/>
                        </a:rPr>
                        <a:t>atau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Makanan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dari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Jagung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-15,18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381246599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Pakan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Ternak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-4,10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468987266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Penunjang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Perkapalan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-9,92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042380675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Komponen</a:t>
                      </a:r>
                      <a:r>
                        <a:rPr lang="en-US" sz="1400" b="0" dirty="0">
                          <a:effectLst/>
                        </a:rPr>
                        <a:t> dan/</a:t>
                      </a:r>
                      <a:r>
                        <a:rPr lang="en-US" sz="1400" b="0" dirty="0" err="1">
                          <a:effectLst/>
                        </a:rPr>
                        <a:t>atau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Produk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Elektronika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-13,87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977326483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Kakao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-21,32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269298323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dan </a:t>
                      </a:r>
                      <a:r>
                        <a:rPr lang="en-US" sz="1400" b="0" dirty="0" err="1">
                          <a:effectLst/>
                        </a:rPr>
                        <a:t>Pengawetan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Produk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Daging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-16,36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672932250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APD - </a:t>
                      </a:r>
                      <a:r>
                        <a:rPr lang="en-US" sz="1400" b="0" dirty="0" err="1">
                          <a:effectLst/>
                        </a:rPr>
                        <a:t>Pakaian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Pelindung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-13,92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69784771"/>
                  </a:ext>
                </a:extLst>
              </a:tr>
              <a:tr h="12100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>
                          <a:effectLst/>
                        </a:rPr>
                        <a:t>Industri Sarung Tangan Karet</a:t>
                      </a:r>
                      <a:endParaRPr lang="en-ID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-0,02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1109028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Sepeda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35,54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831674597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Telepon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Seluler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-1,88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364085772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Ban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-13,25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1526905680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Kendaraan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Bermotor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Roda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Dua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atau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Tiga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-17,74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009039922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Smart Card </a:t>
                      </a:r>
                      <a:r>
                        <a:rPr lang="en-US" sz="1400" b="0" dirty="0" err="1">
                          <a:effectLst/>
                        </a:rPr>
                        <a:t>berupa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Kartu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Plastik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Kartu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Plastik</a:t>
                      </a:r>
                      <a:r>
                        <a:rPr lang="en-US" sz="1400" b="0" dirty="0">
                          <a:effectLst/>
                        </a:rPr>
                        <a:t> Security, </a:t>
                      </a:r>
                      <a:r>
                        <a:rPr lang="en-US" sz="1400" b="0" dirty="0" err="1">
                          <a:effectLst/>
                        </a:rPr>
                        <a:t>dll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-29,38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126295328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APD - </a:t>
                      </a:r>
                      <a:r>
                        <a:rPr lang="en-US" sz="1400" b="0" dirty="0" err="1">
                          <a:effectLst/>
                        </a:rPr>
                        <a:t>Pelindung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Kepala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22,53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78407318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Hand </a:t>
                      </a:r>
                      <a:r>
                        <a:rPr lang="en-US" sz="1400" b="0" dirty="0" err="1">
                          <a:effectLst/>
                        </a:rPr>
                        <a:t>Sanitizier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10,43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157529426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1E14DB-9322-4456-A786-5B7772D77DB7}"/>
              </a:ext>
            </a:extLst>
          </p:cNvPr>
          <p:cNvSpPr txBox="1">
            <a:spLocks/>
          </p:cNvSpPr>
          <p:nvPr/>
        </p:nvSpPr>
        <p:spPr>
          <a:xfrm>
            <a:off x="337140" y="5475642"/>
            <a:ext cx="11561581" cy="774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25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penurunan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di </a:t>
            </a:r>
            <a:r>
              <a:rPr lang="en-US" sz="1600" dirty="0" err="1"/>
              <a:t>Tahun</a:t>
            </a:r>
            <a:r>
              <a:rPr lang="en-US" sz="1600" dirty="0"/>
              <a:t> 2020 (YoY).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walaupun</a:t>
            </a:r>
            <a:r>
              <a:rPr lang="en-US" sz="1600" dirty="0"/>
              <a:t> 33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bulan</a:t>
            </a:r>
            <a:r>
              <a:rPr lang="en-US" sz="1600" dirty="0"/>
              <a:t> September </a:t>
            </a:r>
            <a:r>
              <a:rPr lang="en-US" sz="1600" dirty="0" err="1"/>
              <a:t>s.d</a:t>
            </a:r>
            <a:r>
              <a:rPr lang="en-US" sz="1600" dirty="0"/>
              <a:t> </a:t>
            </a:r>
            <a:r>
              <a:rPr lang="en-US" sz="1600" dirty="0" err="1"/>
              <a:t>Desember</a:t>
            </a:r>
            <a:r>
              <a:rPr lang="en-US" sz="1600" dirty="0"/>
              <a:t> 2020,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B4C813-F621-4D06-9A13-E6E110962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888635"/>
              </p:ext>
            </p:extLst>
          </p:nvPr>
        </p:nvGraphicFramePr>
        <p:xfrm>
          <a:off x="6139859" y="824230"/>
          <a:ext cx="5758861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9686">
                  <a:extLst>
                    <a:ext uri="{9D8B030D-6E8A-4147-A177-3AD203B41FA5}">
                      <a16:colId xmlns:a16="http://schemas.microsoft.com/office/drawing/2014/main" val="26065179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423933973"/>
                    </a:ext>
                  </a:extLst>
                </a:gridCol>
              </a:tblGrid>
              <a:tr h="242010">
                <a:tc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effectLst/>
                        </a:rPr>
                        <a:t>Industri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effectLst/>
                        </a:rPr>
                        <a:t>Perubahan</a:t>
                      </a:r>
                      <a:r>
                        <a:rPr lang="en-US" sz="1400" dirty="0">
                          <a:effectLst/>
                        </a:rPr>
                        <a:t> 20/19 (%)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614234043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Mainan</a:t>
                      </a:r>
                      <a:r>
                        <a:rPr lang="en-US" sz="1400" b="0" dirty="0">
                          <a:effectLst/>
                        </a:rPr>
                        <a:t> Anak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-30,66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1150359109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Mie </a:t>
                      </a:r>
                      <a:r>
                        <a:rPr lang="en-US" sz="1400" b="0" dirty="0" err="1">
                          <a:effectLst/>
                        </a:rPr>
                        <a:t>Instan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-21,12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78407318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APD – Masker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0,47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528456702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Pemanis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4,42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00212669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Kemasan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Kaleng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Tutup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Botol</a:t>
                      </a:r>
                      <a:r>
                        <a:rPr lang="en-US" sz="1400" b="0" dirty="0">
                          <a:effectLst/>
                        </a:rPr>
                        <a:t> dan </a:t>
                      </a:r>
                      <a:r>
                        <a:rPr lang="en-US" sz="1400" b="0" dirty="0" err="1">
                          <a:effectLst/>
                        </a:rPr>
                        <a:t>Jaket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Baterai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-22,44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937196593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Makanan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dari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Kentang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-7,24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88935282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Ventilator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-18,12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448924848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Alat Kesehatan dan </a:t>
                      </a:r>
                      <a:r>
                        <a:rPr lang="en-US" sz="1400" b="0" dirty="0" err="1">
                          <a:effectLst/>
                        </a:rPr>
                        <a:t>Peralatan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Rumah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Sakit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3,15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167363176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Farmasi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-38,29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196510412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Buah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-19,07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528348665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Sabun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Disinfektan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-4,01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743444568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Perlatan</a:t>
                      </a:r>
                      <a:r>
                        <a:rPr lang="en-US" sz="1400" b="0" dirty="0">
                          <a:effectLst/>
                        </a:rPr>
                        <a:t> Telekomunikasi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-14,03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094462121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dan </a:t>
                      </a:r>
                      <a:r>
                        <a:rPr lang="en-US" sz="1400" b="0" dirty="0" err="1">
                          <a:effectLst/>
                        </a:rPr>
                        <a:t>Pengawetan</a:t>
                      </a:r>
                      <a:r>
                        <a:rPr lang="en-US" sz="1400" b="0" dirty="0">
                          <a:effectLst/>
                        </a:rPr>
                        <a:t> Ikan </a:t>
                      </a:r>
                      <a:r>
                        <a:rPr lang="en-US" sz="1400" b="0" dirty="0" err="1">
                          <a:effectLst/>
                        </a:rPr>
                        <a:t>dalam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Kaleng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-55,88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900048903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Kacamata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-30,64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505291092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Pengolahan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Rumput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Laut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10,69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1149322667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Produk</a:t>
                      </a:r>
                      <a:r>
                        <a:rPr lang="en-US" sz="1400" b="0" dirty="0">
                          <a:effectLst/>
                        </a:rPr>
                        <a:t> Roti dan </a:t>
                      </a:r>
                      <a:r>
                        <a:rPr lang="en-US" sz="1400" b="0" dirty="0" err="1">
                          <a:effectLst/>
                        </a:rPr>
                        <a:t>Kue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-30,44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464540576"/>
                  </a:ext>
                </a:extLst>
              </a:tr>
              <a:tr h="14703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effectLst/>
                        </a:rPr>
                        <a:t>Industri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Pembuatan</a:t>
                      </a:r>
                      <a:r>
                        <a:rPr lang="en-US" sz="1400" b="0" dirty="0">
                          <a:effectLst/>
                        </a:rPr>
                        <a:t> Kabel </a:t>
                      </a:r>
                      <a:r>
                        <a:rPr lang="en-US" sz="1400" b="0" dirty="0" err="1">
                          <a:effectLst/>
                        </a:rPr>
                        <a:t>Serat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Optik</a:t>
                      </a:r>
                      <a:endParaRPr lang="en-ID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effectLst/>
                        </a:rPr>
                        <a:t>22,98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41544198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3B2D81-31FA-F34D-3BF1-D47A50BC1D78}"/>
              </a:ext>
            </a:extLst>
          </p:cNvPr>
          <p:cNvSpPr txBox="1"/>
          <p:nvPr/>
        </p:nvSpPr>
        <p:spPr>
          <a:xfrm>
            <a:off x="-233272" y="5091430"/>
            <a:ext cx="6068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BPS,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/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2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volume </a:t>
            </a:r>
            <a:r>
              <a:rPr lang="en-US" dirty="0" err="1"/>
              <a:t>impor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1E14DB-9322-4456-A786-5B7772D77DB7}"/>
              </a:ext>
            </a:extLst>
          </p:cNvPr>
          <p:cNvSpPr txBox="1">
            <a:spLocks/>
          </p:cNvSpPr>
          <p:nvPr/>
        </p:nvSpPr>
        <p:spPr>
          <a:xfrm>
            <a:off x="6226630" y="1052513"/>
            <a:ext cx="5802721" cy="5253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pada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penyerapan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penyerapan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BMDTP Covid-19 pada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, Kimia, </a:t>
            </a:r>
            <a:r>
              <a:rPr lang="en-US" sz="1600" dirty="0" err="1"/>
              <a:t>Farmasi</a:t>
            </a:r>
            <a:r>
              <a:rPr lang="en-US" sz="1600" dirty="0"/>
              <a:t> dan </a:t>
            </a:r>
            <a:r>
              <a:rPr lang="en-US" sz="1600" dirty="0" err="1"/>
              <a:t>Tekstil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0 (</a:t>
            </a:r>
            <a:r>
              <a:rPr lang="en-US" sz="1600" dirty="0" err="1"/>
              <a:t>nol</a:t>
            </a:r>
            <a:r>
              <a:rPr lang="en-US" sz="1600" dirty="0"/>
              <a:t>), </a:t>
            </a:r>
            <a:r>
              <a:rPr lang="en-US" sz="1600" dirty="0" err="1"/>
              <a:t>sementara</a:t>
            </a:r>
            <a:r>
              <a:rPr lang="en-US" sz="1600" dirty="0"/>
              <a:t> </a:t>
            </a:r>
            <a:r>
              <a:rPr lang="en-US" sz="1600" dirty="0" err="1"/>
              <a:t>kalau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pada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, Kimia, </a:t>
            </a:r>
            <a:r>
              <a:rPr lang="en-US" sz="1600" dirty="0" err="1"/>
              <a:t>Farmasi</a:t>
            </a:r>
            <a:r>
              <a:rPr lang="en-US" sz="1600" dirty="0"/>
              <a:t> dan </a:t>
            </a:r>
            <a:r>
              <a:rPr lang="en-US" sz="1600" dirty="0" err="1"/>
              <a:t>Tekstil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pada </a:t>
            </a:r>
            <a:r>
              <a:rPr lang="en-US" sz="1600" dirty="0" err="1"/>
              <a:t>industri</a:t>
            </a:r>
            <a:r>
              <a:rPr lang="en-US" sz="1600" dirty="0"/>
              <a:t> APD-</a:t>
            </a:r>
            <a:r>
              <a:rPr lang="en-US" sz="1600" dirty="0" err="1"/>
              <a:t>pelindung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, </a:t>
            </a:r>
            <a:r>
              <a:rPr lang="en-US" sz="1600" dirty="0" err="1"/>
              <a:t>industri</a:t>
            </a:r>
            <a:r>
              <a:rPr lang="en-US" sz="1600" dirty="0"/>
              <a:t> APD-masker, dan </a:t>
            </a:r>
            <a:r>
              <a:rPr lang="en-US" sz="1600" dirty="0" err="1"/>
              <a:t>industri</a:t>
            </a:r>
            <a:r>
              <a:rPr lang="en-US" sz="1600" dirty="0"/>
              <a:t> hand sanitizer.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kenaikan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, Kimia, </a:t>
            </a:r>
            <a:r>
              <a:rPr lang="en-US" sz="1600" dirty="0" err="1"/>
              <a:t>Farmasi</a:t>
            </a:r>
            <a:r>
              <a:rPr lang="en-US" sz="1600" dirty="0"/>
              <a:t> dan </a:t>
            </a:r>
            <a:r>
              <a:rPr lang="en-US" sz="1600" dirty="0" err="1"/>
              <a:t>Tekstil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didorong</a:t>
            </a:r>
            <a:r>
              <a:rPr lang="en-US" sz="1600" dirty="0"/>
              <a:t> oleh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Peningkatan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disebabkan</a:t>
            </a:r>
            <a:r>
              <a:rPr lang="en-US" sz="1600" dirty="0"/>
              <a:t> oleh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macam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fiskal</a:t>
            </a:r>
            <a:r>
              <a:rPr lang="en-US" sz="1600" dirty="0"/>
              <a:t> </a:t>
            </a:r>
            <a:r>
              <a:rPr lang="en-US" sz="1600" dirty="0" err="1"/>
              <a:t>selain</a:t>
            </a:r>
            <a:r>
              <a:rPr lang="en-US" sz="1600" dirty="0"/>
              <a:t> BMDTP Covid-19 yang </a:t>
            </a:r>
            <a:r>
              <a:rPr lang="en-US" sz="1600" dirty="0" err="1"/>
              <a:t>diberikan</a:t>
            </a:r>
            <a:r>
              <a:rPr lang="en-US" sz="1600" dirty="0"/>
              <a:t> oleh </a:t>
            </a:r>
            <a:r>
              <a:rPr lang="en-US" sz="1600" dirty="0" err="1"/>
              <a:t>pemerintah</a:t>
            </a:r>
            <a:r>
              <a:rPr lang="en-US" sz="1600" dirty="0"/>
              <a:t>, </a:t>
            </a:r>
            <a:r>
              <a:rPr lang="en-US" sz="1600" dirty="0" err="1"/>
              <a:t>tren</a:t>
            </a:r>
            <a:r>
              <a:rPr lang="en-US" sz="1600" dirty="0"/>
              <a:t> </a:t>
            </a:r>
            <a:r>
              <a:rPr lang="en-US" sz="1600" dirty="0" err="1"/>
              <a:t>konsumsi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guna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negeri, </a:t>
            </a:r>
            <a:r>
              <a:rPr lang="en-US" sz="1600" dirty="0" err="1"/>
              <a:t>siklus</a:t>
            </a:r>
            <a:r>
              <a:rPr lang="en-US" sz="1600" dirty="0"/>
              <a:t> </a:t>
            </a:r>
            <a:r>
              <a:rPr lang="en-US" sz="1600" dirty="0" err="1"/>
              <a:t>tahunan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menjelang</a:t>
            </a:r>
            <a:r>
              <a:rPr lang="en-US" sz="1600" dirty="0"/>
              <a:t> </a:t>
            </a:r>
            <a:r>
              <a:rPr lang="en-US" sz="1600" dirty="0" err="1"/>
              <a:t>tutup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, </a:t>
            </a:r>
            <a:r>
              <a:rPr lang="en-US" sz="1600" dirty="0" err="1"/>
              <a:t>dsb</a:t>
            </a:r>
            <a:r>
              <a:rPr lang="en-US" sz="1600" dirty="0"/>
              <a:t>,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6E073D-485E-4D0D-8126-F236606A5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7142"/>
              </p:ext>
            </p:extLst>
          </p:nvPr>
        </p:nvGraphicFramePr>
        <p:xfrm>
          <a:off x="308112" y="1157254"/>
          <a:ext cx="5657260" cy="4863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431">
                  <a:extLst>
                    <a:ext uri="{9D8B030D-6E8A-4147-A177-3AD203B41FA5}">
                      <a16:colId xmlns:a16="http://schemas.microsoft.com/office/drawing/2014/main" val="2606517973"/>
                    </a:ext>
                  </a:extLst>
                </a:gridCol>
                <a:gridCol w="1857829">
                  <a:extLst>
                    <a:ext uri="{9D8B030D-6E8A-4147-A177-3AD203B41FA5}">
                      <a16:colId xmlns:a16="http://schemas.microsoft.com/office/drawing/2014/main" val="1423933973"/>
                    </a:ext>
                  </a:extLst>
                </a:gridCol>
              </a:tblGrid>
              <a:tr h="833044">
                <a:tc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effectLst/>
                        </a:rPr>
                        <a:t>Industri</a:t>
                      </a:r>
                      <a:r>
                        <a:rPr lang="en-US" sz="1600" dirty="0">
                          <a:effectLst/>
                        </a:rPr>
                        <a:t> / KPA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effectLst/>
                        </a:rPr>
                        <a:t>Perubahan</a:t>
                      </a:r>
                      <a:r>
                        <a:rPr lang="en-US" sz="1600" dirty="0">
                          <a:effectLst/>
                        </a:rPr>
                        <a:t> Vol </a:t>
                      </a:r>
                      <a:r>
                        <a:rPr lang="en-US" sz="1600" dirty="0" err="1">
                          <a:effectLst/>
                        </a:rPr>
                        <a:t>Impor</a:t>
                      </a:r>
                      <a:r>
                        <a:rPr lang="en-US" sz="1600" dirty="0">
                          <a:effectLst/>
                        </a:rPr>
                        <a:t> 20/19 (%)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614234043"/>
                  </a:ext>
                </a:extLst>
              </a:tr>
              <a:tr h="416523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Pembuatan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Sepeda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ILMATE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35,57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810837100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APD – </a:t>
                      </a:r>
                      <a:r>
                        <a:rPr lang="en-US" sz="1600" b="0" dirty="0" err="1">
                          <a:effectLst/>
                        </a:rPr>
                        <a:t>Pelindung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Kepala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Kimia, </a:t>
                      </a:r>
                      <a:r>
                        <a:rPr lang="en-US" sz="1600" b="0" dirty="0" err="1">
                          <a:effectLst/>
                        </a:rPr>
                        <a:t>Farmasi</a:t>
                      </a:r>
                      <a:r>
                        <a:rPr lang="en-US" sz="1600" b="0" dirty="0">
                          <a:effectLst/>
                        </a:rPr>
                        <a:t> dan </a:t>
                      </a:r>
                      <a:r>
                        <a:rPr lang="en-US" sz="1600" b="0" dirty="0" err="1">
                          <a:effectLst/>
                        </a:rPr>
                        <a:t>Tekstil</a:t>
                      </a:r>
                      <a:r>
                        <a:rPr lang="en-US" sz="1600" b="0" dirty="0">
                          <a:effectLst/>
                        </a:rPr>
                        <a:t> (IKFT)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22,53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381246599"/>
                  </a:ext>
                </a:extLst>
              </a:tr>
              <a:tr h="416523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APD – Masker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IKFT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0,47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468987266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Alat Kesehatan &amp; </a:t>
                      </a:r>
                      <a:r>
                        <a:rPr lang="en-US" sz="1600" b="0" dirty="0" err="1">
                          <a:effectLst/>
                        </a:rPr>
                        <a:t>Peralatan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Rumah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Sakit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ILMATE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3,15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042380675"/>
                  </a:ext>
                </a:extLst>
              </a:tr>
              <a:tr h="416523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Hand Sanitizer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IKFT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10,43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977326483"/>
                  </a:ext>
                </a:extLst>
              </a:tr>
              <a:tr h="416523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Pengolahan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Rumput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Laut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Agro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10,69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269298323"/>
                  </a:ext>
                </a:extLst>
              </a:tr>
              <a:tr h="594195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Pembuatan</a:t>
                      </a:r>
                      <a:r>
                        <a:rPr lang="en-US" sz="1600" b="0" dirty="0">
                          <a:effectLst/>
                        </a:rPr>
                        <a:t> Kabel </a:t>
                      </a:r>
                      <a:r>
                        <a:rPr lang="en-US" sz="1600" b="0" dirty="0" err="1">
                          <a:effectLst/>
                        </a:rPr>
                        <a:t>Serat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Optik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ILMATE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22,98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2672932250"/>
                  </a:ext>
                </a:extLst>
              </a:tr>
              <a:tr h="416523"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effectLst/>
                        </a:rPr>
                        <a:t>Industri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Pembuatan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Pemanis</a:t>
                      </a:r>
                      <a:r>
                        <a:rPr lang="en-US" sz="1600" b="0" dirty="0">
                          <a:effectLst/>
                        </a:rPr>
                        <a:t> / </a:t>
                      </a:r>
                      <a:r>
                        <a:rPr lang="en-US" sz="1600" b="0" dirty="0" err="1">
                          <a:effectLst/>
                        </a:rPr>
                        <a:t>Ditjen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Agro</a:t>
                      </a:r>
                      <a:endParaRPr lang="en-ID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4,42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2" marR="11322" marT="0" marB="0" anchor="ctr"/>
                </a:tc>
                <a:extLst>
                  <a:ext uri="{0D108BD9-81ED-4DB2-BD59-A6C34878D82A}">
                    <a16:rowId xmlns:a16="http://schemas.microsoft.com/office/drawing/2014/main" val="3697847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CFE38C-B076-DEE0-1CA4-2EEF9E999BB9}"/>
              </a:ext>
            </a:extLst>
          </p:cNvPr>
          <p:cNvSpPr txBox="1"/>
          <p:nvPr/>
        </p:nvSpPr>
        <p:spPr>
          <a:xfrm>
            <a:off x="-102644" y="5951607"/>
            <a:ext cx="6068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BPS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/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5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Analisa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dan volume </a:t>
            </a:r>
            <a:r>
              <a:rPr lang="en-US" dirty="0" err="1"/>
              <a:t>impor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1E14DB-9322-4456-A786-5B7772D77DB7}"/>
              </a:ext>
            </a:extLst>
          </p:cNvPr>
          <p:cNvSpPr txBox="1">
            <a:spLocks/>
          </p:cNvSpPr>
          <p:nvPr/>
        </p:nvSpPr>
        <p:spPr>
          <a:xfrm>
            <a:off x="6096000" y="2047875"/>
            <a:ext cx="5802721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pemanfaatan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 oleh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diibawah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Agro</a:t>
            </a:r>
            <a:r>
              <a:rPr lang="en-US" sz="1600" dirty="0"/>
              <a:t> dan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Logam</a:t>
            </a:r>
            <a:r>
              <a:rPr lang="en-US" sz="1600" dirty="0"/>
              <a:t>, </a:t>
            </a:r>
            <a:r>
              <a:rPr lang="en-US" sz="1600" dirty="0" err="1"/>
              <a:t>Mesin</a:t>
            </a:r>
            <a:r>
              <a:rPr lang="en-US" sz="1600" dirty="0"/>
              <a:t>, Alat </a:t>
            </a:r>
            <a:r>
              <a:rPr lang="en-US" sz="1600" dirty="0" err="1"/>
              <a:t>Transportasi</a:t>
            </a:r>
            <a:r>
              <a:rPr lang="en-US" sz="1600" dirty="0"/>
              <a:t> dan </a:t>
            </a:r>
            <a:r>
              <a:rPr lang="en-US" sz="1600" dirty="0" err="1"/>
              <a:t>Elektronika</a:t>
            </a:r>
            <a:r>
              <a:rPr lang="en-US" sz="1600" dirty="0"/>
              <a:t>, 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realisasi</a:t>
            </a:r>
            <a:r>
              <a:rPr lang="en-US" sz="1600" dirty="0"/>
              <a:t> masing-masing </a:t>
            </a:r>
            <a:r>
              <a:rPr lang="en-US" sz="1600" dirty="0" err="1"/>
              <a:t>sebesar</a:t>
            </a:r>
            <a:r>
              <a:rPr lang="en-US" sz="1600" dirty="0"/>
              <a:t> 25,28% dan 18,56%,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volume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perlindungan</a:t>
            </a:r>
            <a:r>
              <a:rPr lang="en-US" sz="1600" dirty="0"/>
              <a:t> </a:t>
            </a:r>
            <a:r>
              <a:rPr lang="en-US" sz="1600" dirty="0" err="1"/>
              <a:t>perekonomian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menghadapi</a:t>
            </a:r>
            <a:r>
              <a:rPr lang="en-US" sz="1600" dirty="0"/>
              <a:t> Covid-19.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0371C16-2B42-4050-920B-E45CE56FF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439000"/>
              </p:ext>
            </p:extLst>
          </p:nvPr>
        </p:nvGraphicFramePr>
        <p:xfrm>
          <a:off x="293279" y="1369075"/>
          <a:ext cx="5802721" cy="3818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3243">
                  <a:extLst>
                    <a:ext uri="{9D8B030D-6E8A-4147-A177-3AD203B41FA5}">
                      <a16:colId xmlns:a16="http://schemas.microsoft.com/office/drawing/2014/main" val="926672840"/>
                    </a:ext>
                  </a:extLst>
                </a:gridCol>
                <a:gridCol w="1073610">
                  <a:extLst>
                    <a:ext uri="{9D8B030D-6E8A-4147-A177-3AD203B41FA5}">
                      <a16:colId xmlns:a16="http://schemas.microsoft.com/office/drawing/2014/main" val="940893783"/>
                    </a:ext>
                  </a:extLst>
                </a:gridCol>
                <a:gridCol w="1070388">
                  <a:extLst>
                    <a:ext uri="{9D8B030D-6E8A-4147-A177-3AD203B41FA5}">
                      <a16:colId xmlns:a16="http://schemas.microsoft.com/office/drawing/2014/main" val="369613942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976921823"/>
                    </a:ext>
                  </a:extLst>
                </a:gridCol>
                <a:gridCol w="805830">
                  <a:extLst>
                    <a:ext uri="{9D8B030D-6E8A-4147-A177-3AD203B41FA5}">
                      <a16:colId xmlns:a16="http://schemas.microsoft.com/office/drawing/2014/main" val="62019052"/>
                    </a:ext>
                  </a:extLst>
                </a:gridCol>
              </a:tblGrid>
              <a:tr h="8183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KPA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Volume 2019 (Ton)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Volume 2020 (Ton)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Perubahan</a:t>
                      </a:r>
                      <a:r>
                        <a:rPr lang="en-US" sz="1400" dirty="0">
                          <a:effectLst/>
                        </a:rPr>
                        <a:t> 20/19 (%)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Realisasi</a:t>
                      </a:r>
                      <a:r>
                        <a:rPr lang="en-US" sz="1400" dirty="0">
                          <a:effectLst/>
                        </a:rPr>
                        <a:t> (%)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56266660"/>
                  </a:ext>
                </a:extLst>
              </a:tr>
              <a:tr h="637908">
                <a:tc>
                  <a:txBody>
                    <a:bodyPr/>
                    <a:lstStyle/>
                    <a:p>
                      <a:pPr marL="85725" indent="0" algn="l"/>
                      <a:r>
                        <a:rPr lang="en-US" sz="1400" dirty="0" err="1">
                          <a:effectLst/>
                        </a:rPr>
                        <a:t>Industri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Agro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4.113.997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3.624.269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-11,90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>
                          <a:effectLst/>
                        </a:rPr>
                        <a:t>25,28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956647642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marL="85725" indent="0" algn="l"/>
                      <a:r>
                        <a:rPr lang="en-US" sz="1400" dirty="0" err="1">
                          <a:effectLst/>
                        </a:rPr>
                        <a:t>Industri</a:t>
                      </a:r>
                      <a:r>
                        <a:rPr lang="en-US" sz="1400" dirty="0">
                          <a:effectLst/>
                        </a:rPr>
                        <a:t> Kecil </a:t>
                      </a:r>
                      <a:r>
                        <a:rPr lang="en-US" sz="1400" dirty="0" err="1">
                          <a:effectLst/>
                        </a:rPr>
                        <a:t>Menengah</a:t>
                      </a:r>
                      <a:r>
                        <a:rPr lang="en-US" sz="1400" dirty="0">
                          <a:effectLst/>
                        </a:rPr>
                        <a:t> dan Aneka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94.088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65.242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-30,66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>
                          <a:effectLst/>
                        </a:rPr>
                        <a:t>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3991493635"/>
                  </a:ext>
                </a:extLst>
              </a:tr>
              <a:tr h="708559">
                <a:tc>
                  <a:txBody>
                    <a:bodyPr/>
                    <a:lstStyle/>
                    <a:p>
                      <a:pPr marL="85725" indent="0" algn="l"/>
                      <a:r>
                        <a:rPr lang="en-US" sz="1400" dirty="0" err="1">
                          <a:effectLst/>
                        </a:rPr>
                        <a:t>Industri</a:t>
                      </a:r>
                      <a:r>
                        <a:rPr lang="en-US" sz="1400" dirty="0">
                          <a:effectLst/>
                        </a:rPr>
                        <a:t> Kimia </a:t>
                      </a:r>
                      <a:r>
                        <a:rPr lang="en-US" sz="1400" dirty="0" err="1">
                          <a:effectLst/>
                        </a:rPr>
                        <a:t>farmasi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Tekstil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716.855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673.514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-6,05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2526029676"/>
                  </a:ext>
                </a:extLst>
              </a:tr>
              <a:tr h="944897">
                <a:tc>
                  <a:txBody>
                    <a:bodyPr/>
                    <a:lstStyle/>
                    <a:p>
                      <a:pPr marL="85725" indent="0" algn="l"/>
                      <a:r>
                        <a:rPr lang="en-US" sz="1400" dirty="0" err="1">
                          <a:effectLst/>
                        </a:rPr>
                        <a:t>Industri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Logam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</a:t>
                      </a:r>
                      <a:r>
                        <a:rPr lang="en-US" sz="1400" dirty="0">
                          <a:effectLst/>
                        </a:rPr>
                        <a:t> Alat </a:t>
                      </a:r>
                      <a:r>
                        <a:rPr lang="en-US" sz="1400" dirty="0" err="1">
                          <a:effectLst/>
                        </a:rPr>
                        <a:t>Transportasi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Elektronika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1.321.189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1.192.425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-9,75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18,56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2807862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F3BF46-8715-206C-028B-4A0D9E70D1C2}"/>
              </a:ext>
            </a:extLst>
          </p:cNvPr>
          <p:cNvSpPr txBox="1"/>
          <p:nvPr/>
        </p:nvSpPr>
        <p:spPr>
          <a:xfrm>
            <a:off x="-262301" y="5207751"/>
            <a:ext cx="60680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BPS dan Kementerian Perindustrian,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Analisa </a:t>
            </a:r>
            <a:r>
              <a:rPr lang="en-US" dirty="0" err="1"/>
              <a:t>Dampak</a:t>
            </a:r>
            <a:r>
              <a:rPr lang="en-US" dirty="0"/>
              <a:t> PERDAGANGAN DAN </a:t>
            </a:r>
            <a:r>
              <a:rPr lang="en-US" dirty="0" err="1"/>
              <a:t>EKONOMi</a:t>
            </a:r>
            <a:endParaRPr lang="en-ID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2B4360F-19DB-44BE-A5BF-5A0C22659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678349"/>
              </p:ext>
            </p:extLst>
          </p:nvPr>
        </p:nvGraphicFramePr>
        <p:xfrm>
          <a:off x="334550" y="766912"/>
          <a:ext cx="11509013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B3E623-22E1-475B-BB51-4640EDD39892}"/>
              </a:ext>
            </a:extLst>
          </p:cNvPr>
          <p:cNvSpPr txBox="1"/>
          <p:nvPr/>
        </p:nvSpPr>
        <p:spPr>
          <a:xfrm>
            <a:off x="341493" y="4457658"/>
            <a:ext cx="11509013" cy="153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ID" sz="1500" dirty="0" err="1"/>
              <a:t>Permintaan</a:t>
            </a:r>
            <a:r>
              <a:rPr lang="en-ID" sz="1500" dirty="0"/>
              <a:t> BMDTP </a:t>
            </a:r>
            <a:r>
              <a:rPr lang="en-ID" sz="1500" dirty="0" err="1"/>
              <a:t>dari</a:t>
            </a:r>
            <a:r>
              <a:rPr lang="en-ID" sz="1500" dirty="0"/>
              <a:t> 33 </a:t>
            </a:r>
            <a:r>
              <a:rPr lang="en-ID" sz="1500" dirty="0" err="1"/>
              <a:t>industri</a:t>
            </a:r>
            <a:r>
              <a:rPr lang="en-ID" sz="1500" dirty="0"/>
              <a:t>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terdiri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235 </a:t>
            </a:r>
            <a:r>
              <a:rPr lang="en-ID" sz="1500" dirty="0" err="1"/>
              <a:t>kelompok</a:t>
            </a:r>
            <a:r>
              <a:rPr lang="en-ID" sz="1500" dirty="0"/>
              <a:t> </a:t>
            </a:r>
            <a:r>
              <a:rPr lang="en-ID" sz="1500" dirty="0" err="1"/>
              <a:t>barang</a:t>
            </a:r>
            <a:r>
              <a:rPr lang="en-ID" sz="1500" dirty="0"/>
              <a:t> </a:t>
            </a:r>
            <a:r>
              <a:rPr lang="en-ID" sz="1500" dirty="0" err="1"/>
              <a:t>berdasarkan</a:t>
            </a:r>
            <a:r>
              <a:rPr lang="en-ID" sz="1500" dirty="0"/>
              <a:t> HS 8 digit </a:t>
            </a:r>
            <a:r>
              <a:rPr lang="en-ID" sz="1500" dirty="0" err="1"/>
              <a:t>dalam</a:t>
            </a:r>
            <a:r>
              <a:rPr lang="en-ID" sz="1500" dirty="0"/>
              <a:t> BTKI 2017. </a:t>
            </a:r>
          </a:p>
          <a:p>
            <a:pPr algn="just">
              <a:lnSpc>
                <a:spcPct val="105000"/>
              </a:lnSpc>
            </a:pP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gambar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terlihat</a:t>
            </a:r>
            <a:r>
              <a:rPr lang="en-ID" sz="1500" dirty="0"/>
              <a:t> Bea Masuk (MFN) </a:t>
            </a:r>
            <a:r>
              <a:rPr lang="en-ID" sz="1500" dirty="0" err="1"/>
              <a:t>barang</a:t>
            </a:r>
            <a:r>
              <a:rPr lang="en-ID" sz="1500" dirty="0"/>
              <a:t>/</a:t>
            </a:r>
            <a:r>
              <a:rPr lang="en-ID" sz="1500" dirty="0" err="1"/>
              <a:t>bahan</a:t>
            </a:r>
            <a:r>
              <a:rPr lang="en-ID" sz="1500" dirty="0"/>
              <a:t> </a:t>
            </a:r>
            <a:r>
              <a:rPr lang="en-ID" sz="1500" dirty="0" err="1"/>
              <a:t>baku</a:t>
            </a:r>
            <a:r>
              <a:rPr lang="en-ID" sz="1500" dirty="0"/>
              <a:t> </a:t>
            </a:r>
            <a:r>
              <a:rPr lang="en-ID" sz="1500" dirty="0" err="1"/>
              <a:t>atas</a:t>
            </a:r>
            <a:r>
              <a:rPr lang="en-ID" sz="1500" dirty="0"/>
              <a:t> 235 </a:t>
            </a:r>
            <a:r>
              <a:rPr lang="en-ID" sz="1500" dirty="0" err="1"/>
              <a:t>produk</a:t>
            </a:r>
            <a:r>
              <a:rPr lang="en-ID" sz="1500" dirty="0"/>
              <a:t> yang </a:t>
            </a:r>
            <a:r>
              <a:rPr lang="en-ID" sz="1500" dirty="0" err="1"/>
              <a:t>diajukan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mendapatkan</a:t>
            </a:r>
            <a:r>
              <a:rPr lang="en-ID" sz="1500" dirty="0"/>
              <a:t> BMDTP </a:t>
            </a:r>
            <a:r>
              <a:rPr lang="en-ID" sz="1500" dirty="0" err="1"/>
              <a:t>berkisar</a:t>
            </a:r>
            <a:r>
              <a:rPr lang="en-ID" sz="1500" dirty="0"/>
              <a:t> </a:t>
            </a:r>
            <a:r>
              <a:rPr lang="en-ID" sz="1500" dirty="0" err="1"/>
              <a:t>antara</a:t>
            </a:r>
            <a:r>
              <a:rPr lang="en-ID" sz="1500" dirty="0"/>
              <a:t> 5%-20%. </a:t>
            </a:r>
            <a:r>
              <a:rPr lang="en-ID" sz="1500" dirty="0" err="1"/>
              <a:t>Terdapat</a:t>
            </a:r>
            <a:r>
              <a:rPr lang="en-ID" sz="1500" dirty="0"/>
              <a:t> 2 </a:t>
            </a:r>
            <a:r>
              <a:rPr lang="en-ID" sz="1500" dirty="0" err="1"/>
              <a:t>pos</a:t>
            </a:r>
            <a:r>
              <a:rPr lang="en-ID" sz="1500" dirty="0"/>
              <a:t> </a:t>
            </a:r>
            <a:r>
              <a:rPr lang="en-ID" sz="1500" dirty="0" err="1"/>
              <a:t>tarif</a:t>
            </a:r>
            <a:r>
              <a:rPr lang="en-ID" sz="1500" dirty="0"/>
              <a:t> yang Bea </a:t>
            </a:r>
            <a:r>
              <a:rPr lang="en-ID" sz="1500" dirty="0" err="1"/>
              <a:t>Masuknya</a:t>
            </a:r>
            <a:r>
              <a:rPr lang="en-ID" sz="1500" dirty="0"/>
              <a:t> </a:t>
            </a:r>
            <a:r>
              <a:rPr lang="en-ID" sz="1500" dirty="0" err="1"/>
              <a:t>sebesar</a:t>
            </a:r>
            <a:r>
              <a:rPr lang="en-ID" sz="1500" dirty="0"/>
              <a:t> 0% (HS Kode 2823.00.00 </a:t>
            </a:r>
            <a:r>
              <a:rPr lang="en-ID" sz="1500" dirty="0" err="1"/>
              <a:t>Industri</a:t>
            </a:r>
            <a:r>
              <a:rPr lang="en-ID" sz="1500" dirty="0"/>
              <a:t> </a:t>
            </a:r>
            <a:r>
              <a:rPr lang="en-ID" sz="1500" dirty="0" err="1"/>
              <a:t>Sarung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</a:t>
            </a:r>
            <a:r>
              <a:rPr lang="en-ID" sz="1500" dirty="0" err="1"/>
              <a:t>Karet</a:t>
            </a:r>
            <a:r>
              <a:rPr lang="en-ID" sz="1500" dirty="0"/>
              <a:t> dan HS Kode 2905.12.00 </a:t>
            </a:r>
            <a:r>
              <a:rPr lang="en-ID" sz="1500" dirty="0" err="1"/>
              <a:t>Industri</a:t>
            </a:r>
            <a:r>
              <a:rPr lang="en-ID" sz="1500" dirty="0"/>
              <a:t> Hand Sanitizer), </a:t>
            </a:r>
            <a:r>
              <a:rPr lang="en-ID" sz="1500" dirty="0" err="1"/>
              <a:t>namun</a:t>
            </a:r>
            <a:r>
              <a:rPr lang="en-ID" sz="1500" dirty="0"/>
              <a:t> </a:t>
            </a:r>
            <a:r>
              <a:rPr lang="en-ID" sz="1500" dirty="0" err="1"/>
              <a:t>masuk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list </a:t>
            </a:r>
            <a:r>
              <a:rPr lang="en-ID" sz="1500" dirty="0" err="1"/>
              <a:t>barang</a:t>
            </a:r>
            <a:r>
              <a:rPr lang="en-ID" sz="1500" dirty="0"/>
              <a:t> yang </a:t>
            </a:r>
            <a:r>
              <a:rPr lang="en-ID" sz="1500" dirty="0" err="1"/>
              <a:t>diberikan</a:t>
            </a:r>
            <a:r>
              <a:rPr lang="en-ID" sz="1500" dirty="0"/>
              <a:t> BMTDP. </a:t>
            </a:r>
          </a:p>
          <a:p>
            <a:pPr algn="just">
              <a:lnSpc>
                <a:spcPct val="105000"/>
              </a:lnSpc>
            </a:pPr>
            <a:r>
              <a:rPr lang="en-ID" sz="1500" dirty="0"/>
              <a:t>Hal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perlu</a:t>
            </a:r>
            <a:r>
              <a:rPr lang="en-ID" sz="1500" dirty="0"/>
              <a:t> </a:t>
            </a:r>
            <a:r>
              <a:rPr lang="en-ID" sz="1500" dirty="0" err="1"/>
              <a:t>menjadi</a:t>
            </a:r>
            <a:r>
              <a:rPr lang="en-ID" sz="1500" dirty="0"/>
              <a:t> </a:t>
            </a:r>
            <a:r>
              <a:rPr lang="en-ID" sz="1500" dirty="0" err="1"/>
              <a:t>perhatian</a:t>
            </a:r>
            <a:r>
              <a:rPr lang="en-ID" sz="1500" dirty="0"/>
              <a:t> </a:t>
            </a:r>
            <a:r>
              <a:rPr lang="en-ID" sz="1500" dirty="0" err="1"/>
              <a:t>bahwa</a:t>
            </a:r>
            <a:r>
              <a:rPr lang="en-ID" sz="1500" dirty="0"/>
              <a:t> </a:t>
            </a:r>
            <a:r>
              <a:rPr lang="en-ID" sz="1500" dirty="0" err="1"/>
              <a:t>terdapat</a:t>
            </a:r>
            <a:r>
              <a:rPr lang="en-ID" sz="1500" dirty="0"/>
              <a:t> </a:t>
            </a:r>
            <a:r>
              <a:rPr lang="en-ID" sz="1500" dirty="0" err="1"/>
              <a:t>barang</a:t>
            </a:r>
            <a:r>
              <a:rPr lang="en-ID" sz="1500" dirty="0"/>
              <a:t> yang </a:t>
            </a:r>
            <a:r>
              <a:rPr lang="en-ID" sz="1500" dirty="0" err="1"/>
              <a:t>diberikan</a:t>
            </a:r>
            <a:r>
              <a:rPr lang="en-ID" sz="1500" dirty="0"/>
              <a:t> BMDTP </a:t>
            </a:r>
            <a:r>
              <a:rPr lang="en-ID" sz="1500" dirty="0" err="1"/>
              <a:t>namun</a:t>
            </a:r>
            <a:r>
              <a:rPr lang="en-ID" sz="1500" dirty="0"/>
              <a:t> </a:t>
            </a:r>
            <a:r>
              <a:rPr lang="en-ID" sz="1500" dirty="0" err="1"/>
              <a:t>kurang</a:t>
            </a:r>
            <a:r>
              <a:rPr lang="en-ID" sz="1500" dirty="0"/>
              <a:t> </a:t>
            </a:r>
            <a:r>
              <a:rPr lang="en-ID" sz="1500" dirty="0" err="1"/>
              <a:t>tepat</a:t>
            </a:r>
            <a:r>
              <a:rPr lang="en-ID" sz="1500" dirty="0"/>
              <a:t> </a:t>
            </a:r>
            <a:r>
              <a:rPr lang="en-ID" sz="1500" dirty="0" err="1"/>
              <a:t>sasaran</a:t>
            </a:r>
            <a:r>
              <a:rPr lang="en-ID" sz="1500" dirty="0"/>
              <a:t> dan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sesuai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persyaratan</a:t>
            </a:r>
            <a:r>
              <a:rPr lang="en-ID" sz="1500" dirty="0"/>
              <a:t> </a:t>
            </a:r>
            <a:r>
              <a:rPr lang="en-ID" sz="1500" dirty="0" err="1"/>
              <a:t>jenis</a:t>
            </a:r>
            <a:r>
              <a:rPr lang="en-ID" sz="1500" dirty="0"/>
              <a:t> </a:t>
            </a:r>
            <a:r>
              <a:rPr lang="en-ID" sz="1500" dirty="0" err="1"/>
              <a:t>barang</a:t>
            </a:r>
            <a:r>
              <a:rPr lang="en-ID" sz="1500" dirty="0"/>
              <a:t> yang </a:t>
            </a:r>
            <a:r>
              <a:rPr lang="en-ID" sz="1500" dirty="0" err="1"/>
              <a:t>berhak</a:t>
            </a:r>
            <a:r>
              <a:rPr lang="en-ID" sz="1500" dirty="0"/>
              <a:t> </a:t>
            </a:r>
            <a:r>
              <a:rPr lang="en-ID" sz="1500" dirty="0" err="1"/>
              <a:t>dibayarkan</a:t>
            </a:r>
            <a:r>
              <a:rPr lang="en-ID" sz="1500" dirty="0"/>
              <a:t> Bea </a:t>
            </a:r>
            <a:r>
              <a:rPr lang="en-ID" sz="1500" dirty="0" err="1"/>
              <a:t>Masuknya</a:t>
            </a:r>
            <a:r>
              <a:rPr lang="en-ID" sz="1500" dirty="0"/>
              <a:t> oleh </a:t>
            </a:r>
            <a:r>
              <a:rPr lang="en-ID" sz="1500" dirty="0" err="1"/>
              <a:t>Pemerintah</a:t>
            </a:r>
            <a:endParaRPr lang="en-ID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84FA5-4791-F7C0-4195-5BC7373B3A71}"/>
              </a:ext>
            </a:extLst>
          </p:cNvPr>
          <p:cNvSpPr txBox="1"/>
          <p:nvPr/>
        </p:nvSpPr>
        <p:spPr>
          <a:xfrm>
            <a:off x="-262300" y="3980646"/>
            <a:ext cx="6068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BTKI 2017,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/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6" y="134329"/>
            <a:ext cx="11356613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Analisa </a:t>
            </a:r>
            <a:r>
              <a:rPr lang="en-US" dirty="0" err="1"/>
              <a:t>Dampak</a:t>
            </a:r>
            <a:r>
              <a:rPr lang="en-US" dirty="0"/>
              <a:t> PERDAGANGAN DAN </a:t>
            </a:r>
            <a:r>
              <a:rPr lang="en-US" dirty="0" err="1"/>
              <a:t>EKONOMi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1E14DB-9322-4456-A786-5B7772D77DB7}"/>
              </a:ext>
            </a:extLst>
          </p:cNvPr>
          <p:cNvSpPr txBox="1">
            <a:spLocks/>
          </p:cNvSpPr>
          <p:nvPr/>
        </p:nvSpPr>
        <p:spPr>
          <a:xfrm>
            <a:off x="5380719" y="640935"/>
            <a:ext cx="5802721" cy="522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 </a:t>
            </a:r>
            <a:r>
              <a:rPr lang="en-US" sz="1600" dirty="0" err="1"/>
              <a:t>Tahun</a:t>
            </a:r>
            <a:r>
              <a:rPr lang="en-US" sz="1600" dirty="0"/>
              <a:t> 2020 yang </a:t>
            </a:r>
            <a:r>
              <a:rPr lang="en-US" sz="1600" dirty="0" err="1"/>
              <a:t>dilakukan</a:t>
            </a:r>
            <a:r>
              <a:rPr lang="en-US" sz="1600" dirty="0"/>
              <a:t> oleh </a:t>
            </a:r>
            <a:r>
              <a:rPr lang="en-US" sz="1600" dirty="0" err="1"/>
              <a:t>Pemerintah</a:t>
            </a:r>
            <a:r>
              <a:rPr lang="en-US" sz="1600" dirty="0"/>
              <a:t> Indonesia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upaya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subsidi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Gambar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dampak</a:t>
            </a:r>
            <a:r>
              <a:rPr lang="en-US" sz="1600" dirty="0"/>
              <a:t> </a:t>
            </a:r>
            <a:r>
              <a:rPr lang="en-US" sz="1600" i="1" dirty="0"/>
              <a:t>welfare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subsidi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 </a:t>
            </a:r>
            <a:r>
              <a:rPr lang="en-US" sz="1600" dirty="0" err="1"/>
              <a:t>dimana</a:t>
            </a:r>
            <a:r>
              <a:rPr lang="en-US" sz="1600" dirty="0"/>
              <a:t>: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</a:pPr>
            <a:r>
              <a:rPr lang="en-US" sz="1600" dirty="0" err="1"/>
              <a:t>Titik</a:t>
            </a:r>
            <a:r>
              <a:rPr lang="en-US" sz="1600" dirty="0"/>
              <a:t> a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besaran</a:t>
            </a:r>
            <a:r>
              <a:rPr lang="en-US" sz="1600" dirty="0"/>
              <a:t> surplus yang </a:t>
            </a:r>
            <a:r>
              <a:rPr lang="en-US" sz="1600" dirty="0" err="1"/>
              <a:t>diperoleh</a:t>
            </a:r>
            <a:r>
              <a:rPr lang="en-US" sz="1600" dirty="0"/>
              <a:t> oleh </a:t>
            </a:r>
            <a:r>
              <a:rPr lang="en-US" sz="1600" dirty="0" err="1"/>
              <a:t>produsen</a:t>
            </a:r>
            <a:r>
              <a:rPr lang="en-US" sz="1600" dirty="0"/>
              <a:t> (</a:t>
            </a:r>
            <a:r>
              <a:rPr lang="en-US" sz="1600" dirty="0" err="1"/>
              <a:t>perusahaan</a:t>
            </a:r>
            <a:r>
              <a:rPr lang="en-US" sz="1600" dirty="0"/>
              <a:t>);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</a:pPr>
            <a:r>
              <a:rPr lang="en-US" sz="1600" dirty="0" err="1"/>
              <a:t>Besaran</a:t>
            </a:r>
            <a:r>
              <a:rPr lang="en-US" sz="1600" dirty="0"/>
              <a:t> </a:t>
            </a:r>
            <a:r>
              <a:rPr lang="en-US" sz="1600" i="1" dirty="0"/>
              <a:t>government loss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subsidi</a:t>
            </a:r>
            <a:r>
              <a:rPr lang="en-US" sz="1600" dirty="0"/>
              <a:t> BMDTP Covid-19 </a:t>
            </a:r>
            <a:r>
              <a:rPr lang="en-US" sz="1600" dirty="0" err="1"/>
              <a:t>ditunjukkan</a:t>
            </a:r>
            <a:r>
              <a:rPr lang="en-US" sz="1600" dirty="0"/>
              <a:t> pada </a:t>
            </a:r>
            <a:r>
              <a:rPr lang="en-US" sz="1600" dirty="0" err="1"/>
              <a:t>titik</a:t>
            </a:r>
            <a:r>
              <a:rPr lang="en-US" sz="1600" dirty="0"/>
              <a:t> a dan b;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</a:pPr>
            <a:r>
              <a:rPr lang="en-US" sz="1600" dirty="0" err="1"/>
              <a:t>Consumen</a:t>
            </a:r>
            <a:r>
              <a:rPr lang="en-US" sz="1600" dirty="0"/>
              <a:t> surplus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konsumen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dampak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subsidi</a:t>
            </a:r>
            <a:r>
              <a:rPr lang="en-US" sz="1600" dirty="0"/>
              <a:t> BMDTP Covid-19.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</a:pPr>
            <a:r>
              <a:rPr lang="en-US" sz="1600" dirty="0" err="1"/>
              <a:t>Besaran</a:t>
            </a:r>
            <a:r>
              <a:rPr lang="en-US" sz="1600" dirty="0"/>
              <a:t> </a:t>
            </a:r>
            <a:r>
              <a:rPr lang="en-US" sz="1600" i="1" dirty="0"/>
              <a:t>national welfare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-b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subsidi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berdampak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kesejahteraan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8DA1C-E8E9-4E22-9491-F0D5B8C04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14695" r="7560" b="5714"/>
          <a:stretch/>
        </p:blipFill>
        <p:spPr bwMode="auto">
          <a:xfrm>
            <a:off x="721086" y="1880870"/>
            <a:ext cx="3825240" cy="3357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703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6" y="134329"/>
            <a:ext cx="11356613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Kesimpulan dan </a:t>
            </a:r>
            <a:r>
              <a:rPr lang="en-US" dirty="0" err="1"/>
              <a:t>rekomendasi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F916E-65A0-B958-2E46-A2C7E243865E}"/>
              </a:ext>
            </a:extLst>
          </p:cNvPr>
          <p:cNvSpPr/>
          <p:nvPr/>
        </p:nvSpPr>
        <p:spPr>
          <a:xfrm>
            <a:off x="473436" y="2435377"/>
            <a:ext cx="11055955" cy="14324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Kesimpulan</a:t>
            </a:r>
          </a:p>
          <a:p>
            <a:pPr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Pemanfaatan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kebijakan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BMDTP Covid-19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belum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efektif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belum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dimanfaatkan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oleh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ditentukan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 33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sektor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hanya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11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memanfaatkan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fasilitas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BMDTP. 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cukup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berperan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penting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penangan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pandemi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covid-19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justru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memanfaatkan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fasilitas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BMDTP Covid-19</a:t>
            </a:r>
          </a:p>
          <a:p>
            <a:pPr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Rekomendasi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Fasilitas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BMDTP Covid-19 agar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dimanfaatkan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oleh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sektor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diimpor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dianalisa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dimana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tersebut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mendapatkan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fasilitas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lainnya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periode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kebijakan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lebih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lama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prosedur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sederhana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proses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pencairan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lebih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singkat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2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3507-8940-177A-F772-BB5A3643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Baguet Script" panose="020B0604020202020204" pitchFamily="2" charset="0"/>
              </a:rPr>
              <a:t>Thank you</a:t>
            </a:r>
            <a:endParaRPr lang="en-ID" sz="6600" dirty="0"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ED1E-21FC-123C-3F31-10A20BEB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052" y="1052513"/>
            <a:ext cx="7193603" cy="521391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Pandemi</a:t>
            </a:r>
            <a:r>
              <a:rPr lang="en-US" sz="1600" dirty="0"/>
              <a:t> Covid-19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kontraksi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perekonomian</a:t>
            </a:r>
            <a:r>
              <a:rPr lang="en-US" sz="1600" dirty="0"/>
              <a:t> global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berdampak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perekonomian</a:t>
            </a:r>
            <a:r>
              <a:rPr lang="en-US" sz="1600" dirty="0"/>
              <a:t> Indonesia.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 Indonesia pada Q2 </a:t>
            </a:r>
            <a:r>
              <a:rPr lang="en-US" sz="1600" dirty="0" err="1"/>
              <a:t>Tahun</a:t>
            </a:r>
            <a:r>
              <a:rPr lang="en-US" sz="1600" dirty="0"/>
              <a:t> 2020 </a:t>
            </a:r>
            <a:r>
              <a:rPr lang="en-US" sz="1600" dirty="0" err="1"/>
              <a:t>menurun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5,32%,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perekonomian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dampak</a:t>
            </a:r>
            <a:r>
              <a:rPr lang="en-US" sz="1600" dirty="0"/>
              <a:t> </a:t>
            </a:r>
            <a:r>
              <a:rPr lang="en-US" sz="1600" dirty="0" err="1"/>
              <a:t>penurunan</a:t>
            </a:r>
            <a:r>
              <a:rPr lang="en-US" sz="1600" dirty="0"/>
              <a:t> </a:t>
            </a:r>
            <a:r>
              <a:rPr lang="en-US" sz="1600" dirty="0" err="1"/>
              <a:t>produktivitas</a:t>
            </a:r>
            <a:r>
              <a:rPr lang="en-US" sz="1600" dirty="0"/>
              <a:t> yang </a:t>
            </a:r>
            <a:r>
              <a:rPr lang="en-US" sz="1600" dirty="0" err="1"/>
              <a:t>disebabkan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logistik</a:t>
            </a:r>
            <a:r>
              <a:rPr lang="en-US" sz="1600" dirty="0"/>
              <a:t> dan </a:t>
            </a:r>
            <a:r>
              <a:rPr lang="en-US" sz="1600" dirty="0" err="1"/>
              <a:t>turunnya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pembatalan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Produktivitas</a:t>
            </a:r>
            <a:r>
              <a:rPr lang="en-US" sz="1600" dirty="0"/>
              <a:t> yang </a:t>
            </a:r>
            <a:r>
              <a:rPr lang="en-US" sz="1600" dirty="0" err="1"/>
              <a:t>menurun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mengakibatkan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pemotongan</a:t>
            </a:r>
            <a:r>
              <a:rPr lang="en-US" sz="1600" dirty="0"/>
              <a:t> </a:t>
            </a:r>
            <a:r>
              <a:rPr lang="en-US" sz="1600" dirty="0" err="1"/>
              <a:t>gaji</a:t>
            </a:r>
            <a:r>
              <a:rPr lang="en-US" sz="1600" dirty="0"/>
              <a:t> dan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pengurangan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(PHK)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di masa pandemic Covid -19.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mengantisipasi</a:t>
            </a:r>
            <a:r>
              <a:rPr lang="en-US" sz="1600" dirty="0"/>
              <a:t> </a:t>
            </a:r>
            <a:r>
              <a:rPr lang="en-US" sz="1600" dirty="0" err="1"/>
              <a:t>dampak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insentif</a:t>
            </a:r>
            <a:r>
              <a:rPr lang="en-US" sz="1600" dirty="0"/>
              <a:t> </a:t>
            </a:r>
            <a:r>
              <a:rPr lang="en-US" sz="1600" dirty="0" err="1"/>
              <a:t>fiskal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Bea Masuk </a:t>
            </a:r>
            <a:r>
              <a:rPr lang="en-US" sz="1600" dirty="0" err="1"/>
              <a:t>Ditanggung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 (BMDTP) Covid-19 yang </a:t>
            </a:r>
            <a:r>
              <a:rPr lang="en-US" sz="1600" dirty="0" err="1"/>
              <a:t>diatur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PMK No 134/2020 dan </a:t>
            </a:r>
            <a:r>
              <a:rPr lang="en-US" sz="1600" dirty="0" err="1"/>
              <a:t>Permenperin</a:t>
            </a:r>
            <a:r>
              <a:rPr lang="en-US" sz="1600" dirty="0"/>
              <a:t> No. 31/2020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ID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 err="1"/>
              <a:t>Makalah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bertujuan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menganalisa</a:t>
            </a:r>
            <a:r>
              <a:rPr lang="en-ID" sz="1600" dirty="0"/>
              <a:t> </a:t>
            </a:r>
            <a:r>
              <a:rPr lang="en-ID" sz="1600" dirty="0" err="1"/>
              <a:t>pemanfaatan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</a:t>
            </a:r>
            <a:r>
              <a:rPr lang="en-ID" sz="1600" dirty="0" err="1"/>
              <a:t>fasilitas</a:t>
            </a:r>
            <a:r>
              <a:rPr lang="en-ID" sz="1600" dirty="0"/>
              <a:t> BMDTP Covid-19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 yang </a:t>
            </a:r>
            <a:r>
              <a:rPr lang="en-ID" sz="1600" dirty="0" err="1"/>
              <a:t>terdampak</a:t>
            </a:r>
            <a:r>
              <a:rPr lang="en-ID" sz="1600" dirty="0"/>
              <a:t> </a:t>
            </a:r>
            <a:r>
              <a:rPr lang="en-ID" sz="1600" dirty="0" err="1"/>
              <a:t>pandemi</a:t>
            </a:r>
            <a:r>
              <a:rPr lang="en-ID" sz="1600" dirty="0"/>
              <a:t> Covid-19.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A6DF3-A8C0-4631-B022-58FE7CEF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4" y="1431235"/>
            <a:ext cx="3305861" cy="3305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7C288-5102-48BD-9F5E-ECCD985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8457">
            <a:off x="3349236" y="1140394"/>
            <a:ext cx="1132953" cy="1132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579D1-DE2B-47B9-8F44-4ECA63E4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8457">
            <a:off x="676300" y="4514349"/>
            <a:ext cx="1132953" cy="11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STUDI LITERATUR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0C18DC-5C46-40F0-A8C7-FEF8F643A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57509"/>
              </p:ext>
            </p:extLst>
          </p:nvPr>
        </p:nvGraphicFramePr>
        <p:xfrm>
          <a:off x="435501" y="861391"/>
          <a:ext cx="11320998" cy="5618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8847">
                  <a:extLst>
                    <a:ext uri="{9D8B030D-6E8A-4147-A177-3AD203B41FA5}">
                      <a16:colId xmlns:a16="http://schemas.microsoft.com/office/drawing/2014/main" val="3969131536"/>
                    </a:ext>
                  </a:extLst>
                </a:gridCol>
                <a:gridCol w="8112151">
                  <a:extLst>
                    <a:ext uri="{9D8B030D-6E8A-4147-A177-3AD203B41FA5}">
                      <a16:colId xmlns:a16="http://schemas.microsoft.com/office/drawing/2014/main" val="1331340493"/>
                    </a:ext>
                  </a:extLst>
                </a:gridCol>
              </a:tblGrid>
              <a:tr h="58479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</a:rPr>
                        <a:t>Peneliti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Tahun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</a:rPr>
                        <a:t>Hasil </a:t>
                      </a:r>
                      <a:r>
                        <a:rPr lang="en-US" sz="1800" dirty="0" err="1">
                          <a:effectLst/>
                        </a:rPr>
                        <a:t>Penelitian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200437681"/>
                  </a:ext>
                </a:extLst>
              </a:tr>
              <a:tr h="637843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5000"/>
                        </a:lnSpc>
                      </a:pPr>
                      <a:r>
                        <a:rPr lang="en-US" sz="1800" dirty="0">
                          <a:effectLst/>
                        </a:rPr>
                        <a:t>Jones (2011) 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179388" indent="0" algn="just">
                        <a:lnSpc>
                          <a:spcPct val="105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Pengenaan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pajak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goods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distortif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perekonomian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2936069732"/>
                  </a:ext>
                </a:extLst>
              </a:tr>
              <a:tr h="1072037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5000"/>
                        </a:lnSpc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Samosir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(2012)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179388" indent="0" algn="just">
                        <a:lnSpc>
                          <a:spcPct val="105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Rendahnya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realisasi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diimpor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fasilitas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 0%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internasional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restitusi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telanjur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diimpor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pengajuan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lama dan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peraturan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terlambat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diterbitkan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3864277210"/>
                  </a:ext>
                </a:extLst>
              </a:tr>
              <a:tr h="1072037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5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Putra (2015)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179388" indent="0" algn="just">
                        <a:lnSpc>
                          <a:spcPct val="105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Kebijakan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dampak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pertumbuhan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Factor Productivity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 17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sektor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Hal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disebabkan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penerbitan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peraturan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sehingga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fasilitas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1055957603"/>
                  </a:ext>
                </a:extLst>
              </a:tr>
              <a:tr h="1288859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5000"/>
                        </a:lnSpc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Irianto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al., (2016) 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179388" indent="0" algn="just">
                        <a:lnSpc>
                          <a:spcPct val="105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pengajuan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menciptakan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taxation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material dan non material,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pencairan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membayar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terlebih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dahulu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menunggu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persetujuan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fasilitas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meningkatkan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khususnya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demurrage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Pelabuhan.</a:t>
                      </a:r>
                      <a:endParaRPr lang="en-ID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3241450622"/>
                  </a:ext>
                </a:extLst>
              </a:tr>
              <a:tr h="963351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5000"/>
                        </a:lnSpc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Rukmi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Almamalik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179388" indent="0" algn="just">
                        <a:lnSpc>
                          <a:spcPct val="105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Fasilitas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BMDTP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meningkatkan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pertumbuhan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manufaktur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Indonesia,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peningkatan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volume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peningkatan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volume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penurunan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peningkatan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pertumbuhan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364961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/>
              <a:t>STUDI LITERATUR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C834A-24E6-4A00-907B-2FE72D120950}"/>
              </a:ext>
            </a:extLst>
          </p:cNvPr>
          <p:cNvSpPr txBox="1">
            <a:spLocks/>
          </p:cNvSpPr>
          <p:nvPr/>
        </p:nvSpPr>
        <p:spPr>
          <a:xfrm>
            <a:off x="6096000" y="1052513"/>
            <a:ext cx="5765563" cy="5166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sejenis</a:t>
            </a:r>
            <a:r>
              <a:rPr lang="en-US" sz="1600" dirty="0"/>
              <a:t> di </a:t>
            </a:r>
            <a:r>
              <a:rPr lang="en-US" sz="1600" dirty="0" err="1"/>
              <a:t>luar</a:t>
            </a:r>
            <a:r>
              <a:rPr lang="en-US" sz="1600" dirty="0"/>
              <a:t> negeri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tarif</a:t>
            </a:r>
            <a:r>
              <a:rPr lang="en-US" sz="1600" dirty="0"/>
              <a:t> </a:t>
            </a:r>
            <a:r>
              <a:rPr lang="en-US" sz="1600" dirty="0" err="1"/>
              <a:t>bea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input di negara lain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nol</a:t>
            </a:r>
            <a:r>
              <a:rPr lang="en-US" sz="1600" dirty="0"/>
              <a:t> dan </a:t>
            </a:r>
            <a:r>
              <a:rPr lang="en-US" sz="1600" dirty="0" err="1"/>
              <a:t>tarif</a:t>
            </a:r>
            <a:r>
              <a:rPr lang="en-US" sz="1600" dirty="0"/>
              <a:t> </a:t>
            </a:r>
            <a:r>
              <a:rPr lang="en-US" sz="1600" dirty="0" err="1"/>
              <a:t>bea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preferensi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Indonesia juga </a:t>
            </a:r>
            <a:r>
              <a:rPr lang="en-US" sz="1600" dirty="0" err="1"/>
              <a:t>sudah</a:t>
            </a:r>
            <a:r>
              <a:rPr lang="en-US" sz="1600" dirty="0"/>
              <a:t> 0% </a:t>
            </a:r>
            <a:r>
              <a:rPr lang="en-US" sz="1600" dirty="0" err="1"/>
              <a:t>sejalan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perjanjian</a:t>
            </a:r>
            <a:r>
              <a:rPr lang="en-US" sz="1600" dirty="0"/>
              <a:t> </a:t>
            </a:r>
            <a:r>
              <a:rPr lang="en-US" sz="1600" dirty="0" err="1"/>
              <a:t>perdagangan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ketidakharmonisan</a:t>
            </a:r>
            <a:r>
              <a:rPr lang="en-US" sz="1600" dirty="0"/>
              <a:t> </a:t>
            </a:r>
            <a:r>
              <a:rPr lang="en-US" sz="1600" dirty="0" err="1"/>
              <a:t>tarif</a:t>
            </a:r>
            <a:r>
              <a:rPr lang="en-US" sz="1600" dirty="0"/>
              <a:t> </a:t>
            </a:r>
            <a:r>
              <a:rPr lang="en-US" sz="1600" dirty="0" err="1"/>
              <a:t>bea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dan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diproduksi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berdampak</a:t>
            </a:r>
            <a:r>
              <a:rPr lang="en-US" sz="1600" dirty="0"/>
              <a:t> pada </a:t>
            </a:r>
            <a:r>
              <a:rPr lang="en-US" sz="1600" dirty="0" err="1"/>
              <a:t>tergerusnya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saing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negeri di pasar </a:t>
            </a:r>
            <a:r>
              <a:rPr lang="en-US" sz="1600" dirty="0" err="1"/>
              <a:t>dalam</a:t>
            </a:r>
            <a:r>
              <a:rPr lang="en-US" sz="1600" dirty="0"/>
              <a:t> negeri.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 err="1"/>
              <a:t>Fasilitas</a:t>
            </a:r>
            <a:r>
              <a:rPr lang="en-ID" sz="1600" dirty="0"/>
              <a:t> BMDTP </a:t>
            </a:r>
            <a:r>
              <a:rPr lang="en-ID" sz="1600" dirty="0" err="1"/>
              <a:t>merupakan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instrumen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saing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negeri yang mana </a:t>
            </a:r>
            <a:r>
              <a:rPr lang="en-ID" sz="1600" dirty="0" err="1"/>
              <a:t>diatur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Undang</a:t>
            </a:r>
            <a:r>
              <a:rPr lang="en-ID" sz="1600" dirty="0"/>
              <a:t> </a:t>
            </a:r>
            <a:r>
              <a:rPr lang="en-ID" sz="1600" dirty="0" err="1"/>
              <a:t>Undang</a:t>
            </a:r>
            <a:r>
              <a:rPr lang="en-ID" sz="1600" dirty="0"/>
              <a:t> </a:t>
            </a:r>
            <a:r>
              <a:rPr lang="en-ID" sz="1600" dirty="0" err="1"/>
              <a:t>Anggaran</a:t>
            </a:r>
            <a:r>
              <a:rPr lang="en-ID" sz="1600" dirty="0"/>
              <a:t> </a:t>
            </a:r>
            <a:r>
              <a:rPr lang="en-ID" sz="1600" dirty="0" err="1"/>
              <a:t>Pendapatan</a:t>
            </a:r>
            <a:r>
              <a:rPr lang="en-ID" sz="1600" dirty="0"/>
              <a:t> dan </a:t>
            </a:r>
            <a:r>
              <a:rPr lang="en-ID" sz="1600" dirty="0" err="1"/>
              <a:t>Belanja</a:t>
            </a:r>
            <a:r>
              <a:rPr lang="en-ID" sz="1600" dirty="0"/>
              <a:t> Negara (UU APBN) dan </a:t>
            </a:r>
            <a:r>
              <a:rPr lang="en-ID" sz="1600" dirty="0" err="1"/>
              <a:t>dianggarkan</a:t>
            </a:r>
            <a:r>
              <a:rPr lang="en-ID" sz="1600" dirty="0"/>
              <a:t> </a:t>
            </a:r>
            <a:r>
              <a:rPr lang="en-ID" sz="1600" dirty="0" err="1"/>
              <a:t>pertama</a:t>
            </a:r>
            <a:r>
              <a:rPr lang="en-ID" sz="1600" dirty="0"/>
              <a:t> kali </a:t>
            </a:r>
            <a:r>
              <a:rPr lang="en-ID" sz="1600" dirty="0" err="1"/>
              <a:t>dalam</a:t>
            </a:r>
            <a:r>
              <a:rPr lang="en-ID" sz="1600" dirty="0"/>
              <a:t> APBN </a:t>
            </a:r>
            <a:r>
              <a:rPr lang="en-ID" sz="1600" dirty="0" err="1"/>
              <a:t>tahun</a:t>
            </a:r>
            <a:r>
              <a:rPr lang="en-ID" sz="1600" dirty="0"/>
              <a:t> 2008,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penerimaan</a:t>
            </a:r>
            <a:r>
              <a:rPr lang="en-ID" sz="1600" dirty="0"/>
              <a:t> </a:t>
            </a:r>
            <a:r>
              <a:rPr lang="en-ID" sz="1600" dirty="0" err="1"/>
              <a:t>bea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yang </a:t>
            </a:r>
            <a:r>
              <a:rPr lang="en-ID" sz="1600" dirty="0" err="1"/>
              <a:t>tarif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diatas</a:t>
            </a:r>
            <a:r>
              <a:rPr lang="en-ID" sz="1600" dirty="0"/>
              <a:t> 0%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dicatat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penerimaan</a:t>
            </a:r>
            <a:r>
              <a:rPr lang="en-ID" sz="1600" dirty="0"/>
              <a:t> </a:t>
            </a:r>
            <a:r>
              <a:rPr lang="en-ID" sz="1600" dirty="0" err="1"/>
              <a:t>pajak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perdagangan</a:t>
            </a:r>
            <a:r>
              <a:rPr lang="en-ID" sz="1600" dirty="0"/>
              <a:t> </a:t>
            </a:r>
            <a:r>
              <a:rPr lang="en-ID" sz="1600" dirty="0" err="1"/>
              <a:t>internasional</a:t>
            </a:r>
            <a:r>
              <a:rPr lang="en-ID" sz="1600" dirty="0"/>
              <a:t>, </a:t>
            </a:r>
            <a:r>
              <a:rPr lang="en-ID" sz="1600" dirty="0" err="1"/>
              <a:t>sementara</a:t>
            </a:r>
            <a:r>
              <a:rPr lang="en-ID" sz="1600" dirty="0"/>
              <a:t> </a:t>
            </a:r>
            <a:r>
              <a:rPr lang="en-ID" sz="1600" dirty="0" err="1"/>
              <a:t>pengeluarannya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membayar</a:t>
            </a:r>
            <a:r>
              <a:rPr lang="en-ID" sz="1600" dirty="0"/>
              <a:t>/</a:t>
            </a:r>
            <a:r>
              <a:rPr lang="en-ID" sz="1600" dirty="0" err="1"/>
              <a:t>menanggung</a:t>
            </a:r>
            <a:r>
              <a:rPr lang="en-ID" sz="1600" dirty="0"/>
              <a:t> </a:t>
            </a:r>
            <a:r>
              <a:rPr lang="en-ID" sz="1600" dirty="0" err="1"/>
              <a:t>bea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yang </a:t>
            </a:r>
            <a:r>
              <a:rPr lang="en-ID" sz="1600" dirty="0" err="1"/>
              <a:t>seharusnya</a:t>
            </a:r>
            <a:r>
              <a:rPr lang="en-ID" sz="1600" dirty="0"/>
              <a:t> </a:t>
            </a:r>
            <a:r>
              <a:rPr lang="en-ID" sz="1600" dirty="0" err="1"/>
              <a:t>dibayarkan</a:t>
            </a:r>
            <a:r>
              <a:rPr lang="en-ID" sz="1600" dirty="0"/>
              <a:t> oleh </a:t>
            </a:r>
            <a:r>
              <a:rPr lang="en-ID" sz="1600" dirty="0" err="1"/>
              <a:t>pihak</a:t>
            </a:r>
            <a:r>
              <a:rPr lang="en-ID" sz="1600" dirty="0"/>
              <a:t> yang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impor</a:t>
            </a:r>
            <a:r>
              <a:rPr lang="en-ID" sz="1600" dirty="0"/>
              <a:t> </a:t>
            </a:r>
            <a:r>
              <a:rPr lang="en-ID" sz="1600" dirty="0" err="1"/>
              <a:t>dicatat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pengeluaran</a:t>
            </a:r>
            <a:r>
              <a:rPr lang="en-ID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985A4-4E4B-4D68-B4AB-2DB628BA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0" y="1676400"/>
            <a:ext cx="4010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r>
              <a:rPr lang="en-US" dirty="0"/>
              <a:t> BMDTP Covid-19 di </a:t>
            </a:r>
            <a:r>
              <a:rPr lang="en-US" dirty="0" err="1"/>
              <a:t>indonesia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ED1E-21FC-123C-3F31-10A20BEB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052513"/>
            <a:ext cx="6852242" cy="5166948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BMDTP Covid-19 </a:t>
            </a:r>
            <a:r>
              <a:rPr lang="en-US" sz="1600" dirty="0" err="1"/>
              <a:t>merupakan</a:t>
            </a:r>
            <a:r>
              <a:rPr lang="en-US" sz="1600" dirty="0"/>
              <a:t> 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bea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terutang</a:t>
            </a:r>
            <a:r>
              <a:rPr lang="en-US" sz="1600" dirty="0"/>
              <a:t> yang </a:t>
            </a:r>
            <a:r>
              <a:rPr lang="en-US" sz="1600" dirty="0" err="1"/>
              <a:t>dibayar</a:t>
            </a:r>
            <a:r>
              <a:rPr lang="en-US" sz="1600" dirty="0"/>
              <a:t> </a:t>
            </a:r>
            <a:r>
              <a:rPr lang="en-US" sz="1600" dirty="0" err="1"/>
              <a:t>ooleh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alokasi</a:t>
            </a:r>
            <a:r>
              <a:rPr lang="en-US" sz="1600" dirty="0"/>
              <a:t> dana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ditetapkan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ABPN dan/</a:t>
            </a:r>
            <a:r>
              <a:rPr lang="en-US" sz="1600" dirty="0" err="1"/>
              <a:t>atau</a:t>
            </a:r>
            <a:r>
              <a:rPr lang="en-US" sz="1600" dirty="0"/>
              <a:t> ABPN-P.  </a:t>
            </a:r>
            <a:r>
              <a:rPr lang="en-US" sz="1600" dirty="0" err="1"/>
              <a:t>Alokasi</a:t>
            </a:r>
            <a:r>
              <a:rPr lang="en-US" sz="1600" dirty="0"/>
              <a:t> dana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diproduksi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negeri,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diproduksi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negeri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jumlahnya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K/L </a:t>
            </a:r>
            <a:r>
              <a:rPr lang="en-US" sz="1600" dirty="0" err="1"/>
              <a:t>terkait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/>
              <a:t>BMDTP  Covid-19 </a:t>
            </a:r>
            <a:r>
              <a:rPr lang="en-ID" sz="1600" dirty="0" err="1"/>
              <a:t>menjadi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pos</a:t>
            </a:r>
            <a:r>
              <a:rPr lang="en-ID" sz="1600" dirty="0"/>
              <a:t> </a:t>
            </a:r>
            <a:r>
              <a:rPr lang="en-ID" sz="1600" dirty="0" err="1"/>
              <a:t>pengeluaran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(</a:t>
            </a:r>
            <a:r>
              <a:rPr lang="en-ID" sz="1600" i="1" dirty="0"/>
              <a:t>government expenditure</a:t>
            </a:r>
            <a:r>
              <a:rPr lang="en-ID" sz="1600" dirty="0"/>
              <a:t>)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belanja</a:t>
            </a:r>
            <a:r>
              <a:rPr lang="en-ID" sz="1600" dirty="0"/>
              <a:t> </a:t>
            </a:r>
            <a:r>
              <a:rPr lang="en-ID" sz="1600" dirty="0" err="1"/>
              <a:t>subsidi</a:t>
            </a:r>
            <a:r>
              <a:rPr lang="en-ID" sz="1600" dirty="0"/>
              <a:t> yang </a:t>
            </a:r>
            <a:r>
              <a:rPr lang="en-ID" sz="1600" dirty="0" err="1"/>
              <a:t>termasuk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subsidi</a:t>
            </a:r>
            <a:r>
              <a:rPr lang="en-ID" sz="1600" dirty="0"/>
              <a:t> </a:t>
            </a:r>
            <a:r>
              <a:rPr lang="en-ID" sz="1600" dirty="0" err="1"/>
              <a:t>pajak</a:t>
            </a:r>
            <a:r>
              <a:rPr lang="en-ID" sz="1600" dirty="0"/>
              <a:t>, yang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 yang </a:t>
            </a:r>
            <a:r>
              <a:rPr lang="en-ID" sz="1600" dirty="0" err="1"/>
              <a:t>terdampak</a:t>
            </a:r>
            <a:r>
              <a:rPr lang="en-ID" sz="1600" dirty="0"/>
              <a:t> COVID-19 dan </a:t>
            </a:r>
            <a:r>
              <a:rPr lang="en-ID" sz="1600" dirty="0" err="1"/>
              <a:t>layak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BMDTP,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Pembina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impor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dan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,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setengah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, dan/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baku</a:t>
            </a:r>
            <a:r>
              <a:rPr lang="en-ID" sz="1600" dirty="0"/>
              <a:t>, </a:t>
            </a:r>
            <a:r>
              <a:rPr lang="en-ID" sz="1600" dirty="0" err="1"/>
              <a:t>suku</a:t>
            </a:r>
            <a:r>
              <a:rPr lang="en-ID" sz="1600" dirty="0"/>
              <a:t> </a:t>
            </a:r>
            <a:r>
              <a:rPr lang="en-ID" sz="1600" dirty="0" err="1"/>
              <a:t>cadangan</a:t>
            </a:r>
            <a:r>
              <a:rPr lang="en-ID" sz="1600" dirty="0"/>
              <a:t> dan/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komponen</a:t>
            </a:r>
            <a:r>
              <a:rPr lang="en-ID" sz="1600" dirty="0"/>
              <a:t>, yang </a:t>
            </a:r>
            <a:r>
              <a:rPr lang="en-ID" sz="1600" dirty="0" err="1"/>
              <a:t>diolah</a:t>
            </a:r>
            <a:r>
              <a:rPr lang="en-ID" sz="1600" dirty="0"/>
              <a:t>, </a:t>
            </a:r>
            <a:r>
              <a:rPr lang="en-ID" sz="1600" dirty="0" err="1"/>
              <a:t>dirakit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dipasang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dan/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jasa</a:t>
            </a:r>
            <a:r>
              <a:rPr lang="en-ID" sz="1600" dirty="0"/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ID" sz="1600" dirty="0"/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ID" sz="1600" dirty="0"/>
              <a:t>BMDTP Covid-19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33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efek</a:t>
            </a:r>
            <a:r>
              <a:rPr lang="en-ID" sz="1600" dirty="0"/>
              <a:t> </a:t>
            </a:r>
            <a:r>
              <a:rPr lang="en-ID" sz="1600" dirty="0" err="1"/>
              <a:t>pengganda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tinggi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perekonomian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alokasi</a:t>
            </a:r>
            <a:r>
              <a:rPr lang="en-ID" sz="1600" dirty="0"/>
              <a:t> </a:t>
            </a:r>
            <a:r>
              <a:rPr lang="en-ID" sz="1600" dirty="0" err="1"/>
              <a:t>anggaran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Rp 583,2 </a:t>
            </a:r>
            <a:r>
              <a:rPr lang="en-ID" sz="1600" dirty="0" err="1"/>
              <a:t>miliar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sektor</a:t>
            </a:r>
            <a:r>
              <a:rPr lang="en-ID" sz="1600" dirty="0"/>
              <a:t> yang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penerima</a:t>
            </a:r>
            <a:r>
              <a:rPr lang="en-ID" sz="1600" dirty="0"/>
              <a:t> </a:t>
            </a:r>
            <a:r>
              <a:rPr lang="en-ID" sz="1600" dirty="0" err="1"/>
              <a:t>bea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0%, </a:t>
            </a:r>
            <a:r>
              <a:rPr lang="en-ID" sz="1600" dirty="0" err="1"/>
              <a:t>bea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0% </a:t>
            </a:r>
            <a:r>
              <a:rPr lang="en-ID" sz="1600" dirty="0" err="1"/>
              <a:t>berdasarkan</a:t>
            </a:r>
            <a:r>
              <a:rPr lang="en-ID" sz="1600" dirty="0"/>
              <a:t> FTA, anti dumping/</a:t>
            </a: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i="1" dirty="0"/>
              <a:t>safe guard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ditimbun</a:t>
            </a:r>
            <a:r>
              <a:rPr lang="en-ID" sz="1600" dirty="0"/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0D95-FA52-43C5-9F8F-FAFCE928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7" y="2129383"/>
            <a:ext cx="3459566" cy="3459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B5533-D412-469C-8BBB-80CDC414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8457">
            <a:off x="3813062" y="1244474"/>
            <a:ext cx="1132953" cy="11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6" y="134329"/>
            <a:ext cx="10631885" cy="506606"/>
          </a:xfrm>
        </p:spPr>
        <p:txBody>
          <a:bodyPr>
            <a:noAutofit/>
          </a:bodyPr>
          <a:lstStyle/>
          <a:p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bea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di negara lain pada masa </a:t>
            </a:r>
            <a:r>
              <a:rPr lang="en-US" sz="2400" dirty="0" err="1"/>
              <a:t>pandemi</a:t>
            </a:r>
            <a:r>
              <a:rPr lang="en-US" sz="2400" dirty="0"/>
              <a:t> covid-19 </a:t>
            </a:r>
            <a:endParaRPr lang="en-ID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CAD0B-CFBB-411C-A6FC-D1D12476FB86}"/>
              </a:ext>
            </a:extLst>
          </p:cNvPr>
          <p:cNvSpPr txBox="1">
            <a:spLocks/>
          </p:cNvSpPr>
          <p:nvPr/>
        </p:nvSpPr>
        <p:spPr>
          <a:xfrm>
            <a:off x="473437" y="894238"/>
            <a:ext cx="11434401" cy="858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 err="1"/>
              <a:t>Organisasi</a:t>
            </a:r>
            <a:r>
              <a:rPr lang="en-US" sz="1700" dirty="0"/>
              <a:t> </a:t>
            </a:r>
            <a:r>
              <a:rPr lang="en-US" sz="1700" dirty="0" err="1"/>
              <a:t>internasional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WTO dan Bank Dunia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mengeluarkan</a:t>
            </a:r>
            <a:r>
              <a:rPr lang="en-US" sz="1700" dirty="0"/>
              <a:t> </a:t>
            </a:r>
            <a:r>
              <a:rPr lang="en-US" sz="1700" dirty="0" err="1"/>
              <a:t>panduan</a:t>
            </a:r>
            <a:r>
              <a:rPr lang="en-US" sz="1700" dirty="0"/>
              <a:t> </a:t>
            </a:r>
            <a:r>
              <a:rPr lang="en-US" sz="1700" dirty="0" err="1"/>
              <a:t>bagi</a:t>
            </a:r>
            <a:r>
              <a:rPr lang="en-US" sz="1700" dirty="0"/>
              <a:t> negara – negara di Dunia. Bank Dunia </a:t>
            </a:r>
            <a:r>
              <a:rPr lang="en-US" sz="1700" dirty="0" err="1"/>
              <a:t>mengeluarkan</a:t>
            </a:r>
            <a:r>
              <a:rPr lang="en-US" sz="1700" dirty="0"/>
              <a:t> </a:t>
            </a:r>
            <a:r>
              <a:rPr lang="en-US" sz="1700" dirty="0" err="1"/>
              <a:t>panduan</a:t>
            </a:r>
            <a:r>
              <a:rPr lang="en-US" sz="1700" dirty="0"/>
              <a:t> </a:t>
            </a:r>
            <a:r>
              <a:rPr lang="en-US" sz="1700" i="1" dirty="0"/>
              <a:t>Trade and Covid-19 Guidance Note Trade Facilitation Best Practices Implemented in Response to the Covid-19 Pandemic.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3779F-0CAE-EFAE-B214-D5DBF5C10915}"/>
              </a:ext>
            </a:extLst>
          </p:cNvPr>
          <p:cNvSpPr txBox="1"/>
          <p:nvPr/>
        </p:nvSpPr>
        <p:spPr>
          <a:xfrm>
            <a:off x="2153478" y="1752915"/>
            <a:ext cx="9193696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 err="1"/>
              <a:t>Tiongkok</a:t>
            </a:r>
            <a:r>
              <a:rPr lang="en-US" sz="1700" dirty="0"/>
              <a:t> </a:t>
            </a:r>
            <a:r>
              <a:rPr lang="en-US" sz="1700" dirty="0" err="1"/>
              <a:t>membentuk</a:t>
            </a:r>
            <a:r>
              <a:rPr lang="en-US" sz="1700" dirty="0"/>
              <a:t> </a:t>
            </a:r>
            <a:r>
              <a:rPr lang="en-US" sz="1700" i="1" dirty="0"/>
              <a:t>working group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mempercepat</a:t>
            </a:r>
            <a:r>
              <a:rPr lang="en-US" sz="1700" dirty="0"/>
              <a:t> proses </a:t>
            </a:r>
            <a:r>
              <a:rPr lang="en-US" sz="1700" dirty="0" err="1"/>
              <a:t>kepabeanan</a:t>
            </a:r>
            <a:r>
              <a:rPr lang="en-US" sz="1700" dirty="0"/>
              <a:t> </a:t>
            </a:r>
            <a:r>
              <a:rPr lang="en-US" sz="1700" dirty="0" err="1"/>
              <a:t>sehingga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mengurangi</a:t>
            </a:r>
            <a:r>
              <a:rPr lang="en-US" sz="1700" dirty="0"/>
              <a:t> </a:t>
            </a:r>
            <a:r>
              <a:rPr lang="en-US" sz="1700" i="1" dirty="0"/>
              <a:t>logistic cost </a:t>
            </a:r>
            <a:r>
              <a:rPr lang="en-US" sz="1700" dirty="0" err="1"/>
              <a:t>akibat</a:t>
            </a:r>
            <a:r>
              <a:rPr lang="en-US" sz="1700" dirty="0"/>
              <a:t> </a:t>
            </a:r>
            <a:r>
              <a:rPr lang="en-US" sz="1700" dirty="0" err="1"/>
              <a:t>lamanya</a:t>
            </a:r>
            <a:r>
              <a:rPr lang="en-US" sz="1700" dirty="0"/>
              <a:t> proses </a:t>
            </a:r>
            <a:r>
              <a:rPr lang="en-US" sz="1700" dirty="0" err="1"/>
              <a:t>ekspor</a:t>
            </a:r>
            <a:r>
              <a:rPr lang="en-US" sz="1700" dirty="0"/>
              <a:t> </a:t>
            </a:r>
            <a:r>
              <a:rPr lang="en-US" sz="1700" dirty="0" err="1"/>
              <a:t>impor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US" sz="1700" dirty="0" err="1"/>
              <a:t>mengurangi</a:t>
            </a:r>
            <a:r>
              <a:rPr lang="en-US" sz="1700" dirty="0"/>
              <a:t> </a:t>
            </a:r>
            <a:r>
              <a:rPr lang="en-US" sz="1700" dirty="0" err="1"/>
              <a:t>pemeriksaan</a:t>
            </a:r>
            <a:r>
              <a:rPr lang="en-US" sz="1700" dirty="0"/>
              <a:t> </a:t>
            </a:r>
            <a:r>
              <a:rPr lang="en-US" sz="1700" dirty="0" err="1"/>
              <a:t>kepabeanan</a:t>
            </a:r>
            <a:r>
              <a:rPr lang="en-US" sz="1700" dirty="0"/>
              <a:t>, </a:t>
            </a:r>
            <a:r>
              <a:rPr lang="en-US" sz="1700" dirty="0" err="1"/>
              <a:t>layanan</a:t>
            </a:r>
            <a:r>
              <a:rPr lang="en-US" sz="1700" dirty="0"/>
              <a:t> </a:t>
            </a:r>
            <a:r>
              <a:rPr lang="en-US" sz="1700" i="1" dirty="0"/>
              <a:t>paperless</a:t>
            </a:r>
            <a:r>
              <a:rPr lang="en-US" sz="1700" dirty="0"/>
              <a:t>, </a:t>
            </a:r>
            <a:r>
              <a:rPr lang="en-US" sz="1700" dirty="0" err="1"/>
              <a:t>fokus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barang</a:t>
            </a:r>
            <a:r>
              <a:rPr lang="en-US" sz="1700" dirty="0"/>
              <a:t> </a:t>
            </a:r>
            <a:r>
              <a:rPr lang="en-US" sz="1700" dirty="0" err="1"/>
              <a:t>penting</a:t>
            </a:r>
            <a:r>
              <a:rPr lang="en-US" sz="1700" dirty="0"/>
              <a:t> </a:t>
            </a:r>
            <a:r>
              <a:rPr lang="en-US" sz="1700" dirty="0" err="1"/>
              <a:t>guna</a:t>
            </a:r>
            <a:r>
              <a:rPr lang="en-US" sz="1700" dirty="0"/>
              <a:t> </a:t>
            </a:r>
            <a:r>
              <a:rPr lang="en-US" sz="1700" dirty="0" err="1"/>
              <a:t>mengantisipasi</a:t>
            </a:r>
            <a:r>
              <a:rPr lang="en-US" sz="1700" dirty="0"/>
              <a:t> </a:t>
            </a:r>
            <a:r>
              <a:rPr lang="en-US" sz="1700" dirty="0" err="1"/>
              <a:t>pandemi</a:t>
            </a:r>
            <a:r>
              <a:rPr lang="en-US" sz="1700" dirty="0"/>
              <a:t> Covid-19.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F3BA-2D58-6669-4789-01D7A078C7B9}"/>
              </a:ext>
            </a:extLst>
          </p:cNvPr>
          <p:cNvSpPr txBox="1"/>
          <p:nvPr/>
        </p:nvSpPr>
        <p:spPr>
          <a:xfrm>
            <a:off x="473438" y="2789582"/>
            <a:ext cx="9498824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/>
              <a:t>Amerika </a:t>
            </a:r>
            <a:r>
              <a:rPr lang="en-US" sz="1700" dirty="0" err="1"/>
              <a:t>Serikat</a:t>
            </a:r>
            <a:r>
              <a:rPr lang="en-US" sz="1700" dirty="0"/>
              <a:t> juga </a:t>
            </a:r>
            <a:r>
              <a:rPr lang="en-US" sz="1700" dirty="0" err="1"/>
              <a:t>memberikan</a:t>
            </a:r>
            <a:r>
              <a:rPr lang="en-US" sz="1700" dirty="0"/>
              <a:t> </a:t>
            </a:r>
            <a:r>
              <a:rPr lang="en-US" sz="1700" dirty="0" err="1"/>
              <a:t>relaksasi</a:t>
            </a:r>
            <a:r>
              <a:rPr lang="en-US" sz="1700" dirty="0"/>
              <a:t> pada </a:t>
            </a:r>
            <a:r>
              <a:rPr lang="en-US" sz="1700" dirty="0" err="1"/>
              <a:t>bea</a:t>
            </a:r>
            <a:r>
              <a:rPr lang="en-US" sz="1700" dirty="0"/>
              <a:t> </a:t>
            </a:r>
            <a:r>
              <a:rPr lang="en-US" sz="1700" dirty="0" err="1"/>
              <a:t>tambahan</a:t>
            </a:r>
            <a:r>
              <a:rPr lang="en-US" sz="1700" dirty="0"/>
              <a:t> yang </a:t>
            </a:r>
            <a:r>
              <a:rPr lang="en-US" sz="1700" dirty="0" err="1"/>
              <a:t>berlaku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barang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pandemi</a:t>
            </a:r>
            <a:r>
              <a:rPr lang="en-US" sz="1700" dirty="0"/>
              <a:t>. Proses </a:t>
            </a:r>
            <a:r>
              <a:rPr lang="en-US" sz="1700" dirty="0" err="1"/>
              <a:t>impor</a:t>
            </a:r>
            <a:r>
              <a:rPr lang="en-US" sz="1700" dirty="0"/>
              <a:t> juga </a:t>
            </a:r>
            <a:r>
              <a:rPr lang="en-US" sz="1700" dirty="0" err="1"/>
              <a:t>dimudahkan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</a:t>
            </a:r>
            <a:r>
              <a:rPr lang="en-US" sz="1700" dirty="0" err="1"/>
              <a:t>pemeriksaan</a:t>
            </a:r>
            <a:r>
              <a:rPr lang="en-US" sz="1700" dirty="0"/>
              <a:t> yang </a:t>
            </a:r>
            <a:r>
              <a:rPr lang="en-US" sz="1700" dirty="0" err="1"/>
              <a:t>lebih</a:t>
            </a:r>
            <a:r>
              <a:rPr lang="en-US" sz="1700" dirty="0"/>
              <a:t> </a:t>
            </a:r>
            <a:r>
              <a:rPr lang="en-US" sz="1700" dirty="0" err="1"/>
              <a:t>awal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administrasi</a:t>
            </a:r>
            <a:r>
              <a:rPr lang="en-US" sz="1700" dirty="0"/>
              <a:t> </a:t>
            </a:r>
            <a:r>
              <a:rPr lang="en-US" sz="1700" dirty="0" err="1"/>
              <a:t>dokumen</a:t>
            </a:r>
            <a:r>
              <a:rPr lang="en-US" sz="1700" dirty="0"/>
              <a:t> </a:t>
            </a:r>
            <a:r>
              <a:rPr lang="en-US" sz="1700" dirty="0" err="1"/>
              <a:t>kepabeanan</a:t>
            </a:r>
            <a:r>
              <a:rPr lang="en-US" sz="1700" dirty="0"/>
              <a:t>. Amerika </a:t>
            </a:r>
            <a:r>
              <a:rPr lang="en-US" sz="1700" dirty="0" err="1"/>
              <a:t>Serikat</a:t>
            </a:r>
            <a:r>
              <a:rPr lang="en-US" sz="1700" dirty="0"/>
              <a:t> </a:t>
            </a:r>
            <a:r>
              <a:rPr lang="en-US" sz="1700" dirty="0" err="1"/>
              <a:t>membentuk</a:t>
            </a:r>
            <a:r>
              <a:rPr lang="en-US" sz="1700" dirty="0"/>
              <a:t> </a:t>
            </a:r>
            <a:r>
              <a:rPr lang="en-US" sz="1700" i="1" dirty="0"/>
              <a:t>Emergency Operation Center </a:t>
            </a:r>
            <a:r>
              <a:rPr lang="en-US" sz="1700" dirty="0" err="1"/>
              <a:t>guna</a:t>
            </a:r>
            <a:r>
              <a:rPr lang="en-US" sz="1700" dirty="0"/>
              <a:t> </a:t>
            </a:r>
            <a:r>
              <a:rPr lang="en-US" sz="1700" dirty="0" err="1"/>
              <a:t>membantu</a:t>
            </a:r>
            <a:r>
              <a:rPr lang="en-US" sz="1700" dirty="0"/>
              <a:t> </a:t>
            </a:r>
            <a:r>
              <a:rPr lang="en-US" sz="1700" dirty="0" err="1"/>
              <a:t>pengelolaan</a:t>
            </a:r>
            <a:r>
              <a:rPr lang="en-US" sz="1700" dirty="0"/>
              <a:t> </a:t>
            </a:r>
            <a:r>
              <a:rPr lang="en-US" sz="1700" dirty="0" err="1"/>
              <a:t>kegiatan</a:t>
            </a:r>
            <a:r>
              <a:rPr lang="en-US" sz="1700" dirty="0"/>
              <a:t> </a:t>
            </a:r>
            <a:r>
              <a:rPr lang="en-US" sz="1700" dirty="0" err="1"/>
              <a:t>pengawasan</a:t>
            </a:r>
            <a:r>
              <a:rPr lang="en-US" sz="1700" dirty="0"/>
              <a:t> </a:t>
            </a:r>
            <a:r>
              <a:rPr lang="en-US" sz="1700" dirty="0" err="1"/>
              <a:t>kepabeanan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pandemi</a:t>
            </a:r>
            <a:r>
              <a:rPr lang="en-US" sz="1700" dirty="0"/>
              <a:t>.  </a:t>
            </a:r>
            <a:r>
              <a:rPr lang="en-US" sz="1700" dirty="0" err="1"/>
              <a:t>Selain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Amerika </a:t>
            </a:r>
            <a:r>
              <a:rPr lang="en-US" sz="1700" dirty="0" err="1"/>
              <a:t>Serikat</a:t>
            </a:r>
            <a:r>
              <a:rPr lang="en-US" sz="1700" dirty="0"/>
              <a:t> juga </a:t>
            </a:r>
            <a:r>
              <a:rPr lang="en-US" sz="1700" dirty="0" err="1"/>
              <a:t>memberlakukan</a:t>
            </a:r>
            <a:r>
              <a:rPr lang="en-US" sz="1700" dirty="0"/>
              <a:t> </a:t>
            </a:r>
            <a:r>
              <a:rPr lang="en-US" sz="1700" dirty="0" err="1"/>
              <a:t>pembatasan</a:t>
            </a:r>
            <a:r>
              <a:rPr lang="en-US" sz="1700" dirty="0"/>
              <a:t> </a:t>
            </a:r>
            <a:r>
              <a:rPr lang="en-US" sz="1700" dirty="0" err="1"/>
              <a:t>ekspor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produk</a:t>
            </a:r>
            <a:r>
              <a:rPr lang="en-US" sz="1700" dirty="0"/>
              <a:t> APD </a:t>
            </a:r>
            <a:r>
              <a:rPr lang="en-US" sz="1700" dirty="0" err="1"/>
              <a:t>guna</a:t>
            </a:r>
            <a:r>
              <a:rPr lang="en-US" sz="1700" dirty="0"/>
              <a:t> </a:t>
            </a:r>
            <a:r>
              <a:rPr lang="en-US" sz="1700" dirty="0" err="1"/>
              <a:t>menjaga</a:t>
            </a:r>
            <a:r>
              <a:rPr lang="en-US" sz="1700" dirty="0"/>
              <a:t> </a:t>
            </a:r>
            <a:r>
              <a:rPr lang="en-US" sz="1700" dirty="0" err="1"/>
              <a:t>stok</a:t>
            </a:r>
            <a:r>
              <a:rPr lang="en-US" sz="1700" dirty="0"/>
              <a:t> APD di </a:t>
            </a:r>
            <a:r>
              <a:rPr lang="en-US" sz="1700" dirty="0" err="1"/>
              <a:t>dalam</a:t>
            </a:r>
            <a:r>
              <a:rPr lang="en-US" sz="1700" dirty="0"/>
              <a:t> negeri.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5879A-EBEC-7DD2-2EDD-F824569A0436}"/>
              </a:ext>
            </a:extLst>
          </p:cNvPr>
          <p:cNvSpPr txBox="1"/>
          <p:nvPr/>
        </p:nvSpPr>
        <p:spPr>
          <a:xfrm>
            <a:off x="2153478" y="4306956"/>
            <a:ext cx="9428922" cy="14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 err="1"/>
              <a:t>Pemerintah</a:t>
            </a:r>
            <a:r>
              <a:rPr lang="en-US" sz="1700" dirty="0"/>
              <a:t> </a:t>
            </a:r>
            <a:r>
              <a:rPr lang="en-US" sz="1700" dirty="0" err="1"/>
              <a:t>Jepang</a:t>
            </a:r>
            <a:r>
              <a:rPr lang="en-US" sz="1700" dirty="0"/>
              <a:t> </a:t>
            </a:r>
            <a:r>
              <a:rPr lang="en-US" sz="1700" dirty="0" err="1"/>
              <a:t>mengeluarkan</a:t>
            </a:r>
            <a:r>
              <a:rPr lang="en-US" sz="1700" dirty="0"/>
              <a:t> </a:t>
            </a:r>
            <a:r>
              <a:rPr lang="en-US" sz="1700" dirty="0" err="1"/>
              <a:t>peraturan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memberikan</a:t>
            </a:r>
            <a:r>
              <a:rPr lang="en-US" sz="1700" dirty="0"/>
              <a:t> </a:t>
            </a:r>
            <a:r>
              <a:rPr lang="en-US" sz="1700" dirty="0" err="1"/>
              <a:t>prioritas</a:t>
            </a:r>
            <a:r>
              <a:rPr lang="en-US" sz="1700" dirty="0"/>
              <a:t> </a:t>
            </a:r>
            <a:r>
              <a:rPr lang="en-US" sz="1700" dirty="0" err="1"/>
              <a:t>serta</a:t>
            </a:r>
            <a:r>
              <a:rPr lang="en-US" sz="1700" dirty="0"/>
              <a:t> </a:t>
            </a:r>
            <a:r>
              <a:rPr lang="en-US" sz="1700" dirty="0" err="1"/>
              <a:t>relaksasi</a:t>
            </a:r>
            <a:r>
              <a:rPr lang="en-US" sz="1700" dirty="0"/>
              <a:t> </a:t>
            </a:r>
            <a:r>
              <a:rPr lang="en-US" sz="1700" dirty="0" err="1"/>
              <a:t>bea</a:t>
            </a:r>
            <a:r>
              <a:rPr lang="en-US" sz="1700" dirty="0"/>
              <a:t> </a:t>
            </a:r>
            <a:r>
              <a:rPr lang="en-US" sz="1700" dirty="0" err="1"/>
              <a:t>masuk</a:t>
            </a:r>
            <a:r>
              <a:rPr lang="en-US" sz="1700" dirty="0"/>
              <a:t> dan </a:t>
            </a:r>
            <a:r>
              <a:rPr lang="en-US" sz="1700" dirty="0" err="1"/>
              <a:t>perpajakan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barang</a:t>
            </a:r>
            <a:r>
              <a:rPr lang="en-US" sz="1700" dirty="0"/>
              <a:t> </a:t>
            </a:r>
            <a:r>
              <a:rPr lang="en-US" sz="1700" dirty="0" err="1"/>
              <a:t>tindakan</a:t>
            </a:r>
            <a:r>
              <a:rPr lang="en-US" sz="1700" dirty="0"/>
              <a:t> </a:t>
            </a:r>
            <a:r>
              <a:rPr lang="en-US" sz="1700" dirty="0" err="1"/>
              <a:t>penanggulangan</a:t>
            </a:r>
            <a:r>
              <a:rPr lang="en-US" sz="1700" dirty="0"/>
              <a:t> </a:t>
            </a:r>
            <a:r>
              <a:rPr lang="en-US" sz="1700" dirty="0" err="1"/>
              <a:t>wabah</a:t>
            </a:r>
            <a:r>
              <a:rPr lang="en-US" sz="1700" dirty="0"/>
              <a:t> Covid-19 dan </a:t>
            </a:r>
            <a:r>
              <a:rPr lang="en-US" sz="1700" dirty="0" err="1"/>
              <a:t>barang</a:t>
            </a:r>
            <a:r>
              <a:rPr lang="en-US" sz="1700" dirty="0"/>
              <a:t> </a:t>
            </a:r>
            <a:r>
              <a:rPr lang="en-US" sz="1700" dirty="0" err="1"/>
              <a:t>penting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US" sz="1700" dirty="0" err="1"/>
              <a:t>bahan</a:t>
            </a:r>
            <a:r>
              <a:rPr lang="en-US" sz="1700" dirty="0"/>
              <a:t> </a:t>
            </a:r>
            <a:r>
              <a:rPr lang="en-US" sz="1700" dirty="0" err="1"/>
              <a:t>bakar</a:t>
            </a:r>
            <a:r>
              <a:rPr lang="en-US" sz="1700" dirty="0"/>
              <a:t> dan air. </a:t>
            </a:r>
            <a:r>
              <a:rPr lang="en-US" sz="1700" dirty="0" err="1"/>
              <a:t>Selain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, </a:t>
            </a:r>
            <a:r>
              <a:rPr lang="en-US" sz="1700" dirty="0" err="1"/>
              <a:t>Pemerintah</a:t>
            </a:r>
            <a:r>
              <a:rPr lang="en-US" sz="1700" dirty="0"/>
              <a:t> </a:t>
            </a:r>
            <a:r>
              <a:rPr lang="en-US" sz="1700" dirty="0" err="1"/>
              <a:t>Jepang</a:t>
            </a:r>
            <a:r>
              <a:rPr lang="en-US" sz="1700" dirty="0"/>
              <a:t> juga </a:t>
            </a:r>
            <a:r>
              <a:rPr lang="en-US" sz="1700" dirty="0" err="1"/>
              <a:t>mempercepat</a:t>
            </a:r>
            <a:r>
              <a:rPr lang="en-US" sz="1700" dirty="0"/>
              <a:t> proses </a:t>
            </a:r>
            <a:r>
              <a:rPr lang="en-US" sz="1700" dirty="0" err="1"/>
              <a:t>kepabeanan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</a:t>
            </a:r>
            <a:r>
              <a:rPr lang="en-US" sz="1700" dirty="0" err="1"/>
              <a:t>pemberlakuan</a:t>
            </a:r>
            <a:r>
              <a:rPr lang="en-US" sz="1700" dirty="0"/>
              <a:t> </a:t>
            </a:r>
            <a:r>
              <a:rPr lang="en-US" sz="1700" i="1" dirty="0"/>
              <a:t>paperless document </a:t>
            </a:r>
            <a:r>
              <a:rPr lang="en-US" sz="1700" dirty="0"/>
              <a:t>via </a:t>
            </a:r>
            <a:r>
              <a:rPr lang="en-US" sz="1700" dirty="0" err="1"/>
              <a:t>sistem</a:t>
            </a:r>
            <a:r>
              <a:rPr lang="en-US" sz="1700" dirty="0"/>
              <a:t> </a:t>
            </a:r>
            <a:r>
              <a:rPr lang="en-US" sz="1700" dirty="0" err="1"/>
              <a:t>elektronik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69B8-CDF8-F371-A450-5C7B52D4BDB2}"/>
              </a:ext>
            </a:extLst>
          </p:cNvPr>
          <p:cNvSpPr txBox="1"/>
          <p:nvPr/>
        </p:nvSpPr>
        <p:spPr>
          <a:xfrm>
            <a:off x="473437" y="5643919"/>
            <a:ext cx="11108963" cy="8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/>
              <a:t>Dari </a:t>
            </a:r>
            <a:r>
              <a:rPr lang="en-US" sz="1700" dirty="0" err="1"/>
              <a:t>sisi</a:t>
            </a:r>
            <a:r>
              <a:rPr lang="en-US" sz="1700" dirty="0"/>
              <a:t> </a:t>
            </a:r>
            <a:r>
              <a:rPr lang="en-US" sz="1700" dirty="0" err="1"/>
              <a:t>fiskal</a:t>
            </a:r>
            <a:r>
              <a:rPr lang="en-US" sz="1700" dirty="0"/>
              <a:t> negara </a:t>
            </a:r>
            <a:r>
              <a:rPr lang="en-US" sz="1700" dirty="0" err="1"/>
              <a:t>seperti</a:t>
            </a:r>
            <a:r>
              <a:rPr lang="en-US" sz="1700" dirty="0"/>
              <a:t> Amerika </a:t>
            </a:r>
            <a:r>
              <a:rPr lang="en-US" sz="1700" dirty="0" err="1"/>
              <a:t>Serikat</a:t>
            </a:r>
            <a:r>
              <a:rPr lang="en-US" sz="1700" dirty="0"/>
              <a:t> dan </a:t>
            </a:r>
            <a:r>
              <a:rPr lang="en-US" sz="1700" dirty="0" err="1"/>
              <a:t>Jepang</a:t>
            </a:r>
            <a:r>
              <a:rPr lang="en-US" sz="1700" dirty="0"/>
              <a:t> </a:t>
            </a:r>
            <a:r>
              <a:rPr lang="en-US" sz="1700" dirty="0" err="1"/>
              <a:t>mengeluarkan</a:t>
            </a:r>
            <a:r>
              <a:rPr lang="en-US" sz="1700" dirty="0"/>
              <a:t> </a:t>
            </a:r>
            <a:r>
              <a:rPr lang="en-US" sz="1700" dirty="0" err="1"/>
              <a:t>peraturan</a:t>
            </a:r>
            <a:r>
              <a:rPr lang="en-US" sz="1700" dirty="0"/>
              <a:t> </a:t>
            </a:r>
            <a:r>
              <a:rPr lang="en-US" sz="1700" dirty="0" err="1"/>
              <a:t>pengurangan</a:t>
            </a:r>
            <a:r>
              <a:rPr lang="en-US" sz="1700" dirty="0"/>
              <a:t> / </a:t>
            </a:r>
            <a:r>
              <a:rPr lang="en-US" sz="1700" dirty="0" err="1"/>
              <a:t>pembebasan</a:t>
            </a:r>
            <a:r>
              <a:rPr lang="en-US" sz="1700" dirty="0"/>
              <a:t> </a:t>
            </a:r>
            <a:r>
              <a:rPr lang="en-US" sz="1700" dirty="0" err="1"/>
              <a:t>bea</a:t>
            </a:r>
            <a:r>
              <a:rPr lang="en-US" sz="1700" dirty="0"/>
              <a:t> </a:t>
            </a:r>
            <a:r>
              <a:rPr lang="en-US" sz="1700" dirty="0" err="1"/>
              <a:t>masuk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produk</a:t>
            </a:r>
            <a:r>
              <a:rPr lang="en-US" sz="1700" dirty="0"/>
              <a:t> </a:t>
            </a:r>
            <a:r>
              <a:rPr lang="en-US" sz="1700" dirty="0" err="1"/>
              <a:t>penting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APD, </a:t>
            </a:r>
            <a:r>
              <a:rPr lang="en-US" sz="1700" dirty="0" err="1"/>
              <a:t>bahan</a:t>
            </a:r>
            <a:r>
              <a:rPr lang="en-US" sz="1700" dirty="0"/>
              <a:t> </a:t>
            </a:r>
            <a:r>
              <a:rPr lang="en-US" sz="1700" dirty="0" err="1"/>
              <a:t>bakar</a:t>
            </a:r>
            <a:r>
              <a:rPr lang="en-US" sz="1700" dirty="0"/>
              <a:t> dan air. </a:t>
            </a:r>
            <a:r>
              <a:rPr lang="en-US" sz="1700" dirty="0" err="1"/>
              <a:t>Sedangkan</a:t>
            </a:r>
            <a:r>
              <a:rPr lang="en-US" sz="1700" dirty="0"/>
              <a:t> pada </a:t>
            </a:r>
            <a:r>
              <a:rPr lang="en-US" sz="1700" dirty="0" err="1"/>
              <a:t>sisi</a:t>
            </a:r>
            <a:r>
              <a:rPr lang="en-US" sz="1700" dirty="0"/>
              <a:t> non-</a:t>
            </a:r>
            <a:r>
              <a:rPr lang="en-US" sz="1700" dirty="0" err="1"/>
              <a:t>fiskal</a:t>
            </a:r>
            <a:r>
              <a:rPr lang="en-US" sz="1700" dirty="0"/>
              <a:t>, </a:t>
            </a:r>
            <a:r>
              <a:rPr lang="en-US" sz="1700" dirty="0" err="1"/>
              <a:t>ketiga</a:t>
            </a:r>
            <a:r>
              <a:rPr lang="en-US" sz="1700" dirty="0"/>
              <a:t> negara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membentuk</a:t>
            </a:r>
            <a:r>
              <a:rPr lang="en-US" sz="1700" dirty="0"/>
              <a:t> </a:t>
            </a:r>
            <a:r>
              <a:rPr lang="en-US" sz="1700" dirty="0" err="1"/>
              <a:t>tim</a:t>
            </a:r>
            <a:r>
              <a:rPr lang="en-US" sz="1700" dirty="0"/>
              <a:t> </a:t>
            </a:r>
            <a:r>
              <a:rPr lang="en-US" sz="1700" dirty="0" err="1"/>
              <a:t>khusus</a:t>
            </a:r>
            <a:r>
              <a:rPr lang="en-US" sz="1700" dirty="0"/>
              <a:t> </a:t>
            </a:r>
            <a:r>
              <a:rPr lang="en-US" sz="1700" dirty="0" err="1"/>
              <a:t>guna</a:t>
            </a:r>
            <a:r>
              <a:rPr lang="en-US" sz="1700" dirty="0"/>
              <a:t> </a:t>
            </a:r>
            <a:r>
              <a:rPr lang="en-US" sz="1700" dirty="0" err="1"/>
              <a:t>mempercepat</a:t>
            </a:r>
            <a:r>
              <a:rPr lang="en-US" sz="1700" dirty="0"/>
              <a:t> proses </a:t>
            </a:r>
            <a:r>
              <a:rPr lang="en-US" sz="1700" dirty="0" err="1"/>
              <a:t>kepabeanan</a:t>
            </a:r>
            <a:r>
              <a:rPr lang="en-US" sz="1700" dirty="0"/>
              <a:t>.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769BE55-1BF4-487D-3872-6CBC4C93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7" y="1761909"/>
            <a:ext cx="1530802" cy="1018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DAA480AA-E8F8-3C20-62E1-5B64D75D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881" y="2919977"/>
            <a:ext cx="1766190" cy="1135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Bubble chart&#10;&#10;Description automatically generated">
            <a:extLst>
              <a:ext uri="{FF2B5EF4-FFF2-40B4-BE49-F238E27FC236}">
                <a16:creationId xmlns:a16="http://schemas.microsoft.com/office/drawing/2014/main" id="{1C2413D6-F9DB-70FA-C4CA-CDEAAFB6C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8" y="4429227"/>
            <a:ext cx="1588190" cy="1060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4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CAD0B-CFBB-411C-A6FC-D1D12476FB86}"/>
              </a:ext>
            </a:extLst>
          </p:cNvPr>
          <p:cNvSpPr txBox="1">
            <a:spLocks/>
          </p:cNvSpPr>
          <p:nvPr/>
        </p:nvSpPr>
        <p:spPr>
          <a:xfrm>
            <a:off x="412929" y="806520"/>
            <a:ext cx="11434401" cy="85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 err="1"/>
              <a:t>Penyerapan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fasilitas</a:t>
            </a:r>
            <a:r>
              <a:rPr lang="en-US" sz="1700" dirty="0"/>
              <a:t> BMDTP Covid-19 </a:t>
            </a:r>
            <a:r>
              <a:rPr lang="en-US" sz="1700" dirty="0" err="1"/>
              <a:t>Tahun</a:t>
            </a:r>
            <a:r>
              <a:rPr lang="en-US" sz="1700" dirty="0"/>
              <a:t> 2020 yang </a:t>
            </a:r>
            <a:r>
              <a:rPr lang="en-US" sz="1700" dirty="0" err="1"/>
              <a:t>diberikan</a:t>
            </a:r>
            <a:r>
              <a:rPr lang="en-US" sz="1700" dirty="0"/>
              <a:t> </a:t>
            </a:r>
            <a:r>
              <a:rPr lang="en-US" sz="1700" dirty="0" err="1"/>
              <a:t>kepada</a:t>
            </a:r>
            <a:r>
              <a:rPr lang="en-US" sz="1700" dirty="0"/>
              <a:t> 33 </a:t>
            </a:r>
            <a:r>
              <a:rPr lang="en-US" sz="1700" dirty="0" err="1"/>
              <a:t>industri</a:t>
            </a:r>
            <a:r>
              <a:rPr lang="en-US" sz="1700" dirty="0"/>
              <a:t> </a:t>
            </a:r>
            <a:r>
              <a:rPr lang="en-US" sz="1700" dirty="0" err="1"/>
              <a:t>sektor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 sangat </a:t>
            </a:r>
            <a:r>
              <a:rPr lang="en-US" sz="1700" dirty="0" err="1"/>
              <a:t>rendah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sebesar</a:t>
            </a:r>
            <a:r>
              <a:rPr lang="en-US" sz="1700" dirty="0"/>
              <a:t> 23,23% yang </a:t>
            </a:r>
            <a:r>
              <a:rPr lang="en-US" sz="1700" dirty="0" err="1"/>
              <a:t>terlihat</a:t>
            </a:r>
            <a:r>
              <a:rPr lang="en-US" sz="1700" dirty="0"/>
              <a:t> pada </a:t>
            </a:r>
            <a:r>
              <a:rPr lang="en-US" sz="1700" dirty="0" err="1"/>
              <a:t>tabel</a:t>
            </a:r>
            <a:r>
              <a:rPr lang="en-US" sz="1700" dirty="0"/>
              <a:t> </a:t>
            </a:r>
            <a:r>
              <a:rPr lang="en-US" sz="1700" dirty="0" err="1"/>
              <a:t>penyerapan</a:t>
            </a:r>
            <a:r>
              <a:rPr lang="en-US" sz="1700" dirty="0"/>
              <a:t> </a:t>
            </a:r>
            <a:r>
              <a:rPr lang="en-US" sz="1700" dirty="0" err="1"/>
              <a:t>anggaran</a:t>
            </a:r>
            <a:r>
              <a:rPr lang="en-US" sz="1700" dirty="0"/>
              <a:t> </a:t>
            </a:r>
            <a:r>
              <a:rPr lang="en-US" sz="1700" dirty="0" err="1"/>
              <a:t>dibawah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A8A262-232A-4382-8EE0-E56D7A774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4183"/>
              </p:ext>
            </p:extLst>
          </p:nvPr>
        </p:nvGraphicFramePr>
        <p:xfrm>
          <a:off x="443183" y="1829956"/>
          <a:ext cx="11555413" cy="2819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3108">
                  <a:extLst>
                    <a:ext uri="{9D8B030D-6E8A-4147-A177-3AD203B41FA5}">
                      <a16:colId xmlns:a16="http://schemas.microsoft.com/office/drawing/2014/main" val="3969131536"/>
                    </a:ext>
                  </a:extLst>
                </a:gridCol>
                <a:gridCol w="2695516">
                  <a:extLst>
                    <a:ext uri="{9D8B030D-6E8A-4147-A177-3AD203B41FA5}">
                      <a16:colId xmlns:a16="http://schemas.microsoft.com/office/drawing/2014/main" val="1331340493"/>
                    </a:ext>
                  </a:extLst>
                </a:gridCol>
                <a:gridCol w="2376951">
                  <a:extLst>
                    <a:ext uri="{9D8B030D-6E8A-4147-A177-3AD203B41FA5}">
                      <a16:colId xmlns:a16="http://schemas.microsoft.com/office/drawing/2014/main" val="2083639434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842222939"/>
                    </a:ext>
                  </a:extLst>
                </a:gridCol>
              </a:tblGrid>
              <a:tr h="433714">
                <a:tc>
                  <a:txBody>
                    <a:bodyPr/>
                    <a:lstStyle/>
                    <a:p>
                      <a:pPr marL="180975" indent="0" algn="ctr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Uraian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Anggaran (Rp)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(Rp)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extLst>
                  <a:ext uri="{0D108BD9-81ED-4DB2-BD59-A6C34878D82A}">
                    <a16:rowId xmlns:a16="http://schemas.microsoft.com/office/drawing/2014/main" val="200437681"/>
                  </a:ext>
                </a:extLst>
              </a:tr>
              <a:tr h="280941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Ditjen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Industri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Agro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276.333.000.000,00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69.854.899.764,00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25,28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2936069732"/>
                  </a:ext>
                </a:extLst>
              </a:tr>
              <a:tr h="280941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Ditjen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Industri</a:t>
                      </a:r>
                      <a:r>
                        <a:rPr lang="en-US" sz="1600" dirty="0">
                          <a:effectLst/>
                        </a:rPr>
                        <a:t> Kimia, </a:t>
                      </a:r>
                      <a:r>
                        <a:rPr lang="en-US" sz="1600" dirty="0" err="1">
                          <a:effectLst/>
                        </a:rPr>
                        <a:t>Farmasi</a:t>
                      </a:r>
                      <a:r>
                        <a:rPr lang="en-US" sz="1600" dirty="0">
                          <a:effectLst/>
                        </a:rPr>
                        <a:t> dan </a:t>
                      </a:r>
                      <a:r>
                        <a:rPr lang="en-US" sz="1600" dirty="0" err="1">
                          <a:effectLst/>
                        </a:rPr>
                        <a:t>Tekstil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192.205.000.000,00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1055957603"/>
                  </a:ext>
                </a:extLst>
              </a:tr>
              <a:tr h="595342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Ditjen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Industri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Logam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Mesin</a:t>
                      </a:r>
                      <a:r>
                        <a:rPr lang="en-US" sz="1600" dirty="0">
                          <a:effectLst/>
                        </a:rPr>
                        <a:t>, Alat </a:t>
                      </a:r>
                      <a:r>
                        <a:rPr lang="en-US" sz="1600" dirty="0" err="1">
                          <a:effectLst/>
                        </a:rPr>
                        <a:t>Transportasi</a:t>
                      </a:r>
                      <a:r>
                        <a:rPr lang="en-US" sz="1600" dirty="0">
                          <a:effectLst/>
                        </a:rPr>
                        <a:t> dan </a:t>
                      </a:r>
                      <a:r>
                        <a:rPr lang="en-US" sz="1600" dirty="0" err="1">
                          <a:effectLst/>
                        </a:rPr>
                        <a:t>Elektronika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114.337.000.000,00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21.221.846.906,00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18,56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3241450622"/>
                  </a:ext>
                </a:extLst>
              </a:tr>
              <a:tr h="280941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Ditjen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Industri</a:t>
                      </a:r>
                      <a:r>
                        <a:rPr lang="en-US" sz="1600" dirty="0">
                          <a:effectLst/>
                        </a:rPr>
                        <a:t> Kecil </a:t>
                      </a:r>
                      <a:r>
                        <a:rPr lang="en-US" sz="1600" dirty="0" err="1">
                          <a:effectLst/>
                        </a:rPr>
                        <a:t>Menengah</a:t>
                      </a:r>
                      <a:r>
                        <a:rPr lang="en-US" sz="1600" dirty="0">
                          <a:effectLst/>
                        </a:rPr>
                        <a:t> dan Aneka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412.000.0000,00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3649614307"/>
                  </a:ext>
                </a:extLst>
              </a:tr>
              <a:tr h="712686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Jumlah</a:t>
                      </a:r>
                      <a:r>
                        <a:rPr lang="en-US" sz="1600" dirty="0">
                          <a:effectLst/>
                        </a:rPr>
                        <a:t> Total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583.287.000.000,00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91.076.746.670,00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23,23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extLst>
                  <a:ext uri="{0D108BD9-81ED-4DB2-BD59-A6C34878D82A}">
                    <a16:rowId xmlns:a16="http://schemas.microsoft.com/office/drawing/2014/main" val="11042429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421D64-581F-19AA-A7B9-B942D8450C18}"/>
              </a:ext>
            </a:extLst>
          </p:cNvPr>
          <p:cNvSpPr txBox="1">
            <a:spLocks/>
          </p:cNvSpPr>
          <p:nvPr/>
        </p:nvSpPr>
        <p:spPr>
          <a:xfrm>
            <a:off x="378799" y="4545380"/>
            <a:ext cx="11434401" cy="85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Solusi,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Majalah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Pengawasan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Kementerian Perindustrian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3225-1658-C6AF-B2A4-EBA9FC2E3087}"/>
              </a:ext>
            </a:extLst>
          </p:cNvPr>
          <p:cNvSpPr txBox="1">
            <a:spLocks/>
          </p:cNvSpPr>
          <p:nvPr/>
        </p:nvSpPr>
        <p:spPr>
          <a:xfrm>
            <a:off x="412929" y="5024642"/>
            <a:ext cx="11434401" cy="85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tabel</a:t>
            </a:r>
            <a:r>
              <a:rPr lang="en-US" sz="1700" dirty="0"/>
              <a:t> </a:t>
            </a:r>
            <a:r>
              <a:rPr lang="en-US" sz="1700" dirty="0" err="1"/>
              <a:t>diatas</a:t>
            </a:r>
            <a:r>
              <a:rPr lang="en-US" sz="1700" dirty="0"/>
              <a:t> </a:t>
            </a:r>
            <a:r>
              <a:rPr lang="en-US" sz="1700" dirty="0" err="1"/>
              <a:t>menunjukkan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</a:t>
            </a:r>
            <a:r>
              <a:rPr lang="en-US" sz="1700" dirty="0" err="1"/>
              <a:t>dibawah</a:t>
            </a:r>
            <a:r>
              <a:rPr lang="en-US" sz="1700" dirty="0"/>
              <a:t> </a:t>
            </a:r>
            <a:r>
              <a:rPr lang="en-US" sz="1700" dirty="0" err="1"/>
              <a:t>binaan</a:t>
            </a:r>
            <a:r>
              <a:rPr lang="en-US" sz="1700" dirty="0"/>
              <a:t> </a:t>
            </a:r>
            <a:r>
              <a:rPr lang="en-US" sz="1700" dirty="0" err="1"/>
              <a:t>Ditjen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Argo dan </a:t>
            </a:r>
            <a:r>
              <a:rPr lang="en-US" sz="1700" dirty="0" err="1"/>
              <a:t>Ditjen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ILMATE (11 </a:t>
            </a:r>
            <a:r>
              <a:rPr lang="en-US" sz="1700" dirty="0" err="1"/>
              <a:t>dari</a:t>
            </a:r>
            <a:r>
              <a:rPr lang="en-US" sz="1700" dirty="0"/>
              <a:t> 33 </a:t>
            </a:r>
            <a:r>
              <a:rPr lang="en-US" sz="1700" dirty="0" err="1"/>
              <a:t>sektor</a:t>
            </a:r>
            <a:r>
              <a:rPr lang="en-US" sz="1700" dirty="0"/>
              <a:t> </a:t>
            </a:r>
            <a:r>
              <a:rPr lang="en-US" sz="1700" dirty="0" err="1"/>
              <a:t>penerima</a:t>
            </a:r>
            <a:r>
              <a:rPr lang="en-US" sz="1700" dirty="0"/>
              <a:t> </a:t>
            </a:r>
            <a:r>
              <a:rPr lang="en-US" sz="1700" dirty="0" err="1"/>
              <a:t>fasilitas</a:t>
            </a:r>
            <a:r>
              <a:rPr lang="en-US" sz="1700" dirty="0"/>
              <a:t>) yang </a:t>
            </a:r>
            <a:r>
              <a:rPr lang="en-US" sz="1700" dirty="0" err="1"/>
              <a:t>memanfaatkan</a:t>
            </a:r>
            <a:r>
              <a:rPr lang="en-US" sz="1700" dirty="0"/>
              <a:t> </a:t>
            </a:r>
            <a:r>
              <a:rPr lang="en-US" sz="1700" dirty="0" err="1"/>
              <a:t>fasilitas</a:t>
            </a:r>
            <a:r>
              <a:rPr lang="en-US" sz="1700" dirty="0"/>
              <a:t> BMDTP Covid-19 </a:t>
            </a:r>
            <a:r>
              <a:rPr lang="en-US" sz="1700" dirty="0" err="1"/>
              <a:t>tahun</a:t>
            </a:r>
            <a:r>
              <a:rPr lang="en-US" sz="17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550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CAD0B-CFBB-411C-A6FC-D1D12476FB86}"/>
              </a:ext>
            </a:extLst>
          </p:cNvPr>
          <p:cNvSpPr txBox="1">
            <a:spLocks/>
          </p:cNvSpPr>
          <p:nvPr/>
        </p:nvSpPr>
        <p:spPr>
          <a:xfrm>
            <a:off x="474345" y="745329"/>
            <a:ext cx="11365231" cy="1168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Jika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spesifik</a:t>
            </a:r>
            <a:r>
              <a:rPr lang="en-US" sz="1600" dirty="0"/>
              <a:t>, </a:t>
            </a:r>
            <a:r>
              <a:rPr lang="en-US" sz="1600" dirty="0" err="1"/>
              <a:t>hanya</a:t>
            </a:r>
            <a:r>
              <a:rPr lang="en-US" sz="1600" dirty="0"/>
              <a:t> 3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ILMATE yang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sepeda</a:t>
            </a:r>
            <a:r>
              <a:rPr lang="en-US" sz="1600" dirty="0"/>
              <a:t>,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i="1" dirty="0"/>
              <a:t>smart card</a:t>
            </a:r>
            <a:r>
              <a:rPr lang="en-US" sz="1600" dirty="0"/>
              <a:t>,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kemasan</a:t>
            </a:r>
            <a:r>
              <a:rPr lang="en-US" sz="1600" dirty="0"/>
              <a:t> </a:t>
            </a:r>
            <a:r>
              <a:rPr lang="en-US" sz="1600" dirty="0" err="1"/>
              <a:t>kaleng</a:t>
            </a:r>
            <a:r>
              <a:rPr lang="en-US" sz="1600" dirty="0"/>
              <a:t>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dan </a:t>
            </a:r>
            <a:r>
              <a:rPr lang="en-US" sz="1600" dirty="0" err="1"/>
              <a:t>peralatan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sakit</a:t>
            </a:r>
            <a:r>
              <a:rPr lang="en-US" sz="1600" dirty="0"/>
              <a:t> dan </a:t>
            </a:r>
            <a:r>
              <a:rPr lang="en-US" sz="1600" dirty="0" err="1"/>
              <a:t>industri</a:t>
            </a:r>
            <a:r>
              <a:rPr lang="en-US" sz="1600" dirty="0"/>
              <a:t> ventilator 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di masa </a:t>
            </a:r>
            <a:r>
              <a:rPr lang="en-US" sz="1600" dirty="0" err="1"/>
              <a:t>pandemi</a:t>
            </a:r>
            <a:r>
              <a:rPr lang="en-US" sz="1600" dirty="0"/>
              <a:t> Covid-19 </a:t>
            </a:r>
            <a:r>
              <a:rPr lang="en-US" sz="1600" dirty="0" err="1"/>
              <a:t>justru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CE134A-5573-4294-A5D1-12E96097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37916"/>
              </p:ext>
            </p:extLst>
          </p:nvPr>
        </p:nvGraphicFramePr>
        <p:xfrm>
          <a:off x="353332" y="2018630"/>
          <a:ext cx="11486244" cy="408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80818">
                  <a:extLst>
                    <a:ext uri="{9D8B030D-6E8A-4147-A177-3AD203B41FA5}">
                      <a16:colId xmlns:a16="http://schemas.microsoft.com/office/drawing/2014/main" val="10151701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3429117497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345450943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637193998"/>
                    </a:ext>
                  </a:extLst>
                </a:gridCol>
              </a:tblGrid>
              <a:tr h="397749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dirty="0" err="1">
                          <a:effectLst/>
                        </a:rPr>
                        <a:t>Sektor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dirty="0" err="1">
                          <a:effectLst/>
                        </a:rPr>
                        <a:t>Anggaran</a:t>
                      </a:r>
                      <a:r>
                        <a:rPr lang="en-US" sz="1200" dirty="0">
                          <a:effectLst/>
                        </a:rPr>
                        <a:t> (Rp)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dirty="0" err="1">
                          <a:effectLst/>
                        </a:rPr>
                        <a:t>Realisasi</a:t>
                      </a:r>
                      <a:r>
                        <a:rPr lang="en-US" sz="1200" dirty="0">
                          <a:effectLst/>
                        </a:rPr>
                        <a:t> (Rp)*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dirty="0" err="1">
                          <a:effectLst/>
                        </a:rPr>
                        <a:t>Realisasi</a:t>
                      </a:r>
                      <a:r>
                        <a:rPr lang="en-US" sz="1200" dirty="0">
                          <a:effectLst/>
                        </a:rPr>
                        <a:t> (%)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49743519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Alat Kesehatan dan </a:t>
                      </a:r>
                      <a:r>
                        <a:rPr lang="en-US" sz="1200" dirty="0" err="1">
                          <a:effectLst/>
                        </a:rPr>
                        <a:t>Peralatan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Rumah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Sakit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430.000.000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3169520830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Ventilator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2.000.0000.000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168791544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Kendaraan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Bermotor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Roda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Tiga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165.000.000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1248978695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Penunjang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Perkapalan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1.000.000.000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1942346825"/>
                  </a:ext>
                </a:extLst>
              </a:tr>
              <a:tr h="385683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Sepeda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39.242.000.000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19.895.694.000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b="1" dirty="0">
                          <a:effectLst/>
                        </a:rPr>
                        <a:t>50,7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3841271966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Kemasan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Kaleng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Tutup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Botol</a:t>
                      </a:r>
                      <a:r>
                        <a:rPr lang="en-US" sz="1200" dirty="0">
                          <a:effectLst/>
                        </a:rPr>
                        <a:t> (Crown Cork) dan </a:t>
                      </a:r>
                      <a:r>
                        <a:rPr lang="en-US" sz="1200" dirty="0" err="1">
                          <a:effectLst/>
                        </a:rPr>
                        <a:t>Jaket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Baterai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20.000.000.000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180.000.000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0,9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4069515068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Komponen</a:t>
                      </a:r>
                      <a:r>
                        <a:rPr lang="en-US" sz="1200" dirty="0">
                          <a:effectLst/>
                        </a:rPr>
                        <a:t> dan/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Elektronika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30.000.000.000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1275677040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Kabel </a:t>
                      </a:r>
                      <a:r>
                        <a:rPr lang="en-US" sz="1200" dirty="0" err="1">
                          <a:effectLst/>
                        </a:rPr>
                        <a:t>Serat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5.000.000.000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2103575831"/>
                  </a:ext>
                </a:extLst>
              </a:tr>
              <a:tr h="543267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Smart Card </a:t>
                      </a:r>
                      <a:r>
                        <a:rPr lang="en-US" sz="1200" dirty="0" err="1">
                          <a:effectLst/>
                        </a:rPr>
                        <a:t>Berupa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Plastik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Kartu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Plastik</a:t>
                      </a:r>
                      <a:r>
                        <a:rPr lang="en-US" sz="1200" dirty="0">
                          <a:effectLst/>
                        </a:rPr>
                        <a:t> Security, </a:t>
                      </a:r>
                      <a:r>
                        <a:rPr lang="en-US" sz="1200" dirty="0" err="1">
                          <a:effectLst/>
                        </a:rPr>
                        <a:t>Kartu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Elektronik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Kartu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Telepon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Seluler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10.000.000.000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1.130.000.000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11,3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2157111803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Peralatan</a:t>
                      </a:r>
                      <a:r>
                        <a:rPr lang="en-US" sz="1200" dirty="0">
                          <a:effectLst/>
                        </a:rPr>
                        <a:t> Telekomunikasi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5.000.000.000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2416242080"/>
                  </a:ext>
                </a:extLst>
              </a:tr>
              <a:tr h="254356">
                <a:tc>
                  <a:txBody>
                    <a:bodyPr/>
                    <a:lstStyle/>
                    <a:p>
                      <a:pPr marL="85725" indent="0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Telepon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Seluler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1.500.000.000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4" marR="33964" marT="0" marB="0" anchor="ctr"/>
                </a:tc>
                <a:extLst>
                  <a:ext uri="{0D108BD9-81ED-4DB2-BD59-A6C34878D82A}">
                    <a16:rowId xmlns:a16="http://schemas.microsoft.com/office/drawing/2014/main" val="33145008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2FE420-3FD9-FB9C-29AB-2E4D88AAB1D9}"/>
              </a:ext>
            </a:extLst>
          </p:cNvPr>
          <p:cNvSpPr txBox="1"/>
          <p:nvPr/>
        </p:nvSpPr>
        <p:spPr>
          <a:xfrm>
            <a:off x="-272142" y="6105362"/>
            <a:ext cx="6103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Lakip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Ditjen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ILMATE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/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*(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realisasi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3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89E-159B-A98B-1FBE-0F526F2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7" y="134329"/>
            <a:ext cx="10058400" cy="5066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CAD0B-CFBB-411C-A6FC-D1D12476FB86}"/>
              </a:ext>
            </a:extLst>
          </p:cNvPr>
          <p:cNvSpPr txBox="1">
            <a:spLocks/>
          </p:cNvSpPr>
          <p:nvPr/>
        </p:nvSpPr>
        <p:spPr>
          <a:xfrm>
            <a:off x="443410" y="646297"/>
            <a:ext cx="11425284" cy="506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penyerapan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pada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Agro</a:t>
            </a:r>
            <a:r>
              <a:rPr lang="en-US" sz="1600" dirty="0"/>
              <a:t>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8 </a:t>
            </a:r>
            <a:r>
              <a:rPr lang="en-US" sz="1600" dirty="0" err="1"/>
              <a:t>industri</a:t>
            </a:r>
            <a:r>
              <a:rPr lang="en-US" sz="1600" dirty="0"/>
              <a:t> yang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BMDTP Covid-19.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98D2B1-9A5D-4A5C-A44B-0FC6F9F0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55693"/>
              </p:ext>
            </p:extLst>
          </p:nvPr>
        </p:nvGraphicFramePr>
        <p:xfrm>
          <a:off x="473437" y="1064615"/>
          <a:ext cx="11365231" cy="357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2113">
                  <a:extLst>
                    <a:ext uri="{9D8B030D-6E8A-4147-A177-3AD203B41FA5}">
                      <a16:colId xmlns:a16="http://schemas.microsoft.com/office/drawing/2014/main" val="2068959911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6374063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529193107"/>
                    </a:ext>
                  </a:extLst>
                </a:gridCol>
                <a:gridCol w="980168">
                  <a:extLst>
                    <a:ext uri="{9D8B030D-6E8A-4147-A177-3AD203B41FA5}">
                      <a16:colId xmlns:a16="http://schemas.microsoft.com/office/drawing/2014/main" val="4158221812"/>
                    </a:ext>
                  </a:extLst>
                </a:gridCol>
              </a:tblGrid>
              <a:tr h="3115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5000"/>
                        </a:lnSpc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Sektor</a:t>
                      </a:r>
                      <a:endParaRPr lang="en-ID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05000"/>
                        </a:lnSpc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Anggaran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(Rp)</a:t>
                      </a:r>
                      <a:endParaRPr lang="en-ID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05000"/>
                        </a:lnSpc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Realisasi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(Rp)*</a:t>
                      </a:r>
                      <a:endParaRPr lang="en-ID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05000"/>
                        </a:lnSpc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Realisasi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en-ID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3943338916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Mie </a:t>
                      </a:r>
                      <a:r>
                        <a:rPr lang="en-US" sz="1200" dirty="0" err="1">
                          <a:effectLst/>
                        </a:rPr>
                        <a:t>Instan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3.516.000.000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215305155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Ternak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19.127.000.000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9.632.357.200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effectLst/>
                        </a:rPr>
                        <a:t>50,36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1890921311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Pemanis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7.425.000.000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187.852.500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2,53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735638277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Pemurni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Jagung</a:t>
                      </a:r>
                      <a:r>
                        <a:rPr lang="en-US" sz="1200" dirty="0">
                          <a:effectLst/>
                        </a:rPr>
                        <a:t> dan/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Makanan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Jagung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62.251.000.000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17.648.158.500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28,35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2367486073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Pengawetan</a:t>
                      </a:r>
                      <a:r>
                        <a:rPr lang="en-US" sz="1200" dirty="0">
                          <a:effectLst/>
                        </a:rPr>
                        <a:t> Ikan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Kaleng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1.200.000.000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3506536582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Roti dan </a:t>
                      </a:r>
                      <a:r>
                        <a:rPr lang="en-US" sz="1200" dirty="0" err="1">
                          <a:effectLst/>
                        </a:rPr>
                        <a:t>Kue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324.000.000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1604227821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Pengawetan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Daging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36.958.000.000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2.346.833.000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6,35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3053866216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Rumput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223.000.000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2520897440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Makanan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Kentang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21.448.000.000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8.890.196.000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41,45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779674474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Susu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49.645.000.000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26.152.986.000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effectLst/>
                        </a:rPr>
                        <a:t>52,68</a:t>
                      </a:r>
                      <a:endParaRPr lang="en-ID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1281950640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1.974.000.000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65.734.200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3,33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391261504"/>
                  </a:ext>
                </a:extLst>
              </a:tr>
              <a:tr h="271649">
                <a:tc>
                  <a:txBody>
                    <a:bodyPr/>
                    <a:lstStyle/>
                    <a:p>
                      <a:pPr marL="180975" indent="0" algn="just">
                        <a:lnSpc>
                          <a:spcPct val="105000"/>
                        </a:lnSpc>
                      </a:pPr>
                      <a:r>
                        <a:rPr lang="en-US" sz="1200" dirty="0" err="1">
                          <a:effectLst/>
                        </a:rPr>
                        <a:t>Industri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Pengolahan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Kakao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72.242.000.000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4.934.128.600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6,83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81" marR="42481" marT="0" marB="0" anchor="ctr"/>
                </a:tc>
                <a:extLst>
                  <a:ext uri="{0D108BD9-81ED-4DB2-BD59-A6C34878D82A}">
                    <a16:rowId xmlns:a16="http://schemas.microsoft.com/office/drawing/2014/main" val="424465619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72E9ED-6781-47D5-B7A1-46C33AFBBC68}"/>
              </a:ext>
            </a:extLst>
          </p:cNvPr>
          <p:cNvSpPr txBox="1">
            <a:spLocks/>
          </p:cNvSpPr>
          <p:nvPr/>
        </p:nvSpPr>
        <p:spPr>
          <a:xfrm>
            <a:off x="473437" y="5222629"/>
            <a:ext cx="11425284" cy="1154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err="1"/>
              <a:t>Realisasi</a:t>
            </a:r>
            <a:r>
              <a:rPr lang="en-US" sz="1600" dirty="0"/>
              <a:t> </a:t>
            </a:r>
            <a:r>
              <a:rPr lang="en-US" sz="1600" dirty="0" err="1"/>
              <a:t>pemanfaatan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BMDTP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sektor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ILMATE dan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naungan</a:t>
            </a:r>
            <a:r>
              <a:rPr lang="en-US" sz="1600" dirty="0"/>
              <a:t> </a:t>
            </a:r>
            <a:r>
              <a:rPr lang="en-US" sz="1600" dirty="0" err="1"/>
              <a:t>Ditjen</a:t>
            </a:r>
            <a:r>
              <a:rPr lang="en-US" sz="1600" dirty="0"/>
              <a:t> </a:t>
            </a:r>
            <a:r>
              <a:rPr lang="en-US" sz="1600" dirty="0" err="1"/>
              <a:t>Agro</a:t>
            </a:r>
            <a:r>
              <a:rPr lang="en-US" sz="1600" dirty="0"/>
              <a:t>, </a:t>
            </a:r>
            <a:r>
              <a:rPr lang="en-US" sz="1600" dirty="0" err="1"/>
              <a:t>terdapat</a:t>
            </a:r>
            <a:r>
              <a:rPr lang="en-US" sz="1600" dirty="0"/>
              <a:t> 3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persentase</a:t>
            </a:r>
            <a:r>
              <a:rPr lang="en-US" sz="1600" dirty="0"/>
              <a:t> </a:t>
            </a:r>
            <a:r>
              <a:rPr lang="en-US" sz="1600" dirty="0" err="1"/>
              <a:t>realisasi</a:t>
            </a:r>
            <a:r>
              <a:rPr lang="en-US" sz="1600" dirty="0"/>
              <a:t> </a:t>
            </a:r>
            <a:r>
              <a:rPr lang="en-US" sz="1600" dirty="0" err="1"/>
              <a:t>pemanfaatan</a:t>
            </a:r>
            <a:r>
              <a:rPr lang="en-US" sz="1600" dirty="0"/>
              <a:t> BMDTP Covid-19 </a:t>
            </a:r>
            <a:r>
              <a:rPr lang="en-US" sz="1600" dirty="0" err="1"/>
              <a:t>diatas</a:t>
            </a:r>
            <a:r>
              <a:rPr lang="en-US" sz="1600" dirty="0"/>
              <a:t> 50 </a:t>
            </a:r>
            <a:r>
              <a:rPr lang="en-US" sz="1600" dirty="0" err="1"/>
              <a:t>persen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b="1" dirty="0" err="1"/>
              <a:t>industri</a:t>
            </a:r>
            <a:r>
              <a:rPr lang="en-US" sz="1600" b="1" dirty="0"/>
              <a:t> </a:t>
            </a:r>
            <a:r>
              <a:rPr lang="en-US" sz="1600" b="1" dirty="0" err="1"/>
              <a:t>pembuatan</a:t>
            </a:r>
            <a:r>
              <a:rPr lang="en-US" sz="1600" b="1" dirty="0"/>
              <a:t> </a:t>
            </a:r>
            <a:r>
              <a:rPr lang="en-US" sz="1600" b="1" dirty="0" err="1"/>
              <a:t>sepeda</a:t>
            </a:r>
            <a:r>
              <a:rPr lang="en-US" sz="1600" b="1" dirty="0"/>
              <a:t>, </a:t>
            </a:r>
            <a:r>
              <a:rPr lang="en-US" sz="1600" b="1" dirty="0" err="1"/>
              <a:t>industri</a:t>
            </a:r>
            <a:r>
              <a:rPr lang="en-US" sz="1600" b="1" dirty="0"/>
              <a:t> </a:t>
            </a:r>
            <a:r>
              <a:rPr lang="en-US" sz="1600" b="1" dirty="0" err="1"/>
              <a:t>pengolahan</a:t>
            </a:r>
            <a:r>
              <a:rPr lang="en-US" sz="1600" b="1" dirty="0"/>
              <a:t> susu, dan </a:t>
            </a:r>
            <a:r>
              <a:rPr lang="en-US" sz="1600" b="1" dirty="0" err="1"/>
              <a:t>industri</a:t>
            </a:r>
            <a:r>
              <a:rPr lang="en-US" sz="1600" b="1" dirty="0"/>
              <a:t> </a:t>
            </a:r>
            <a:r>
              <a:rPr lang="en-US" sz="1600" b="1" dirty="0" err="1"/>
              <a:t>pembuatan</a:t>
            </a:r>
            <a:r>
              <a:rPr lang="en-US" sz="1600" b="1" dirty="0"/>
              <a:t> </a:t>
            </a:r>
            <a:r>
              <a:rPr lang="en-US" sz="1600" b="1" dirty="0" err="1"/>
              <a:t>pakan</a:t>
            </a:r>
            <a:r>
              <a:rPr lang="en-US" sz="1600" b="1" dirty="0"/>
              <a:t> </a:t>
            </a:r>
            <a:r>
              <a:rPr lang="en-US" sz="1600" b="1" dirty="0" err="1"/>
              <a:t>ternak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dimanfaatkan</a:t>
            </a:r>
            <a:r>
              <a:rPr lang="en-US" sz="1600" dirty="0"/>
              <a:t> oleh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di masa pandemic Covid-19.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E06A-4B3C-FF42-FBB5-0B2B712B5DCC}"/>
              </a:ext>
            </a:extLst>
          </p:cNvPr>
          <p:cNvSpPr txBox="1">
            <a:spLocks/>
          </p:cNvSpPr>
          <p:nvPr/>
        </p:nvSpPr>
        <p:spPr>
          <a:xfrm>
            <a:off x="0" y="4818329"/>
            <a:ext cx="11245126" cy="471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01955" indent="0" algn="just">
              <a:lnSpc>
                <a:spcPct val="100000"/>
              </a:lnSpc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Lakip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Ditjen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 algn="just">
              <a:lnSpc>
                <a:spcPct val="100000"/>
              </a:lnSpc>
              <a:buNone/>
            </a:pP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*(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realisasi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9931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565</TotalTime>
  <Words>2766</Words>
  <Application>Microsoft Office PowerPoint</Application>
  <PresentationFormat>Widescreen</PresentationFormat>
  <Paragraphs>347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Baguet Script</vt:lpstr>
      <vt:lpstr>Calibri</vt:lpstr>
      <vt:lpstr>Gill Sans MT</vt:lpstr>
      <vt:lpstr>Times New Roman</vt:lpstr>
      <vt:lpstr>Gallery</vt:lpstr>
      <vt:lpstr>Bea Masuk Ditanggung Pemerintah (BMDTP) COVID-19  Tahun 2020</vt:lpstr>
      <vt:lpstr>PENDAHULUAN</vt:lpstr>
      <vt:lpstr>STUDI LITERATUR</vt:lpstr>
      <vt:lpstr>STUDI LITERATUR (lanjutan)</vt:lpstr>
      <vt:lpstr>Implementasi BMDTP Covid-19 di indonesia</vt:lpstr>
      <vt:lpstr>fasilitas bea masuk di negara lain pada masa pandemi covid-19 </vt:lpstr>
      <vt:lpstr>Analisis penyerapan anggaran</vt:lpstr>
      <vt:lpstr>Analisis penyerapan anggaran (lanjutan)</vt:lpstr>
      <vt:lpstr>Analisis penyerapan anggaran (lanjutan)</vt:lpstr>
      <vt:lpstr>Analisis penyerapan anggaran (lanjutan)</vt:lpstr>
      <vt:lpstr>Analisis volume impor</vt:lpstr>
      <vt:lpstr>Analisis volume impor (lanjutan)</vt:lpstr>
      <vt:lpstr>Analisis volume impor (lanjutan)</vt:lpstr>
      <vt:lpstr>Analisa Dampak penyerapan dan volume impor</vt:lpstr>
      <vt:lpstr>Analisa Dampak PERDAGANGAN DAN EKONOMi</vt:lpstr>
      <vt:lpstr>Analisa Dampak PERDAGANGAN DAN EKONOMi (lanjutan)</vt:lpstr>
      <vt:lpstr>Kesimpulan dan rekomendasi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 Masuk Ditanggung Pemerintah (BMDTP) COVID-19  Tahun 2020</dc:title>
  <dc:creator>RIO BASANA PANE</dc:creator>
  <cp:lastModifiedBy>Nur Hidayati</cp:lastModifiedBy>
  <cp:revision>32</cp:revision>
  <dcterms:created xsi:type="dcterms:W3CDTF">2022-12-03T13:23:05Z</dcterms:created>
  <dcterms:modified xsi:type="dcterms:W3CDTF">2022-12-05T07:17:49Z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