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gif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bps.go.id/indicator/6/543/1/tingkat-pengangguran-terbuka-menurut-provinsi.html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gif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andfonline.com/doi/abs/10.1080/00074910302007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ps.go.id/subject/6/tenaga-kerja.html#subjekViewTab1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Unemployment and inflation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9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Indonesia’s Unemployment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Indonesia had a very low unemployment rate during the 90s amid industrial expansion</a:t>
            </a:r>
          </a:p>
          <a:p>
            <a:pPr lvl="0"/>
            <a:r>
              <a:rPr/>
              <a:t>The 1998 Asian Financial Crisis (AFC) took a big hit on unemployment rate</a:t>
            </a:r>
          </a:p>
          <a:p>
            <a:pPr lvl="0"/>
            <a:r>
              <a:rPr/>
              <a:t>2008 Global Financial Crisis (GFC) brings a lot of foreign investment, expanding the economy.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Indonesia’s employment conditions</a:t>
            </a:r>
          </a:p>
        </p:txBody>
      </p:sp>
      <p:pic>
        <p:nvPicPr>
          <p:cNvPr descr="gambar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193800"/>
            <a:ext cx="754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gambar1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Data from Sakernas, 2009–16. Taken from Sarah Xua Dong and Chris Manning (2017) Labour-Market Developments at a Time of Heightened Uncertainty. Bulletin of Indonesian Economic Studies, 53:1, 1-25, DOI: 10.1080/00074918.2017.1326201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Regional unemployment rate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quick, negative shock (like COVID-19) is stronger in a place where jobs are normally abundant. Source: </a:t>
            </a:r>
            <a:r>
              <a:rPr>
                <a:hlinkClick r:id="rId2"/>
              </a:rPr>
              <a:t>BPS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Feb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Aug 2020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DKI Jakarta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10.95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Kep. Riau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10.34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Jawa Barat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10.46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Bali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Maluku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Papua Barat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Kalimantan Utara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4.97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Unemployment rate &amp;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intuitive to think that economic growth leads to lower unemployment rate.</a:t>
            </a:r>
          </a:p>
          <a:p>
            <a:pPr lvl="0"/>
            <a:r>
              <a:rPr/>
              <a:t>When business cycle is peaking, more jobs are available. Thus lowering unemployment rate.</a:t>
            </a:r>
          </a:p>
          <a:p>
            <a:pPr lvl="0"/>
            <a:r>
              <a:rPr/>
              <a:t>That is why you can name a law that improve business climate as “job creation law”.</a:t>
            </a:r>
          </a:p>
          <a:p>
            <a:pPr lvl="0"/>
            <a:r>
              <a:rPr/>
              <a:t>But can we have a booming economy to a point where unemployment rate = 0?</a:t>
            </a:r>
          </a:p>
          <a:p>
            <a:pPr lvl="0"/>
            <a:r>
              <a:rPr/>
              <a:t>The answer is no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Natural rate of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Indonesia’s lowest unemployment was during the manufacturing boom in the early 1991 at 2.62%.</a:t>
            </a:r>
          </a:p>
          <a:p>
            <a:pPr lvl="0"/>
            <a:r>
              <a:rPr/>
              <a:t>There are some reasons why we will never get unemployment to 0:</a:t>
            </a:r>
          </a:p>
          <a:p>
            <a:pPr lvl="1"/>
            <a:r>
              <a:rPr/>
              <a:t>Structural change</a:t>
            </a:r>
          </a:p>
          <a:p>
            <a:pPr lvl="1"/>
            <a:r>
              <a:rPr/>
              <a:t>Frictional unemployment</a:t>
            </a:r>
          </a:p>
          <a:p>
            <a:pPr lvl="1"/>
            <a:r>
              <a:rPr/>
              <a:t>Structural unemployment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Structural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the economy booms, usually only a certain jobs become available.</a:t>
            </a:r>
          </a:p>
          <a:p>
            <a:pPr lvl="0"/>
            <a:r>
              <a:rPr/>
              <a:t>For example, the manufacturing boom in the 90s brought a lot of labour-intensive and engineering jobs.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Indonesia’s structural change</a:t>
            </a:r>
          </a:p>
        </p:txBody>
      </p:sp>
      <p:pic>
        <p:nvPicPr>
          <p:cNvPr descr="grafik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3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World Development Indicators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Indonesia’s structural change</a:t>
            </a:r>
          </a:p>
        </p:txBody>
      </p:sp>
      <p:pic>
        <p:nvPicPr>
          <p:cNvPr descr="gambar2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gambar2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Various Indicators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Data from Sakernas, 2009–16. Taken from Sarah Xua Dong and Chris Manning (2017) Labour-Market Developments at a Time of Heightened Uncertainty. Bulletin of Indonesian Economic Studies, 53:1, 1-25, DOI: 10.1080/00074918.2017.1326201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Structural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2008, many investment goes to developing countries such as Indonesia.</a:t>
            </a:r>
          </a:p>
          <a:p>
            <a:pPr lvl="0"/>
            <a:r>
              <a:rPr/>
              <a:t>These investments are coming to many services-related sectors, not so much on agricultural sector.</a:t>
            </a:r>
          </a:p>
          <a:p>
            <a:pPr lvl="0"/>
            <a:r>
              <a:rPr/>
              <a:t>You might heard how many Indonesia’s agricultural engineering graduates goes to the financial sectors.</a:t>
            </a:r>
          </a:p>
          <a:p>
            <a:pPr lvl="0"/>
            <a:r>
              <a:rPr/>
              <a:t>A person who are already a farmer can not easily jump to non-farming jobs.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Frictional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graduates might take some times to do </a:t>
            </a:r>
            <a:r>
              <a:rPr b="1"/>
              <a:t>job search</a:t>
            </a:r>
            <a:r>
              <a:rPr/>
              <a:t>, and during this time, if that graduates is being surveyed, BPS will classify him/her as unemployed.</a:t>
            </a:r>
          </a:p>
          <a:p>
            <a:pPr lvl="0"/>
            <a:r>
              <a:rPr/>
              <a:t>This is called frictional unemployment.</a:t>
            </a:r>
          </a:p>
          <a:p>
            <a:pPr lvl="0"/>
            <a:r>
              <a:rPr/>
              <a:t>for example, an engineer graduates can easily join the online taxi wave, but one might skip that opportunity and keep searching for engineering jobs.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Frictional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not bad, in fact it is actually good because it shows that people look for jobs best suited to them.</a:t>
            </a:r>
          </a:p>
          <a:p>
            <a:pPr lvl="0"/>
            <a:r>
              <a:rPr/>
              <a:t>Good </a:t>
            </a:r>
            <a:r>
              <a:rPr b="1"/>
              <a:t>job matching</a:t>
            </a:r>
            <a:r>
              <a:rPr/>
              <a:t> is good for economy because it leads to efficiency.</a:t>
            </a:r>
          </a:p>
          <a:p>
            <a:pPr lvl="0"/>
            <a:r>
              <a:rPr/>
              <a:t>Problem arise when it takes too long and too costly for a job search to match.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Structural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when labour supply is persistently higher than available jobs.</a:t>
            </a:r>
          </a:p>
          <a:p>
            <a:pPr lvl="0"/>
            <a:r>
              <a:rPr/>
              <a:t>Structural unemployment happens when the job market cannot clear.</a:t>
            </a:r>
          </a:p>
          <a:p>
            <a:pPr lvl="0"/>
            <a:r>
              <a:rPr/>
              <a:t>This is due to a </a:t>
            </a:r>
            <a:r>
              <a:rPr b="1"/>
              <a:t>price floor</a:t>
            </a:r>
            <a:r>
              <a:rPr/>
              <a:t>-like effect which prevent wage to hit a </a:t>
            </a:r>
            <a:r>
              <a:rPr b="1"/>
              <a:t>market clearing wage rate</a:t>
            </a:r>
            <a:r>
              <a:rPr/>
              <a:t>.</a:t>
            </a:r>
          </a:p>
          <a:p>
            <a:pPr lvl="0"/>
            <a:r>
              <a:rPr/>
              <a:t>this is not great as it introduces inefficiency.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Structural unemployment</a:t>
            </a:r>
          </a:p>
        </p:txBody>
      </p:sp>
      <p:pic>
        <p:nvPicPr>
          <p:cNvPr descr="index_files/figure-pptx/sugar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Minimum wages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Minimum wage is mandated by the government to ensure a decent wage for all worker.</a:t>
            </a:r>
          </a:p>
          <a:p>
            <a:pPr lvl="0"/>
            <a:r>
              <a:rPr/>
              <a:t>It has an opportunity cost:</a:t>
            </a:r>
          </a:p>
          <a:p>
            <a:pPr lvl="1"/>
            <a:r>
              <a:rPr/>
              <a:t>potentially reduces work opportunity </a:t>
            </a:r>
            <a:r>
              <a:rPr>
                <a:hlinkClick r:id="rId2"/>
              </a:rPr>
              <a:t>(Suryahadi et al 2010)</a:t>
            </a:r>
          </a:p>
          <a:p>
            <a:pPr lvl="1"/>
            <a:r>
              <a:rPr/>
              <a:t>people who are willing to work in a lower wage can’t participate</a:t>
            </a:r>
          </a:p>
          <a:p>
            <a:pPr lvl="1"/>
            <a:r>
              <a:rPr/>
              <a:t>it helps only people who are already working</a:t>
            </a:r>
          </a:p>
          <a:p>
            <a:pPr lvl="0"/>
            <a:r>
              <a:rPr/>
              <a:t>Minimum wage can help in the situation where labour demand is concentrated on a small number of firms (employer has market power).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Labour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Labour union can have a similar effect to a minimum wage</a:t>
            </a:r>
          </a:p>
          <a:p>
            <a:pPr lvl="0"/>
            <a:r>
              <a:rPr/>
              <a:t>Labour union allows for labours to act collectively, and negotiate a higher wage for the union members. (</a:t>
            </a:r>
            <a:r>
              <a:rPr b="1"/>
              <a:t>collective bargaining</a:t>
            </a:r>
            <a:r>
              <a:rPr/>
              <a:t>)</a:t>
            </a:r>
          </a:p>
          <a:p>
            <a:pPr lvl="0"/>
            <a:r>
              <a:rPr/>
              <a:t>Collective bargaining gives labour market power, and can potentially be harmful for unemployed people.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Efficiency wages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Firms may choose to pay </a:t>
            </a:r>
            <a:r>
              <a:rPr b="1"/>
              <a:t>efficiency wage</a:t>
            </a:r>
            <a:r>
              <a:rPr/>
              <a:t>, a wage that employers set above the equilibrium wage rate so employee has insentive to perform better.</a:t>
            </a:r>
          </a:p>
          <a:p>
            <a:pPr lvl="0"/>
            <a:r>
              <a:rPr/>
              <a:t>For employers, sometimes having a smaller number of employee is better as long as they are perform.</a:t>
            </a:r>
          </a:p>
          <a:p>
            <a:pPr lvl="0"/>
            <a:r>
              <a:rPr/>
              <a:t>This higher wage creates structural unemployment.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natural rate of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the level of unemployment that is rendered “natural” (since it won’t get to zero)</a:t>
            </a:r>
          </a:p>
          <a:p>
            <a:pPr lvl="0"/>
            <a:r>
              <a:rPr/>
              <a:t>Natural unemployment = frictional unemployment + structural unemployment.</a:t>
            </a:r>
          </a:p>
          <a:p>
            <a:pPr lvl="0"/>
            <a:r>
              <a:rPr/>
              <a:t>Actual unemployment = natural unemployment + cyclical unemployment.</a:t>
            </a:r>
          </a:p>
          <a:p>
            <a:pPr lvl="0"/>
            <a:r>
              <a:rPr b="1"/>
              <a:t>Cyclical unemployment</a:t>
            </a:r>
            <a:r>
              <a:rPr/>
              <a:t> is the deviation of the actual rate of unemployment from the natural rate because of economic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and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Unemployment rate</a:t>
            </a:r>
          </a:p>
          <a:p>
            <a:pPr lvl="0"/>
            <a:r>
              <a:rPr/>
              <a:t>Inflation</a:t>
            </a:r>
          </a:p>
          <a:p>
            <a:pPr lvl="0"/>
            <a:r>
              <a:rPr/>
              <a:t>Long run growth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natural rate of unemployment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Knowing the level of the natural rate of unemployment is important to determine the state of the economy.</a:t>
            </a:r>
          </a:p>
          <a:p>
            <a:pPr lvl="0"/>
            <a:r>
              <a:rPr/>
              <a:t>However, it is not always straight-forward: we don’t always know what the natural rate of unemployment is and is always up to a debate.</a:t>
            </a:r>
          </a:p>
          <a:p>
            <a:pPr lvl="0"/>
            <a:r>
              <a:rPr/>
              <a:t>Moreover, just because someone has a job does not mean the job is decent or secure.</a:t>
            </a:r>
          </a:p>
          <a:p>
            <a:pPr lvl="0"/>
            <a:r>
              <a:rPr/>
              <a:t>A minimum wage too high can also incentivies </a:t>
            </a:r>
            <a:r>
              <a:rPr b="1"/>
              <a:t>informal jobs</a:t>
            </a:r>
            <a:r>
              <a:rPr/>
              <a:t> which has worse working condition compared to formal jobs.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rise in price level is not necessarily bad, especially if wage level is also rises.</a:t>
            </a:r>
          </a:p>
          <a:p>
            <a:pPr lvl="0"/>
            <a:r>
              <a:rPr/>
              <a:t>Economists often use the term ‘real’ to negates the impact of price level and wage level.</a:t>
            </a:r>
          </a:p>
          <a:p>
            <a:pPr lvl="0"/>
            <a:r>
              <a:rPr b="1"/>
              <a:t>real wage</a:t>
            </a:r>
            <a:r>
              <a:rPr/>
              <a:t> is the level of wage divided by a price level, while </a:t>
            </a:r>
            <a:r>
              <a:rPr b="1"/>
              <a:t>real income</a:t>
            </a:r>
            <a:r>
              <a:rPr/>
              <a:t> is the level of income divided by a price level.</a:t>
            </a:r>
          </a:p>
          <a:p>
            <a:pPr lvl="0"/>
            <a:r>
              <a:rPr/>
              <a:t>They show the most important things: how much goods and services you can get from working and earning money.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rate at how fast the price increase can be a problem: that is, inflation.</a:t>
                </a:r>
              </a:p>
              <a:p>
                <a:pPr lvl="0"/>
                <a:r>
                  <a:rPr/>
                  <a:t>remember the definition of inflation: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inflation rate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Price index year 2 - Price index year 1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Price index year 1</m:t>
                          </m:r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/>
                <a:r>
                  <a:rPr/>
                  <a:t>There are problems with inflation that is too high.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 associated with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menu cost</a:t>
            </a:r>
            <a:r>
              <a:rPr/>
              <a:t>, is when firms need to change printed price on their menus or displays.</a:t>
            </a:r>
          </a:p>
          <a:p>
            <a:pPr lvl="0"/>
            <a:r>
              <a:rPr/>
              <a:t>During the Brazilian inflation of the early 1990s, supermarket workers are reportedly spent half their time for changing price stickers.</a:t>
            </a:r>
          </a:p>
          <a:p>
            <a:pPr lvl="0"/>
            <a:r>
              <a:rPr b="1"/>
              <a:t>Unit-of-account cost</a:t>
            </a:r>
            <a:r>
              <a:rPr/>
              <a:t> is a cost associated with unreliability of money. During a hyperinflation, it is common to ditch local currency and use US Dollar instead to buy and sell goods, like in Zimbabwe and Venezuela.</a:t>
            </a:r>
          </a:p>
          <a:p>
            <a:pPr lvl="0"/>
            <a:r>
              <a:rPr/>
              <a:t>In the worst-case scenario, barter can even be an option.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Winner and losers from inflation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reason why inflation creates winners and losers is </a:t>
            </a:r>
            <a:r>
              <a:rPr b="1"/>
              <a:t>long term contract</a:t>
            </a:r>
            <a:r>
              <a:rPr/>
              <a:t>.</a:t>
            </a:r>
          </a:p>
          <a:p>
            <a:pPr lvl="0"/>
            <a:r>
              <a:rPr/>
              <a:t>Many transactions are not made in a single day: for example, a loan.</a:t>
            </a:r>
          </a:p>
          <a:p>
            <a:pPr lvl="0"/>
            <a:r>
              <a:rPr/>
              <a:t>In the case of loan, a borrower received a fixed amount of money today while having to return it with interest at a later time.</a:t>
            </a:r>
          </a:p>
          <a:p>
            <a:pPr lvl="0"/>
            <a:r>
              <a:rPr/>
              <a:t>The contract is usually written in a </a:t>
            </a:r>
            <a:r>
              <a:rPr b="1"/>
              <a:t>nominal interest rate</a:t>
            </a:r>
            <a:r>
              <a:rPr/>
              <a:t> term. High inflation can reduces the actual </a:t>
            </a:r>
            <a:r>
              <a:rPr b="1"/>
              <a:t>real interest rate</a:t>
            </a:r>
            <a:r>
              <a:rPr/>
              <a:t>.</a:t>
            </a:r>
          </a:p>
          <a:p>
            <a:pPr lvl="0"/>
            <a:r>
              <a:rPr/>
              <a:t>real interest rate = nominal interest rate - inflation.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Winner and losers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Ann borrow 200.000.000 IDR from Bob with 10% interest rate: Ann will return 220.000.000 to Bob in a year time. Ann use the money to buy a car.</a:t>
            </a:r>
          </a:p>
          <a:p>
            <a:pPr lvl="0"/>
            <a:r>
              <a:rPr/>
              <a:t>However, inflation is high: the next year’s price of a car is actually 230.000.000 IDR, which is a 15% increase.</a:t>
            </a:r>
          </a:p>
          <a:p>
            <a:pPr lvl="0"/>
            <a:r>
              <a:rPr/>
              <a:t>In this case, real interest rate = 10% - 15% = -5%: it is better for Bob to buy car instead of lending the money to Ann.</a:t>
            </a:r>
          </a:p>
          <a:p>
            <a:pPr lvl="0"/>
            <a:r>
              <a:rPr/>
              <a:t>in other words, borrowers gain from inflation at the expense of lenders.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Which inflation?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common to calculate inflation using local currency.</a:t>
            </a:r>
          </a:p>
          <a:p>
            <a:pPr lvl="0"/>
            <a:r>
              <a:rPr/>
              <a:t>As an economic agent, we have expectation of the future and of the value of IDR.</a:t>
            </a:r>
          </a:p>
          <a:p>
            <a:pPr lvl="0"/>
            <a:r>
              <a:rPr/>
              <a:t>If we expect an inflation, perhaps it is better to save in terms of other asset: real estate, stock, foreign exchange, gold, cryptos etc.</a:t>
            </a:r>
          </a:p>
          <a:p>
            <a:pPr lvl="0"/>
            <a:r>
              <a:rPr/>
              <a:t>In the end, how much IDR we have is not the most important. The most important is how much things we can buy with thata amount of IDR.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Inflation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Inflation can be problematic because it is hard to bring down once it reach a high number.</a:t>
            </a:r>
          </a:p>
          <a:p>
            <a:pPr lvl="0"/>
            <a:r>
              <a:rPr/>
              <a:t>Inflation can make a currency become too volatile and worthless as a unit of transaction.</a:t>
            </a:r>
          </a:p>
          <a:p>
            <a:pPr lvl="1"/>
            <a:r>
              <a:rPr/>
              <a:t>especially if import is very high.</a:t>
            </a:r>
          </a:p>
          <a:p>
            <a:pPr lvl="0"/>
            <a:r>
              <a:rPr/>
              <a:t>In general, a central bank and the government target inflation to be at 2%.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Inflation</a:t>
            </a:r>
          </a:p>
        </p:txBody>
      </p:sp>
      <p:pic>
        <p:nvPicPr>
          <p:cNvPr descr="index_files/figure-pptx/infla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learn more on economic growth.</a:t>
            </a:r>
          </a:p>
          <a:p>
            <a:pPr lvl="0"/>
            <a:r>
              <a:rPr/>
              <a:t>We will look at the relationship between inflation, unemployment rate and economic growth.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Unemployment rate: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Unemployment rate is NOT simply the rate of how many people without a job in a country.</a:t>
                </a:r>
              </a:p>
              <a:p>
                <a:pPr lvl="0"/>
                <a:r>
                  <a:rPr/>
                  <a:t>The important part is the divider: instead of dividing unemployed people with total population, we divide it with a </a:t>
                </a:r>
                <a:r>
                  <a:rPr b="1"/>
                  <a:t>labour force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unemployment rate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Number of unemployed workers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Labour Force</m:t>
                          </m:r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Labour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labour force</a:t>
            </a:r>
            <a:r>
              <a:rPr/>
              <a:t> is the sum of people who are </a:t>
            </a:r>
            <a:r>
              <a:rPr b="1"/>
              <a:t>currently working</a:t>
            </a:r>
            <a:r>
              <a:rPr/>
              <a:t> and people who are </a:t>
            </a:r>
            <a:r>
              <a:rPr b="1"/>
              <a:t>looking for work</a:t>
            </a:r>
            <a:r>
              <a:rPr/>
              <a:t>.</a:t>
            </a:r>
          </a:p>
          <a:p>
            <a:pPr lvl="0"/>
            <a:r>
              <a:rPr/>
              <a:t>Unemployment rate in Indonesia is calculated by BPS. You can read the definition </a:t>
            </a:r>
            <a:r>
              <a:rPr>
                <a:hlinkClick r:id="rId2"/>
              </a:rPr>
              <a:t>on their website</a:t>
            </a:r>
            <a:r>
              <a:rPr/>
              <a:t>.</a:t>
            </a:r>
          </a:p>
          <a:p>
            <a:pPr lvl="0"/>
            <a:r>
              <a:rPr/>
              <a:t>You need to be above 15 years old to be included in the labour force.</a:t>
            </a:r>
          </a:p>
          <a:p>
            <a:pPr lvl="0"/>
            <a:r>
              <a:rPr b="1"/>
              <a:t>Currently working</a:t>
            </a:r>
            <a:r>
              <a:rPr/>
              <a:t>: doing activities which receive payment or profit for at least 1 hour in 1 week.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looking for work</a:t>
            </a:r>
            <a:r>
              <a:rPr/>
              <a:t> is someone who are not working but reporting as looking for work in the last one week.</a:t>
            </a:r>
          </a:p>
          <a:p>
            <a:pPr lvl="0"/>
            <a:r>
              <a:rPr b="1"/>
              <a:t>part-time employed</a:t>
            </a:r>
            <a:r>
              <a:rPr/>
              <a:t> is someone who are doing work less than 35 hours a week and is </a:t>
            </a:r>
            <a:r>
              <a:rPr b="1"/>
              <a:t>not</a:t>
            </a:r>
            <a:r>
              <a:rPr/>
              <a:t> looking for a full-time work.</a:t>
            </a:r>
          </a:p>
          <a:p>
            <a:pPr lvl="0"/>
            <a:r>
              <a:rPr b="1"/>
              <a:t>underemployed</a:t>
            </a:r>
            <a:r>
              <a:rPr/>
              <a:t> is someone who are doing work less than 35 hours a week and is looking for a full-time work but unable to find one (mostly due to economic condition).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labour force &amp; participation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Labour force excludes: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15 years old or younger.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School and university goers.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Retiree.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stay-at-home mum/dad.</a:t>
                </a:r>
              </a:p>
              <a:p>
                <a:pPr lvl="0" indent="0" marL="0">
                  <a:buNone/>
                </a:pPr>
                <a:r>
                  <a:rPr/>
                  <a:t>Labour participation rate is defined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Labour Participation Rate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Labour Force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Population over 15 years old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Labour Force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Even when population growth is small, it is possible to increase labour force participation.</a:t>
            </a:r>
          </a:p>
          <a:p>
            <a:pPr lvl="0"/>
            <a:r>
              <a:rPr/>
              <a:t>for example by having </a:t>
            </a:r>
            <a:r>
              <a:rPr b="1"/>
              <a:t>more working women</a:t>
            </a:r>
            <a:r>
              <a:rPr/>
              <a:t>: East Asian Miracle in the 1990s was partly because increased women’s participation in the economy.</a:t>
            </a:r>
          </a:p>
          <a:p>
            <a:pPr lvl="0"/>
            <a:r>
              <a:rPr/>
              <a:t>More people going to the </a:t>
            </a:r>
            <a:r>
              <a:rPr b="1"/>
              <a:t>universities</a:t>
            </a:r>
            <a:r>
              <a:rPr/>
              <a:t> can also reduce labour participation rate for a while.</a:t>
            </a:r>
          </a:p>
          <a:p>
            <a:pPr lvl="0"/>
            <a:r>
              <a:rPr b="1"/>
              <a:t>Migration</a:t>
            </a:r>
            <a:r>
              <a:rPr/>
              <a:t> changes population and labour force participation in both source region and receiving region.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Indonesia’s unemployment rate</a:t>
            </a:r>
          </a:p>
        </p:txBody>
      </p:sp>
      <p:pic>
        <p:nvPicPr>
          <p:cNvPr descr="index_files/figure-pptx/grafik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5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and inflation</dc:title>
  <dc:creator>Prodi PIWAR Politeknik APP Jakarta</dc:creator>
  <cp:keywords/>
  <dcterms:created xsi:type="dcterms:W3CDTF">2023-11-20T07:49:40Z</dcterms:created>
  <dcterms:modified xsi:type="dcterms:W3CDTF">2023-11-20T07:49:40Z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9</vt:lpwstr>
  </property>
  <property fmtid="{D5CDD505-2E9C-101B-9397-08002B2CF9AE}" pid="10" name="toc-title">
    <vt:lpwstr>Table of contents</vt:lpwstr>
  </property>
</Properties>
</file>