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witter.com/BankDunia/status/1222002437411635200?s=20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iconductors.org/strengthening-the-global-semiconductor-supply-chain-in-an-uncertain-era/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bc.net.au/news/rural/2013-02-01/beef-import-corruption-rocks-indonesian-political/6133612" TargetMode="External" /><Relationship Id="rId3" Type="http://schemas.openxmlformats.org/officeDocument/2006/relationships/hyperlink" Target="https://en.tempo.co/read/1306850/layers-of-the-garlic-corruption-scandal" TargetMode="External" /><Relationship Id="rId4" Type="http://schemas.openxmlformats.org/officeDocument/2006/relationships/hyperlink" Target="https://www.abc.net.au/news/2020-11-27/rolex-watches-seized-as-indonesian-minister-arrested-corruption/12922796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ec.world/en/profile/country/idn#yearly-export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13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234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Imported commodities</a:t>
            </a:r>
          </a:p>
          <a:p>
            <a:pPr lvl="0"/>
            <a:r>
              <a:rPr/>
              <a:t>Indonesia’s main imports are manufacturing inputs: capital goods, fuels, iron and steel, plastics and chemicals. Also a bit of food.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nations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might have seen the news about what Indonesia trades with the world:</a:t>
            </a:r>
          </a:p>
          <a:p>
            <a:pPr lvl="1"/>
            <a:r>
              <a:rPr/>
              <a:t>We imports many food stuff: beef, rice, wheat, soybeans</a:t>
            </a:r>
          </a:p>
          <a:p>
            <a:pPr lvl="1"/>
            <a:r>
              <a:rPr/>
              <a:t>We also export many plantation and natural resources such as CPO and coal.</a:t>
            </a:r>
          </a:p>
          <a:p>
            <a:pPr lvl="0"/>
            <a:r>
              <a:rPr/>
              <a:t>But you might also hear that trade is like a competition: export is good, import is bad, and trade deficit means a country is “lost”.</a:t>
            </a:r>
          </a:p>
          <a:p>
            <a:pPr lvl="0"/>
            <a:r>
              <a:rPr/>
              <a:t>Truthfully, it’s much more complex than that.</a:t>
            </a:r>
          </a:p>
          <a:p>
            <a:pPr lvl="0"/>
            <a:r>
              <a:rPr/>
              <a:t>Generally, economists believe that international trade is better for both parties.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Comparative advantage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Comparative advantage</a:t>
                </a:r>
                <a:r>
                  <a:rPr/>
                  <a:t> is the reason why trade is good for both parties.</a:t>
                </a:r>
              </a:p>
              <a:p>
                <a:pPr lvl="0"/>
                <a:r>
                  <a:rPr/>
                  <a:t>A country has a comparative advantage in producing a good or service if the opportunity cost of producing the good or service is lower for that country than for other countries.</a:t>
                </a:r>
              </a:p>
              <a:p>
                <a:pPr lvl="0"/>
                <a:r>
                  <a:rPr/>
                  <a:t>This concept relies heavily on </a:t>
                </a:r>
                <a:r>
                  <a:rPr b="1"/>
                  <a:t>opportunity cost</a:t>
                </a:r>
                <a:r>
                  <a:rPr/>
                  <a:t>, that is, when a country produce good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it has to forgo resources capable of producing good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</a:p>
              <a:p>
                <a:pPr lvl="0"/>
                <a:r>
                  <a:rPr/>
                  <a:t>Think of it like this: if you spent 2 hours studying for economics, that means you forgo 2 hours you could have spent studying statistics.</a:t>
                </a:r>
              </a:p>
              <a:p>
                <a:pPr lvl="1"/>
                <a:r>
                  <a:rPr/>
                  <a:t>How do you make decision on what to study?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Production possibility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understand this term better, we will use some simplified examples.</a:t>
            </a:r>
          </a:p>
          <a:p>
            <a:pPr lvl="0"/>
            <a:r>
              <a:rPr/>
              <a:t>Suppose there are two economies, Indonesia and United States (US), and two goods, textiles and soybean.</a:t>
            </a:r>
          </a:p>
          <a:p>
            <a:pPr lvl="0"/>
            <a:r>
              <a:rPr/>
              <a:t>Textiles and soybean requires different tech and labour / capital intensity.</a:t>
            </a:r>
          </a:p>
          <a:p>
            <a:pPr lvl="1"/>
            <a:r>
              <a:rPr/>
              <a:t>Let’s say Indonesia can either produce 200 ton of textiles and 0 soybean, 0 textile and 50 ton of soybean, or anything in between.</a:t>
            </a:r>
          </a:p>
          <a:p>
            <a:pPr lvl="1"/>
            <a:r>
              <a:rPr/>
              <a:t>US can either produce 100 ton of textiles and 0 soybean, 0 textile and 100 ton of soybean, or anything in between.</a:t>
            </a:r>
          </a:p>
          <a:p>
            <a:pPr lvl="0"/>
            <a:r>
              <a:rPr/>
              <a:t>What if the two countries do not trade?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countries in autarky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Suppose the two countries does not trade. Indonesia’s production is (200,50), While in the US, it’s (50,50).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 opportunity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IDN opportunity 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ton of textiles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ton of soybean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250 kg of soybean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ton of soybean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ton of textiles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 ton of soybean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Indonesia is comparatively better at making textiles, while US is better at producing soybean:</a:t>
            </a:r>
          </a:p>
          <a:p>
            <a:pPr lvl="1"/>
            <a:r>
              <a:rPr/>
              <a:t>To make 1 ton of textiles, US needs to gave up resources which can be used to make 1 ton soybean, while Indonesians need only to give up 250 kg soybean.</a:t>
            </a:r>
          </a:p>
          <a:p>
            <a:pPr lvl="1"/>
            <a:r>
              <a:rPr/>
              <a:t>To make 1 ton of soybean, US needs to gave up resources which can be used to make 1 ton textiles, while Indonesians need only to give up 4 ton of textiles.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 autarky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consumption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consumption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Gains from trade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textiles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soybean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+12.5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IDN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textiles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IDN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soybean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+12.5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By concentrating production on one good and then trade, you can see that both ended up better-off:</a:t>
                </a:r>
              </a:p>
              <a:p>
                <a:pPr lvl="0"/>
                <a:r>
                  <a:rPr/>
                  <a:t>with autarky, total production {textiles,soybean}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150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75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consumption=production, and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U</m:t>
                        </m:r>
                        <m:r>
                          <m:t>S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D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25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far we’ve learned:</a:t>
            </a:r>
          </a:p>
          <a:p>
            <a:pPr lvl="1"/>
            <a:r>
              <a:rPr/>
              <a:t>how to measure economic variables:</a:t>
            </a:r>
          </a:p>
          <a:p>
            <a:pPr lvl="2"/>
            <a:r>
              <a:rPr/>
              <a:t>GDP, inflation, unemployment</a:t>
            </a:r>
          </a:p>
          <a:p>
            <a:pPr lvl="1"/>
            <a:r>
              <a:rPr/>
              <a:t>How they interact:</a:t>
            </a:r>
          </a:p>
          <a:p>
            <a:pPr lvl="2"/>
            <a:r>
              <a:rPr/>
              <a:t>AD-AS framework</a:t>
            </a:r>
          </a:p>
          <a:p>
            <a:pPr lvl="2"/>
            <a:r>
              <a:rPr/>
              <a:t>Long run vs short run</a:t>
            </a:r>
          </a:p>
          <a:p>
            <a:pPr lvl="2"/>
            <a:r>
              <a:rPr/>
              <a:t>fiscal policy</a:t>
            </a:r>
          </a:p>
          <a:p>
            <a:pPr lvl="1"/>
            <a:r>
              <a:rPr/>
              <a:t>How financial market matters:</a:t>
            </a:r>
          </a:p>
          <a:p>
            <a:pPr lvl="2"/>
            <a:r>
              <a:rPr/>
              <a:t>(central) banks and interest rate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 autarky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consumption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consumption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Gains from trade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textiles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soybean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+12.5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IDN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textiles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IDN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soybean (ton)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+12.5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trade, total production {textiles,soybean}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U</m:t>
                        </m:r>
                        <m:r>
                          <m:t>S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D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200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Consumption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U</m:t>
                        </m:r>
                        <m:r>
                          <m:t>S</m:t>
                        </m:r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75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62.5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I</m:t>
                        </m:r>
                        <m:r>
                          <m:t>D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125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37.5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Comparative advantage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reality, we will need country’s preferences to establish proper equilibrium quantity and prices.</a:t>
                </a:r>
              </a:p>
              <a:p>
                <a:pPr lvl="0"/>
                <a:r>
                  <a:rPr/>
                  <a:t>In this model, we have no price. But from the opportunity cost, we can calculate the relative prices:</a:t>
                </a:r>
              </a:p>
              <a:p>
                <a:pPr lvl="1"/>
                <a:r>
                  <a:rPr/>
                  <a:t>In the US, opportunity cost to produce 1 soybean is 1 textile. That means,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U</m:t>
                        </m:r>
                        <m:r>
                          <m:t>S</m:t>
                        </m:r>
                        <m:r>
                          <m:t>A</m:t>
                        </m:r>
                      </m:sub>
                      <m:sup>
                        <m:r>
                          <m:t>s</m:t>
                        </m:r>
                        <m:r>
                          <m:t>o</m:t>
                        </m:r>
                        <m:r>
                          <m:t>y</m:t>
                        </m:r>
                        <m:r>
                          <m:t>b</m:t>
                        </m:r>
                        <m:r>
                          <m:t>e</m:t>
                        </m:r>
                        <m:r>
                          <m:t>a</m:t>
                        </m:r>
                        <m:r>
                          <m:t>n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U</m:t>
                        </m:r>
                        <m:r>
                          <m:t>S</m:t>
                        </m:r>
                        <m:r>
                          <m:t>A</m:t>
                        </m:r>
                      </m:sub>
                      <m:sup>
                        <m:r>
                          <m:t>t</m:t>
                        </m:r>
                        <m:r>
                          <m:t>e</m:t>
                        </m:r>
                        <m:r>
                          <m:t>x</m:t>
                        </m:r>
                        <m:r>
                          <m:t>t</m:t>
                        </m:r>
                        <m:r>
                          <m:t>i</m:t>
                        </m:r>
                        <m:r>
                          <m:t>l</m:t>
                        </m:r>
                        <m:r>
                          <m:t>e</m:t>
                        </m:r>
                      </m:sup>
                    </m:sSubSup>
                  </m:oMath>
                </a14:m>
              </a:p>
              <a:p>
                <a:pPr lvl="1"/>
                <a:r>
                  <a:rPr/>
                  <a:t>In Indonesia, opportunity cost to make 1 soybean is 4 textiles. That means, the price of soybean must be four times price of textile.</a:t>
                </a:r>
              </a:p>
              <a:p>
                <a:pPr lvl="0"/>
                <a:r>
                  <a:rPr/>
                  <a:t>Since in Indonesia, it is comparatively cheaper to produce textile, it’s better for US to source its textile from Indonesia.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determines comparative advantage?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Differences in climate</a:t>
            </a:r>
            <a:r>
              <a:rPr/>
              <a:t> is the reason why we’re so good at producing CPO and rubber, but sucks at producing soybean and wheat.</a:t>
            </a:r>
          </a:p>
          <a:p>
            <a:pPr lvl="0" indent="-342900" marL="342900">
              <a:buAutoNum type="arabicPeriod"/>
            </a:pPr>
            <a:r>
              <a:rPr b="1"/>
              <a:t>Differences in Factor Endowment</a:t>
            </a:r>
            <a:r>
              <a:rPr/>
              <a:t>. Some countries are endowed with natural resource, some with cheap labour. Countries which has no both has to find something else, such as:</a:t>
            </a:r>
          </a:p>
          <a:p>
            <a:pPr lvl="0" indent="-342900" marL="342900">
              <a:buAutoNum type="arabicPeriod"/>
            </a:pPr>
            <a:r>
              <a:rPr b="1"/>
              <a:t>Differences in technology</a:t>
            </a:r>
            <a:r>
              <a:rPr/>
              <a:t>. Japan, South Korea and Taiwan are one good example. While technology can be transferred, opportunity cost of investing in high-tech things is more production of CPOs.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Global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days, trade have been moving to an even more extreme point. Hence </a:t>
            </a:r>
            <a:r>
              <a:rPr b="1"/>
              <a:t>hyperglobalization</a:t>
            </a:r>
            <a:r>
              <a:rPr/>
              <a:t>: countries rely on each other to produce one particular goods.</a:t>
            </a:r>
          </a:p>
          <a:p>
            <a:pPr lvl="0"/>
            <a:r>
              <a:rPr/>
              <a:t>The main enabler is advances in communications:</a:t>
            </a:r>
          </a:p>
          <a:p>
            <a:pPr lvl="1"/>
            <a:r>
              <a:rPr/>
              <a:t>human-human: the internet.</a:t>
            </a:r>
          </a:p>
          <a:p>
            <a:pPr lvl="1"/>
            <a:r>
              <a:rPr/>
              <a:t>human-machine: production software, production dashboard.</a:t>
            </a:r>
          </a:p>
          <a:p>
            <a:pPr lvl="1"/>
            <a:r>
              <a:rPr/>
              <a:t>machine-machine: CAD-CAM.</a:t>
            </a:r>
          </a:p>
          <a:p>
            <a:pPr lvl="0"/>
            <a:r>
              <a:rPr/>
              <a:t>Countries able to specialize not only in a production of particular goods, but a particular process of production.</a:t>
            </a:r>
          </a:p>
          <a:p>
            <a:pPr lvl="0"/>
            <a:r>
              <a:rPr/>
              <a:t>This is called </a:t>
            </a:r>
            <a:r>
              <a:rPr b="1"/>
              <a:t>Global Value Chain (GVC)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products these days do not made by just 1 country</a:t>
            </a:r>
          </a:p>
        </p:txBody>
      </p:sp>
      <p:pic>
        <p:nvPicPr>
          <p:cNvPr descr="seped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World Bank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Global Value Chain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products these days do not made by just 1 country</a:t>
            </a:r>
          </a:p>
        </p:txBody>
      </p:sp>
      <p:pic>
        <p:nvPicPr>
          <p:cNvPr descr="semic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Semiconductor Industry Association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Global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GVC allows for a country that has very low technological prowess become one of the dominant exporter of high-tech goods like smartphone and laptops.</a:t>
            </a:r>
          </a:p>
          <a:p>
            <a:pPr lvl="0"/>
            <a:r>
              <a:rPr/>
              <a:t>In GVC situation, trade policy becomes very important: a poorly designed trade policy will leads to zero production in both.</a:t>
            </a:r>
          </a:p>
          <a:p>
            <a:pPr lvl="0"/>
            <a:r>
              <a:rPr/>
              <a:t>Imagine if Indonesia has to build its own semiconductor fab in order to produce a smartphone.</a:t>
            </a:r>
          </a:p>
          <a:p>
            <a:pPr lvl="1"/>
            <a:r>
              <a:rPr/>
              <a:t>With GVC, Indonesia can import semiconductor and assemble a PCB and smartphone domestically.</a:t>
            </a:r>
          </a:p>
          <a:p>
            <a:pPr lvl="0"/>
            <a:r>
              <a:rPr/>
              <a:t>Indonesia also able to export textiles in varying qualities of raw materials.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far, we assume highly domestic market situation.</a:t>
            </a:r>
          </a:p>
          <a:p>
            <a:pPr lvl="0"/>
            <a:r>
              <a:rPr/>
              <a:t>It is highly not realistic especially for Indonesia, a small(-ish) country where international economies matter:</a:t>
            </a:r>
          </a:p>
          <a:p>
            <a:pPr lvl="1"/>
            <a:r>
              <a:rPr/>
              <a:t>Indonesia relies a lot of international help from escaping 1966 and 1998 crises.</a:t>
            </a:r>
          </a:p>
          <a:p>
            <a:pPr lvl="1"/>
            <a:r>
              <a:rPr/>
              <a:t>Exchange rate is highly depending on global capital market situation.</a:t>
            </a:r>
          </a:p>
          <a:p>
            <a:pPr lvl="1"/>
            <a:r>
              <a:rPr/>
              <a:t>Two booms (1970s oil boom and 2000s commodity boom) elevate Indonesian economy hugely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Indonesian soybean market in autarky</a:t>
            </a:r>
          </a:p>
        </p:txBody>
      </p:sp>
      <p:pic>
        <p:nvPicPr>
          <p:cNvPr descr="index_files/figure-pptx/market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Indonesian soybean market with trade</a:t>
            </a:r>
          </a:p>
        </p:txBody>
      </p:sp>
      <p:pic>
        <p:nvPicPr>
          <p:cNvPr descr="index_files/figure-pptx/marke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trade, the soybean market is exposed to a lower world price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at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, demand increases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, while supply reduces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This imbalance is solved via imports. Domestically produced soybean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, while imported soybean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surplus</a:t>
            </a:r>
          </a:p>
        </p:txBody>
      </p:sp>
      <p:pic>
        <p:nvPicPr>
          <p:cNvPr descr="index_files/figure-pptx/market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 autarky:</a:t>
            </a:r>
          </a:p>
          <a:p>
            <a:pPr lvl="1"/>
            <a:r>
              <a:rPr/>
              <a:t>PS = Y + X</a:t>
            </a:r>
          </a:p>
          <a:p>
            <a:pPr lvl="1"/>
            <a:r>
              <a:rPr/>
              <a:t>CS = W</a:t>
            </a:r>
          </a:p>
          <a:p>
            <a:pPr lvl="1"/>
            <a:r>
              <a:rPr/>
              <a:t>TS = Y + X + W</a:t>
            </a:r>
          </a:p>
          <a:p>
            <a:pPr lvl="0"/>
            <a:r>
              <a:rPr/>
              <a:t>In trade:</a:t>
            </a:r>
          </a:p>
          <a:p>
            <a:pPr lvl="1"/>
            <a:r>
              <a:rPr/>
              <a:t>PS = Y</a:t>
            </a:r>
          </a:p>
          <a:p>
            <a:pPr lvl="1"/>
            <a:r>
              <a:rPr/>
              <a:t>CS = W + X + Z</a:t>
            </a:r>
          </a:p>
          <a:p>
            <a:pPr lvl="1"/>
            <a:r>
              <a:rPr/>
              <a:t>TS = Y + W + X + Z</a:t>
            </a:r>
          </a:p>
          <a:p>
            <a:pPr lvl="0"/>
            <a:r>
              <a:rPr/>
              <a:t>CS is much higher, and trade gains area Z in total.</a:t>
            </a:r>
          </a:p>
          <a:p>
            <a:pPr lvl="0"/>
            <a:r>
              <a:rPr/>
              <a:t>However, domestic soybean producer lose area X.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 soybean market with trade</a:t>
            </a:r>
          </a:p>
        </p:txBody>
      </p:sp>
      <p:pic>
        <p:nvPicPr>
          <p:cNvPr descr="index_files/figure-pptx/market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trade, the soybean market is exposed to a higher world price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at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, demand reduces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, while supply increases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This imbalance is solved via exports. Domestically consumed soybean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, while imported soybean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surplus</a:t>
            </a:r>
          </a:p>
        </p:txBody>
      </p:sp>
      <p:pic>
        <p:nvPicPr>
          <p:cNvPr descr="index_files/figure-pptx/market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 autarky:</a:t>
            </a:r>
          </a:p>
          <a:p>
            <a:pPr lvl="1"/>
            <a:r>
              <a:rPr/>
              <a:t>PS = Y</a:t>
            </a:r>
          </a:p>
          <a:p>
            <a:pPr lvl="1"/>
            <a:r>
              <a:rPr/>
              <a:t>CS = W + X</a:t>
            </a:r>
          </a:p>
          <a:p>
            <a:pPr lvl="1"/>
            <a:r>
              <a:rPr/>
              <a:t>TS = Y + X + W</a:t>
            </a:r>
          </a:p>
          <a:p>
            <a:pPr lvl="0"/>
            <a:r>
              <a:rPr/>
              <a:t>In trade:</a:t>
            </a:r>
          </a:p>
          <a:p>
            <a:pPr lvl="1"/>
            <a:r>
              <a:rPr/>
              <a:t>PS = Y + X + Z</a:t>
            </a:r>
          </a:p>
          <a:p>
            <a:pPr lvl="1"/>
            <a:r>
              <a:rPr/>
              <a:t>CS = W</a:t>
            </a:r>
          </a:p>
          <a:p>
            <a:pPr lvl="1"/>
            <a:r>
              <a:rPr/>
              <a:t>TS = Y + W + X + Z</a:t>
            </a:r>
          </a:p>
          <a:p>
            <a:pPr lvl="0"/>
            <a:r>
              <a:rPr/>
              <a:t>PS is much higher, and trade gains area Z in total which goes to producer.</a:t>
            </a:r>
          </a:p>
          <a:p>
            <a:pPr lvl="0"/>
            <a:r>
              <a:rPr/>
              <a:t>However, domestic soybean producer lose area X.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benefits </a:t>
            </a:r>
            <a:r>
              <a:rPr b="1"/>
              <a:t>exporting industries</a:t>
            </a:r>
            <a:r>
              <a:rPr/>
              <a:t> while hurting </a:t>
            </a:r>
            <a:r>
              <a:rPr b="1"/>
              <a:t>import competing industries</a:t>
            </a:r>
            <a:r>
              <a:rPr/>
              <a:t>.</a:t>
            </a:r>
          </a:p>
          <a:p>
            <a:pPr lvl="0"/>
            <a:r>
              <a:rPr/>
              <a:t>Factor of productions used for export sectors will have high demand, and priced highly:</a:t>
            </a:r>
          </a:p>
          <a:p>
            <a:pPr lvl="1"/>
            <a:r>
              <a:rPr/>
              <a:t>Firms in natural resources exporting countries will compete to gain access to lands</a:t>
            </a:r>
          </a:p>
          <a:p>
            <a:pPr lvl="1"/>
            <a:r>
              <a:rPr/>
              <a:t>Farmers move to manufacturing because Indonesia export a bit of manufactures, while net importing agricultural goods.</a:t>
            </a:r>
          </a:p>
          <a:p>
            <a:pPr lvl="0"/>
            <a:r>
              <a:rPr/>
              <a:t>If factors can’t easily move, it will leads to inequality.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leads to winner and losers:</a:t>
            </a:r>
          </a:p>
          <a:p>
            <a:pPr lvl="1"/>
            <a:r>
              <a:rPr/>
              <a:t>import benefits consumers while hurt producers</a:t>
            </a:r>
          </a:p>
          <a:p>
            <a:pPr lvl="1"/>
            <a:r>
              <a:rPr/>
              <a:t>export benefits producers while hurt consumers</a:t>
            </a:r>
          </a:p>
          <a:p>
            <a:pPr lvl="0"/>
            <a:r>
              <a:rPr/>
              <a:t>In the case of soybean:</a:t>
            </a:r>
          </a:p>
          <a:p>
            <a:pPr lvl="1"/>
            <a:r>
              <a:rPr/>
              <a:t>import helps chicken breeders who benefit from cheap soybean, but hurt soybean farmers.</a:t>
            </a:r>
          </a:p>
          <a:p>
            <a:pPr lvl="0"/>
            <a:r>
              <a:rPr/>
              <a:t>If soybean farmers are more politically influencial, they can ask for protection from the government by using import tariff or import quota.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Recall soybean import</a:t>
            </a:r>
          </a:p>
        </p:txBody>
      </p:sp>
      <p:pic>
        <p:nvPicPr>
          <p:cNvPr descr="index_files/figure-pptx/tariff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effect of import tariff</a:t>
            </a:r>
          </a:p>
        </p:txBody>
      </p:sp>
      <p:pic>
        <p:nvPicPr>
          <p:cNvPr descr="index_files/figure-pptx/tariff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the government impose tariff, the import price become more expensive. Local producer doesn’t experience tariff so they become more competitive.</a:t>
                </a:r>
              </a:p>
              <a:p>
                <a:pPr lvl="0"/>
                <a:r>
                  <a:rPr/>
                  <a:t>Domestic parket becomes world price + tariff</a:t>
                </a:r>
              </a:p>
              <a:p>
                <a:pPr lvl="0"/>
                <a:r>
                  <a:rPr/>
                  <a:t>This push demand down to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and increase domestic supply to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Imports are lower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S</m:t>
                        </m:r>
                        <m:r>
                          <m:t>T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effect of import quota</a:t>
            </a:r>
          </a:p>
        </p:txBody>
      </p:sp>
      <p:pic>
        <p:nvPicPr>
          <p:cNvPr descr="index_files/figure-pptx/tariff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the government impose quota restriction at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, the effect is similar.</a:t>
                </a:r>
              </a:p>
              <a:p>
                <a:pPr lvl="0"/>
                <a:r>
                  <a:rPr/>
                  <a:t>buyers want to buy up to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but cannot.</a:t>
                </a:r>
              </a:p>
              <a:p>
                <a:pPr lvl="0"/>
                <a:r>
                  <a:rPr/>
                  <a:t>This push price up to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&amp;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Balance of Payment</a:t>
            </a:r>
          </a:p>
          <a:p>
            <a:pPr lvl="1"/>
            <a:r>
              <a:rPr/>
              <a:t>Current account, capital account and financial account.</a:t>
            </a:r>
          </a:p>
          <a:p>
            <a:pPr lvl="0"/>
            <a:r>
              <a:rPr/>
              <a:t>Trade in goods and services:</a:t>
            </a:r>
          </a:p>
          <a:p>
            <a:pPr lvl="1"/>
            <a:r>
              <a:rPr/>
              <a:t>Comparative advantage theory</a:t>
            </a:r>
          </a:p>
          <a:p>
            <a:pPr lvl="1"/>
            <a:r>
              <a:rPr/>
              <a:t>Global Value Chain</a:t>
            </a:r>
          </a:p>
          <a:p>
            <a:pPr lvl="0"/>
            <a:r>
              <a:rPr/>
              <a:t>International finance:</a:t>
            </a:r>
          </a:p>
          <a:p>
            <a:pPr lvl="1"/>
            <a:r>
              <a:rPr/>
              <a:t>exchange rate and international capital</a:t>
            </a:r>
          </a:p>
          <a:p>
            <a:pPr lvl="0"/>
            <a:r>
              <a:rPr/>
              <a:t>International / External policy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Surplus changes from trade policy</a:t>
            </a:r>
          </a:p>
        </p:txBody>
      </p:sp>
      <p:pic>
        <p:nvPicPr>
          <p:cNvPr descr="index_files/figure-pptx/tariff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Tariff leads to lower imports, and more domestically produced goods.</a:t>
                </a:r>
              </a:p>
              <a:p>
                <a:pPr lvl="0"/>
                <a:r>
                  <a:rPr/>
                  <a:t>In total, CS lost A+B+C+D</a:t>
                </a:r>
              </a:p>
              <a:p>
                <a:pPr lvl="0"/>
                <a:r>
                  <a:rPr/>
                  <a:t>PS gains = A</a:t>
                </a:r>
              </a:p>
              <a:p>
                <a:pPr lvl="0"/>
                <a:r>
                  <a:rPr/>
                  <a:t>Government gets tariff revenue, which is number of imports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×</m:t>
                    </m:r>
                  </m:oMath>
                </a14:m>
                <a:r>
                  <a:rPr/>
                  <a:t> per-unit tariff, which is C</a:t>
                </a:r>
              </a:p>
              <a:p>
                <a:pPr lvl="0"/>
                <a:r>
                  <a:rPr/>
                  <a:t>B+D is DWL.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of trade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case of quota, B goes to quota rent.</a:t>
            </a:r>
          </a:p>
          <a:p>
            <a:pPr lvl="0"/>
            <a:r>
              <a:rPr/>
              <a:t>When quota rent is sold with a competitive auction, the rent can go to government, and thus have the same effect as tariff.</a:t>
            </a:r>
          </a:p>
          <a:p>
            <a:pPr lvl="0"/>
            <a:r>
              <a:rPr/>
              <a:t>However, when appointed quota is not transparent this can lead to a corruption.</a:t>
            </a:r>
          </a:p>
          <a:p>
            <a:pPr lvl="1"/>
            <a:r>
              <a:rPr>
                <a:hlinkClick r:id="rId2"/>
              </a:rPr>
              <a:t>Beef</a:t>
            </a:r>
            <a:r>
              <a:rPr/>
              <a:t> and </a:t>
            </a:r>
            <a:r>
              <a:rPr>
                <a:hlinkClick r:id="rId3"/>
              </a:rPr>
              <a:t>garlic</a:t>
            </a:r>
            <a:r>
              <a:rPr/>
              <a:t> are the examples of import quota, while </a:t>
            </a:r>
            <a:r>
              <a:rPr>
                <a:hlinkClick r:id="rId4"/>
              </a:rPr>
              <a:t>lobster</a:t>
            </a:r>
            <a:r>
              <a:rPr/>
              <a:t> was the example of export quota corruption.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conclusion, trade is generally good for everyone</a:t>
            </a:r>
          </a:p>
          <a:p>
            <a:pPr lvl="0"/>
            <a:r>
              <a:rPr/>
              <a:t>Unfortunately, the gain from trade is not shared equally, and could potentially lead to higher inequality.</a:t>
            </a:r>
          </a:p>
          <a:p>
            <a:pPr lvl="1"/>
            <a:r>
              <a:rPr/>
              <a:t>Donald Trump rust belt</a:t>
            </a:r>
          </a:p>
          <a:p>
            <a:pPr lvl="1"/>
            <a:r>
              <a:rPr/>
              <a:t>Indonesian manufacturing suffer from commodity boom during the 2000s.</a:t>
            </a:r>
          </a:p>
          <a:p>
            <a:pPr lvl="0"/>
            <a:r>
              <a:rPr/>
              <a:t>Trade creates winners and losers, and the battle between winners and losers determine trade policy.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Next week we will see how international capital plays out.</a:t>
            </a:r>
          </a:p>
          <a:p>
            <a:pPr lvl="0"/>
            <a:r>
              <a:rPr/>
              <a:t>The role of exchange rate</a:t>
            </a:r>
          </a:p>
          <a:p>
            <a:pPr lvl="0"/>
            <a:r>
              <a:rPr/>
              <a:t>Balance of Payment.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International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Indonesia is largely an open economy:</a:t>
            </a:r>
          </a:p>
          <a:p>
            <a:pPr lvl="1"/>
            <a:r>
              <a:rPr/>
              <a:t>It buys and sells goods and services to the rest of the world.</a:t>
            </a:r>
          </a:p>
          <a:p>
            <a:pPr lvl="1"/>
            <a:r>
              <a:rPr/>
              <a:t>Also trade saving and investment abroad (stocks, currencies, debts, direct investment)</a:t>
            </a:r>
          </a:p>
          <a:p>
            <a:pPr lvl="0"/>
            <a:r>
              <a:rPr/>
              <a:t>Being an open economy offers advantage:</a:t>
            </a:r>
          </a:p>
          <a:p>
            <a:pPr lvl="1"/>
            <a:r>
              <a:rPr/>
              <a:t>help building domestic capital (remember convergence theory?).</a:t>
            </a:r>
          </a:p>
          <a:p>
            <a:pPr lvl="1"/>
            <a:r>
              <a:rPr/>
              <a:t>Enjoys spillover economic benefits.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International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However, anything bad happens to the global market, will affect Indonesia as well.</a:t>
            </a:r>
          </a:p>
          <a:p>
            <a:pPr lvl="1"/>
            <a:r>
              <a:rPr/>
              <a:t>Indonesian policy tool may be less effective.</a:t>
            </a:r>
          </a:p>
          <a:p>
            <a:pPr lvl="0"/>
            <a:r>
              <a:rPr/>
              <a:t>meanwhile, big economy’s policy may be stronger:</a:t>
            </a:r>
          </a:p>
          <a:p>
            <a:pPr lvl="1"/>
            <a:r>
              <a:rPr/>
              <a:t>When the US’ central bank rise interest rate, lots of foreign capital fled Indonesia, tilting IDR valuation.</a:t>
            </a:r>
          </a:p>
          <a:p>
            <a:pPr lvl="0"/>
            <a:r>
              <a:rPr/>
              <a:t>We will learn more about these effect later 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Trade in goods</a:t>
            </a:r>
          </a:p>
        </p:txBody>
      </p:sp>
      <p:pic>
        <p:nvPicPr>
          <p:cNvPr descr="index_files/figure-pptx/tra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export jumps since the 1970s thanks to oil boom. Since then, Indonesia is generally running trade surplus.</a:t>
            </a:r>
          </a:p>
          <a:p>
            <a:pPr lvl="0" indent="0" marL="0">
              <a:buNone/>
            </a:pPr>
            <a:r>
              <a:rPr/>
              <a:t>The importance of trade is generally the same throughout.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ww source: </a:t>
            </a:r>
            <a:r>
              <a:rPr>
                <a:hlinkClick r:id="rId2"/>
              </a:rPr>
              <a:t>OEM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Exported commodities</a:t>
            </a:r>
          </a:p>
          <a:p>
            <a:pPr lvl="0"/>
            <a:r>
              <a:rPr/>
              <a:t>Indonesia’s main exports are natural resources: minerals, coal, palm oil, wood products, rubber.</a:t>
            </a:r>
          </a:p>
          <a:p>
            <a:pPr lvl="0"/>
            <a:r>
              <a:rPr/>
              <a:t>Also a bit on manufactures: iron and steel, vehicles, machine and electronics, food products.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2023-12-14T15:50:20Z</dcterms:created>
  <dcterms:modified xsi:type="dcterms:W3CDTF">2023-12-14T15:50:20Z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13</vt:lpwstr>
  </property>
  <property fmtid="{D5CDD505-2E9C-101B-9397-08002B2CF9AE}" pid="10" name="toc-title">
    <vt:lpwstr>Table of contents</vt:lpwstr>
  </property>
</Properties>
</file>