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4" Type="http://schemas.openxmlformats.org/officeDocument/2006/relationships/viewProps" Target="viewProps.xml" /><Relationship Id="rId43" Type="http://schemas.openxmlformats.org/officeDocument/2006/relationships/presProps" Target="presProps.xml" /><Relationship Id="rId1" Type="http://schemas.openxmlformats.org/officeDocument/2006/relationships/slideMaster" Target="slideMasters/slideMaster1.xml" /><Relationship Id="rId46" Type="http://schemas.openxmlformats.org/officeDocument/2006/relationships/tableStyles" Target="tableStyles.xml" /><Relationship Id="rId4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ore.google.com/au/product/pixel_5?hl=en-GB" TargetMode="Externa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bi.go.id/id/statistik/ekonomi-keuangan/seki/Default.aspx"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risna.or.id/post/bigmacindex/" TargetMode="External" /><Relationship Id="rId3" Type="http://schemas.openxmlformats.org/officeDocument/2006/relationships/hyperlink" Target="https://www.economist.com/" TargetMode="External" /><Relationship Id="rId4" Type="http://schemas.openxmlformats.org/officeDocument/2006/relationships/hyperlink" Target="https://www.economist.com/big-mac-index" TargetMode="Externa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bi.go.id/id/statistik/ekonomi-keuangan/seki/Default.aspx#headingFou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ba.gov.au/education/resources/explainers/the-balance-of-payments.html"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Ilmu Ekonomi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Pertemuan 14</a:t>
            </a:r>
            <a:br/>
            <a:br/>
            <a:r>
              <a:rPr/>
              <a:t>Prodi PIWAR Politeknik APP Jakarta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the BoP</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ctr">
                        <a:buNone/>
                      </a:pPr>
                      <a:r>
                        <a:rPr/>
                        <a:t>Component</a:t>
                      </a:r>
                    </a:p>
                  </a:txBody>
                  <a:tcPr/>
                </a:tc>
                <a:tc>
                  <a:txBody>
                    <a:bodyPr/>
                    <a:lstStyle/>
                    <a:p>
                      <a:pPr lvl="0" indent="0" marL="0" algn="ctr">
                        <a:buNone/>
                      </a:pPr>
                      <a:r>
                        <a:rPr/>
                        <a:t>Credit</a:t>
                      </a:r>
                    </a:p>
                  </a:txBody>
                  <a:tcPr/>
                </a:tc>
                <a:tc>
                  <a:txBody>
                    <a:bodyPr/>
                    <a:lstStyle/>
                    <a:p>
                      <a:pPr lvl="0" indent="0" marL="0" algn="ctr">
                        <a:buNone/>
                      </a:pPr>
                      <a:r>
                        <a:rPr/>
                        <a:t>Debit</a:t>
                      </a:r>
                    </a:p>
                  </a:txBody>
                  <a:tcPr/>
                </a:tc>
                <a:tc>
                  <a:txBody>
                    <a:bodyPr/>
                    <a:lstStyle/>
                    <a:p>
                      <a:pPr lvl="0" indent="0" marL="0" algn="ctr">
                        <a:buNone/>
                      </a:pPr>
                      <a:r>
                        <a:rPr/>
                        <a:t>Net</a:t>
                      </a:r>
                    </a:p>
                  </a:txBody>
                  <a:tcPr/>
                </a:tc>
              </a:tr>
              <a:tr h="0">
                <a:tc>
                  <a:txBody>
                    <a:bodyPr/>
                    <a:lstStyle/>
                    <a:p>
                      <a:pPr lvl="0" indent="0" marL="0" algn="ctr">
                        <a:buNone/>
                      </a:pPr>
                      <a:r>
                        <a:rPr/>
                        <a:t>Trade balance</a:t>
                      </a:r>
                    </a:p>
                  </a:txBody>
                </a:tc>
                <a:tc>
                  <a:txBody>
                    <a:bodyPr/>
                    <a:lstStyle/>
                    <a:p>
                      <a:endParaRPr/>
                    </a:p>
                  </a:txBody>
                </a:tc>
                <a:tc>
                  <a:txBody>
                    <a:bodyPr/>
                    <a:lstStyle/>
                    <a:p>
                      <a:endParaRPr/>
                    </a:p>
                  </a:txBody>
                </a:tc>
                <a:tc>
                  <a:txBody>
                    <a:bodyPr/>
                    <a:lstStyle/>
                    <a:p>
                      <a:endParaRPr/>
                    </a:p>
                  </a:txBody>
                </a:tc>
              </a:tr>
              <a:tr h="0">
                <a:tc>
                  <a:txBody>
                    <a:bodyPr/>
                    <a:lstStyle/>
                    <a:p>
                      <a:pPr lvl="0" indent="0" marL="0" algn="ctr">
                        <a:buNone/>
                      </a:pPr>
                      <a:r>
                        <a:rPr/>
                        <a:t>- Goods</a:t>
                      </a:r>
                    </a:p>
                  </a:txBody>
                </a:tc>
                <a:tc>
                  <a:txBody>
                    <a:bodyPr/>
                    <a:lstStyle/>
                    <a:p>
                      <a:pPr lvl="0" indent="0" marL="0" algn="ctr">
                        <a:buNone/>
                      </a:pPr>
                      <a:r>
                        <a:rPr/>
                        <a:t>100m(S)</a:t>
                      </a:r>
                    </a:p>
                  </a:txBody>
                </a:tc>
                <a:tc>
                  <a:txBody>
                    <a:bodyPr/>
                    <a:lstStyle/>
                    <a:p>
                      <a:endParaRPr/>
                    </a:p>
                  </a:txBody>
                </a:tc>
                <a:tc>
                  <a:txBody>
                    <a:bodyPr/>
                    <a:lstStyle/>
                    <a:p>
                      <a:pPr lvl="0" indent="0" marL="0" algn="ctr">
                        <a:buNone/>
                      </a:pPr>
                      <a:r>
                        <a:rPr/>
                        <a:t>100m</a:t>
                      </a:r>
                    </a:p>
                  </a:txBody>
                </a:tc>
              </a:tr>
              <a:tr h="0">
                <a:tc>
                  <a:txBody>
                    <a:bodyPr/>
                    <a:lstStyle/>
                    <a:p>
                      <a:pPr lvl="0" indent="0" marL="0" algn="ctr">
                        <a:buNone/>
                      </a:pPr>
                      <a:r>
                        <a:rPr/>
                        <a:t>- Services</a:t>
                      </a:r>
                    </a:p>
                  </a:txBody>
                </a:tc>
                <a:tc>
                  <a:txBody>
                    <a:bodyPr/>
                    <a:lstStyle/>
                    <a:p>
                      <a:endParaRPr/>
                    </a:p>
                  </a:txBody>
                </a:tc>
                <a:tc>
                  <a:txBody>
                    <a:bodyPr/>
                    <a:lstStyle/>
                    <a:p>
                      <a:pPr lvl="0" indent="0" marL="0" algn="ctr">
                        <a:buNone/>
                      </a:pPr>
                      <a:r>
                        <a:rPr/>
                        <a:t>-20m (O)</a:t>
                      </a:r>
                    </a:p>
                  </a:txBody>
                </a:tc>
                <a:tc>
                  <a:txBody>
                    <a:bodyPr/>
                    <a:lstStyle/>
                    <a:p>
                      <a:pPr lvl="0" indent="0" marL="0" algn="ctr">
                        <a:buNone/>
                      </a:pPr>
                      <a:r>
                        <a:rPr/>
                        <a:t>-20m</a:t>
                      </a:r>
                    </a:p>
                  </a:txBody>
                </a:tc>
              </a:tr>
              <a:tr h="0">
                <a:tc>
                  <a:txBody>
                    <a:bodyPr/>
                    <a:lstStyle/>
                    <a:p>
                      <a:pPr lvl="0" indent="0" marL="0" algn="ctr">
                        <a:buNone/>
                      </a:pPr>
                      <a:r>
                        <a:rPr/>
                        <a:t>Current account</a:t>
                      </a:r>
                    </a:p>
                  </a:txBody>
                </a:tc>
                <a:tc>
                  <a:txBody>
                    <a:bodyPr/>
                    <a:lstStyle/>
                    <a:p>
                      <a:pPr lvl="0" indent="0" marL="0" algn="ctr">
                        <a:buNone/>
                      </a:pPr>
                      <a:r>
                        <a:rPr/>
                        <a:t>100m</a:t>
                      </a:r>
                    </a:p>
                  </a:txBody>
                </a:tc>
                <a:tc>
                  <a:txBody>
                    <a:bodyPr/>
                    <a:lstStyle/>
                    <a:p>
                      <a:pPr lvl="0" indent="0" marL="0" algn="ctr">
                        <a:buNone/>
                      </a:pPr>
                      <a:r>
                        <a:rPr/>
                        <a:t>-20m</a:t>
                      </a:r>
                    </a:p>
                  </a:txBody>
                </a:tc>
                <a:tc>
                  <a:txBody>
                    <a:bodyPr/>
                    <a:lstStyle/>
                    <a:p>
                      <a:pPr lvl="0" indent="0" marL="0" algn="ctr">
                        <a:buNone/>
                      </a:pPr>
                      <a:r>
                        <a:rPr/>
                        <a:t>80m</a:t>
                      </a:r>
                    </a:p>
                  </a:txBody>
                </a:tc>
              </a:tr>
              <a:tr h="0">
                <a:tc>
                  <a:txBody>
                    <a:bodyPr/>
                    <a:lstStyle/>
                    <a:p>
                      <a:pPr lvl="0" indent="0" marL="0" algn="ctr">
                        <a:buNone/>
                      </a:pPr>
                      <a:r>
                        <a:rPr/>
                        <a:t>Portfolio investment</a:t>
                      </a:r>
                    </a:p>
                  </a:txBody>
                </a:tc>
                <a:tc>
                  <a:txBody>
                    <a:bodyPr/>
                    <a:lstStyle/>
                    <a:p>
                      <a:endParaRPr/>
                    </a:p>
                  </a:txBody>
                </a:tc>
                <a:tc>
                  <a:txBody>
                    <a:bodyPr/>
                    <a:lstStyle/>
                    <a:p>
                      <a:pPr lvl="0" indent="0" marL="0" algn="ctr">
                        <a:buNone/>
                      </a:pPr>
                      <a:r>
                        <a:rPr/>
                        <a:t>-50m (N)</a:t>
                      </a:r>
                    </a:p>
                  </a:txBody>
                </a:tc>
                <a:tc>
                  <a:txBody>
                    <a:bodyPr/>
                    <a:lstStyle/>
                    <a:p>
                      <a:pPr lvl="0" indent="0" marL="0" algn="ctr">
                        <a:buNone/>
                      </a:pPr>
                      <a:r>
                        <a:rPr/>
                        <a:t>-50m</a:t>
                      </a:r>
                    </a:p>
                  </a:txBody>
                </a:tc>
              </a:tr>
              <a:tr h="0">
                <a:tc>
                  <a:txBody>
                    <a:bodyPr/>
                    <a:lstStyle/>
                    <a:p>
                      <a:pPr lvl="0" indent="0" marL="0" algn="ctr">
                        <a:buNone/>
                      </a:pPr>
                      <a:r>
                        <a:rPr/>
                        <a:t>Other investment</a:t>
                      </a:r>
                    </a:p>
                  </a:txBody>
                </a:tc>
                <a:tc>
                  <a:txBody>
                    <a:bodyPr/>
                    <a:lstStyle/>
                    <a:p>
                      <a:pPr lvl="0" indent="0" marL="0" algn="ctr">
                        <a:buNone/>
                      </a:pPr>
                      <a:r>
                        <a:rPr/>
                        <a:t>20m (O)</a:t>
                      </a:r>
                    </a:p>
                  </a:txBody>
                </a:tc>
                <a:tc>
                  <a:txBody>
                    <a:bodyPr/>
                    <a:lstStyle/>
                    <a:p>
                      <a:pPr lvl="0" indent="0" marL="0" algn="ctr">
                        <a:buNone/>
                      </a:pPr>
                      <a:r>
                        <a:rPr/>
                        <a:t>-100m (S)</a:t>
                      </a:r>
                    </a:p>
                  </a:txBody>
                </a:tc>
                <a:tc>
                  <a:txBody>
                    <a:bodyPr/>
                    <a:lstStyle/>
                    <a:p>
                      <a:pPr lvl="0" indent="0" marL="0" algn="ctr">
                        <a:buNone/>
                      </a:pPr>
                      <a:r>
                        <a:rPr/>
                        <a:t>-80m</a:t>
                      </a:r>
                    </a:p>
                  </a:txBody>
                </a:tc>
              </a:tr>
              <a:tr h="0">
                <a:tc>
                  <a:txBody>
                    <a:bodyPr/>
                    <a:lstStyle/>
                    <a:p>
                      <a:endParaRPr/>
                    </a:p>
                  </a:txBody>
                </a:tc>
                <a:tc>
                  <a:txBody>
                    <a:bodyPr/>
                    <a:lstStyle/>
                    <a:p>
                      <a:pPr lvl="0" indent="0" marL="0" algn="ctr">
                        <a:buNone/>
                      </a:pPr>
                      <a:r>
                        <a:rPr/>
                        <a:t>50m (N)</a:t>
                      </a:r>
                    </a:p>
                  </a:txBody>
                </a:tc>
                <a:tc>
                  <a:txBody>
                    <a:bodyPr/>
                    <a:lstStyle/>
                    <a:p>
                      <a:endParaRPr/>
                    </a:p>
                  </a:txBody>
                </a:tc>
                <a:tc>
                  <a:txBody>
                    <a:bodyPr/>
                    <a:lstStyle/>
                    <a:p>
                      <a:endParaRPr/>
                    </a:p>
                  </a:txBody>
                </a:tc>
              </a:tr>
              <a:tr h="0">
                <a:tc>
                  <a:txBody>
                    <a:bodyPr/>
                    <a:lstStyle/>
                    <a:p>
                      <a:pPr lvl="0" indent="0" marL="0" algn="ctr">
                        <a:buNone/>
                      </a:pPr>
                      <a:r>
                        <a:rPr/>
                        <a:t>Financial account</a:t>
                      </a:r>
                    </a:p>
                  </a:txBody>
                </a:tc>
                <a:tc>
                  <a:txBody>
                    <a:bodyPr/>
                    <a:lstStyle/>
                    <a:p>
                      <a:pPr lvl="0" indent="0" marL="0" algn="ctr">
                        <a:buNone/>
                      </a:pPr>
                      <a:r>
                        <a:rPr/>
                        <a:t>70m</a:t>
                      </a:r>
                    </a:p>
                  </a:txBody>
                </a:tc>
                <a:tc>
                  <a:txBody>
                    <a:bodyPr/>
                    <a:lstStyle/>
                    <a:p>
                      <a:pPr lvl="0" indent="0" marL="0" algn="ctr">
                        <a:buNone/>
                      </a:pPr>
                      <a:r>
                        <a:rPr/>
                        <a:t>-150m</a:t>
                      </a:r>
                    </a:p>
                  </a:txBody>
                </a:tc>
                <a:tc>
                  <a:txBody>
                    <a:bodyPr/>
                    <a:lstStyle/>
                    <a:p>
                      <a:endParaRPr/>
                    </a:p>
                  </a:txBody>
                </a:tc>
              </a:tr>
              <a:tr h="0">
                <a:tc>
                  <a:txBody>
                    <a:bodyPr/>
                    <a:lstStyle/>
                    <a:p>
                      <a:pPr lvl="0" indent="0" marL="0" algn="ctr">
                        <a:buNone/>
                      </a:pPr>
                      <a:r>
                        <a:rPr/>
                        <a:t>Balance of Payment</a:t>
                      </a:r>
                    </a:p>
                  </a:txBody>
                </a:tc>
                <a:tc>
                  <a:txBody>
                    <a:bodyPr/>
                    <a:lstStyle/>
                    <a:p>
                      <a:pPr lvl="0" indent="0" marL="0" algn="ctr">
                        <a:buNone/>
                      </a:pPr>
                      <a:r>
                        <a:rPr/>
                        <a:t>170m</a:t>
                      </a:r>
                    </a:p>
                  </a:txBody>
                </a:tc>
                <a:tc>
                  <a:txBody>
                    <a:bodyPr/>
                    <a:lstStyle/>
                    <a:p>
                      <a:pPr lvl="0" indent="0" marL="0" algn="ctr">
                        <a:buNone/>
                      </a:pPr>
                      <a:r>
                        <a:rPr/>
                        <a:t>-170m</a:t>
                      </a:r>
                    </a:p>
                  </a:txBody>
                </a:tc>
                <a:tc>
                  <a:txBody>
                    <a:bodyPr/>
                    <a:lstStyle/>
                    <a:p>
                      <a:pPr lvl="0" indent="0" marL="0" algn="ctr">
                        <a:buNone/>
                      </a:pPr>
                      <a:r>
                        <a:rPr/>
                        <a:t>0m</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Simplified Balance of Payment of Sela-Pan-Liv</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Current Account Balance (CAB)</a:t>
            </a:r>
          </a:p>
        </p:txBody>
      </p:sp>
      <p:sp>
        <p:nvSpPr>
          <p:cNvPr id="3" name="Content Placeholder 2"/>
          <p:cNvSpPr>
            <a:spLocks noGrp="1"/>
          </p:cNvSpPr>
          <p:nvPr>
            <p:ph idx="1"/>
          </p:nvPr>
        </p:nvSpPr>
        <p:spPr/>
        <p:txBody>
          <a:bodyPr/>
          <a:lstStyle/>
          <a:p>
            <a:pPr lvl="0"/>
            <a:r>
              <a:rPr/>
              <a:t>International demands for funds reflect underlying differencecs in investment opportunities.</a:t>
            </a:r>
          </a:p>
          <a:p>
            <a:pPr lvl="0"/>
            <a:r>
              <a:rPr/>
              <a:t>Generally, demand for funds are higher in countries where opportunities for growth is higher</a:t>
            </a:r>
          </a:p>
          <a:p>
            <a:pPr lvl="1"/>
            <a:r>
              <a:rPr/>
              <a:t>Countries that attract international funds are running </a:t>
            </a:r>
            <a:r>
              <a:rPr b="1"/>
              <a:t>current account deficit</a:t>
            </a:r>
          </a:p>
          <a:p>
            <a:pPr lvl="1"/>
            <a:r>
              <a:rPr/>
              <a:t>on the contrary, countries which have low growth rate usually run </a:t>
            </a:r>
            <a:r>
              <a:rPr b="1"/>
              <a:t>current account surplus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2" sz="half"/>
          </p:nvPr>
        </p:nvSpPr>
        <p:spPr/>
        <p:txBody>
          <a:bodyPr/>
          <a:lstStyle/>
          <a:p>
            <a:pPr lvl="0" indent="0" marL="0">
              <a:buNone/>
            </a:pPr>
            <a:r>
              <a:rPr/>
              <a:t>Many of the world’s CA deficit come from the United States. It received a lot of investment mainly due to safe USD.</a:t>
            </a:r>
          </a:p>
          <a:p>
            <a:pPr lvl="0" indent="0" marL="0">
              <a:buNone/>
            </a:pPr>
            <a:r>
              <a:rPr/>
              <a:t>Many countries register CA surplus to offset US’ deficit (global CAB=0). These countries generate income from foreigner, but instead of buying goods and services, they save.</a:t>
            </a:r>
          </a:p>
          <a:p>
            <a:pPr lvl="0" indent="0" marL="0">
              <a:buNone/>
            </a:pPr>
            <a:r>
              <a:rPr/>
              <a:t>Indonesia received many funds from abroad. Invest in Indonesia is attractive because it often borrow in high interest rate.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Two-way capital flow</a:t>
            </a:r>
          </a:p>
        </p:txBody>
      </p:sp>
      <p:sp>
        <p:nvSpPr>
          <p:cNvPr id="3" name="Content Placeholder 2"/>
          <p:cNvSpPr>
            <a:spLocks noGrp="1"/>
          </p:cNvSpPr>
          <p:nvPr>
            <p:ph idx="1"/>
          </p:nvPr>
        </p:nvSpPr>
        <p:spPr/>
        <p:txBody>
          <a:bodyPr/>
          <a:lstStyle/>
          <a:p>
            <a:pPr lvl="0"/>
            <a:r>
              <a:rPr/>
              <a:t>It is intuitive to think that investment flow towards countries with higher return / interest rate</a:t>
            </a:r>
          </a:p>
          <a:p>
            <a:pPr lvl="1"/>
            <a:r>
              <a:rPr/>
              <a:t>For example, US’ coupon rate is around 1-2%, while Indonesian bond is 7%.</a:t>
            </a:r>
          </a:p>
          <a:p>
            <a:pPr lvl="1"/>
            <a:r>
              <a:rPr/>
              <a:t>This makes Indonesian bond much more attractive.</a:t>
            </a:r>
          </a:p>
          <a:p>
            <a:pPr lvl="0"/>
            <a:r>
              <a:rPr/>
              <a:t>However, capital flows both ways: firms and consumers in a country both invest and borrow.</a:t>
            </a:r>
          </a:p>
          <a:p>
            <a:pPr lvl="0"/>
            <a:r>
              <a:rPr/>
              <a:t>Other reasons to invest in other countries:</a:t>
            </a:r>
          </a:p>
          <a:p>
            <a:pPr lvl="1"/>
            <a:r>
              <a:rPr/>
              <a:t>Portfolio diversification</a:t>
            </a:r>
          </a:p>
          <a:p>
            <a:pPr lvl="1"/>
            <a:r>
              <a:rPr/>
              <a:t>Business strategy</a:t>
            </a:r>
          </a:p>
          <a:p>
            <a:pPr lvl="1"/>
            <a:r>
              <a:rPr/>
              <a:t>International capital market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Reasons to invest</a:t>
            </a:r>
          </a:p>
        </p:txBody>
      </p:sp>
      <p:sp>
        <p:nvSpPr>
          <p:cNvPr id="3" name="Content Placeholder 2"/>
          <p:cNvSpPr>
            <a:spLocks noGrp="1"/>
          </p:cNvSpPr>
          <p:nvPr>
            <p:ph idx="1"/>
          </p:nvPr>
        </p:nvSpPr>
        <p:spPr/>
        <p:txBody>
          <a:bodyPr/>
          <a:lstStyle/>
          <a:p>
            <a:pPr lvl="0" indent="0" marL="0">
              <a:buNone/>
            </a:pPr>
            <a:r>
              <a:rPr b="1"/>
              <a:t>Portfolio diversification</a:t>
            </a:r>
          </a:p>
          <a:p>
            <a:pPr lvl="0"/>
            <a:r>
              <a:rPr/>
              <a:t>“don’t put all your eggs in one basket”. A US investor also invests in EU. If market in US is in bad shape, they have leverage in the EU. EU investors also behave similarly. This leads to US and EU have two-way capital flows.</a:t>
            </a:r>
          </a:p>
          <a:p>
            <a:pPr lvl="0"/>
            <a:r>
              <a:rPr/>
              <a:t>While many developing countries have high return, associated risks with investing in developing countries comparatively higher compared to developed countries.</a:t>
            </a:r>
          </a:p>
          <a:p>
            <a:pPr lvl="0"/>
            <a:r>
              <a:rPr/>
              <a:t>This is also true for direct investment, but might be a trade-off with economies of scale.</a:t>
            </a:r>
          </a:p>
          <a:p>
            <a:pPr lvl="0"/>
            <a:r>
              <a:rPr/>
              <a:t>Portfolio diversification is generally an advice echoed by many serious investors.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Reasons to invest</a:t>
            </a:r>
          </a:p>
        </p:txBody>
      </p:sp>
      <p:sp>
        <p:nvSpPr>
          <p:cNvPr id="3" name="Content Placeholder 2"/>
          <p:cNvSpPr>
            <a:spLocks noGrp="1"/>
          </p:cNvSpPr>
          <p:nvPr>
            <p:ph idx="1"/>
          </p:nvPr>
        </p:nvSpPr>
        <p:spPr/>
        <p:txBody>
          <a:bodyPr/>
          <a:lstStyle/>
          <a:p>
            <a:pPr lvl="0" indent="0" marL="0">
              <a:buNone/>
            </a:pPr>
            <a:r>
              <a:rPr b="1"/>
              <a:t>Business strategy</a:t>
            </a:r>
          </a:p>
          <a:p>
            <a:pPr lvl="0"/>
            <a:r>
              <a:rPr/>
              <a:t>firms in country A can serve country B in generally two ways:</a:t>
            </a:r>
          </a:p>
          <a:p>
            <a:pPr lvl="1"/>
            <a:r>
              <a:rPr/>
              <a:t>Produce in country A and export to country B, or</a:t>
            </a:r>
          </a:p>
          <a:p>
            <a:pPr lvl="1"/>
            <a:r>
              <a:rPr/>
              <a:t>Invest in country B and produce domestically.</a:t>
            </a:r>
          </a:p>
          <a:p>
            <a:pPr lvl="0"/>
            <a:r>
              <a:rPr/>
              <a:t>The main consideration is often comes down to </a:t>
            </a:r>
            <a:r>
              <a:rPr b="1"/>
              <a:t>cost</a:t>
            </a:r>
            <a:r>
              <a:rPr/>
              <a:t>:</a:t>
            </a:r>
          </a:p>
          <a:p>
            <a:pPr lvl="1"/>
            <a:r>
              <a:rPr/>
              <a:t>Export may incur transportation cost and tariff.</a:t>
            </a:r>
          </a:p>
          <a:p>
            <a:pPr lvl="1"/>
            <a:r>
              <a:rPr/>
              <a:t>Country B may have cheaper factor prices: labour, land, and capital.</a:t>
            </a:r>
          </a:p>
          <a:p>
            <a:pPr lvl="2"/>
            <a:r>
              <a:rPr/>
              <a:t>Capital generally moves internationally. Labour and land are harder.</a:t>
            </a:r>
          </a:p>
          <a:p>
            <a:pPr lvl="1"/>
            <a:r>
              <a:rPr/>
              <a:t>Country B may have comparative advantage on certain goods.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Reason to invest</a:t>
            </a:r>
          </a:p>
        </p:txBody>
      </p:sp>
      <p:sp>
        <p:nvSpPr>
          <p:cNvPr id="3" name="Content Placeholder 2"/>
          <p:cNvSpPr>
            <a:spLocks noGrp="1"/>
          </p:cNvSpPr>
          <p:nvPr>
            <p:ph idx="1"/>
          </p:nvPr>
        </p:nvSpPr>
        <p:spPr/>
        <p:txBody>
          <a:bodyPr/>
          <a:lstStyle/>
          <a:p>
            <a:pPr lvl="0" indent="0" marL="0">
              <a:buNone/>
            </a:pPr>
            <a:r>
              <a:rPr b="1"/>
              <a:t>International capital market</a:t>
            </a:r>
          </a:p>
          <a:p>
            <a:pPr lvl="0"/>
            <a:r>
              <a:rPr/>
              <a:t>There are many countries act as international capital market, such as UK, US, Singapore and Hong Kong.</a:t>
            </a:r>
          </a:p>
          <a:p>
            <a:pPr lvl="0"/>
            <a:r>
              <a:rPr/>
              <a:t>A fund coming to Singapore might not be used to invest in Singapore: it most probably used to be invested in other countries.</a:t>
            </a:r>
          </a:p>
          <a:p>
            <a:pPr lvl="1"/>
            <a:r>
              <a:rPr/>
              <a:t>Indonesian firms who find that domestic financing to be too shallow, looks for funds in Singapore.</a:t>
            </a:r>
          </a:p>
          <a:p>
            <a:pPr lvl="1"/>
            <a:r>
              <a:rPr/>
              <a:t>For fund owners, these international capital market countries are generally a safer bet.</a:t>
            </a:r>
          </a:p>
          <a:p>
            <a:pPr lvl="0"/>
            <a:r>
              <a:rPr/>
              <a:t>It works essentially like normal banks.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Exchange rate</a:t>
            </a:r>
          </a:p>
        </p:txBody>
      </p:sp>
      <p:sp>
        <p:nvSpPr>
          <p:cNvPr id="3" name="Content Placeholder 2"/>
          <p:cNvSpPr>
            <a:spLocks noGrp="1"/>
          </p:cNvSpPr>
          <p:nvPr>
            <p:ph idx="1"/>
          </p:nvPr>
        </p:nvSpPr>
        <p:spPr/>
        <p:txBody>
          <a:bodyPr/>
          <a:lstStyle/>
          <a:p>
            <a:pPr lvl="0"/>
            <a:r>
              <a:rPr/>
              <a:t>Basically, current account is very similar with AD-AS, while financial account is very similar with demand for money.</a:t>
            </a:r>
          </a:p>
          <a:p>
            <a:pPr lvl="1"/>
            <a:r>
              <a:rPr/>
              <a:t>When demand for goods is high but supply is low, price will go up.</a:t>
            </a:r>
          </a:p>
          <a:p>
            <a:pPr lvl="1"/>
            <a:r>
              <a:rPr/>
              <a:t>When demand for funds is high but supply is low, interest rate will go up.</a:t>
            </a:r>
          </a:p>
          <a:p>
            <a:pPr lvl="0"/>
            <a:r>
              <a:rPr/>
              <a:t>However, in the international market, there are price and interest rate difference.</a:t>
            </a:r>
          </a:p>
          <a:p>
            <a:pPr lvl="1"/>
            <a:r>
              <a:rPr/>
              <a:t>In our previous framework, there are only one price and one interest rate.</a:t>
            </a:r>
          </a:p>
          <a:p>
            <a:pPr lvl="1"/>
            <a:r>
              <a:rPr/>
              <a:t>As we saw, Indonesia’s interest rate may different with that of the US.</a:t>
            </a:r>
          </a:p>
          <a:p>
            <a:pPr lvl="1"/>
            <a:r>
              <a:rPr/>
              <a:t>How to make sure it’s all balance?</a:t>
            </a:r>
          </a:p>
          <a:p>
            <a:pPr lvl="0"/>
            <a:r>
              <a:rPr/>
              <a:t>There is another price of money, and that is </a:t>
            </a:r>
            <a:r>
              <a:rPr b="1"/>
              <a:t>exchange rate</a:t>
            </a: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Exchange rate</a:t>
            </a:r>
          </a:p>
        </p:txBody>
      </p:sp>
      <p:sp>
        <p:nvSpPr>
          <p:cNvPr id="3" name="Content Placeholder 2"/>
          <p:cNvSpPr>
            <a:spLocks noGrp="1"/>
          </p:cNvSpPr>
          <p:nvPr>
            <p:ph idx="1"/>
          </p:nvPr>
        </p:nvSpPr>
        <p:spPr/>
        <p:txBody>
          <a:bodyPr/>
          <a:lstStyle/>
          <a:p>
            <a:pPr lvl="0"/>
            <a:r>
              <a:rPr/>
              <a:t>In general, goods and services produced in a country must be paid for using that country’s currency.</a:t>
            </a:r>
          </a:p>
          <a:p>
            <a:pPr lvl="0"/>
            <a:r>
              <a:rPr/>
              <a:t>Even when foreign currency is accepted, it often exchanged with their domestic currency.</a:t>
            </a:r>
          </a:p>
          <a:p>
            <a:pPr lvl="0"/>
            <a:r>
              <a:rPr/>
              <a:t>International transaction requires a market for currency, and it is called </a:t>
            </a:r>
            <a:r>
              <a:rPr b="1"/>
              <a:t>foreign exchange market</a:t>
            </a:r>
            <a:r>
              <a:rPr/>
              <a:t>.</a:t>
            </a:r>
          </a:p>
          <a:p>
            <a:pPr lvl="0"/>
            <a:r>
              <a:rPr/>
              <a:t>Price for a currency is valued with other currency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This week</a:t>
            </a:r>
          </a:p>
        </p:txBody>
      </p:sp>
      <p:sp>
        <p:nvSpPr>
          <p:cNvPr id="3" name="Content Placeholder 2"/>
          <p:cNvSpPr>
            <a:spLocks noGrp="1"/>
          </p:cNvSpPr>
          <p:nvPr>
            <p:ph idx="1"/>
          </p:nvPr>
        </p:nvSpPr>
        <p:spPr/>
        <p:txBody>
          <a:bodyPr/>
          <a:lstStyle/>
          <a:p>
            <a:pPr lvl="0"/>
            <a:r>
              <a:rPr/>
              <a:t>We will study the last piece of macroeconomics: international finance</a:t>
            </a:r>
          </a:p>
          <a:p>
            <a:pPr lvl="0"/>
            <a:r>
              <a:rPr/>
              <a:t>We will see how Balance of Payment is measured</a:t>
            </a:r>
          </a:p>
          <a:p>
            <a:pPr lvl="0"/>
            <a:r>
              <a:rPr/>
              <a:t>We also will see the role of exchange rate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Different but the same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endParaRPr/>
                    </a:p>
                  </a:txBody>
                  <a:tcPr/>
                </a:tc>
                <a:tc>
                  <a:txBody>
                    <a:bodyPr/>
                    <a:lstStyle/>
                    <a:p>
                      <a:pPr lvl="0" indent="0" marL="0">
                        <a:buNone/>
                      </a:pPr>
                      <a:r>
                        <a:rPr/>
                        <a:t>Price</a:t>
                      </a:r>
                    </a:p>
                  </a:txBody>
                  <a:tcPr/>
                </a:tc>
                <a:tc>
                  <a:txBody>
                    <a:bodyPr/>
                    <a:lstStyle/>
                    <a:p>
                      <a:endParaRPr/>
                    </a:p>
                  </a:txBody>
                  <a:tcPr/>
                </a:tc>
                <a:tc>
                  <a:txBody>
                    <a:bodyPr/>
                    <a:lstStyle/>
                    <a:p>
                      <a:pPr lvl="0" indent="0" marL="0">
                        <a:buNone/>
                      </a:pPr>
                      <a:r>
                        <a:rPr/>
                        <a:t>Price</a:t>
                      </a:r>
                    </a:p>
                  </a:txBody>
                  <a:tcPr/>
                </a:tc>
              </a:tr>
              <a:tr h="0">
                <a:tc>
                  <a:txBody>
                    <a:bodyPr/>
                    <a:lstStyle/>
                    <a:p>
                      <a:pPr lvl="0" indent="0" marL="0">
                        <a:buNone/>
                      </a:pPr>
                      <a:r>
                        <a:rPr/>
                        <a:t>USDIDR</a:t>
                      </a:r>
                    </a:p>
                  </a:txBody>
                </a:tc>
                <a:tc>
                  <a:txBody>
                    <a:bodyPr/>
                    <a:lstStyle/>
                    <a:p>
                      <a:pPr lvl="0" indent="0" marL="0">
                        <a:buNone/>
                      </a:pPr>
                      <a:r>
                        <a:rPr/>
                        <a:t>14,350</a:t>
                      </a:r>
                    </a:p>
                  </a:txBody>
                </a:tc>
                <a:tc>
                  <a:txBody>
                    <a:bodyPr/>
                    <a:lstStyle/>
                    <a:p>
                      <a:pPr lvl="0" indent="0" marL="0">
                        <a:buNone/>
                      </a:pPr>
                      <a:r>
                        <a:rPr/>
                        <a:t>IDRUSD</a:t>
                      </a:r>
                    </a:p>
                  </a:txBody>
                </a:tc>
                <a:tc>
                  <a:txBody>
                    <a:bodyPr/>
                    <a:lstStyle/>
                    <a:p>
                      <a:pPr lvl="0" indent="0" marL="0">
                        <a:buNone/>
                      </a:pPr>
                      <a:r>
                        <a:rPr/>
                        <a:t>0.0000696</a:t>
                      </a:r>
                    </a:p>
                  </a:txBody>
                </a:tc>
              </a:tr>
              <a:tr h="0">
                <a:tc>
                  <a:txBody>
                    <a:bodyPr/>
                    <a:lstStyle/>
                    <a:p>
                      <a:pPr lvl="0" indent="0" marL="0">
                        <a:buNone/>
                      </a:pPr>
                      <a:r>
                        <a:rPr/>
                        <a:t>USDIDR</a:t>
                      </a:r>
                    </a:p>
                  </a:txBody>
                </a:tc>
                <a:tc>
                  <a:txBody>
                    <a:bodyPr/>
                    <a:lstStyle/>
                    <a:p>
                      <a:pPr lvl="0" indent="0" marL="0">
                        <a:buNone/>
                      </a:pPr>
                      <a:r>
                        <a:rPr/>
                        <a:t>17,479</a:t>
                      </a:r>
                    </a:p>
                  </a:txBody>
                </a:tc>
                <a:tc>
                  <a:txBody>
                    <a:bodyPr/>
                    <a:lstStyle/>
                    <a:p>
                      <a:pPr lvl="0" indent="0" marL="0">
                        <a:buNone/>
                      </a:pPr>
                      <a:r>
                        <a:rPr/>
                        <a:t>IDREUR</a:t>
                      </a:r>
                    </a:p>
                  </a:txBody>
                </a:tc>
                <a:tc>
                  <a:txBody>
                    <a:bodyPr/>
                    <a:lstStyle/>
                    <a:p>
                      <a:pPr lvl="0" indent="0" marL="0">
                        <a:buNone/>
                      </a:pPr>
                      <a:r>
                        <a:rPr/>
                        <a:t>0.0000572</a:t>
                      </a:r>
                    </a:p>
                  </a:txBody>
                </a:tc>
              </a:tr>
              <a:tr h="0">
                <a:tc>
                  <a:txBody>
                    <a:bodyPr/>
                    <a:lstStyle/>
                    <a:p>
                      <a:pPr lvl="0" indent="0" marL="0">
                        <a:buNone/>
                      </a:pPr>
                      <a:r>
                        <a:rPr/>
                        <a:t>GBPIDR</a:t>
                      </a:r>
                    </a:p>
                  </a:txBody>
                </a:tc>
                <a:tc>
                  <a:txBody>
                    <a:bodyPr/>
                    <a:lstStyle/>
                    <a:p>
                      <a:pPr lvl="0" indent="0" marL="0">
                        <a:buNone/>
                      </a:pPr>
                      <a:r>
                        <a:rPr/>
                        <a:t>20,315</a:t>
                      </a:r>
                    </a:p>
                  </a:txBody>
                </a:tc>
                <a:tc>
                  <a:txBody>
                    <a:bodyPr/>
                    <a:lstStyle/>
                    <a:p>
                      <a:pPr lvl="0" indent="0" marL="0">
                        <a:buNone/>
                      </a:pPr>
                      <a:r>
                        <a:rPr/>
                        <a:t>IDRGBP</a:t>
                      </a:r>
                    </a:p>
                  </a:txBody>
                </a:tc>
                <a:tc>
                  <a:txBody>
                    <a:bodyPr/>
                    <a:lstStyle/>
                    <a:p>
                      <a:pPr lvl="0" indent="0" marL="0">
                        <a:buNone/>
                      </a:pPr>
                      <a:r>
                        <a:rPr/>
                        <a:t>0.0000492</a:t>
                      </a:r>
                    </a:p>
                  </a:txBody>
                </a:tc>
              </a:tr>
              <a:tr h="0">
                <a:tc>
                  <a:txBody>
                    <a:bodyPr/>
                    <a:lstStyle/>
                    <a:p>
                      <a:pPr lvl="0" indent="0" marL="0">
                        <a:buNone/>
                      </a:pPr>
                      <a:r>
                        <a:rPr/>
                        <a:t>AUDIDR</a:t>
                      </a:r>
                    </a:p>
                  </a:txBody>
                </a:tc>
                <a:tc>
                  <a:txBody>
                    <a:bodyPr/>
                    <a:lstStyle/>
                    <a:p>
                      <a:pPr lvl="0" indent="0" marL="0">
                        <a:buNone/>
                      </a:pPr>
                      <a:r>
                        <a:rPr/>
                        <a:t>11,607</a:t>
                      </a:r>
                    </a:p>
                  </a:txBody>
                </a:tc>
                <a:tc>
                  <a:txBody>
                    <a:bodyPr/>
                    <a:lstStyle/>
                    <a:p>
                      <a:pPr lvl="0" indent="0" marL="0">
                        <a:buNone/>
                      </a:pPr>
                      <a:r>
                        <a:rPr/>
                        <a:t>IDRAUD</a:t>
                      </a:r>
                    </a:p>
                  </a:txBody>
                </a:tc>
                <a:tc>
                  <a:txBody>
                    <a:bodyPr/>
                    <a:lstStyle/>
                    <a:p>
                      <a:pPr lvl="0" indent="0" marL="0">
                        <a:buNone/>
                      </a:pPr>
                      <a:r>
                        <a:rPr/>
                        <a:t>0.0000862</a:t>
                      </a:r>
                    </a:p>
                  </a:txBody>
                </a:tc>
              </a:tr>
              <a:tr h="0">
                <a:tc>
                  <a:txBody>
                    <a:bodyPr/>
                    <a:lstStyle/>
                    <a:p>
                      <a:pPr lvl="0" indent="0" marL="0">
                        <a:buNone/>
                      </a:pPr>
                      <a:r>
                        <a:rPr/>
                        <a:t>JPYIDR</a:t>
                      </a:r>
                    </a:p>
                  </a:txBody>
                </a:tc>
                <a:tc>
                  <a:txBody>
                    <a:bodyPr/>
                    <a:lstStyle/>
                    <a:p>
                      <a:pPr lvl="0" indent="0" marL="0">
                        <a:buNone/>
                      </a:pPr>
                      <a:r>
                        <a:rPr/>
                        <a:t>131</a:t>
                      </a:r>
                    </a:p>
                  </a:txBody>
                </a:tc>
                <a:tc>
                  <a:txBody>
                    <a:bodyPr/>
                    <a:lstStyle/>
                    <a:p>
                      <a:pPr lvl="0" indent="0" marL="0">
                        <a:buNone/>
                      </a:pPr>
                      <a:r>
                        <a:rPr/>
                        <a:t>IDRJPY</a:t>
                      </a:r>
                    </a:p>
                  </a:txBody>
                </a:tc>
                <a:tc>
                  <a:txBody>
                    <a:bodyPr/>
                    <a:lstStyle/>
                    <a:p>
                      <a:pPr lvl="0" indent="0" marL="0">
                        <a:buNone/>
                      </a:pPr>
                      <a:r>
                        <a:rPr/>
                        <a:t>0.0076</a:t>
                      </a:r>
                    </a:p>
                  </a:txBody>
                </a:tc>
              </a:tr>
              <a:tr h="0">
                <a:tc>
                  <a:txBody>
                    <a:bodyPr/>
                    <a:lstStyle/>
                    <a:p>
                      <a:pPr lvl="0" indent="0" marL="0">
                        <a:buNone/>
                      </a:pPr>
                      <a:r>
                        <a:rPr/>
                        <a:t>CNYIDR</a:t>
                      </a:r>
                    </a:p>
                  </a:txBody>
                </a:tc>
                <a:tc>
                  <a:txBody>
                    <a:bodyPr/>
                    <a:lstStyle/>
                    <a:p>
                      <a:pPr lvl="0" indent="0" marL="0">
                        <a:buNone/>
                      </a:pPr>
                      <a:r>
                        <a:rPr/>
                        <a:t>2,500</a:t>
                      </a:r>
                    </a:p>
                  </a:txBody>
                </a:tc>
                <a:tc>
                  <a:txBody>
                    <a:bodyPr/>
                    <a:lstStyle/>
                    <a:p>
                      <a:pPr lvl="0" indent="0" marL="0">
                        <a:buNone/>
                      </a:pPr>
                      <a:r>
                        <a:rPr/>
                        <a:t>IDRCNY</a:t>
                      </a:r>
                    </a:p>
                  </a:txBody>
                </a:tc>
                <a:tc>
                  <a:txBody>
                    <a:bodyPr/>
                    <a:lstStyle/>
                    <a:p>
                      <a:pPr lvl="0" indent="0" marL="0">
                        <a:buNone/>
                      </a:pPr>
                      <a:r>
                        <a:rPr/>
                        <a:t>0.0004</a:t>
                      </a:r>
                    </a:p>
                  </a:txBody>
                </a:tc>
              </a:tr>
            </a:tbl>
          </a:graphicData>
        </a:graphic>
      </p:graphicFrame>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Two prices are essentially the same: left is </a:t>
                </a:r>
                <a14:m>
                  <m:oMath xmlns:m="http://schemas.openxmlformats.org/officeDocument/2006/math">
                    <m:f>
                      <m:fPr>
                        <m:type m:val="bar"/>
                      </m:fPr>
                      <m:num>
                        <m:r>
                          <m:t>I</m:t>
                        </m:r>
                        <m:r>
                          <m:t>D</m:t>
                        </m:r>
                        <m:r>
                          <m:t>R</m:t>
                        </m:r>
                      </m:num>
                      <m:den>
                        <m:r>
                          <m:t>U</m:t>
                        </m:r>
                        <m:r>
                          <m:t>S</m:t>
                        </m:r>
                        <m:r>
                          <m:t>D</m:t>
                        </m:r>
                      </m:den>
                    </m:f>
                  </m:oMath>
                </a14:m>
                <a:r>
                  <a:rPr/>
                  <a:t> while the right is </a:t>
                </a:r>
                <a14:m>
                  <m:oMath xmlns:m="http://schemas.openxmlformats.org/officeDocument/2006/math">
                    <m:f>
                      <m:fPr>
                        <m:type m:val="bar"/>
                      </m:fPr>
                      <m:num>
                        <m:r>
                          <m:t>U</m:t>
                        </m:r>
                        <m:r>
                          <m:t>S</m:t>
                        </m:r>
                        <m:r>
                          <m:t>D</m:t>
                        </m:r>
                      </m:num>
                      <m:den>
                        <m:r>
                          <m:t>I</m:t>
                        </m:r>
                        <m:r>
                          <m:t>D</m:t>
                        </m:r>
                        <m:r>
                          <m:t>R</m:t>
                        </m:r>
                      </m:den>
                    </m:f>
                  </m:oMath>
                </a14:m>
              </a:p>
              <a:p>
                <a:pPr lvl="0" indent="0" marL="0">
                  <a:buNone/>
                </a:pPr>
                <a:r>
                  <a:rPr/>
                  <a:t>and this relationship holds: </a:t>
                </a:r>
                <a14:m>
                  <m:oMath xmlns:m="http://schemas.openxmlformats.org/officeDocument/2006/math">
                    <m:r>
                      <m:rPr>
                        <m:nor/>
                        <m:sty m:val="p"/>
                      </m:rPr>
                      <m:t>left price</m:t>
                    </m:r>
                    <m:r>
                      <m:rPr>
                        <m:sty m:val="p"/>
                      </m:rPr>
                      <m:t>=</m:t>
                    </m:r>
                    <m:f>
                      <m:fPr>
                        <m:type m:val="bar"/>
                      </m:fPr>
                      <m:num>
                        <m:r>
                          <m:t>1</m:t>
                        </m:r>
                      </m:num>
                      <m:den>
                        <m:r>
                          <m:rPr>
                            <m:nor/>
                            <m:sty m:val="p"/>
                          </m:rPr>
                          <m:t>right price</m:t>
                        </m:r>
                      </m:den>
                    </m:f>
                  </m:oMath>
                </a14:m>
              </a:p>
              <a:p>
                <a:pPr lvl="0" indent="0" marL="0">
                  <a:buNone/>
                </a:pPr>
                <a:r>
                  <a:rPr/>
                  <a:t>Indonesian generally use the left one. Important thing is you know which one is which when you see it.</a:t>
                </a:r>
              </a:p>
            </p:txBody>
          </p:sp>
        </mc:Choice>
      </mc:AlternateContent>
    </p:spTree>
  </p:cSld>
</p:sld>
</file>

<file path=ppt/slides/slide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Which way is up?</a:t></a:r></a:p></p:txBody></p:sp><p:graphicFrame><p:nvGraphicFramePr><p:cNvPr id="6" name="Content Placeholder 5" /><p:cNvGraphicFramePr><a:graphicFrameLocks noGrp="1" /></p:cNvGraphicFramePr><p:nvPr><p:ph idx="1" /></p:nvPr></p:nvGraphicFramePr><p:xfrm><a:off x="457200" y="1193800" /><a:ext cx="8229600" cy="3390900" /></p:xfrm><a:graphic><a:graphicData uri="http://schemas.openxmlformats.org/drawingml/2006/table"><a:tbl><a:tblPr firstRow="1" bandRow="1"><a:tableStyleId>{5C22544A-7EE6-4342-B048-85BDC9FD1C3A}</a:tableStyleId></a:tblPr><a:tblGrid><a:gridCol w="1638300" /><a:gridCol w="1638300" /><a:gridCol w="1638300" /><a:gridCol w="1638300" /><a:gridCol w="1638300" /></a:tblGrid><a:tr h="0"><a:tc><a:txBody><a:bodyPr /><a:lstStyle /><a:p><a:endParaRPr /></a:p></a:txBody><a:tcPr /></a:tc><a:tc><a:txBody><a:bodyPr /><a:lstStyle /><a:p><a:pPr lvl="0" indent="0" marL="0"><a:buNone /></a:pPr><a:r><a:rPr /><a:t>Price</a:t></a:r></a:p></a:txBody><a:tcPr /></a:tc><a:tc><a:txBody><a:bodyPr /><a:lstStyle /><a:p><a:pPr lvl="0" indent="0" marL="0"><a:buNone /></a:pPr><a:r><a:rPr /><a:t>direction</a:t></a:r></a:p></a:txBody><a:tcPr /></a:tc><a:tc><a:txBody><a:bodyPr /><a:lstStyle /><a:p><a:pPr lvl="0" indent="0" marL="0"><a:buNone /></a:pPr><a:r><a:rPr /><a:t>IDR:</a:t></a:r></a:p></a:txBody><a:tcPr /></a:tc><a:tc><a:txBody><a:bodyPr /><a:lstStyle /><a:p><a:pPr lvl="0" indent="0" marL="0"><a:buNone /></a:pPr><a:r><a:rPr /><a:t>USD:</a:t></a:r></a:p></a:txBody><a:tcPr /></a:tc></a:tr><a:tr h="0"><a:tc><a:txBody><a:bodyPr /><a:lstStyle /><a:p><a:pPr lvl="0" indent="0" marL="0"><a:buNone /></a:pPr><a:r><a:rPr /><a:t>USDIDR</a:t></a:r></a:p></a:txBody></a:tc><a:tc><a:txBody><a:bodyPr /><a:lstStyle /><a:p><a:pPr lvl="0" indent="0" marL="0"><a:buNone /></a:pPr><a:r><a:rPr /><a:t>14,350</a:t></a:r></a:p></a:txBody></a:tc><a:tc><a:txBody><a:bodyPr /><a:lstStyle /><a:p><a:pPr lvl="0" indent="0" marL="0"><a:buNone /></a:pPr><a14:m><m:oMath xmlns:m="http://schemas.openxmlformats.org/officeDocument/2006/math"><m:r><m:rPr><m:sty m:val="p" /></m:rPr><m:t>⇑</m:t></m:r></m:oMath></a14:m></a:p></a:txBody></a:tc><a:tc><a:txBody><a:bodyPr /><a:lstStyle /><a:p><a:pPr lvl="0" indent="0" marL="0"><a:buNone /></a:pPr><a:r><a:rPr /><a:t>Depreciate</a:t></a:r></a:p></a:txBody></a:tc><a:tc><a:txBody><a:bodyPr /><a:lstStyle /><a:p><a:pPr lvl="0" indent="0" marL="0"><a:buNone /></a:pPr><a:r><a:rPr /><a:t>Appreciate</a:t></a:r></a:p></a:txBody></a:tc></a:tr><a:tr h="0"><a:tc><a:txBody><a:bodyPr /><a:lstStyle /><a:p><a:pPr lvl="0" indent="0" marL="0"><a:buNone /></a:pPr><a:r><a:rPr /><a:t>IDRUSD</a:t></a:r></a:p></a:txBody></a:tc><a:tc><a:txBody><a:bodyPr /><a:lstStyle /><a:p><a:pPr lvl="0" indent="0" marL="0"><a:buNone /></a:pPr><a:r><a:rPr /><a:t>0.0000696</a:t></a:r></a:p></a:txBody></a:tc><a:tc><a:txBody><a:bodyPr /><a:lstStyle /><a:p><a:pPr lvl="0" indent="0" marL="0"><a:buNone /></a:pPr><a14:m><m:oMath xmlns:m="http://schemas.openxmlformats.org/officeDocument/2006/math"><m:r><m:rPr><m:sty m:val="p" /></m:rPr><m:t>⇑</m:t></m:r></m:oMath></a14:m></a:p></a:txBody></a:tc><a:tc><a:txBody><a:bodyPr /><a:lstStyle /><a:p><a:pPr lvl="0" indent="0" marL="0"><a:buNone /></a:pPr><a:r><a:rPr /><a:t>Appreciate</a:t></a:r></a:p></a:txBody></a:tc><a:tc><a:txBody><a:bodyPr /><a:lstStyle /><a:p><a:pPr lvl="0" indent="0" marL="0"><a:buNone /></a:pPr><a:r><a:rPr /><a:t>Deppreciate</a:t></a:r></a:p></a:txBody></a:tc></a:tr></a:tbl></a:graphicData></a:graphic></p:graphicFrame></p:spTree></p:cSld></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exchange rate, “prices go up” can be a bit confusing.</a:t>
            </a:r>
          </a:p>
          <a:p>
            <a:pPr lvl="0"/>
            <a:r>
              <a:rPr/>
              <a:t>When the number 14,350 goes up to 15,000, it means IDR is cheaper relative to USD, because now we need 15,000 IDR to buy 1 USD.</a:t>
            </a:r>
          </a:p>
          <a:p>
            <a:pPr lvl="0"/>
            <a:r>
              <a:rPr/>
              <a:t>This is why it is important to know which number you are using.</a:t>
            </a:r>
          </a:p>
          <a:p>
            <a:pPr lvl="0"/>
            <a:r>
              <a:rPr/>
              <a:t>Thankfully our currency has lots of digits so it’s a bit easier to differentiate.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Exchange rate</a:t>
            </a:r>
          </a:p>
        </p:txBody>
      </p:sp>
      <p:sp>
        <p:nvSpPr>
          <p:cNvPr id="3" name="Content Placeholder 2"/>
          <p:cNvSpPr>
            <a:spLocks noGrp="1"/>
          </p:cNvSpPr>
          <p:nvPr>
            <p:ph idx="1"/>
          </p:nvPr>
        </p:nvSpPr>
        <p:spPr/>
        <p:txBody>
          <a:bodyPr/>
          <a:lstStyle/>
          <a:p>
            <a:pPr lvl="0"/>
            <a:r>
              <a:rPr/>
              <a:t>When IDR is weak, buying US goods and services become more expensive.</a:t>
            </a:r>
          </a:p>
          <a:p>
            <a:pPr lvl="1"/>
            <a:r>
              <a:rPr/>
              <a:t>This matters even more when we don’t produce those products domestically.</a:t>
            </a:r>
          </a:p>
          <a:p>
            <a:pPr lvl="0"/>
            <a:r>
              <a:rPr/>
              <a:t>A </a:t>
            </a:r>
            <a:r>
              <a:rPr>
                <a:hlinkClick r:id="rId2"/>
              </a:rPr>
              <a:t>Google Pixel 5</a:t>
            </a:r>
            <a:r>
              <a:rPr/>
              <a:t> phone priced $999 becomes:</a:t>
            </a:r>
          </a:p>
          <a:p>
            <a:pPr lvl="1"/>
            <a:r>
              <a:rPr/>
              <a:t>Rp14,335,650 when the price of USD is Rp14,350/USD</a:t>
            </a:r>
          </a:p>
          <a:p>
            <a:pPr lvl="1"/>
            <a:r>
              <a:rPr/>
              <a:t>Rp14,985,000 when the price of USD is Rp15,000/USD</a:t>
            </a:r>
          </a:p>
          <a:p>
            <a:pPr lvl="0"/>
            <a:r>
              <a:rPr/>
              <a:t>As you can see, </a:t>
            </a:r>
            <a:r>
              <a:rPr b="1"/>
              <a:t>depreciated</a:t>
            </a:r>
            <a:r>
              <a:rPr/>
              <a:t> IDR makes </a:t>
            </a:r>
            <a:r>
              <a:rPr b="1"/>
              <a:t>import more expensive</a:t>
            </a:r>
            <a:r>
              <a:rPr/>
              <a:t>, but at the same time makes </a:t>
            </a:r>
            <a:r>
              <a:rPr b="1"/>
              <a:t>export less expensive</a:t>
            </a:r>
            <a:r>
              <a:rPr/>
              <a:t> for the global market.</a:t>
            </a:r>
          </a:p>
          <a:p>
            <a:pPr lvl="0"/>
            <a:r>
              <a:rPr/>
              <a:t>But what determines exchange rate?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Exchange rate</a:t>
            </a:r>
          </a:p>
        </p:txBody>
      </p:sp>
      <p:sp>
        <p:nvSpPr>
          <p:cNvPr id="3" name="Content Placeholder 2"/>
          <p:cNvSpPr>
            <a:spLocks noGrp="1"/>
          </p:cNvSpPr>
          <p:nvPr>
            <p:ph idx="1"/>
          </p:nvPr>
        </p:nvSpPr>
        <p:spPr/>
        <p:txBody>
          <a:bodyPr/>
          <a:lstStyle/>
          <a:p>
            <a:pPr lvl="0"/>
            <a:r>
              <a:rPr/>
              <a:t>For simplicity, let’s assume there’s only two currencies: IDR and USD.</a:t>
            </a:r>
          </a:p>
          <a:p>
            <a:pPr lvl="0"/>
            <a:r>
              <a:rPr/>
              <a:t>Indonesians who want to buy US goods, services or asset needs to purchase it in dollar.</a:t>
            </a:r>
          </a:p>
          <a:p>
            <a:pPr lvl="1"/>
            <a:r>
              <a:rPr/>
              <a:t>Importing phones? buy USD then buy phone.</a:t>
            </a:r>
          </a:p>
          <a:p>
            <a:pPr lvl="1"/>
            <a:r>
              <a:rPr/>
              <a:t>Buying Google stock? Buy USD then buy the stock.</a:t>
            </a:r>
          </a:p>
          <a:p>
            <a:pPr lvl="1"/>
            <a:r>
              <a:rPr/>
              <a:t>This creates demand for USD</a:t>
            </a:r>
          </a:p>
          <a:p>
            <a:pPr lvl="0"/>
            <a:r>
              <a:rPr/>
              <a:t>Retrospectively, US citizen wanted to buy Indonesian stuff needs to buy IDR with their USD, hence creating the supply of USD.</a:t>
            </a:r>
          </a:p>
          <a:p>
            <a:pPr lvl="0"/>
            <a:r>
              <a:rPr/>
              <a:t>The higher the price of USD, the less the demand and the higher the supply.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Equilibrium exchange rate</a:t>
            </a:r>
          </a:p>
        </p:txBody>
      </p:sp>
      <p:pic>
        <p:nvPicPr>
          <p:cNvPr descr="index_files/figure-pptx/xr-1.png" id="0" name="Picture 1"/>
          <p:cNvPicPr>
            <a:picLocks noGrp="1" noChangeAspect="1"/>
          </p:cNvPicPr>
          <p:nvPr/>
        </p:nvPicPr>
        <p:blipFill>
          <a:blip r:embed="rId2"/>
          <a:stretch>
            <a:fillRect/>
          </a:stretch>
        </p:blipFill>
        <p:spPr bwMode="auto">
          <a:xfrm>
            <a:off x="457200" y="1447800"/>
            <a:ext cx="4038600" cy="2882900"/>
          </a:xfrm>
          <a:prstGeom prst="rect">
            <a:avLst/>
          </a:prstGeom>
          <a:noFill/>
          <a:ln w="9525">
            <a:noFill/>
            <a:headEnd/>
            <a:tailEnd/>
          </a:ln>
        </p:spPr>
      </p:pic>
      <p:sp>
        <p:nvSpPr>
          <p:cNvPr id="4" name="Content Placeholder 3"/>
          <p:cNvSpPr>
            <a:spLocks noGrp="1"/>
          </p:cNvSpPr>
          <p:nvPr>
            <p:ph idx="2" sz="half"/>
          </p:nvPr>
        </p:nvSpPr>
        <p:spPr/>
        <p:txBody>
          <a:bodyPr/>
          <a:lstStyle/>
          <a:p>
            <a:pPr lvl="0"/>
            <a:r>
              <a:rPr/>
              <a:t>When IDR is low, it becomes more expensive to buy USD, and in turn, US goods, services and assets.</a:t>
            </a:r>
          </a:p>
          <a:p>
            <a:pPr lvl="0"/>
            <a:r>
              <a:rPr/>
              <a:t>On the contrary, it is cheaper for US to import from Indonesia.</a:t>
            </a:r>
          </a:p>
          <a:p>
            <a:pPr lvl="1"/>
            <a:r>
              <a:rPr/>
              <a:t>The more US import from Indonesia, the stronger IDR becomes.</a:t>
            </a:r>
          </a:p>
          <a:p>
            <a:pPr lvl="0"/>
            <a:r>
              <a:rPr/>
              <a:t>Eventually it settles in an equilibrium point.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Equilibrium exchange rate</a:t>
            </a:r>
          </a:p>
        </p:txBody>
      </p:sp>
      <p:pic>
        <p:nvPicPr>
          <p:cNvPr descr="index_files/figure-pptx/xr2-1.png" id="0" name="Picture 1"/>
          <p:cNvPicPr>
            <a:picLocks noGrp="1" noChangeAspect="1"/>
          </p:cNvPicPr>
          <p:nvPr/>
        </p:nvPicPr>
        <p:blipFill>
          <a:blip r:embed="rId2"/>
          <a:stretch>
            <a:fillRect/>
          </a:stretch>
        </p:blipFill>
        <p:spPr bwMode="auto">
          <a:xfrm>
            <a:off x="457200" y="1447800"/>
            <a:ext cx="4038600" cy="2882900"/>
          </a:xfrm>
          <a:prstGeom prst="rect">
            <a:avLst/>
          </a:prstGeom>
          <a:noFill/>
          <a:ln w="9525">
            <a:noFill/>
            <a:headEnd/>
            <a:tailEnd/>
          </a:ln>
        </p:spPr>
      </p:pic>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a:r>
                  <a:rPr/>
                  <a:t>Suddenly demand for US stocks rises, hence demand for USD rises.</a:t>
                </a:r>
              </a:p>
              <a:p>
                <a:pPr lvl="0"/>
                <a:r>
                  <a:rPr/>
                  <a:t>this leads to an appreciation of USD.</a:t>
                </a:r>
              </a:p>
              <a:p>
                <a:pPr lvl="0"/>
                <a:r>
                  <a:rPr/>
                  <a:t>but because USD go up, import from US becomes expensive.</a:t>
                </a:r>
              </a:p>
              <a:p>
                <a:pPr lvl="0"/>
                <a:r>
                  <a:rPr/>
                  <a:t>In IDN’s BoP, current account </a:t>
                </a:r>
                <a14:m>
                  <m:oMath xmlns:m="http://schemas.openxmlformats.org/officeDocument/2006/math">
                    <m:r>
                      <m:rPr>
                        <m:sty m:val="p"/>
                      </m:rPr>
                      <m:t>⇑</m:t>
                    </m:r>
                  </m:oMath>
                </a14:m>
                <a:r>
                  <a:rPr/>
                  <a:t>, financial account </a:t>
                </a:r>
                <a14:m>
                  <m:oMath xmlns:m="http://schemas.openxmlformats.org/officeDocument/2006/math">
                    <m:r>
                      <m:rPr>
                        <m:sty m:val="p"/>
                      </m:rPr>
                      <m:t>⇓</m:t>
                    </m:r>
                  </m:oMath>
                </a14:m>
              </a:p>
              <a:p>
                <a:pPr lvl="0"/>
                <a:r>
                  <a:rPr/>
                  <a:t>In USA’s BoP, current account </a:t>
                </a:r>
                <a14:m>
                  <m:oMath xmlns:m="http://schemas.openxmlformats.org/officeDocument/2006/math">
                    <m:r>
                      <m:rPr>
                        <m:sty m:val="p"/>
                      </m:rPr>
                      <m:t>⇓</m:t>
                    </m:r>
                  </m:oMath>
                </a14:m>
                <a:r>
                  <a:rPr/>
                  <a:t>, financial account </a:t>
                </a:r>
                <a14:m>
                  <m:oMath xmlns:m="http://schemas.openxmlformats.org/officeDocument/2006/math">
                    <m:r>
                      <m:rPr>
                        <m:sty m:val="p"/>
                      </m:rPr>
                      <m:t>⇑</m:t>
                    </m:r>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Exchange rate</a:t>
            </a:r>
          </a:p>
        </p:txBody>
      </p:sp>
      <p:sp>
        <p:nvSpPr>
          <p:cNvPr id="3" name="Content Placeholder 2"/>
          <p:cNvSpPr>
            <a:spLocks noGrp="1"/>
          </p:cNvSpPr>
          <p:nvPr>
            <p:ph idx="1"/>
          </p:nvPr>
        </p:nvSpPr>
        <p:spPr/>
        <p:txBody>
          <a:bodyPr/>
          <a:lstStyle/>
          <a:p>
            <a:pPr lvl="0"/>
            <a:r>
              <a:rPr/>
              <a:t>As we saw in BoP, financial account always offsetted by current account and vice-versa.</a:t>
            </a:r>
          </a:p>
          <a:p>
            <a:pPr lvl="0"/>
            <a:r>
              <a:rPr/>
              <a:t>The exchange rate will settles the BoP, or you can say the other way around: BoP will determine the new exchange rate.</a:t>
            </a:r>
          </a:p>
          <a:p>
            <a:pPr lvl="1"/>
            <a:r>
              <a:rPr/>
              <a:t>It is possible that exchange rate doesn’t change.</a:t>
            </a:r>
          </a:p>
          <a:p>
            <a:pPr lvl="0"/>
            <a:r>
              <a:rPr/>
              <a:t>That’s why, countries receiving a lot of investments are generally running a current account deficit.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International financing</a:t>
            </a:r>
          </a:p>
        </p:txBody>
      </p:sp>
      <p:sp>
        <p:nvSpPr>
          <p:cNvPr id="3" name="Content Placeholder 2"/>
          <p:cNvSpPr>
            <a:spLocks noGrp="1"/>
          </p:cNvSpPr>
          <p:nvPr>
            <p:ph idx="1"/>
          </p:nvPr>
        </p:nvSpPr>
        <p:spPr/>
        <p:txBody>
          <a:bodyPr/>
          <a:lstStyle/>
          <a:p>
            <a:pPr lvl="0"/>
            <a:r>
              <a:rPr/>
              <a:t>International financing opens up possibility to borrow from abroad:</a:t>
            </a:r>
          </a:p>
          <a:p>
            <a:pPr lvl="1"/>
            <a:r>
              <a:rPr/>
              <a:t>When loan interest rate in US is low, we can borrow from US.</a:t>
            </a:r>
          </a:p>
          <a:p>
            <a:pPr lvl="1"/>
            <a:r>
              <a:rPr/>
              <a:t>However, it may expose us to </a:t>
            </a:r>
            <a:r>
              <a:rPr b="1"/>
              <a:t>exchange rate risks</a:t>
            </a:r>
          </a:p>
          <a:p>
            <a:pPr lvl="0"/>
            <a:r>
              <a:rPr/>
              <a:t>Suppose we need Rp100,000,000 to start a production. We could get profit Rp200,000,000 by the end of the year.</a:t>
            </a:r>
          </a:p>
          <a:p>
            <a:pPr lvl="0"/>
            <a:r>
              <a:rPr/>
              <a:t>Our options:</a:t>
            </a:r>
          </a:p>
          <a:p>
            <a:pPr lvl="1" indent="-342900" marL="685800">
              <a:buAutoNum type="arabicPeriod"/>
            </a:pPr>
            <a:r>
              <a:rPr/>
              <a:t>Borrow from Indonesian bank with 10% rate.</a:t>
            </a:r>
          </a:p>
          <a:p>
            <a:pPr lvl="1" indent="-342900" marL="685800">
              <a:buAutoNum type="arabicPeriod"/>
            </a:pPr>
            <a:r>
              <a:rPr/>
              <a:t>Borrow from US bank wit 5% rate.</a:t>
            </a:r>
          </a:p>
          <a:p>
            <a:pPr lvl="0"/>
            <a:r>
              <a:rPr/>
              <a:t>Suppose exchange rate is Rp10,000 per USD.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Balance of payment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G</m:t>
                      </m:r>
                      <m:r>
                        <m:t>D</m:t>
                      </m:r>
                      <m:r>
                        <m:t>P</m:t>
                      </m:r>
                      <m:r>
                        <m:rPr>
                          <m:sty m:val="p"/>
                        </m:rPr>
                        <m:t>=</m:t>
                      </m:r>
                      <m:r>
                        <m:t>C</m:t>
                      </m:r>
                      <m:r>
                        <m:rPr>
                          <m:sty m:val="p"/>
                        </m:rPr>
                        <m:t>+</m:t>
                      </m:r>
                      <m:r>
                        <m:t>I</m:t>
                      </m:r>
                      <m:r>
                        <m:rPr>
                          <m:sty m:val="p"/>
                        </m:rPr>
                        <m:t>+</m:t>
                      </m:r>
                      <m:r>
                        <m:t>G</m:t>
                      </m:r>
                      <m:r>
                        <m:rPr>
                          <m:sty m:val="p"/>
                        </m:rPr>
                        <m:t>+</m:t>
                      </m:r>
                      <m:d>
                        <m:dPr>
                          <m:begChr m:val="("/>
                          <m:endChr m:val=")"/>
                          <m:sepChr m:val=""/>
                          <m:grow/>
                        </m:dPr>
                        <m:e>
                          <m:r>
                            <m:t>X</m:t>
                          </m:r>
                          <m:r>
                            <m:rPr>
                              <m:sty m:val="p"/>
                            </m:rPr>
                            <m:t>−</m:t>
                          </m:r>
                          <m:r>
                            <m:t>M</m:t>
                          </m:r>
                        </m:e>
                      </m:d>
                    </m:oMath>
                  </m:oMathPara>
                </a14:m>
              </a:p>
              <a:p>
                <a:pPr lvl="0"/>
                <a14:m>
                  <m:oMath xmlns:m="http://schemas.openxmlformats.org/officeDocument/2006/math">
                    <m:d>
                      <m:dPr>
                        <m:begChr m:val="("/>
                        <m:endChr m:val=")"/>
                        <m:sepChr m:val=""/>
                        <m:grow/>
                      </m:dPr>
                      <m:e>
                        <m:r>
                          <m:t>X</m:t>
                        </m:r>
                        <m:r>
                          <m:rPr>
                            <m:sty m:val="p"/>
                          </m:rPr>
                          <m:t>−</m:t>
                        </m:r>
                        <m:r>
                          <m:t>M</m:t>
                        </m:r>
                      </m:e>
                    </m:d>
                  </m:oMath>
                </a14:m>
                <a:r>
                  <a:rPr/>
                  <a:t> is export minus import. We measure this part with something called </a:t>
                </a:r>
                <a:r>
                  <a:rPr b="1"/>
                  <a:t>balance of Payment</a:t>
                </a:r>
                <a:r>
                  <a:rPr/>
                  <a:t> (</a:t>
                </a:r>
                <a:r>
                  <a:rPr i="1"/>
                  <a:t>neraca pembayaran</a:t>
                </a:r>
                <a:r>
                  <a:rPr/>
                  <a:t>).</a:t>
                </a:r>
              </a:p>
              <a:p>
                <a:pPr lvl="0"/>
                <a:r>
                  <a:rPr/>
                  <a:t>Balance of payment (BoP) is mainly collected by BI, because it uses information on payment system which mainly involve banks.</a:t>
                </a:r>
              </a:p>
              <a:p>
                <a:pPr lvl="0"/>
                <a:r>
                  <a:rPr/>
                  <a:t>Basically, all things inside </a:t>
                </a:r>
                <a14:m>
                  <m:oMath xmlns:m="http://schemas.openxmlformats.org/officeDocument/2006/math">
                    <m:r>
                      <m:t>X</m:t>
                    </m:r>
                  </m:oMath>
                </a14:m>
                <a:r>
                  <a:rPr/>
                  <a:t> and </a:t>
                </a:r>
                <a14:m>
                  <m:oMath xmlns:m="http://schemas.openxmlformats.org/officeDocument/2006/math">
                    <m:r>
                      <m:t>M</m:t>
                    </m:r>
                  </m:oMath>
                </a14:m>
                <a:r>
                  <a:rPr/>
                  <a:t> are the same as our usual GDP accounting, with the only difference is, its crossing border.</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International financing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Option one</a:t>
                </a:r>
              </a:p>
              <a:p>
                <a:pPr lvl="0" indent="0" marL="0">
                  <a:buNone/>
                </a:pPr>
                <a:r>
                  <a:rPr/>
                  <a:t>Borrow Rp100,000,000 and have net profit</a:t>
                </a:r>
              </a:p>
              <a:p>
                <a:pPr lvl="0" indent="0" marL="0">
                  <a:buNone/>
                </a:pPr>
                <a14:m>
                  <m:oMathPara xmlns:m="http://schemas.openxmlformats.org/officeDocument/2006/math">
                    <m:oMathParaPr>
                      <m:jc m:val="center"/>
                    </m:oMathParaPr>
                    <m:oMath>
                      <m:r>
                        <m:t>200</m:t>
                      </m:r>
                      <m:r>
                        <m:t>m</m:t>
                      </m:r>
                      <m:r>
                        <m:rPr>
                          <m:sty m:val="p"/>
                        </m:rPr>
                        <m:t>−</m:t>
                      </m:r>
                      <m:r>
                        <m:t>100</m:t>
                      </m:r>
                      <m:r>
                        <m:t>m</m:t>
                      </m:r>
                      <m:r>
                        <m:rPr>
                          <m:sty m:val="p"/>
                        </m:rPr>
                        <m:t>×</m:t>
                      </m:r>
                      <m:d>
                        <m:dPr>
                          <m:begChr m:val="("/>
                          <m:endChr m:val=")"/>
                          <m:sepChr m:val=""/>
                          <m:grow/>
                        </m:dPr>
                        <m:e>
                          <m:r>
                            <m:t>1.07</m:t>
                          </m:r>
                        </m:e>
                      </m:d>
                      <m:r>
                        <m:rPr>
                          <m:sty m:val="p"/>
                        </m:rPr>
                        <m:t>=</m:t>
                      </m:r>
                      <m:r>
                        <m:t>93</m:t>
                      </m:r>
                      <m:r>
                        <m:t>m</m:t>
                      </m:r>
                    </m:oMath>
                  </m:oMathPara>
                </a14:m>
              </a:p>
              <a:p>
                <a:pPr lvl="0" indent="0" marL="0">
                  <a:buNone/>
                </a:pPr>
                <a:r>
                  <a:rPr/>
                  <a:t>#### Option two - Borrow $10,000. Calculate the amount of money needed to give back which is 10,500</a:t>
                </a:r>
              </a:p>
              <a:p>
                <a:pPr lvl="0"/>
                <a:r>
                  <a:rPr/>
                  <a:t>Buys IDR Rp100m, use it for production and gets Rp200m</a:t>
                </a:r>
              </a:p>
              <a:p>
                <a:pPr lvl="0"/>
                <a:r>
                  <a:rPr/>
                  <a:t>Buys $10,500 by using Rp105m Which net profits </a:t>
                </a:r>
                <a:r>
                  <a:rPr b="1"/>
                  <a:t>Rp95m</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International financing</a:t>
            </a:r>
          </a:p>
        </p:txBody>
      </p:sp>
      <p:sp>
        <p:nvSpPr>
          <p:cNvPr id="3" name="Content Placeholder 2"/>
          <p:cNvSpPr>
            <a:spLocks noGrp="1"/>
          </p:cNvSpPr>
          <p:nvPr>
            <p:ph idx="1"/>
          </p:nvPr>
        </p:nvSpPr>
        <p:spPr/>
        <p:txBody>
          <a:bodyPr/>
          <a:lstStyle/>
          <a:p>
            <a:pPr lvl="0"/>
            <a:r>
              <a:rPr/>
              <a:t>It is clear that we get higher profit by borrowing abroad.</a:t>
            </a:r>
          </a:p>
          <a:p>
            <a:pPr lvl="0"/>
            <a:r>
              <a:rPr/>
              <a:t>However, this becomes problematic if by the time we have to return the money, IDR suddenly depreciated.</a:t>
            </a:r>
          </a:p>
          <a:p>
            <a:pPr lvl="0"/>
            <a:r>
              <a:rPr/>
              <a:t>Consider our previous example, we need to return $10,500 which we can buy using Rp105m</a:t>
            </a:r>
          </a:p>
          <a:p>
            <a:pPr lvl="0"/>
            <a:r>
              <a:rPr/>
              <a:t>But if by the time we finish our production USD becomes Rp11,000, then we need Rp115.5m to buy $10,500</a:t>
            </a:r>
          </a:p>
          <a:p>
            <a:pPr lvl="1"/>
            <a:r>
              <a:rPr/>
              <a:t>This nets us Rp200m - Rp115.5m = </a:t>
            </a:r>
            <a:r>
              <a:rPr b="1"/>
              <a:t>Rp84.5m</a:t>
            </a:r>
            <a:r>
              <a:rPr/>
              <a:t> in profit, which is less than option one.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Leveraging / Hedging</a:t>
            </a:r>
          </a:p>
        </p:txBody>
      </p:sp>
      <p:sp>
        <p:nvSpPr>
          <p:cNvPr id="3" name="Content Placeholder 2"/>
          <p:cNvSpPr>
            <a:spLocks noGrp="1"/>
          </p:cNvSpPr>
          <p:nvPr>
            <p:ph idx="1"/>
          </p:nvPr>
        </p:nvSpPr>
        <p:spPr/>
        <p:txBody>
          <a:bodyPr/>
          <a:lstStyle/>
          <a:p>
            <a:pPr lvl="0"/>
            <a:r>
              <a:rPr/>
              <a:t>Borrowing internationally requires long term strategy.</a:t>
            </a:r>
          </a:p>
          <a:p>
            <a:pPr lvl="0"/>
            <a:r>
              <a:rPr/>
              <a:t>As we discuss previously, high demand of USD increases the price of USD:</a:t>
            </a:r>
          </a:p>
          <a:p>
            <a:pPr lvl="1"/>
            <a:r>
              <a:rPr/>
              <a:t>If everyone decided to borrow from US capital market, price of USD will go up</a:t>
            </a:r>
          </a:p>
          <a:p>
            <a:pPr lvl="1"/>
            <a:r>
              <a:rPr/>
              <a:t>With additional exchange risk, the low interest rate offered by US banks become less attractive.</a:t>
            </a:r>
          </a:p>
          <a:p>
            <a:pPr lvl="0"/>
            <a:r>
              <a:rPr/>
              <a:t>It is important to make sure that we hedge our liabilities, such as:</a:t>
            </a:r>
          </a:p>
          <a:p>
            <a:pPr lvl="1"/>
            <a:r>
              <a:rPr/>
              <a:t>Borrow in USD but also gets USD as payment.</a:t>
            </a:r>
          </a:p>
          <a:p>
            <a:pPr lvl="1"/>
            <a:r>
              <a:rPr/>
              <a:t>Secure a forward / option contract.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Exchange rate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Nominal exchange rate will not have any effect on international trade and investment unless we take into account the difference in price level.</a:t>
                </a:r>
              </a:p>
              <a:p>
                <a:pPr lvl="0"/>
                <a:r>
                  <a:rPr/>
                  <a:t>To do this, we use </a:t>
                </a:r>
                <a:r>
                  <a:rPr b="1"/>
                  <a:t>Real exchange rate</a:t>
                </a:r>
                <a:r>
                  <a:rPr/>
                  <a:t>:</a:t>
                </a:r>
              </a:p>
              <a:p>
                <a:pPr lvl="0" indent="0" marL="0">
                  <a:buNone/>
                </a:pPr>
                <a14:m>
                  <m:oMathPara xmlns:m="http://schemas.openxmlformats.org/officeDocument/2006/math">
                    <m:oMathParaPr>
                      <m:jc m:val="center"/>
                    </m:oMathParaPr>
                    <m:oMath>
                      <m:r>
                        <m:rPr>
                          <m:nor/>
                          <m:sty m:val="p"/>
                        </m:rPr>
                        <m:t>Real exchange rate</m:t>
                      </m:r>
                      <m:r>
                        <m:rPr>
                          <m:sty m:val="p"/>
                        </m:rPr>
                        <m:t>=</m:t>
                      </m:r>
                      <m:r>
                        <m:rPr>
                          <m:nor/>
                          <m:sty m:val="p"/>
                        </m:rPr>
                        <m:t>IDR per USD</m:t>
                      </m:r>
                      <m:r>
                        <m:rPr>
                          <m:sty m:val="p"/>
                        </m:rPr>
                        <m:t>×</m:t>
                      </m:r>
                      <m:f>
                        <m:fPr>
                          <m:type m:val="bar"/>
                        </m:fPr>
                        <m:num>
                          <m:sSub>
                            <m:e>
                              <m:r>
                                <m:t>P</m:t>
                              </m:r>
                            </m:e>
                            <m:sub>
                              <m:r>
                                <m:t>U</m:t>
                              </m:r>
                              <m:r>
                                <m:t>S</m:t>
                              </m:r>
                              <m:r>
                                <m:t>A</m:t>
                              </m:r>
                            </m:sub>
                          </m:sSub>
                        </m:num>
                        <m:den>
                          <m:sSub>
                            <m:e>
                              <m:r>
                                <m:t>P</m:t>
                              </m:r>
                            </m:e>
                            <m:sub>
                              <m:r>
                                <m:t>I</m:t>
                              </m:r>
                              <m:r>
                                <m:t>D</m:t>
                              </m:r>
                              <m:r>
                                <m:t>N</m:t>
                              </m:r>
                            </m:sub>
                          </m:sSub>
                        </m:den>
                      </m:f>
                    </m:oMath>
                  </m:oMathPara>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exchange rate 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Say Indonesian rupiah is depreciated from Rp10,000 per USD to Rp11,000 per USD, but at the same time, Indonesian price level is also increase by 10%</a:t>
                </a:r>
              </a:p>
              <a:p>
                <a:pPr lvl="0" indent="0" marL="0">
                  <a:buNone/>
                </a:pPr>
                <a:r>
                  <a:rPr/>
                  <a:t>Exchange rate before changes:</a:t>
                </a:r>
              </a:p>
              <a:p>
                <a:pPr lvl="0" indent="0" marL="0">
                  <a:buNone/>
                </a:pPr>
                <a14:m>
                  <m:oMathPara xmlns:m="http://schemas.openxmlformats.org/officeDocument/2006/math">
                    <m:oMathParaPr>
                      <m:jc m:val="center"/>
                    </m:oMathParaPr>
                    <m:oMath>
                      <m:r>
                        <m:rPr>
                          <m:nor/>
                          <m:sty m:val="p"/>
                        </m:rPr>
                        <m:t>IDR per USD</m:t>
                      </m:r>
                      <m:r>
                        <m:rPr>
                          <m:sty m:val="p"/>
                        </m:rPr>
                        <m:t>×</m:t>
                      </m:r>
                      <m:f>
                        <m:fPr>
                          <m:type m:val="bar"/>
                        </m:fPr>
                        <m:num>
                          <m:sSub>
                            <m:e>
                              <m:r>
                                <m:t>P</m:t>
                              </m:r>
                            </m:e>
                            <m:sub>
                              <m:r>
                                <m:t>U</m:t>
                              </m:r>
                              <m:r>
                                <m:t>S</m:t>
                              </m:r>
                              <m:r>
                                <m:t>D</m:t>
                              </m:r>
                            </m:sub>
                          </m:sSub>
                        </m:num>
                        <m:den>
                          <m:sSub>
                            <m:e>
                              <m:r>
                                <m:t>P</m:t>
                              </m:r>
                            </m:e>
                            <m:sub>
                              <m:r>
                                <m:t>I</m:t>
                              </m:r>
                              <m:r>
                                <m:t>D</m:t>
                              </m:r>
                              <m:r>
                                <m:t>N</m:t>
                              </m:r>
                            </m:sub>
                          </m:sSub>
                        </m:den>
                      </m:f>
                      <m:r>
                        <m:rPr>
                          <m:sty m:val="p"/>
                        </m:rPr>
                        <m:t>=</m:t>
                      </m:r>
                      <m:r>
                        <m:t>10</m:t>
                      </m:r>
                      <m:r>
                        <m:t>k</m:t>
                      </m:r>
                      <m:r>
                        <m:rPr>
                          <m:sty m:val="p"/>
                        </m:rPr>
                        <m:t>×</m:t>
                      </m:r>
                      <m:f>
                        <m:fPr>
                          <m:type m:val="bar"/>
                        </m:fPr>
                        <m:num>
                          <m:r>
                            <m:t>100</m:t>
                          </m:r>
                        </m:num>
                        <m:den>
                          <m:r>
                            <m:t>100</m:t>
                          </m:r>
                        </m:den>
                      </m:f>
                      <m:r>
                        <m:rPr>
                          <m:sty m:val="p"/>
                        </m:rPr>
                        <m:t>=</m:t>
                      </m:r>
                      <m:r>
                        <m:t>10</m:t>
                      </m:r>
                      <m:r>
                        <m:t>k</m:t>
                      </m:r>
                    </m:oMath>
                  </m:oMathPara>
                </a14:m>
              </a:p>
              <a:p>
                <a:pPr lvl="0" indent="0" marL="0">
                  <a:buNone/>
                </a:pPr>
                <a:r>
                  <a:rPr/>
                  <a:t>Exchange rate after changes:</a:t>
                </a:r>
              </a:p>
              <a:p>
                <a:pPr lvl="0" indent="0" marL="0">
                  <a:buNone/>
                </a:pPr>
                <a14:m>
                  <m:oMathPara xmlns:m="http://schemas.openxmlformats.org/officeDocument/2006/math">
                    <m:oMathParaPr>
                      <m:jc m:val="center"/>
                    </m:oMathParaPr>
                    <m:oMath>
                      <m:r>
                        <m:rPr>
                          <m:nor/>
                          <m:sty m:val="p"/>
                        </m:rPr>
                        <m:t>IDR per USD</m:t>
                      </m:r>
                      <m:r>
                        <m:rPr>
                          <m:sty m:val="p"/>
                        </m:rPr>
                        <m:t>×</m:t>
                      </m:r>
                      <m:f>
                        <m:fPr>
                          <m:type m:val="bar"/>
                        </m:fPr>
                        <m:num>
                          <m:sSub>
                            <m:e>
                              <m:r>
                                <m:t>P</m:t>
                              </m:r>
                            </m:e>
                            <m:sub>
                              <m:r>
                                <m:t>U</m:t>
                              </m:r>
                              <m:r>
                                <m:t>S</m:t>
                              </m:r>
                              <m:r>
                                <m:t>D</m:t>
                              </m:r>
                            </m:sub>
                          </m:sSub>
                        </m:num>
                        <m:den>
                          <m:sSub>
                            <m:e>
                              <m:r>
                                <m:t>P</m:t>
                              </m:r>
                            </m:e>
                            <m:sub>
                              <m:r>
                                <m:t>I</m:t>
                              </m:r>
                              <m:r>
                                <m:t>D</m:t>
                              </m:r>
                              <m:r>
                                <m:t>N</m:t>
                              </m:r>
                            </m:sub>
                          </m:sSub>
                        </m:den>
                      </m:f>
                      <m:r>
                        <m:rPr>
                          <m:sty m:val="p"/>
                        </m:rPr>
                        <m:t>=</m:t>
                      </m:r>
                      <m:r>
                        <m:t>11</m:t>
                      </m:r>
                      <m:r>
                        <m:t>k</m:t>
                      </m:r>
                      <m:r>
                        <m:rPr>
                          <m:sty m:val="p"/>
                        </m:rPr>
                        <m:t>×</m:t>
                      </m:r>
                      <m:f>
                        <m:fPr>
                          <m:type m:val="bar"/>
                        </m:fPr>
                        <m:num>
                          <m:r>
                            <m:t>100</m:t>
                          </m:r>
                        </m:num>
                        <m:den>
                          <m:r>
                            <m:t>110</m:t>
                          </m:r>
                        </m:den>
                      </m:f>
                      <m:r>
                        <m:rPr>
                          <m:sty m:val="p"/>
                        </m:rPr>
                        <m:t>=</m:t>
                      </m:r>
                      <m:r>
                        <m:t>10</m:t>
                      </m:r>
                      <m:r>
                        <m:t>k</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exchange rate</a:t>
            </a:r>
          </a:p>
        </p:txBody>
      </p:sp>
      <p:sp>
        <p:nvSpPr>
          <p:cNvPr id="3" name="Content Placeholder 2"/>
          <p:cNvSpPr>
            <a:spLocks noGrp="1"/>
          </p:cNvSpPr>
          <p:nvPr>
            <p:ph idx="1"/>
          </p:nvPr>
        </p:nvSpPr>
        <p:spPr/>
        <p:txBody>
          <a:bodyPr/>
          <a:lstStyle/>
          <a:p>
            <a:pPr lvl="0"/>
            <a:r>
              <a:rPr/>
              <a:t>The example shows us that real exchange rate doesn’t change when nominal exchange rate changes at the same rate as inflation.</a:t>
            </a:r>
          </a:p>
          <a:p>
            <a:pPr lvl="0"/>
            <a:r>
              <a:rPr/>
              <a:t>When real exchange rate doesn’t change, decisions regarding international trade and investment also don’t change!</a:t>
            </a:r>
          </a:p>
          <a:p>
            <a:pPr lvl="0" indent="0" marL="0">
              <a:buNone/>
            </a:pPr>
            <a:r>
              <a:rPr/>
              <a:t>Going back to our smartphone example:</a:t>
            </a:r>
          </a:p>
          <a:p>
            <a:pPr lvl="0"/>
            <a:r>
              <a:rPr/>
              <a:t>A $1,000 Smartphone is Rp15,000,000 when USD is Rp15,000</a:t>
            </a:r>
          </a:p>
          <a:p>
            <a:pPr lvl="0"/>
            <a:r>
              <a:rPr/>
              <a:t>This time, suppose a domestically made smartphone is Rp15,000,000</a:t>
            </a:r>
          </a:p>
          <a:p>
            <a:pPr lvl="0"/>
            <a:r>
              <a:rPr/>
              <a:t>Consumers will be indifferent between importing or buying domestics: Some will import, some will buy Indonesian made.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exchange rate</a:t>
            </a:r>
          </a:p>
        </p:txBody>
      </p:sp>
      <p:sp>
        <p:nvSpPr>
          <p:cNvPr id="3" name="Content Placeholder 2"/>
          <p:cNvSpPr>
            <a:spLocks noGrp="1"/>
          </p:cNvSpPr>
          <p:nvPr>
            <p:ph idx="1"/>
          </p:nvPr>
        </p:nvSpPr>
        <p:spPr/>
        <p:txBody>
          <a:bodyPr/>
          <a:lstStyle/>
          <a:p>
            <a:pPr lvl="0"/>
            <a:r>
              <a:rPr/>
              <a:t>When IDR depreciated to Rp16,000, the imported smartphone becomes Rp16,000,000</a:t>
            </a:r>
          </a:p>
          <a:p>
            <a:pPr lvl="0"/>
            <a:r>
              <a:rPr/>
              <a:t>If there’s no inflation, people’s decision to buy will shifts a bit: more will buy domestic because its cheaper.</a:t>
            </a:r>
          </a:p>
          <a:p>
            <a:pPr lvl="0"/>
            <a:r>
              <a:rPr/>
              <a:t>However, if there’s an inflation at the same rate, the local smartphone price becomes Rp16,000,000, exactly the same price as the imported product.</a:t>
            </a:r>
          </a:p>
          <a:p>
            <a:pPr lvl="0"/>
            <a:r>
              <a:rPr/>
              <a:t>People becomes indifferent again, and decision to import doesn’t change.</a:t>
            </a:r>
          </a:p>
          <a:p>
            <a:pPr lvl="1"/>
            <a:r>
              <a:rPr/>
              <a:t>It is possible people will buy less smartphone in general, but composition between buying domestic or import doesn’t change.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Purchasing power parity (PPP)</a:t>
            </a:r>
          </a:p>
        </p:txBody>
      </p:sp>
      <p:sp>
        <p:nvSpPr>
          <p:cNvPr id="3" name="Content Placeholder 2"/>
          <p:cNvSpPr>
            <a:spLocks noGrp="1"/>
          </p:cNvSpPr>
          <p:nvPr>
            <p:ph idx="1"/>
          </p:nvPr>
        </p:nvSpPr>
        <p:spPr/>
        <p:txBody>
          <a:bodyPr/>
          <a:lstStyle/>
          <a:p>
            <a:pPr lvl="0"/>
            <a:r>
              <a:rPr/>
              <a:t>This fact makes comparing countries’ economic welfare becomes a bit harder.</a:t>
            </a:r>
          </a:p>
          <a:p>
            <a:pPr lvl="0"/>
            <a:r>
              <a:rPr/>
              <a:t>We have learned that comparing Real GDP is better to compare countries’ production.</a:t>
            </a:r>
          </a:p>
          <a:p>
            <a:pPr lvl="0"/>
            <a:r>
              <a:rPr/>
              <a:t>However, due to different price level, it is not useful to compare standard of living.</a:t>
            </a:r>
          </a:p>
          <a:p>
            <a:pPr lvl="0"/>
            <a:r>
              <a:rPr/>
              <a:t>Developing countries tend to have lower income but prices are also lower.</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Purchasing power parity (PPP)</a:t>
            </a:r>
          </a:p>
        </p:txBody>
      </p:sp>
      <p:sp>
        <p:nvSpPr>
          <p:cNvPr id="3" name="Content Placeholder 2"/>
          <p:cNvSpPr>
            <a:spLocks noGrp="1"/>
          </p:cNvSpPr>
          <p:nvPr>
            <p:ph idx="1"/>
          </p:nvPr>
        </p:nvSpPr>
        <p:spPr/>
        <p:txBody>
          <a:bodyPr/>
          <a:lstStyle/>
          <a:p>
            <a:pPr lvl="0"/>
            <a:r>
              <a:rPr/>
              <a:t>nasi goreng in Australia generally costs A$12, but maybe Rp12,000 in Indonesia.</a:t>
            </a:r>
          </a:p>
          <a:p>
            <a:pPr lvl="0"/>
            <a:r>
              <a:rPr/>
              <a:t>if I have A$12, I can buy 1 portion of nasi goreng.</a:t>
            </a:r>
          </a:p>
          <a:p>
            <a:pPr lvl="0"/>
            <a:r>
              <a:rPr/>
              <a:t>AUD is Rp11,607. If I take my A$12 to Indonesia, I can buy IDR and get Rp139,284 and buy 11 portion of nasi goreng.</a:t>
            </a:r>
          </a:p>
          <a:p>
            <a:pPr lvl="0"/>
            <a:r>
              <a:rPr/>
              <a:t>In this perspective, the PPP is Rp1,000 per AUD: Rp1,000 in Indonesia buys me the same good as A$1,</a:t>
            </a:r>
          </a:p>
          <a:p>
            <a:pPr lvl="0"/>
            <a:r>
              <a:rPr/>
              <a:t>PPP consider all kinds of goods: from food, durable, and services.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Big Mac Index</a:t>
            </a:r>
          </a:p>
        </p:txBody>
      </p:sp>
      <p:sp>
        <p:nvSpPr>
          <p:cNvPr id="3" name="Content Placeholder 2"/>
          <p:cNvSpPr>
            <a:spLocks noGrp="1"/>
          </p:cNvSpPr>
          <p:nvPr>
            <p:ph idx="1"/>
          </p:nvPr>
        </p:nvSpPr>
        <p:spPr/>
        <p:txBody>
          <a:bodyPr/>
          <a:lstStyle/>
          <a:p>
            <a:pPr lvl="0"/>
            <a:r>
              <a:rPr/>
              <a:t>Chance is, Indonesian nasi goreng and Australian nasi goreng differ in taste, quality and maybe hygine.</a:t>
            </a:r>
          </a:p>
          <a:p>
            <a:pPr lvl="0"/>
            <a:r>
              <a:rPr/>
              <a:t>This is even more complicated when we consider other types of goods quality and services: healthcare, education, etc.</a:t>
            </a:r>
          </a:p>
          <a:p>
            <a:pPr lvl="0"/>
            <a:r>
              <a:rPr/>
              <a:t>If we have one standard good around the world, it will be great isn’t it? But does such good exist?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Balance of Payment</a:t>
            </a:r>
          </a:p>
        </p:txBody>
      </p:sp>
      <p:sp>
        <p:nvSpPr>
          <p:cNvPr id="3" name="Content Placeholder 2"/>
          <p:cNvSpPr>
            <a:spLocks noGrp="1"/>
          </p:cNvSpPr>
          <p:nvPr>
            <p:ph idx="1"/>
          </p:nvPr>
        </p:nvSpPr>
        <p:spPr/>
        <p:txBody>
          <a:bodyPr/>
          <a:lstStyle/>
          <a:p>
            <a:pPr lvl="0"/>
            <a:r>
              <a:rPr/>
              <a:t>BoP consists of three things:</a:t>
            </a:r>
          </a:p>
          <a:p>
            <a:pPr lvl="1"/>
            <a:r>
              <a:rPr/>
              <a:t>Current account (</a:t>
            </a:r>
            <a:r>
              <a:rPr i="1"/>
              <a:t>transaksi berjalan</a:t>
            </a:r>
            <a:r>
              <a:rPr/>
              <a:t>)</a:t>
            </a:r>
          </a:p>
          <a:p>
            <a:pPr lvl="1"/>
            <a:r>
              <a:rPr/>
              <a:t>Financial account (</a:t>
            </a:r>
            <a:r>
              <a:rPr i="1"/>
              <a:t>transaksi finansial</a:t>
            </a:r>
            <a:r>
              <a:rPr/>
              <a:t>)</a:t>
            </a:r>
          </a:p>
          <a:p>
            <a:pPr lvl="1"/>
            <a:r>
              <a:rPr/>
              <a:t>Capital account (</a:t>
            </a:r>
            <a:r>
              <a:rPr i="1"/>
              <a:t>transaksi modal</a:t>
            </a:r>
            <a:r>
              <a:rPr/>
              <a:t>)</a:t>
            </a:r>
          </a:p>
          <a:p>
            <a:pPr lvl="0"/>
            <a:r>
              <a:rPr/>
              <a:t>You can read more on definitions on </a:t>
            </a:r>
            <a:r>
              <a:rPr>
                <a:hlinkClick r:id="rId2"/>
              </a:rPr>
              <a:t>BI’s website</a:t>
            </a:r>
            <a:r>
              <a:rPr/>
              <a:t>.</a:t>
            </a:r>
          </a:p>
          <a:p>
            <a:pPr lvl="0"/>
            <a:r>
              <a:rPr/>
              <a:t>The important stuff:</a:t>
            </a:r>
          </a:p>
          <a:p>
            <a:pPr lvl="1"/>
            <a:r>
              <a:rPr/>
              <a:t>Current account is a short-term transaction: goods, transfer payment</a:t>
            </a:r>
          </a:p>
          <a:p>
            <a:pPr lvl="1"/>
            <a:r>
              <a:rPr/>
              <a:t>Financial account is a longer-term transaction: investments.</a:t>
            </a:r>
          </a:p>
          <a:p>
            <a:pPr lvl="1"/>
            <a:r>
              <a:rPr/>
              <a:t>Capital account is ownership transfer. Generally very small and less important.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Big Mac Index</a:t>
            </a:r>
          </a:p>
        </p:txBody>
      </p:sp>
      <p:sp>
        <p:nvSpPr>
          <p:cNvPr id="3" name="Content Placeholder 2"/>
          <p:cNvSpPr>
            <a:spLocks noGrp="1"/>
          </p:cNvSpPr>
          <p:nvPr>
            <p:ph idx="1"/>
          </p:nvPr>
        </p:nvSpPr>
        <p:spPr/>
        <p:txBody>
          <a:bodyPr/>
          <a:lstStyle/>
          <a:p>
            <a:pPr lvl="0"/>
            <a:r>
              <a:rPr/>
              <a:t>One such good is Big Mac (I explain more </a:t>
            </a:r>
            <a:r>
              <a:rPr>
                <a:hlinkClick r:id="rId2"/>
              </a:rPr>
              <a:t>here</a:t>
            </a:r>
            <a:r>
              <a:rPr/>
              <a:t>)</a:t>
            </a:r>
          </a:p>
          <a:p>
            <a:pPr lvl="0"/>
            <a:r>
              <a:rPr/>
              <a:t>Big mac is arguably the same all over the world, because the recipe is standard.</a:t>
            </a:r>
          </a:p>
          <a:p>
            <a:pPr lvl="0"/>
            <a:r>
              <a:rPr>
                <a:hlinkClick r:id="rId3"/>
              </a:rPr>
              <a:t>The Economist</a:t>
            </a:r>
            <a:r>
              <a:rPr/>
              <a:t> magazine developed a Big Mac Index, basically using the price of Big Mac to compare exchange rate among countries.</a:t>
            </a:r>
          </a:p>
          <a:p>
            <a:pPr lvl="0"/>
            <a:r>
              <a:rPr/>
              <a:t>Here’s from their </a:t>
            </a:r>
            <a:r>
              <a:rPr>
                <a:hlinkClick r:id="rId4"/>
              </a:rPr>
              <a:t>website</a:t>
            </a:r>
            <a:r>
              <a:rPr/>
              <a:t>:</a:t>
            </a:r>
          </a:p>
          <a:p>
            <a:pPr lvl="0" indent="0" marL="1270000">
              <a:buNone/>
            </a:pPr>
            <a:r>
              <a:rPr sz="2000"/>
              <a:t>A Big Mac costs 34,000 rupiah in Indonesia and US$5.66 in the United States. The implied exchange rate is 6,007.07. The difference between this and the actual exchange rate, 14,125.00, suggests the Indonesian rupiah is 57.5% undervalued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role of exchange rate</a:t>
            </a:r>
          </a:p>
        </p:txBody>
      </p:sp>
      <p:sp>
        <p:nvSpPr>
          <p:cNvPr id="3" name="Content Placeholder 2"/>
          <p:cNvSpPr>
            <a:spLocks noGrp="1"/>
          </p:cNvSpPr>
          <p:nvPr>
            <p:ph idx="1"/>
          </p:nvPr>
        </p:nvSpPr>
        <p:spPr/>
        <p:txBody>
          <a:bodyPr/>
          <a:lstStyle/>
          <a:p>
            <a:pPr lvl="0"/>
            <a:r>
              <a:rPr/>
              <a:t>As you can see, exchange rate adds a layer to international trade and finance.</a:t>
            </a:r>
          </a:p>
          <a:p>
            <a:pPr lvl="0"/>
            <a:r>
              <a:rPr/>
              <a:t>Buying goods and services from abroad has exchange rate on top of it:</a:t>
            </a:r>
          </a:p>
          <a:p>
            <a:pPr lvl="1"/>
            <a:r>
              <a:rPr/>
              <a:t>A country may produce something cheaper than domestic products, but if their currency is expensive, then the price we pay is also higher.</a:t>
            </a:r>
          </a:p>
          <a:p>
            <a:pPr lvl="1"/>
            <a:r>
              <a:rPr/>
              <a:t>This means their exchange rate contributes to our domestic inflation.</a:t>
            </a:r>
          </a:p>
          <a:p>
            <a:pPr lvl="1"/>
            <a:r>
              <a:rPr/>
              <a:t>Higher prices leads to higher domestic supply as well.</a:t>
            </a:r>
          </a:p>
          <a:p>
            <a:pPr lvl="0"/>
            <a:r>
              <a:rPr/>
              <a:t>Demand for foreign cash appreciate their currency. But when their currency is expensive, our export becomes attractive. This settles in an equilibrium exchange rate.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BoP</a:t>
            </a:r>
          </a:p>
        </p:txBody>
      </p:sp>
      <p:sp>
        <p:nvSpPr>
          <p:cNvPr id="4" name="Text Placeholder 3"/>
          <p:cNvSpPr>
            <a:spLocks noGrp="1"/>
          </p:cNvSpPr>
          <p:nvPr>
            <p:ph idx="2" sz="half" type="body"/>
          </p:nvPr>
        </p:nvSpPr>
        <p:spPr/>
        <p:txBody>
          <a:bodyPr/>
          <a:lstStyle/>
          <a:p>
            <a:pPr lvl="0" indent="0" marL="0">
              <a:buNone/>
            </a:pPr>
            <a:r>
              <a:rPr b="1"/>
              <a:t>Current account</a:t>
            </a:r>
            <a:r>
              <a:rPr/>
              <a:t> is the transaction that doesn’t create liabilities. Countries which exports more than imports runs positive current account.</a:t>
            </a:r>
          </a:p>
          <a:p>
            <a:pPr lvl="0" indent="0" marL="0">
              <a:buNone/>
            </a:pPr>
            <a:r>
              <a:rPr b="1"/>
              <a:t>Financial account</a:t>
            </a:r>
            <a:r>
              <a:rPr/>
              <a:t> creates liabilities. i.e., you need to pay it back, often with interests. A country which receive a lot of foreign investment (both portfolio and direct investment) runs a positive financial account.</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endParaRPr/>
                    </a:p>
                  </a:txBody>
                  <a:tcPr/>
                </a:tc>
                <a:tc>
                  <a:txBody>
                    <a:bodyPr/>
                    <a:lstStyle/>
                    <a:p>
                      <a:pPr lvl="0" indent="0" marL="0" algn="ctr">
                        <a:buNone/>
                      </a:pPr>
                      <a:r>
                        <a:rPr/>
                        <a:t>Component</a:t>
                      </a:r>
                    </a:p>
                  </a:txBody>
                  <a:tcPr/>
                </a:tc>
                <a:tc>
                  <a:txBody>
                    <a:bodyPr/>
                    <a:lstStyle/>
                    <a:p>
                      <a:pPr lvl="0" indent="0" marL="0" algn="ctr">
                        <a:buNone/>
                      </a:pPr>
                      <a:r>
                        <a:rPr/>
                        <a:t>Payment from foreigners</a:t>
                      </a:r>
                    </a:p>
                  </a:txBody>
                  <a:tcPr/>
                </a:tc>
                <a:tc>
                  <a:txBody>
                    <a:bodyPr/>
                    <a:lstStyle/>
                    <a:p>
                      <a:pPr lvl="0" indent="0" marL="0" algn="ctr">
                        <a:buNone/>
                      </a:pPr>
                      <a:r>
                        <a:rPr/>
                        <a:t>Payment to foreigners</a:t>
                      </a:r>
                    </a:p>
                  </a:txBody>
                  <a:tcPr/>
                </a:tc>
                <a:tc>
                  <a:txBody>
                    <a:bodyPr/>
                    <a:lstStyle/>
                    <a:p>
                      <a:pPr lvl="0" indent="0" marL="0" algn="ctr">
                        <a:buNone/>
                      </a:pPr>
                      <a:r>
                        <a:rPr/>
                        <a:t>Net</a:t>
                      </a:r>
                    </a:p>
                  </a:txBody>
                  <a:tcPr/>
                </a:tc>
              </a:tr>
              <a:tr h="0">
                <a:tc>
                  <a:txBody>
                    <a:bodyPr/>
                    <a:lstStyle/>
                    <a:p>
                      <a:pPr lvl="0" indent="0" marL="0" algn="ctr">
                        <a:buNone/>
                      </a:pPr>
                      <a:r>
                        <a:rPr/>
                        <a:t>1</a:t>
                      </a:r>
                    </a:p>
                  </a:txBody>
                </a:tc>
                <a:tc>
                  <a:txBody>
                    <a:bodyPr/>
                    <a:lstStyle/>
                    <a:p>
                      <a:pPr lvl="0" indent="0" marL="0" algn="ctr">
                        <a:buNone/>
                      </a:pPr>
                      <a:r>
                        <a:rPr/>
                        <a:t>Sales of Goods and Services</a:t>
                      </a:r>
                    </a:p>
                  </a:txBody>
                </a:tc>
                <a:tc>
                  <a:txBody>
                    <a:bodyPr/>
                    <a:lstStyle/>
                    <a:p>
                      <a:pPr lvl="0" indent="0" marL="0" algn="ctr">
                        <a:buNone/>
                      </a:pPr>
                      <a:r>
                        <a:rPr/>
                        <a:t>200097</a:t>
                      </a:r>
                    </a:p>
                  </a:txBody>
                </a:tc>
                <a:tc>
                  <a:txBody>
                    <a:bodyPr/>
                    <a:lstStyle/>
                    <a:p>
                      <a:pPr lvl="0" indent="0" marL="0" algn="ctr">
                        <a:buNone/>
                      </a:pPr>
                      <a:r>
                        <a:rPr/>
                        <a:t>-204230</a:t>
                      </a:r>
                    </a:p>
                  </a:txBody>
                </a:tc>
                <a:tc>
                  <a:txBody>
                    <a:bodyPr/>
                    <a:lstStyle/>
                    <a:p>
                      <a:pPr lvl="0" indent="0" marL="0" algn="ctr">
                        <a:buNone/>
                      </a:pPr>
                      <a:r>
                        <a:rPr/>
                        <a:t>-4,133</a:t>
                      </a:r>
                    </a:p>
                  </a:txBody>
                </a:tc>
              </a:tr>
              <a:tr h="0">
                <a:tc>
                  <a:txBody>
                    <a:bodyPr/>
                    <a:lstStyle/>
                    <a:p>
                      <a:pPr lvl="0" indent="0" marL="0" algn="ctr">
                        <a:buNone/>
                      </a:pPr>
                      <a:r>
                        <a:rPr/>
                        <a:t>2</a:t>
                      </a:r>
                    </a:p>
                  </a:txBody>
                </a:tc>
                <a:tc>
                  <a:txBody>
                    <a:bodyPr/>
                    <a:lstStyle/>
                    <a:p>
                      <a:pPr lvl="0" indent="0" marL="0" algn="ctr">
                        <a:buNone/>
                      </a:pPr>
                      <a:r>
                        <a:rPr/>
                        <a:t>Factor income</a:t>
                      </a:r>
                    </a:p>
                  </a:txBody>
                </a:tc>
                <a:tc>
                  <a:txBody>
                    <a:bodyPr/>
                    <a:lstStyle/>
                    <a:p>
                      <a:pPr lvl="0" indent="0" marL="0" algn="ctr">
                        <a:buNone/>
                      </a:pPr>
                      <a:r>
                        <a:rPr/>
                        <a:t>7373</a:t>
                      </a:r>
                    </a:p>
                  </a:txBody>
                </a:tc>
                <a:tc>
                  <a:txBody>
                    <a:bodyPr/>
                    <a:lstStyle/>
                    <a:p>
                      <a:pPr lvl="0" indent="0" marL="0" algn="ctr">
                        <a:buNone/>
                      </a:pPr>
                      <a:r>
                        <a:rPr/>
                        <a:t>-41147</a:t>
                      </a:r>
                    </a:p>
                  </a:txBody>
                </a:tc>
                <a:tc>
                  <a:txBody>
                    <a:bodyPr/>
                    <a:lstStyle/>
                    <a:p>
                      <a:pPr lvl="0" indent="0" marL="0" algn="ctr">
                        <a:buNone/>
                      </a:pPr>
                      <a:r>
                        <a:rPr/>
                        <a:t>-33,774</a:t>
                      </a:r>
                    </a:p>
                  </a:txBody>
                </a:tc>
              </a:tr>
              <a:tr h="0">
                <a:tc>
                  <a:txBody>
                    <a:bodyPr/>
                    <a:lstStyle/>
                    <a:p>
                      <a:pPr lvl="0" indent="0" marL="0" algn="ctr">
                        <a:buNone/>
                      </a:pPr>
                      <a:r>
                        <a:rPr/>
                        <a:t>3</a:t>
                      </a:r>
                    </a:p>
                  </a:txBody>
                </a:tc>
                <a:tc>
                  <a:txBody>
                    <a:bodyPr/>
                    <a:lstStyle/>
                    <a:p>
                      <a:pPr lvl="0" indent="0" marL="0" algn="ctr">
                        <a:buNone/>
                      </a:pPr>
                      <a:r>
                        <a:rPr/>
                        <a:t>Transfers</a:t>
                      </a:r>
                    </a:p>
                  </a:txBody>
                </a:tc>
                <a:tc>
                  <a:txBody>
                    <a:bodyPr/>
                    <a:lstStyle/>
                    <a:p>
                      <a:pPr lvl="0" indent="0" marL="0" algn="ctr">
                        <a:buNone/>
                      </a:pPr>
                      <a:r>
                        <a:rPr/>
                        <a:t>12677</a:t>
                      </a:r>
                    </a:p>
                  </a:txBody>
                </a:tc>
                <a:tc>
                  <a:txBody>
                    <a:bodyPr/>
                    <a:lstStyle/>
                    <a:p>
                      <a:pPr lvl="0" indent="0" marL="0" algn="ctr">
                        <a:buNone/>
                      </a:pPr>
                      <a:r>
                        <a:rPr/>
                        <a:t>-5048</a:t>
                      </a:r>
                    </a:p>
                  </a:txBody>
                </a:tc>
                <a:tc>
                  <a:txBody>
                    <a:bodyPr/>
                    <a:lstStyle/>
                    <a:p>
                      <a:pPr lvl="0" indent="0" marL="0" algn="ctr">
                        <a:buNone/>
                      </a:pPr>
                      <a:r>
                        <a:rPr/>
                        <a:t>7,629</a:t>
                      </a:r>
                    </a:p>
                  </a:txBody>
                </a:tc>
              </a:tr>
              <a:tr h="0">
                <a:tc>
                  <a:txBody>
                    <a:bodyPr/>
                    <a:lstStyle/>
                    <a:p>
                      <a:endParaRPr/>
                    </a:p>
                  </a:txBody>
                </a:tc>
                <a:tc>
                  <a:txBody>
                    <a:bodyPr/>
                    <a:lstStyle/>
                    <a:p>
                      <a:pPr lvl="0" indent="0" marL="0" algn="ctr">
                        <a:buNone/>
                      </a:pPr>
                      <a:r>
                        <a:rPr/>
                        <a:t>Current account (1+2+3)</a:t>
                      </a:r>
                    </a:p>
                  </a:txBody>
                </a:tc>
                <a:tc>
                  <a:txBody>
                    <a:bodyPr/>
                    <a:lstStyle/>
                    <a:p>
                      <a:endParaRPr/>
                    </a:p>
                  </a:txBody>
                </a:tc>
                <a:tc>
                  <a:txBody>
                    <a:bodyPr/>
                    <a:lstStyle/>
                    <a:p>
                      <a:endParaRPr/>
                    </a:p>
                  </a:txBody>
                </a:tc>
                <a:tc>
                  <a:txBody>
                    <a:bodyPr/>
                    <a:lstStyle/>
                    <a:p>
                      <a:pPr lvl="0" indent="0" marL="0" algn="ctr">
                        <a:buNone/>
                      </a:pPr>
                      <a:r>
                        <a:rPr/>
                        <a:t>-30,278</a:t>
                      </a:r>
                    </a:p>
                  </a:txBody>
                </a:tc>
              </a:tr>
              <a:tr h="0">
                <a:tc>
                  <a:txBody>
                    <a:bodyPr/>
                    <a:lstStyle/>
                    <a:p>
                      <a:pPr lvl="0" indent="0" marL="0" algn="ctr">
                        <a:buNone/>
                      </a:pPr>
                      <a:r>
                        <a:rPr/>
                        <a:t>4</a:t>
                      </a:r>
                    </a:p>
                  </a:txBody>
                </a:tc>
                <a:tc>
                  <a:txBody>
                    <a:bodyPr/>
                    <a:lstStyle/>
                    <a:p>
                      <a:pPr lvl="0" indent="0" marL="0" algn="ctr">
                        <a:buNone/>
                      </a:pPr>
                      <a:r>
                        <a:rPr/>
                        <a:t>Asset sales and purchases</a:t>
                      </a:r>
                    </a:p>
                  </a:txBody>
                </a:tc>
                <a:tc>
                  <a:txBody>
                    <a:bodyPr/>
                    <a:lstStyle/>
                    <a:p>
                      <a:pPr lvl="0" indent="0" marL="0" algn="ctr">
                        <a:buNone/>
                      </a:pPr>
                      <a:r>
                        <a:rPr/>
                        <a:t>51903</a:t>
                      </a:r>
                    </a:p>
                  </a:txBody>
                </a:tc>
                <a:tc>
                  <a:txBody>
                    <a:bodyPr/>
                    <a:lstStyle/>
                    <a:p>
                      <a:pPr lvl="0" indent="0" marL="0" algn="ctr">
                        <a:buNone/>
                      </a:pPr>
                      <a:r>
                        <a:rPr/>
                        <a:t>-20016</a:t>
                      </a:r>
                    </a:p>
                  </a:txBody>
                </a:tc>
                <a:tc>
                  <a:txBody>
                    <a:bodyPr/>
                    <a:lstStyle/>
                    <a:p>
                      <a:pPr lvl="0" indent="0" marL="0" algn="ctr">
                        <a:buNone/>
                      </a:pPr>
                      <a:r>
                        <a:rPr/>
                        <a:t>31,888</a:t>
                      </a:r>
                    </a:p>
                  </a:txBody>
                </a:tc>
              </a:tr>
              <a:tr h="0">
                <a:tc>
                  <a:txBody>
                    <a:bodyPr/>
                    <a:lstStyle/>
                    <a:p>
                      <a:endParaRPr/>
                    </a:p>
                  </a:txBody>
                </a:tc>
                <a:tc>
                  <a:txBody>
                    <a:bodyPr/>
                    <a:lstStyle/>
                    <a:p>
                      <a:pPr lvl="0" indent="0" marL="0" algn="ctr">
                        <a:buNone/>
                      </a:pPr>
                      <a:r>
                        <a:rPr/>
                        <a:t>Financial account (4)</a:t>
                      </a:r>
                    </a:p>
                  </a:txBody>
                </a:tc>
                <a:tc>
                  <a:txBody>
                    <a:bodyPr/>
                    <a:lstStyle/>
                    <a:p>
                      <a:endParaRPr/>
                    </a:p>
                  </a:txBody>
                </a:tc>
                <a:tc>
                  <a:txBody>
                    <a:bodyPr/>
                    <a:lstStyle/>
                    <a:p>
                      <a:endParaRPr/>
                    </a:p>
                  </a:txBody>
                </a:tc>
                <a:tc>
                  <a:txBody>
                    <a:bodyPr/>
                    <a:lstStyle/>
                    <a:p>
                      <a:pPr lvl="0" indent="0" marL="0" algn="ctr">
                        <a:buNone/>
                      </a:pPr>
                      <a:r>
                        <a:rPr/>
                        <a:t>31,888</a:t>
                      </a:r>
                    </a:p>
                  </a:txBody>
                </a:tc>
              </a:tr>
              <a:tr h="0">
                <a:tc>
                  <a:txBody>
                    <a:bodyPr/>
                    <a:lstStyle/>
                    <a:p>
                      <a:endParaRPr/>
                    </a:p>
                  </a:txBody>
                </a:tc>
                <a:tc>
                  <a:txBody>
                    <a:bodyPr/>
                    <a:lstStyle/>
                    <a:p>
                      <a:pPr lvl="0" indent="0" marL="0" algn="ctr">
                        <a:buNone/>
                      </a:pPr>
                      <a:r>
                        <a:rPr/>
                        <a:t>Statistical discrepancy</a:t>
                      </a:r>
                    </a:p>
                  </a:txBody>
                </a:tc>
                <a:tc>
                  <a:txBody>
                    <a:bodyPr/>
                    <a:lstStyle/>
                    <a:p>
                      <a:endParaRPr/>
                    </a:p>
                  </a:txBody>
                </a:tc>
                <a:tc>
                  <a:txBody>
                    <a:bodyPr/>
                    <a:lstStyle/>
                    <a:p>
                      <a:endParaRPr/>
                    </a:p>
                  </a:txBody>
                </a:tc>
                <a:tc>
                  <a:txBody>
                    <a:bodyPr/>
                    <a:lstStyle/>
                    <a:p>
                      <a:pPr lvl="0" indent="0" marL="0" algn="ctr">
                        <a:buNone/>
                      </a:pPr>
                      <a:r>
                        <a:rPr/>
                        <a:t>1,610</a:t>
                      </a: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Simplified Balance of Payment of Indonesia in 2019 in million USD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source: </a:t>
            </a:r>
            <a:r>
              <a:rPr>
                <a:hlinkClick r:id="rId2"/>
              </a:rPr>
              <a:t>Bank Indonesia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Balance of Payment</a:t>
            </a:r>
          </a:p>
        </p:txBody>
      </p:sp>
      <p:sp>
        <p:nvSpPr>
          <p:cNvPr id="3" name="Content Placeholder 2"/>
          <p:cNvSpPr>
            <a:spLocks noGrp="1"/>
          </p:cNvSpPr>
          <p:nvPr>
            <p:ph idx="1"/>
          </p:nvPr>
        </p:nvSpPr>
        <p:spPr/>
        <p:txBody>
          <a:bodyPr/>
          <a:lstStyle/>
          <a:p>
            <a:pPr lvl="0" indent="0" marL="0">
              <a:buNone/>
            </a:pPr>
            <a:r>
              <a:rPr/>
              <a:t>General component of a current account:</a:t>
            </a:r>
          </a:p>
          <a:p>
            <a:pPr lvl="0" indent="-342900" marL="342900">
              <a:buAutoNum type="arabicPeriod"/>
            </a:pPr>
            <a:r>
              <a:rPr b="1"/>
              <a:t>Balance of Trade</a:t>
            </a:r>
            <a:r>
              <a:rPr/>
              <a:t>: export and import of goods and services. Balance of trade generally have better data and available much quicker.</a:t>
            </a:r>
          </a:p>
          <a:p>
            <a:pPr lvl="0" indent="-342900" marL="342900">
              <a:buAutoNum type="arabicPeriod"/>
            </a:pPr>
            <a:r>
              <a:rPr b="1"/>
              <a:t>Factor income</a:t>
            </a:r>
            <a:r>
              <a:rPr/>
              <a:t>: payment for using factors owned by foreigners, mostly assets. There are many foreign owned asset in Indonesia, which generate interest payment for them (bonds, equities). For example, when Indonesian government bonds is bought by foreigners this year, they have to pay it back later. Other example is deviden you get from buying US firm’s stock.</a:t>
            </a:r>
          </a:p>
          <a:p>
            <a:pPr lvl="0" indent="-342900" marL="342900">
              <a:buAutoNum type="arabicPeriod"/>
            </a:pPr>
            <a:r>
              <a:rPr b="1"/>
              <a:t>transfers</a:t>
            </a:r>
            <a:r>
              <a:rPr/>
              <a:t>: This is often conducted by workers abroad (eg. TKI) who send money to their family in their home country.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Balance of Payment</a:t>
            </a:r>
          </a:p>
        </p:txBody>
      </p:sp>
      <p:sp>
        <p:nvSpPr>
          <p:cNvPr id="3" name="Content Placeholder 2"/>
          <p:cNvSpPr>
            <a:spLocks noGrp="1"/>
          </p:cNvSpPr>
          <p:nvPr>
            <p:ph idx="1"/>
          </p:nvPr>
        </p:nvSpPr>
        <p:spPr/>
        <p:txBody>
          <a:bodyPr/>
          <a:lstStyle/>
          <a:p>
            <a:pPr lvl="0" indent="0" marL="0">
              <a:buNone/>
            </a:pPr>
            <a:r>
              <a:rPr/>
              <a:t>General component of Financial Account:</a:t>
            </a:r>
          </a:p>
          <a:p>
            <a:pPr lvl="0" indent="-342900" marL="342900">
              <a:buAutoNum type="arabicPeriod"/>
            </a:pPr>
            <a:r>
              <a:rPr b="1"/>
              <a:t>Portfolio investment</a:t>
            </a:r>
            <a:r>
              <a:rPr/>
              <a:t> is a transaction involving bonds or other types of loan with interest payment attached to it. Buying stock is included in portfolio investment, unless it is a controlling stake.</a:t>
            </a:r>
          </a:p>
          <a:p>
            <a:pPr lvl="0" indent="-342900" marL="342900">
              <a:buAutoNum type="arabicPeriod"/>
            </a:pPr>
            <a:r>
              <a:rPr b="1"/>
              <a:t>Direct investment</a:t>
            </a:r>
            <a:r>
              <a:rPr/>
              <a:t> is a transaction involving controlling stakes of stocks or buying a firm or making new firm abroad.</a:t>
            </a:r>
          </a:p>
          <a:p>
            <a:pPr lvl="0" indent="-342900" marL="342900">
              <a:buAutoNum type="arabicPeriod"/>
            </a:pPr>
            <a:r>
              <a:rPr b="1"/>
              <a:t>Other investment</a:t>
            </a:r>
            <a:r>
              <a:rPr/>
              <a:t> is typically involving payment for goods and services, Such as trade credit and saving account.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Balance of Payment</a:t>
            </a:r>
          </a:p>
        </p:txBody>
      </p:sp>
      <p:sp>
        <p:nvSpPr>
          <p:cNvPr id="3" name="Content Placeholder 2"/>
          <p:cNvSpPr>
            <a:spLocks noGrp="1"/>
          </p:cNvSpPr>
          <p:nvPr>
            <p:ph idx="1"/>
          </p:nvPr>
        </p:nvSpPr>
        <p:spPr/>
        <p:txBody>
          <a:bodyPr/>
          <a:lstStyle/>
          <a:p>
            <a:pPr lvl="0" indent="0" marL="0">
              <a:buNone/>
            </a:pPr>
            <a:r>
              <a:rPr/>
              <a:t>a modification from an example from </a:t>
            </a:r>
            <a:r>
              <a:rPr>
                <a:hlinkClick r:id="rId2"/>
              </a:rPr>
              <a:t>RBA</a:t>
            </a:r>
            <a:r>
              <a:rPr/>
              <a:t>)</a:t>
            </a:r>
          </a:p>
          <a:p>
            <a:pPr lvl="0" indent="-342900" marL="342900">
              <a:buAutoNum type="arabicPeriod"/>
            </a:pPr>
            <a:r>
              <a:rPr/>
              <a:t>Sela sell shoes in bulk to his friend in Australia. Her friend pays with letter of credit credit (which delays the payment untill the shoes is arrived). The price is Rp 100,000,000.</a:t>
            </a:r>
          </a:p>
          <a:p>
            <a:pPr lvl="0" indent="-342900" marL="342900">
              <a:buAutoNum type="arabicPeriod"/>
            </a:pPr>
            <a:r>
              <a:rPr/>
              <a:t>Otter goes on Holiday to Singapore and spend Rp20,000,000. He pays for the holiday with his saving account in Indonesia.</a:t>
            </a:r>
          </a:p>
          <a:p>
            <a:pPr lvl="0" indent="-342900" marL="342900">
              <a:buAutoNum type="arabicPeriod"/>
            </a:pPr>
            <a:r>
              <a:rPr/>
              <a:t>Nea buys Alphabet’s stock in NYSE using her Indonesian bank account. The amount is Rp 50,000,000.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Ilmu Ekonomi</dc:title>
  <dc:creator>Prodi PIWAR Politeknik APP Jakarta</dc:creator>
  <cp:keywords/>
  <dcterms:created xsi:type="dcterms:W3CDTF">2023-12-14T16:06:46Z</dcterms:created>
  <dcterms:modified xsi:type="dcterms:W3CDTF">2023-12-14T16:06:46Z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Pertemuan 14</vt:lpwstr>
  </property>
  <property fmtid="{D5CDD505-2E9C-101B-9397-08002B2CF9AE}" pid="10" name="toc-title">
    <vt:lpwstr>Table of contents</vt:lpwstr>
  </property>
</Properties>
</file>