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000" dirty="0" err="1"/>
              <a:t>Supaya</a:t>
            </a:r>
            <a:r>
              <a:rPr sz="2000" dirty="0"/>
              <a:t> target </a:t>
            </a:r>
            <a:r>
              <a:rPr sz="2000" dirty="0" err="1"/>
              <a:t>pertumbuhan</a:t>
            </a:r>
            <a:r>
              <a:rPr sz="2000" dirty="0"/>
              <a:t> </a:t>
            </a:r>
            <a:r>
              <a:rPr sz="2000" dirty="0" err="1"/>
              <a:t>manufaktur</a:t>
            </a:r>
            <a:r>
              <a:rPr sz="2000" dirty="0"/>
              <a:t> non-</a:t>
            </a:r>
            <a:r>
              <a:rPr sz="2000" dirty="0" err="1"/>
              <a:t>migas</a:t>
            </a:r>
            <a:r>
              <a:rPr sz="2000" dirty="0"/>
              <a:t> rata-rata di </a:t>
            </a:r>
            <a:r>
              <a:rPr sz="2000" dirty="0" err="1"/>
              <a:t>atas</a:t>
            </a:r>
            <a:r>
              <a:rPr sz="2000" dirty="0"/>
              <a:t> 6% DAN </a:t>
            </a:r>
            <a:r>
              <a:rPr sz="2000" dirty="0" err="1"/>
              <a:t>kontribusi</a:t>
            </a:r>
            <a:r>
              <a:rPr sz="2000" dirty="0"/>
              <a:t> yang </a:t>
            </a:r>
            <a:r>
              <a:rPr sz="2000" dirty="0" err="1"/>
              <a:t>ada</a:t>
            </a:r>
            <a:r>
              <a:rPr sz="2000" dirty="0"/>
              <a:t> di </a:t>
            </a:r>
            <a:r>
              <a:rPr sz="2000" dirty="0" err="1"/>
              <a:t>sekitar</a:t>
            </a:r>
            <a:r>
              <a:rPr sz="2000" dirty="0"/>
              <a:t> 18-20%, </a:t>
            </a:r>
            <a:r>
              <a:rPr sz="2000" dirty="0" err="1"/>
              <a:t>maka</a:t>
            </a:r>
            <a:r>
              <a:rPr sz="2000" dirty="0"/>
              <a:t> </a:t>
            </a:r>
            <a:r>
              <a:rPr sz="2000" dirty="0" err="1"/>
              <a:t>pertumbuhan</a:t>
            </a:r>
            <a:r>
              <a:rPr sz="2000" dirty="0"/>
              <a:t> </a:t>
            </a:r>
            <a:r>
              <a:rPr sz="2000" dirty="0" err="1"/>
              <a:t>ekonomi</a:t>
            </a:r>
            <a:r>
              <a:rPr sz="2000" dirty="0"/>
              <a:t> </a:t>
            </a:r>
            <a:r>
              <a:rPr sz="2000" dirty="0" err="1"/>
              <a:t>secara</a:t>
            </a:r>
            <a:r>
              <a:rPr sz="2000" dirty="0"/>
              <a:t> </a:t>
            </a:r>
            <a:r>
              <a:rPr sz="2000" dirty="0" err="1"/>
              <a:t>umum</a:t>
            </a:r>
            <a:r>
              <a:rPr sz="2000" dirty="0"/>
              <a:t> </a:t>
            </a:r>
            <a:r>
              <a:rPr sz="2000" dirty="0" err="1"/>
              <a:t>harus</a:t>
            </a:r>
            <a:r>
              <a:rPr sz="2000" dirty="0"/>
              <a:t> </a:t>
            </a:r>
            <a:r>
              <a:rPr sz="2000" dirty="0" err="1"/>
              <a:t>rendah</a:t>
            </a:r>
            <a:r>
              <a:rPr sz="2000" dirty="0"/>
              <a:t>.</a:t>
            </a:r>
          </a:p>
          <a:p>
            <a:pPr lvl="0"/>
            <a:r>
              <a:rPr sz="2000" dirty="0" err="1"/>
              <a:t>Untuk</a:t>
            </a:r>
            <a:r>
              <a:rPr sz="2000" dirty="0"/>
              <a:t> </a:t>
            </a:r>
            <a:r>
              <a:rPr sz="2000" dirty="0" err="1"/>
              <a:t>memastikan</a:t>
            </a:r>
            <a:r>
              <a:rPr sz="2000" dirty="0"/>
              <a:t> </a:t>
            </a:r>
            <a:r>
              <a:rPr sz="2000" dirty="0" err="1"/>
              <a:t>bahwa</a:t>
            </a:r>
            <a:r>
              <a:rPr sz="2000" dirty="0"/>
              <a:t> target </a:t>
            </a:r>
            <a:r>
              <a:rPr sz="2000" dirty="0" err="1"/>
              <a:t>pertumbuhan</a:t>
            </a:r>
            <a:r>
              <a:rPr sz="2000" dirty="0"/>
              <a:t> </a:t>
            </a:r>
            <a:r>
              <a:rPr sz="2000" dirty="0" err="1"/>
              <a:t>manufaktur</a:t>
            </a:r>
            <a:r>
              <a:rPr sz="2000" dirty="0"/>
              <a:t> non-</a:t>
            </a:r>
            <a:r>
              <a:rPr sz="2000" dirty="0" err="1"/>
              <a:t>migas</a:t>
            </a:r>
            <a:r>
              <a:rPr sz="2000" dirty="0"/>
              <a:t> dan </a:t>
            </a:r>
            <a:r>
              <a:rPr sz="2000" dirty="0" err="1"/>
              <a:t>kontribusi</a:t>
            </a:r>
            <a:r>
              <a:rPr sz="2000" dirty="0"/>
              <a:t> </a:t>
            </a:r>
            <a:r>
              <a:rPr sz="2000" dirty="0" err="1"/>
              <a:t>sesuai</a:t>
            </a:r>
            <a:r>
              <a:rPr sz="2000" dirty="0"/>
              <a:t> </a:t>
            </a:r>
            <a:r>
              <a:rPr sz="2000" dirty="0" err="1"/>
              <a:t>dengan</a:t>
            </a:r>
            <a:r>
              <a:rPr sz="2000" dirty="0"/>
              <a:t> KIN, </a:t>
            </a:r>
            <a:r>
              <a:rPr sz="2000" dirty="0" err="1"/>
              <a:t>maka</a:t>
            </a:r>
            <a:r>
              <a:rPr sz="2000" dirty="0"/>
              <a:t> </a:t>
            </a:r>
            <a:r>
              <a:rPr sz="2000" dirty="0" err="1"/>
              <a:t>pertumbuhan</a:t>
            </a:r>
            <a:r>
              <a:rPr sz="2000" dirty="0"/>
              <a:t> </a:t>
            </a:r>
            <a:r>
              <a:rPr sz="2000" dirty="0" err="1"/>
              <a:t>ekonomi</a:t>
            </a:r>
            <a:r>
              <a:rPr sz="2000" dirty="0"/>
              <a:t> </a:t>
            </a:r>
            <a:r>
              <a:rPr sz="2000" dirty="0" err="1"/>
              <a:t>harus</a:t>
            </a:r>
            <a:r>
              <a:rPr sz="2000" dirty="0"/>
              <a:t> di </a:t>
            </a:r>
            <a:r>
              <a:rPr sz="2000" dirty="0" err="1"/>
              <a:t>bawah</a:t>
            </a:r>
            <a:r>
              <a:rPr sz="2000" dirty="0"/>
              <a:t> 4%, </a:t>
            </a:r>
            <a:r>
              <a:rPr sz="2000" dirty="0" err="1"/>
              <a:t>jauh</a:t>
            </a:r>
            <a:r>
              <a:rPr sz="2000" dirty="0"/>
              <a:t> di </a:t>
            </a:r>
            <a:r>
              <a:rPr sz="2000" dirty="0" err="1"/>
              <a:t>bawah</a:t>
            </a:r>
            <a:r>
              <a:rPr sz="2000" dirty="0"/>
              <a:t> </a:t>
            </a:r>
            <a:r>
              <a:rPr sz="2000" dirty="0" err="1"/>
              <a:t>rancangan</a:t>
            </a:r>
            <a:r>
              <a:rPr sz="2000" dirty="0"/>
              <a:t> </a:t>
            </a:r>
            <a:r>
              <a:rPr sz="2000" dirty="0" err="1"/>
              <a:t>teknokratik</a:t>
            </a:r>
            <a:r>
              <a:rPr sz="2000" dirty="0"/>
              <a:t> RPJMN di 5,6-6,1%.</a:t>
            </a:r>
          </a:p>
          <a:p>
            <a:pPr lvl="0"/>
            <a:r>
              <a:rPr sz="2000" dirty="0" err="1"/>
              <a:t>Artinya</a:t>
            </a:r>
            <a:r>
              <a:rPr sz="2000" dirty="0"/>
              <a:t>, </a:t>
            </a:r>
            <a:r>
              <a:rPr sz="2000" dirty="0" err="1"/>
              <a:t>desain</a:t>
            </a:r>
            <a:r>
              <a:rPr sz="2000" dirty="0"/>
              <a:t> </a:t>
            </a:r>
            <a:r>
              <a:rPr sz="2000" dirty="0" err="1"/>
              <a:t>indikator</a:t>
            </a:r>
            <a:r>
              <a:rPr sz="2000" dirty="0"/>
              <a:t> </a:t>
            </a:r>
            <a:r>
              <a:rPr sz="2000" dirty="0" err="1"/>
              <a:t>makro</a:t>
            </a:r>
            <a:r>
              <a:rPr sz="2000" dirty="0"/>
              <a:t> </a:t>
            </a:r>
            <a:r>
              <a:rPr sz="2000" dirty="0" err="1"/>
              <a:t>sebagai</a:t>
            </a:r>
            <a:r>
              <a:rPr sz="2000" dirty="0"/>
              <a:t> </a:t>
            </a:r>
            <a:r>
              <a:rPr sz="2000" dirty="0" err="1"/>
              <a:t>sasaran</a:t>
            </a:r>
            <a:r>
              <a:rPr sz="2000" dirty="0"/>
              <a:t> </a:t>
            </a:r>
            <a:r>
              <a:rPr sz="2000" dirty="0" err="1"/>
              <a:t>kinerja</a:t>
            </a:r>
            <a:r>
              <a:rPr sz="2000" dirty="0"/>
              <a:t> </a:t>
            </a:r>
            <a:r>
              <a:rPr sz="2000" dirty="0" err="1"/>
              <a:t>sudah</a:t>
            </a:r>
            <a:r>
              <a:rPr sz="2000" dirty="0"/>
              <a:t> salah </a:t>
            </a:r>
            <a:r>
              <a:rPr sz="2000" dirty="0" err="1"/>
              <a:t>dari</a:t>
            </a:r>
            <a:r>
              <a:rPr sz="2000" dirty="0"/>
              <a:t> </a:t>
            </a:r>
            <a:r>
              <a:rPr sz="2000" dirty="0" err="1"/>
              <a:t>awal</a:t>
            </a:r>
            <a:r>
              <a:rPr sz="2000" dirty="0"/>
              <a:t>. </a:t>
            </a:r>
            <a:r>
              <a:rPr sz="2000" dirty="0" err="1"/>
              <a:t>Indikator</a:t>
            </a:r>
            <a:r>
              <a:rPr sz="2000" dirty="0"/>
              <a:t> </a:t>
            </a:r>
            <a:r>
              <a:rPr sz="2000" dirty="0" err="1"/>
              <a:t>kontribusi</a:t>
            </a:r>
            <a:r>
              <a:rPr sz="2000" dirty="0"/>
              <a:t> per PDB </a:t>
            </a:r>
            <a:r>
              <a:rPr sz="2000" dirty="0" err="1"/>
              <a:t>menginstitusionalkan</a:t>
            </a:r>
            <a:r>
              <a:rPr sz="2000" dirty="0"/>
              <a:t> </a:t>
            </a:r>
            <a:r>
              <a:rPr sz="2000" dirty="0" err="1"/>
              <a:t>pemikiran</a:t>
            </a:r>
            <a:r>
              <a:rPr sz="2000" dirty="0"/>
              <a:t> ”zero-sum game” </a:t>
            </a:r>
            <a:r>
              <a:rPr sz="2000" dirty="0" err="1"/>
              <a:t>untuk</a:t>
            </a:r>
            <a:r>
              <a:rPr sz="2000" dirty="0"/>
              <a:t> Kementerian/Lembaga (</a:t>
            </a:r>
            <a:r>
              <a:rPr sz="2000" dirty="0" err="1"/>
              <a:t>supaya</a:t>
            </a:r>
            <a:r>
              <a:rPr sz="2000" dirty="0"/>
              <a:t> saya naik, </a:t>
            </a:r>
            <a:r>
              <a:rPr sz="2000" dirty="0" err="1"/>
              <a:t>maka</a:t>
            </a:r>
            <a:r>
              <a:rPr sz="2000" dirty="0"/>
              <a:t> yang </a:t>
            </a:r>
            <a:r>
              <a:rPr sz="2000" dirty="0" err="1"/>
              <a:t>harus</a:t>
            </a:r>
            <a:r>
              <a:rPr sz="2000" dirty="0"/>
              <a:t> </a:t>
            </a:r>
            <a:r>
              <a:rPr sz="2000" dirty="0" err="1"/>
              <a:t>turun</a:t>
            </a:r>
            <a:r>
              <a:rPr sz="2000" dirty="0"/>
              <a:t>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Bias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000" dirty="0" err="1"/>
              <a:t>seperti</a:t>
            </a:r>
            <a:r>
              <a:rPr sz="2000" dirty="0"/>
              <a:t> </a:t>
            </a:r>
            <a:r>
              <a:rPr sz="2000" dirty="0" err="1"/>
              <a:t>kasus</a:t>
            </a:r>
            <a:r>
              <a:rPr sz="2000" dirty="0"/>
              <a:t> China, Indonesia </a:t>
            </a:r>
            <a:r>
              <a:rPr sz="2000" dirty="0" err="1"/>
              <a:t>mengalami</a:t>
            </a:r>
            <a:r>
              <a:rPr sz="2000" dirty="0"/>
              <a:t> biased growth / </a:t>
            </a:r>
            <a:r>
              <a:rPr sz="2000" dirty="0" err="1"/>
              <a:t>dutch</a:t>
            </a:r>
            <a:r>
              <a:rPr sz="2000" dirty="0"/>
              <a:t> disease:</a:t>
            </a:r>
          </a:p>
          <a:p>
            <a:pPr lvl="0"/>
            <a:r>
              <a:rPr sz="2000" dirty="0" err="1"/>
              <a:t>Pertumbuhan</a:t>
            </a:r>
            <a:r>
              <a:rPr sz="2000" dirty="0"/>
              <a:t> China yg </a:t>
            </a:r>
            <a:r>
              <a:rPr sz="2000" dirty="0" err="1"/>
              <a:t>cepat</a:t>
            </a:r>
            <a:r>
              <a:rPr sz="2000" dirty="0"/>
              <a:t> </a:t>
            </a:r>
            <a:r>
              <a:rPr sz="2000" dirty="0" err="1"/>
              <a:t>membantu</a:t>
            </a:r>
            <a:r>
              <a:rPr sz="2000" dirty="0"/>
              <a:t> Indonesia di </a:t>
            </a:r>
            <a:r>
              <a:rPr sz="2000" dirty="0" err="1"/>
              <a:t>sektor</a:t>
            </a:r>
            <a:r>
              <a:rPr sz="2000" dirty="0"/>
              <a:t> </a:t>
            </a:r>
            <a:r>
              <a:rPr sz="2000" dirty="0" err="1"/>
              <a:t>komoditas</a:t>
            </a:r>
            <a:r>
              <a:rPr sz="2000" dirty="0"/>
              <a:t> -&gt; strong exchange rate -&gt; </a:t>
            </a:r>
            <a:r>
              <a:rPr sz="2000" dirty="0" err="1"/>
              <a:t>manufaktur</a:t>
            </a:r>
            <a:r>
              <a:rPr sz="2000" dirty="0"/>
              <a:t> </a:t>
            </a:r>
            <a:r>
              <a:rPr sz="2000" dirty="0" err="1"/>
              <a:t>menderita</a:t>
            </a:r>
            <a:r>
              <a:rPr sz="2000" dirty="0"/>
              <a:t>.</a:t>
            </a:r>
          </a:p>
          <a:p>
            <a:pPr lvl="0"/>
            <a:r>
              <a:rPr sz="2000" dirty="0"/>
              <a:t>bias growth: </a:t>
            </a:r>
            <a:r>
              <a:rPr sz="2000" dirty="0" err="1"/>
              <a:t>pertumbuhan</a:t>
            </a:r>
            <a:r>
              <a:rPr sz="2000" dirty="0"/>
              <a:t> yang </a:t>
            </a:r>
            <a:r>
              <a:rPr sz="2000" dirty="0" err="1"/>
              <a:t>cepat</a:t>
            </a:r>
            <a:r>
              <a:rPr sz="2000" dirty="0"/>
              <a:t> </a:t>
            </a:r>
            <a:r>
              <a:rPr sz="2000" dirty="0" err="1"/>
              <a:t>didorong</a:t>
            </a:r>
            <a:r>
              <a:rPr sz="2000" dirty="0"/>
              <a:t> 1 </a:t>
            </a:r>
            <a:r>
              <a:rPr sz="2000" dirty="0" err="1"/>
              <a:t>sektor</a:t>
            </a:r>
            <a:r>
              <a:rPr sz="2000" dirty="0"/>
              <a:t>, di </a:t>
            </a:r>
            <a:r>
              <a:rPr sz="2000" dirty="0" err="1"/>
              <a:t>sisi</a:t>
            </a:r>
            <a:r>
              <a:rPr sz="2000" dirty="0"/>
              <a:t> lain </a:t>
            </a:r>
            <a:r>
              <a:rPr sz="2000" dirty="0" err="1"/>
              <a:t>sektor</a:t>
            </a:r>
            <a:r>
              <a:rPr sz="2000" dirty="0"/>
              <a:t> lain </a:t>
            </a:r>
            <a:r>
              <a:rPr sz="2000" dirty="0" err="1"/>
              <a:t>melambat</a:t>
            </a:r>
            <a:r>
              <a:rPr sz="2000" dirty="0"/>
              <a:t>, </a:t>
            </a:r>
            <a:r>
              <a:rPr sz="2000" dirty="0" err="1"/>
              <a:t>bahkan</a:t>
            </a:r>
            <a:r>
              <a:rPr sz="2000" dirty="0"/>
              <a:t> </a:t>
            </a:r>
            <a:r>
              <a:rPr sz="2000" dirty="0" err="1"/>
              <a:t>mendapat</a:t>
            </a:r>
            <a:r>
              <a:rPr sz="2000" dirty="0"/>
              <a:t> </a:t>
            </a:r>
            <a:r>
              <a:rPr sz="2000" dirty="0" err="1"/>
              <a:t>kompetisi</a:t>
            </a:r>
            <a:r>
              <a:rPr sz="2000" dirty="0"/>
              <a:t>.</a:t>
            </a:r>
          </a:p>
          <a:p>
            <a:pPr lvl="0"/>
            <a:r>
              <a:rPr sz="2000" dirty="0"/>
              <a:t>Indonesia </a:t>
            </a:r>
            <a:r>
              <a:rPr sz="2000" dirty="0" err="1"/>
              <a:t>perlu</a:t>
            </a:r>
            <a:r>
              <a:rPr sz="2000" dirty="0"/>
              <a:t> </a:t>
            </a:r>
            <a:r>
              <a:rPr sz="2000" dirty="0" err="1"/>
              <a:t>menentukan</a:t>
            </a:r>
            <a:r>
              <a:rPr sz="2000" dirty="0"/>
              <a:t> </a:t>
            </a:r>
            <a:r>
              <a:rPr sz="2000" dirty="0" err="1"/>
              <a:t>apakah</a:t>
            </a:r>
            <a:r>
              <a:rPr sz="2000" dirty="0"/>
              <a:t> bias growth ini </a:t>
            </a:r>
            <a:r>
              <a:rPr sz="2000" dirty="0" err="1"/>
              <a:t>akan</a:t>
            </a:r>
            <a:r>
              <a:rPr sz="2000" dirty="0"/>
              <a:t> </a:t>
            </a:r>
            <a:r>
              <a:rPr sz="2000" dirty="0" err="1"/>
              <a:t>dibiarkan</a:t>
            </a:r>
            <a:r>
              <a:rPr sz="2000" dirty="0"/>
              <a:t> (</a:t>
            </a:r>
            <a:r>
              <a:rPr sz="2000" dirty="0" err="1"/>
              <a:t>tumbuh</a:t>
            </a:r>
            <a:r>
              <a:rPr sz="2000" dirty="0"/>
              <a:t> </a:t>
            </a:r>
            <a:r>
              <a:rPr sz="2000" dirty="0" err="1"/>
              <a:t>tapi</a:t>
            </a:r>
            <a:r>
              <a:rPr sz="2000" dirty="0"/>
              <a:t> </a:t>
            </a:r>
            <a:r>
              <a:rPr sz="2000" dirty="0" err="1"/>
              <a:t>fokus</a:t>
            </a:r>
            <a:r>
              <a:rPr sz="2000" dirty="0"/>
              <a:t> di </a:t>
            </a:r>
            <a:r>
              <a:rPr sz="2000" dirty="0" err="1"/>
              <a:t>sektor</a:t>
            </a:r>
            <a:r>
              <a:rPr sz="2000" dirty="0"/>
              <a:t> non-</a:t>
            </a:r>
            <a:r>
              <a:rPr sz="2000" dirty="0" err="1"/>
              <a:t>manufaktur</a:t>
            </a:r>
            <a:r>
              <a:rPr sz="2000" dirty="0"/>
              <a:t>).</a:t>
            </a:r>
          </a:p>
          <a:p>
            <a:pPr lvl="0"/>
            <a:r>
              <a:rPr sz="2000" dirty="0"/>
              <a:t>Jika </a:t>
            </a:r>
            <a:r>
              <a:rPr sz="2000" dirty="0" err="1"/>
              <a:t>semua</a:t>
            </a:r>
            <a:r>
              <a:rPr sz="2000" dirty="0"/>
              <a:t> </a:t>
            </a:r>
            <a:r>
              <a:rPr sz="2000" dirty="0" err="1"/>
              <a:t>sepakat</a:t>
            </a:r>
            <a:r>
              <a:rPr sz="2000" dirty="0"/>
              <a:t> </a:t>
            </a:r>
            <a:r>
              <a:rPr sz="2000" dirty="0" err="1"/>
              <a:t>bahwa</a:t>
            </a:r>
            <a:r>
              <a:rPr sz="2000" dirty="0"/>
              <a:t> </a:t>
            </a:r>
            <a:r>
              <a:rPr sz="2000" dirty="0" err="1"/>
              <a:t>fokus</a:t>
            </a:r>
            <a:r>
              <a:rPr sz="2000" dirty="0"/>
              <a:t> </a:t>
            </a:r>
            <a:r>
              <a:rPr sz="2000" dirty="0" err="1"/>
              <a:t>harus</a:t>
            </a:r>
            <a:r>
              <a:rPr sz="2000" dirty="0"/>
              <a:t> </a:t>
            </a:r>
            <a:r>
              <a:rPr sz="2000" dirty="0" err="1"/>
              <a:t>diarahkan</a:t>
            </a:r>
            <a:r>
              <a:rPr sz="2000" dirty="0"/>
              <a:t> ke </a:t>
            </a:r>
            <a:r>
              <a:rPr sz="2000" dirty="0" err="1"/>
              <a:t>manufaktur</a:t>
            </a:r>
            <a:r>
              <a:rPr sz="2000" dirty="0"/>
              <a:t>, </a:t>
            </a:r>
            <a:r>
              <a:rPr sz="2000" dirty="0" err="1"/>
              <a:t>barulah</a:t>
            </a:r>
            <a:r>
              <a:rPr sz="2000" dirty="0"/>
              <a:t> </a:t>
            </a:r>
            <a:r>
              <a:rPr sz="2000" dirty="0" err="1"/>
              <a:t>koordinasi</a:t>
            </a:r>
            <a:r>
              <a:rPr sz="2000" dirty="0"/>
              <a:t> </a:t>
            </a:r>
            <a:r>
              <a:rPr sz="2000" dirty="0" err="1"/>
              <a:t>kebijakan</a:t>
            </a:r>
            <a:r>
              <a:rPr sz="2000" dirty="0"/>
              <a:t> </a:t>
            </a:r>
            <a:r>
              <a:rPr sz="2000" dirty="0" err="1"/>
              <a:t>dilakukan</a:t>
            </a:r>
            <a:r>
              <a:rPr sz="2000" dirty="0"/>
              <a:t> agar bias growth against </a:t>
            </a:r>
            <a:r>
              <a:rPr sz="2000" dirty="0" err="1"/>
              <a:t>manufaktur</a:t>
            </a:r>
            <a:r>
              <a:rPr sz="2000" dirty="0"/>
              <a:t> </a:t>
            </a:r>
            <a:r>
              <a:rPr sz="2000" dirty="0" err="1"/>
              <a:t>bisa</a:t>
            </a:r>
            <a:r>
              <a:rPr sz="2000" dirty="0"/>
              <a:t> </a:t>
            </a:r>
            <a:r>
              <a:rPr sz="2000" dirty="0" err="1"/>
              <a:t>diubah</a:t>
            </a:r>
            <a:r>
              <a:rPr sz="2000" dirty="0"/>
              <a:t>, dan </a:t>
            </a:r>
            <a:r>
              <a:rPr sz="2000" dirty="0" err="1"/>
              <a:t>deindustrialisasi</a:t>
            </a:r>
            <a:r>
              <a:rPr sz="2000" dirty="0"/>
              <a:t> </a:t>
            </a:r>
            <a:r>
              <a:rPr sz="2000" dirty="0" err="1"/>
              <a:t>bisa</a:t>
            </a:r>
            <a:r>
              <a:rPr sz="2000" dirty="0"/>
              <a:t> </a:t>
            </a:r>
            <a:r>
              <a:rPr sz="2000" dirty="0" err="1"/>
              <a:t>diatasi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satuan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pdbmr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milyar 2010 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PDB riil manufaktur non-migas constant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SEKI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pertumbuhan PDB Republik Rakyat Tiongkok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pertumbuhan PDB Amerika Serikat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xr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IDR/USD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nilai tukar rupiah terhadap dolar: naik berarti depresiasi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policy rate Bank Indonesia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policy rate Federal Reserve of 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</a:t>
            </a:r>
          </a:p>
        </p:txBody>
      </p:sp>
      <p:pic>
        <p:nvPicPr>
          <p:cNvPr id="3" name="Picture 1" descr="work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PDB co-movement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050" dirty="0">
                <a:latin typeface="Courier"/>
              </a:rPr>
              <a:t>
Call:
</a:t>
            </a:r>
            <a:r>
              <a:rPr sz="1050" dirty="0" err="1">
                <a:latin typeface="Courier"/>
              </a:rPr>
              <a:t>lm</a:t>
            </a:r>
            <a:r>
              <a:rPr sz="1050" dirty="0">
                <a:latin typeface="Courier"/>
              </a:rPr>
              <a:t>(formula = </a:t>
            </a:r>
            <a:r>
              <a:rPr sz="1050" dirty="0" err="1">
                <a:latin typeface="Courier"/>
              </a:rPr>
              <a:t>pdbmr</a:t>
            </a:r>
            <a:r>
              <a:rPr sz="1050" dirty="0">
                <a:latin typeface="Courier"/>
              </a:rPr>
              <a:t> ~ </a:t>
            </a:r>
            <a:r>
              <a:rPr sz="1050" dirty="0" err="1">
                <a:latin typeface="Courier"/>
              </a:rPr>
              <a:t>chn</a:t>
            </a:r>
            <a:r>
              <a:rPr sz="1050" dirty="0">
                <a:latin typeface="Courier"/>
              </a:rPr>
              <a:t> + </a:t>
            </a:r>
            <a:r>
              <a:rPr sz="1050" dirty="0" err="1">
                <a:latin typeface="Courier"/>
              </a:rPr>
              <a:t>usa</a:t>
            </a:r>
            <a:r>
              <a:rPr sz="1050" dirty="0">
                <a:latin typeface="Courier"/>
              </a:rPr>
              <a:t>, data = </a:t>
            </a:r>
            <a:r>
              <a:rPr sz="1050" dirty="0" err="1">
                <a:latin typeface="Courier"/>
              </a:rPr>
              <a:t>dat</a:t>
            </a:r>
            <a:r>
              <a:rPr sz="1050" dirty="0">
                <a:latin typeface="Courier"/>
              </a:rPr>
              <a:t>)
Residuals:
    Min      1Q  Median      3Q     Max 
-191633 -101256   46408   62850  194417 
Coefficients:
            Estimate Std. Error t value </a:t>
            </a:r>
            <a:r>
              <a:rPr sz="1050" dirty="0" err="1">
                <a:latin typeface="Courier"/>
              </a:rPr>
              <a:t>Pr</a:t>
            </a:r>
            <a:r>
              <a:rPr sz="1050" dirty="0">
                <a:latin typeface="Courier"/>
              </a:rPr>
              <a:t>(&gt;|t|)    
(Intercept)  2583932     112441  22.980 1.20e-10 ***
</a:t>
            </a:r>
            <a:r>
              <a:rPr sz="1050" dirty="0" err="1">
                <a:latin typeface="Courier"/>
              </a:rPr>
              <a:t>chn</a:t>
            </a:r>
            <a:r>
              <a:rPr sz="1050" dirty="0">
                <a:latin typeface="Courier"/>
              </a:rPr>
              <a:t>          -157321      18927  -8.312 4.53e-06 ***
</a:t>
            </a:r>
            <a:r>
              <a:rPr sz="1050" dirty="0" err="1">
                <a:latin typeface="Courier"/>
              </a:rPr>
              <a:t>usa</a:t>
            </a:r>
            <a:r>
              <a:rPr sz="1050" dirty="0">
                <a:latin typeface="Courier"/>
              </a:rPr>
              <a:t>           130952      25843   5.067 0.000362 ***
---
</a:t>
            </a:r>
            <a:r>
              <a:rPr sz="1050" dirty="0" err="1">
                <a:latin typeface="Courier"/>
              </a:rPr>
              <a:t>Signif</a:t>
            </a:r>
            <a:r>
              <a:rPr sz="1050" dirty="0">
                <a:latin typeface="Courier"/>
              </a:rPr>
              <a:t>. codes:  0 '***' 0.001 '**' 0.01 '*' 0.05 '.' 0.1 ' ' 1
Residual standard error: 125600 on 11 degrees of freedom
Multiple R-squared:  0.8631,    Adjusted R-squared:  0.8382 
F-statistic: 34.67 on 2 and 11 DF,  p-value: 1.781e-05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Situasi Makro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000" dirty="0">
                <a:latin typeface="Courier"/>
              </a:rPr>
              <a:t>
Call:
</a:t>
            </a:r>
            <a:r>
              <a:rPr sz="1000" dirty="0" err="1">
                <a:latin typeface="Courier"/>
              </a:rPr>
              <a:t>lm</a:t>
            </a:r>
            <a:r>
              <a:rPr sz="1000" dirty="0">
                <a:latin typeface="Courier"/>
              </a:rPr>
              <a:t>(formula = </a:t>
            </a:r>
            <a:r>
              <a:rPr sz="1000" dirty="0" err="1">
                <a:latin typeface="Courier"/>
              </a:rPr>
              <a:t>pdbmr</a:t>
            </a:r>
            <a:r>
              <a:rPr sz="1000" dirty="0">
                <a:latin typeface="Courier"/>
              </a:rPr>
              <a:t> ~ </a:t>
            </a:r>
            <a:r>
              <a:rPr sz="1000" dirty="0" err="1">
                <a:latin typeface="Courier"/>
              </a:rPr>
              <a:t>xr</a:t>
            </a:r>
            <a:r>
              <a:rPr sz="1000" dirty="0">
                <a:latin typeface="Courier"/>
              </a:rPr>
              <a:t> + bi + fed, data = </a:t>
            </a:r>
            <a:r>
              <a:rPr sz="1000" dirty="0" err="1">
                <a:latin typeface="Courier"/>
              </a:rPr>
              <a:t>dat</a:t>
            </a:r>
            <a:r>
              <a:rPr sz="1000" dirty="0">
                <a:latin typeface="Courier"/>
              </a:rPr>
              <a:t>)
Residuals:
   Min     1Q Median     3Q    Max 
-91960 -23902  15424  33534  52355 
Coefficients:
              Estimate Std. Error t value </a:t>
            </a:r>
            <a:r>
              <a:rPr sz="1000" dirty="0" err="1">
                <a:latin typeface="Courier"/>
              </a:rPr>
              <a:t>Pr</a:t>
            </a:r>
            <a:r>
              <a:rPr sz="1000" dirty="0">
                <a:latin typeface="Courier"/>
              </a:rPr>
              <a:t>(&gt;|t|)    
(Intercept) 648870.765 155273.700   4.179  0.00189 ** 
</a:t>
            </a:r>
            <a:r>
              <a:rPr sz="1000" dirty="0" err="1">
                <a:latin typeface="Courier"/>
              </a:rPr>
              <a:t>xr</a:t>
            </a:r>
            <a:r>
              <a:rPr sz="1000" dirty="0">
                <a:latin typeface="Courier"/>
              </a:rPr>
              <a:t>              96.182      9.123  10.543 9.77e-07 ***
bi          -51585.773  14081.180  -3.663  0.00436 ** 
fed          56683.867  12847.938   4.412  0.00131 ** 
---
</a:t>
            </a:r>
            <a:r>
              <a:rPr sz="1000" dirty="0" err="1">
                <a:latin typeface="Courier"/>
              </a:rPr>
              <a:t>Signif</a:t>
            </a:r>
            <a:r>
              <a:rPr sz="1000" dirty="0">
                <a:latin typeface="Courier"/>
              </a:rPr>
              <a:t>. codes:  0 '***' 0.001 '**' 0.01 '*' 0.05 '.' 0.1 ' ' 1
Residual standard error: 53020 on 10 degrees of freedom
Multiple R-squared:  0.9778,    Adjusted R-squared:  0.9712 
F-statistic:   147 on 3 and 10 DF,  p-value: 1.436e-08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Gabungan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800" dirty="0">
                <a:latin typeface="Courier"/>
              </a:rPr>
              <a:t>
Call:
</a:t>
            </a:r>
            <a:r>
              <a:rPr sz="800" dirty="0" err="1">
                <a:latin typeface="Courier"/>
              </a:rPr>
              <a:t>lm</a:t>
            </a:r>
            <a:r>
              <a:rPr sz="800" dirty="0">
                <a:latin typeface="Courier"/>
              </a:rPr>
              <a:t>(formula = </a:t>
            </a:r>
            <a:r>
              <a:rPr sz="800" dirty="0" err="1">
                <a:latin typeface="Courier"/>
              </a:rPr>
              <a:t>pdbmr</a:t>
            </a:r>
            <a:r>
              <a:rPr sz="800" dirty="0">
                <a:latin typeface="Courier"/>
              </a:rPr>
              <a:t> ~ </a:t>
            </a:r>
            <a:r>
              <a:rPr sz="800" dirty="0" err="1">
                <a:latin typeface="Courier"/>
              </a:rPr>
              <a:t>chn</a:t>
            </a:r>
            <a:r>
              <a:rPr sz="800" dirty="0">
                <a:latin typeface="Courier"/>
              </a:rPr>
              <a:t> + </a:t>
            </a:r>
            <a:r>
              <a:rPr sz="800" dirty="0" err="1">
                <a:latin typeface="Courier"/>
              </a:rPr>
              <a:t>usa</a:t>
            </a:r>
            <a:r>
              <a:rPr sz="800" dirty="0">
                <a:latin typeface="Courier"/>
              </a:rPr>
              <a:t> + </a:t>
            </a:r>
            <a:r>
              <a:rPr sz="800" dirty="0" err="1">
                <a:latin typeface="Courier"/>
              </a:rPr>
              <a:t>xr</a:t>
            </a:r>
            <a:r>
              <a:rPr sz="800" dirty="0">
                <a:latin typeface="Courier"/>
              </a:rPr>
              <a:t> + bi + fed, data = </a:t>
            </a:r>
            <a:r>
              <a:rPr sz="800" dirty="0" err="1">
                <a:latin typeface="Courier"/>
              </a:rPr>
              <a:t>dat</a:t>
            </a:r>
            <a:r>
              <a:rPr sz="800" dirty="0">
                <a:latin typeface="Courier"/>
              </a:rPr>
              <a:t>)
Residuals:
   Min     1Q Median     3Q    Max 
-52734 -34248   9767  29155  45635 
Coefficients:
              Estimate Std. Error t value </a:t>
            </a:r>
            <a:r>
              <a:rPr sz="800" dirty="0" err="1">
                <a:latin typeface="Courier"/>
              </a:rPr>
              <a:t>Pr</a:t>
            </a:r>
            <a:r>
              <a:rPr sz="800" dirty="0">
                <a:latin typeface="Courier"/>
              </a:rPr>
              <a:t>(&gt;|t|)    
(Intercept) 1104532.32  236525.09   4.670 0.001603 ** 
</a:t>
            </a:r>
            <a:r>
              <a:rPr sz="800" dirty="0" err="1">
                <a:latin typeface="Courier"/>
              </a:rPr>
              <a:t>chn</a:t>
            </a:r>
            <a:r>
              <a:rPr sz="800" dirty="0">
                <a:latin typeface="Courier"/>
              </a:rPr>
              <a:t>          -38147.57   16022.35  -2.381 0.044483 *  
</a:t>
            </a:r>
            <a:r>
              <a:rPr sz="800" dirty="0" err="1">
                <a:latin typeface="Courier"/>
              </a:rPr>
              <a:t>usa</a:t>
            </a:r>
            <a:r>
              <a:rPr sz="800" dirty="0">
                <a:latin typeface="Courier"/>
              </a:rPr>
              <a:t>           35732.85   14670.38   2.436 0.040837 *  
</a:t>
            </a:r>
            <a:r>
              <a:rPr sz="800" dirty="0" err="1">
                <a:latin typeface="Courier"/>
              </a:rPr>
              <a:t>xr</a:t>
            </a:r>
            <a:r>
              <a:rPr sz="800" dirty="0">
                <a:latin typeface="Courier"/>
              </a:rPr>
              <a:t>               72.18      12.68   5.691 0.000459 ***
bi           -43639.32   12245.80  -3.564 0.007362 ** 
fed           52486.90   10889.19   4.820 0.001321 ** 
---
</a:t>
            </a:r>
            <a:r>
              <a:rPr sz="800" dirty="0" err="1">
                <a:latin typeface="Courier"/>
              </a:rPr>
              <a:t>Signif</a:t>
            </a:r>
            <a:r>
              <a:rPr sz="800" dirty="0">
                <a:latin typeface="Courier"/>
              </a:rPr>
              <a:t>. codes:  0 '***' 0.001 '**' 0.01 '*' 0.05 '.' 0.1 ' ' 1
Residual standard error: 44400 on 8 degrees of freedom
Multiple R-squared:  0.9876,    Adjusted R-squared:  0.9798 
F-statistic:   127 on 5 and 8 DF,  p-value: 2.127e-07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PDB non-migas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PDB non-migas bergerak bersamaan dengan secara negatif dengan PDB RRT, positif dengan PDB USA. Artinya:</a:t>
            </a:r>
          </a:p>
          <a:p>
            <a:pPr lvl="1"/>
            <a:r>
              <a:t>Pertumbuhan RRT berhubungan terbalik dengan manufaktur Indonesia. Menguntungkan sektor komoditas namun menjadi kompetisi impor bagi manufaktur non-migas</a:t>
            </a:r>
          </a:p>
          <a:p>
            <a:pPr lvl="1"/>
            <a:r>
              <a:t>USA sebagai main buyer produk manufaktur Indonesia merupakan ekonomi yang sangat penting.</a:t>
            </a:r>
          </a:p>
          <a:p>
            <a:pPr lvl="0"/>
            <a:r>
              <a:t>Kedua wilayah ini merupakan faktor yang signifikan terhadap kinerja manufaktur.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PDB non-migas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000" dirty="0" err="1"/>
              <a:t>Situasi</a:t>
            </a:r>
            <a:r>
              <a:rPr sz="2000" dirty="0"/>
              <a:t> </a:t>
            </a:r>
            <a:r>
              <a:rPr sz="2000" dirty="0" err="1"/>
              <a:t>makro</a:t>
            </a:r>
            <a:r>
              <a:rPr sz="2000" dirty="0"/>
              <a:t> sangat </a:t>
            </a:r>
            <a:r>
              <a:rPr sz="2000" dirty="0" err="1"/>
              <a:t>berpengaruh</a:t>
            </a:r>
            <a:r>
              <a:rPr sz="2000" dirty="0"/>
              <a:t> </a:t>
            </a:r>
            <a:r>
              <a:rPr sz="2000" dirty="0" err="1"/>
              <a:t>terhadap</a:t>
            </a:r>
            <a:r>
              <a:rPr sz="2000" dirty="0"/>
              <a:t> </a:t>
            </a:r>
            <a:r>
              <a:rPr sz="2000" dirty="0" err="1"/>
              <a:t>kinerja</a:t>
            </a:r>
            <a:r>
              <a:rPr sz="2000" dirty="0"/>
              <a:t> </a:t>
            </a:r>
            <a:r>
              <a:rPr sz="2000" dirty="0" err="1"/>
              <a:t>sektor</a:t>
            </a:r>
            <a:r>
              <a:rPr sz="2000" dirty="0"/>
              <a:t> </a:t>
            </a:r>
            <a:r>
              <a:rPr sz="2000" dirty="0" err="1"/>
              <a:t>manufaktur</a:t>
            </a:r>
            <a:endParaRPr sz="2000" dirty="0"/>
          </a:p>
          <a:p>
            <a:pPr lvl="0"/>
            <a:r>
              <a:rPr sz="2000" dirty="0"/>
              <a:t>Nilai </a:t>
            </a:r>
            <a:r>
              <a:rPr sz="2000" dirty="0" err="1"/>
              <a:t>tukar</a:t>
            </a:r>
            <a:r>
              <a:rPr sz="2000" dirty="0"/>
              <a:t> </a:t>
            </a:r>
            <a:r>
              <a:rPr sz="2000" dirty="0" err="1"/>
              <a:t>berpengaruh</a:t>
            </a:r>
            <a:r>
              <a:rPr sz="2000" dirty="0"/>
              <a:t> </a:t>
            </a:r>
            <a:r>
              <a:rPr sz="2000" dirty="0" err="1"/>
              <a:t>signifikan</a:t>
            </a:r>
            <a:r>
              <a:rPr sz="2000" dirty="0"/>
              <a:t> dan </a:t>
            </a:r>
            <a:r>
              <a:rPr sz="2000" dirty="0" err="1"/>
              <a:t>positif</a:t>
            </a:r>
            <a:r>
              <a:rPr sz="2000" dirty="0"/>
              <a:t>, </a:t>
            </a:r>
            <a:r>
              <a:rPr sz="2000" dirty="0" err="1"/>
              <a:t>artinya</a:t>
            </a:r>
            <a:r>
              <a:rPr sz="2000" dirty="0"/>
              <a:t> rupiah yang </a:t>
            </a:r>
            <a:r>
              <a:rPr sz="2000" b="1" dirty="0" err="1"/>
              <a:t>melemah</a:t>
            </a:r>
            <a:r>
              <a:rPr sz="2000" dirty="0"/>
              <a:t> </a:t>
            </a:r>
            <a:r>
              <a:rPr sz="2000" dirty="0" err="1"/>
              <a:t>baik</a:t>
            </a:r>
            <a:r>
              <a:rPr sz="2000" dirty="0"/>
              <a:t> </a:t>
            </a:r>
            <a:r>
              <a:rPr sz="2000" dirty="0" err="1"/>
              <a:t>untuk</a:t>
            </a:r>
            <a:r>
              <a:rPr sz="2000" dirty="0"/>
              <a:t> </a:t>
            </a:r>
            <a:r>
              <a:rPr sz="2000" dirty="0" err="1"/>
              <a:t>pertumbuhan</a:t>
            </a:r>
            <a:r>
              <a:rPr sz="2000" dirty="0"/>
              <a:t> </a:t>
            </a:r>
            <a:r>
              <a:rPr sz="2000" dirty="0" err="1"/>
              <a:t>manufaktur</a:t>
            </a:r>
            <a:r>
              <a:rPr sz="2000" dirty="0"/>
              <a:t> </a:t>
            </a:r>
            <a:r>
              <a:rPr sz="2000" dirty="0" err="1"/>
              <a:t>secara</a:t>
            </a:r>
            <a:r>
              <a:rPr sz="2000" dirty="0"/>
              <a:t> </a:t>
            </a:r>
            <a:r>
              <a:rPr sz="2000" dirty="0" err="1"/>
              <a:t>umum</a:t>
            </a:r>
            <a:r>
              <a:rPr sz="2000" dirty="0"/>
              <a:t>.</a:t>
            </a:r>
          </a:p>
          <a:p>
            <a:pPr lvl="1"/>
            <a:r>
              <a:rPr sz="2000" dirty="0"/>
              <a:t>rupiah yang </a:t>
            </a:r>
            <a:r>
              <a:rPr sz="2000" dirty="0" err="1"/>
              <a:t>lemah</a:t>
            </a:r>
            <a:r>
              <a:rPr sz="2000" dirty="0"/>
              <a:t> </a:t>
            </a:r>
            <a:r>
              <a:rPr sz="2000" dirty="0" err="1"/>
              <a:t>memberikan</a:t>
            </a:r>
            <a:r>
              <a:rPr sz="2000" dirty="0"/>
              <a:t> competitive advantage </a:t>
            </a:r>
            <a:r>
              <a:rPr sz="2000" dirty="0" err="1"/>
              <a:t>karena</a:t>
            </a:r>
            <a:r>
              <a:rPr sz="2000" dirty="0"/>
              <a:t> </a:t>
            </a:r>
            <a:r>
              <a:rPr sz="2000" dirty="0" err="1"/>
              <a:t>harga</a:t>
            </a:r>
            <a:r>
              <a:rPr sz="2000" dirty="0"/>
              <a:t> </a:t>
            </a:r>
            <a:r>
              <a:rPr sz="2000" dirty="0" err="1"/>
              <a:t>produk</a:t>
            </a:r>
            <a:r>
              <a:rPr sz="2000" dirty="0"/>
              <a:t> Indonesia jadi </a:t>
            </a:r>
            <a:r>
              <a:rPr sz="2000" dirty="0" err="1"/>
              <a:t>relatif</a:t>
            </a:r>
            <a:r>
              <a:rPr sz="2000" dirty="0"/>
              <a:t> </a:t>
            </a:r>
            <a:r>
              <a:rPr sz="2000" dirty="0" err="1"/>
              <a:t>murah</a:t>
            </a:r>
            <a:endParaRPr sz="2000" dirty="0"/>
          </a:p>
          <a:p>
            <a:pPr lvl="0"/>
            <a:r>
              <a:rPr sz="2000" dirty="0"/>
              <a:t>bi-rate </a:t>
            </a:r>
            <a:r>
              <a:rPr sz="2000" dirty="0" err="1"/>
              <a:t>berpengaruh</a:t>
            </a:r>
            <a:r>
              <a:rPr sz="2000" dirty="0"/>
              <a:t> </a:t>
            </a:r>
            <a:r>
              <a:rPr sz="2000" dirty="0" err="1"/>
              <a:t>signifikan</a:t>
            </a:r>
            <a:r>
              <a:rPr sz="2000" dirty="0"/>
              <a:t> </a:t>
            </a:r>
            <a:r>
              <a:rPr sz="2000" dirty="0" err="1"/>
              <a:t>negatif</a:t>
            </a:r>
            <a:r>
              <a:rPr sz="2000" dirty="0"/>
              <a:t>, </a:t>
            </a:r>
            <a:r>
              <a:rPr sz="2000" dirty="0" err="1"/>
              <a:t>sementara</a:t>
            </a:r>
            <a:r>
              <a:rPr sz="2000" dirty="0"/>
              <a:t> fed rate </a:t>
            </a:r>
            <a:r>
              <a:rPr sz="2000" dirty="0" err="1"/>
              <a:t>positif</a:t>
            </a:r>
            <a:r>
              <a:rPr sz="2000" dirty="0"/>
              <a:t>.</a:t>
            </a:r>
          </a:p>
          <a:p>
            <a:pPr lvl="1"/>
            <a:r>
              <a:rPr sz="2000" dirty="0" err="1"/>
              <a:t>pinjaman</a:t>
            </a:r>
            <a:r>
              <a:rPr sz="2000" dirty="0"/>
              <a:t> </a:t>
            </a:r>
            <a:r>
              <a:rPr sz="2000" dirty="0" err="1"/>
              <a:t>murah</a:t>
            </a:r>
            <a:r>
              <a:rPr sz="2000" dirty="0"/>
              <a:t> </a:t>
            </a:r>
            <a:r>
              <a:rPr sz="2000" dirty="0" err="1"/>
              <a:t>penting</a:t>
            </a:r>
            <a:r>
              <a:rPr sz="2000" dirty="0"/>
              <a:t> </a:t>
            </a:r>
            <a:r>
              <a:rPr sz="2000" dirty="0" err="1"/>
              <a:t>utk</a:t>
            </a:r>
            <a:r>
              <a:rPr sz="2000" dirty="0"/>
              <a:t> </a:t>
            </a:r>
            <a:r>
              <a:rPr sz="2000" dirty="0" err="1"/>
              <a:t>manufaktur</a:t>
            </a:r>
            <a:r>
              <a:rPr sz="2000" dirty="0"/>
              <a:t> </a:t>
            </a:r>
            <a:r>
              <a:rPr sz="2000" dirty="0" err="1"/>
              <a:t>terutama</a:t>
            </a:r>
            <a:r>
              <a:rPr sz="2000" dirty="0"/>
              <a:t> yang capital intensive</a:t>
            </a:r>
          </a:p>
          <a:p>
            <a:pPr lvl="0"/>
            <a:r>
              <a:rPr sz="2000" dirty="0"/>
              <a:t>fed rate </a:t>
            </a:r>
            <a:r>
              <a:rPr sz="2000" dirty="0" err="1"/>
              <a:t>tinggi</a:t>
            </a:r>
            <a:r>
              <a:rPr sz="2000" dirty="0"/>
              <a:t> -&gt; USD mahal </a:t>
            </a:r>
            <a:r>
              <a:rPr sz="2000" dirty="0" err="1"/>
              <a:t>relatif</a:t>
            </a:r>
            <a:r>
              <a:rPr sz="2000" dirty="0"/>
              <a:t> </a:t>
            </a:r>
            <a:r>
              <a:rPr sz="2000" dirty="0" err="1"/>
              <a:t>thd</a:t>
            </a:r>
            <a:r>
              <a:rPr sz="2000" dirty="0"/>
              <a:t> rupiah -&gt; </a:t>
            </a:r>
            <a:r>
              <a:rPr sz="2000" dirty="0" err="1"/>
              <a:t>barang</a:t>
            </a:r>
            <a:r>
              <a:rPr sz="2000" dirty="0"/>
              <a:t> Indonesia jadi </a:t>
            </a:r>
            <a:r>
              <a:rPr sz="2000" dirty="0" err="1"/>
              <a:t>kompetitif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akan dicoba utk data kuartalan</a:t>
            </a:r>
          </a:p>
          <a:p>
            <a:pPr lvl="0"/>
            <a:r>
              <a:t>belum ada treatment time-series (spurious relationship masih mungkin)</a:t>
            </a:r>
          </a:p>
          <a:p>
            <a:pPr lvl="0"/>
            <a:r>
              <a:t>tapi yang jelas, utk Kemenperin, situasi global sangat penting diperhitungkan dalam memperhitungkan ketercapaian indikator kinerja kementerian,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Share PDB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variable (all real)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Kontribusi industri non-migas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18.66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18.71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PDB industri non migas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11,710,248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12,301,394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13,521,476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14,191,352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14,664,180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15,187,043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15,751,722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16,360,728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Pertumbuhan industri non-migas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pertumbuhan PDB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9.92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Microsoft Office PowerPoint</Application>
  <PresentationFormat>On-screen Show (16:9)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</vt:lpstr>
      <vt:lpstr>Office Theme</vt:lpstr>
      <vt:lpstr>work</vt:lpstr>
      <vt:lpstr>Data</vt:lpstr>
      <vt:lpstr>PDB co-movement</vt:lpstr>
      <vt:lpstr>Situasi Makro</vt:lpstr>
      <vt:lpstr>Gabungan</vt:lpstr>
      <vt:lpstr>PDB non-migas</vt:lpstr>
      <vt:lpstr>PDB non-migas</vt:lpstr>
      <vt:lpstr>Caveats</vt:lpstr>
      <vt:lpstr>Share PDB</vt:lpstr>
      <vt:lpstr>Share</vt:lpstr>
      <vt:lpstr>Bias growth</vt:lpstr>
      <vt:lpstr>ket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</dc:title>
  <dc:creator/>
  <cp:keywords/>
  <cp:lastModifiedBy>Krisna Gupta</cp:lastModifiedBy>
  <cp:revision>1</cp:revision>
  <dcterms:created xsi:type="dcterms:W3CDTF">2024-03-25T03:18:31Z</dcterms:created>
  <dcterms:modified xsi:type="dcterms:W3CDTF">2024-03-25T03:19:35Z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