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3" r:id="rId3"/>
    <p:sldId id="281" r:id="rId4"/>
    <p:sldId id="278" r:id="rId5"/>
    <p:sldId id="284" r:id="rId6"/>
    <p:sldId id="285" r:id="rId7"/>
    <p:sldId id="271" r:id="rId8"/>
    <p:sldId id="280" r:id="rId9"/>
    <p:sldId id="261" r:id="rId10"/>
    <p:sldId id="276" r:id="rId11"/>
    <p:sldId id="277" r:id="rId12"/>
    <p:sldId id="283" r:id="rId13"/>
    <p:sldId id="282" r:id="rId14"/>
    <p:sldId id="274" r:id="rId15"/>
    <p:sldId id="263" r:id="rId16"/>
    <p:sldId id="269" r:id="rId17"/>
    <p:sldId id="27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9" autoAdjust="0"/>
  </p:normalViewPr>
  <p:slideViewPr>
    <p:cSldViewPr>
      <p:cViewPr varScale="1">
        <p:scale>
          <a:sx n="82" d="100"/>
          <a:sy n="8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E101-0DB5-4DE4-A802-E768D605589D}" type="datetimeFigureOut">
              <a:rPr lang="fr-FR" smtClean="0"/>
              <a:t>11/10/2017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73E45-9585-40E9-A61B-BEE13BCA36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1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2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6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6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6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73E45-9585-40E9-A61B-BEE13BCA366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4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r>
              <a:rPr lang="en-US" baseline="0" dirty="0" smtClean="0"/>
              <a:t> choice beta is calculated as:</a:t>
            </a:r>
          </a:p>
          <a:p>
            <a:r>
              <a:rPr lang="en-US" baseline="0" dirty="0" smtClean="0"/>
              <a:t>Choice = sigmoidal (</a:t>
            </a:r>
            <a:r>
              <a:rPr lang="en-US" baseline="0" dirty="0" err="1" smtClean="0"/>
              <a:t>betaDV</a:t>
            </a:r>
            <a:r>
              <a:rPr lang="en-US" baseline="0" dirty="0" smtClean="0"/>
              <a:t> + constant)</a:t>
            </a:r>
          </a:p>
          <a:p>
            <a:r>
              <a:rPr lang="en-US" baseline="0" dirty="0" smtClean="0"/>
              <a:t>DV = </a:t>
            </a:r>
            <a:r>
              <a:rPr lang="en-US" baseline="0" dirty="0" err="1" smtClean="0"/>
              <a:t>RatingR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  - </a:t>
            </a:r>
            <a:r>
              <a:rPr lang="en-US" baseline="0" dirty="0" err="1" smtClean="0"/>
              <a:t>RatingE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quantity_left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quantity_right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plot: fMRI data, n = 24</a:t>
            </a:r>
            <a:r>
              <a:rPr lang="fr-FR" baseline="0" dirty="0" smtClean="0"/>
              <a:t>, ANOVA, p = 0.8, no </a:t>
            </a:r>
            <a:r>
              <a:rPr lang="fr-FR" baseline="0" dirty="0" err="1" smtClean="0"/>
              <a:t>significant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Mean</a:t>
            </a:r>
            <a:r>
              <a:rPr lang="fr-FR" baseline="0" dirty="0" smtClean="0"/>
              <a:t> [</a:t>
            </a:r>
            <a:r>
              <a:rPr lang="en-US" baseline="0" dirty="0" smtClean="0"/>
              <a:t>0.1638    0.1473    0.1675    0.1546]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Orange plot: pilot data, n = 41, ANOVA, p = 0.36 mean [0.2617    0.2878    0.2952    0.2500]</a:t>
            </a:r>
          </a:p>
          <a:p>
            <a:r>
              <a:rPr lang="en-US" baseline="0" dirty="0" smtClean="0"/>
              <a:t>Purple data: pulled together two datasets, n = 65, ANOVA,  p = 0.44</a:t>
            </a:r>
          </a:p>
          <a:p>
            <a:r>
              <a:rPr lang="en-US" baseline="0" dirty="0" smtClean="0"/>
              <a:t>Mean [0.2255    0.2359    0.2480    0.2147]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 of all session putting together two data sets  = 0.231</a:t>
            </a:r>
          </a:p>
          <a:p>
            <a:r>
              <a:rPr lang="en-US" baseline="0" dirty="0" smtClean="0"/>
              <a:t>This is the inversed temperature *beta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4895-636F-4789-8DA9-64D7F0A637C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11/10/2017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7" Type="http://schemas.openxmlformats.org/officeDocument/2006/relationships/image" Target="../media/image27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34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Decision-making </a:t>
            </a:r>
            <a:r>
              <a:rPr lang="en-US" b="1" dirty="0"/>
              <a:t>under a sequential multiple-option choice frame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 Hu</a:t>
            </a:r>
          </a:p>
          <a:p>
            <a:r>
              <a:rPr lang="en-US" sz="1800" dirty="0" smtClean="0"/>
              <a:t>(lab meeting 11/10/2017)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83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en.hu\Documents\GitHub\sdm\simulation\plots\v2\100simulations\beta101\beta101_C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2" y="2336874"/>
            <a:ext cx="4204494" cy="16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hen.hu\Documents\GitHub\sdm\simulation\plots\v2\100simulations\beta51\beta51_C1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" y="586098"/>
            <a:ext cx="4492364" cy="15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n.hu\Documents\GitHub\sdm\simulation\plots\v2\100simulations\beta176\beta176_C1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2" y="4437112"/>
            <a:ext cx="4133601" cy="15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5221707" y="0"/>
            <a:ext cx="3888432" cy="458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Simulation results</a:t>
            </a:r>
            <a:endParaRPr lang="fr-FR" sz="2800" dirty="0"/>
          </a:p>
        </p:txBody>
      </p:sp>
      <p:pic>
        <p:nvPicPr>
          <p:cNvPr id="1026" name="Picture 2" descr="C:\Users\chen.hu\Documents\GitHub\sdm\simulation\plots\v2\100simulations\beta501\beta501_C1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98" y="2199081"/>
            <a:ext cx="44140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n.hu\Documents\GitHub\sdm\simulation\plots\v2\100simulations\beta1002\beta1002_C1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73" y="4289997"/>
            <a:ext cx="4329463" cy="16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656307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Pilot results: rating and confidence rating across categories</a:t>
            </a:r>
            <a:endParaRPr lang="fr-FR" sz="2800" dirty="0"/>
          </a:p>
        </p:txBody>
      </p:sp>
      <p:pic>
        <p:nvPicPr>
          <p:cNvPr id="4098" name="Picture 2" descr="C:\Users\chen.hu\Documents\GitHub\sdm\results_plot\rating_distribution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1991"/>
            <a:ext cx="440031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en.hu\Documents\GitHub\sdm\results_plot\confidence_distribution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09566"/>
            <a:ext cx="4788024" cy="326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Pilot results: choice probability</a:t>
            </a:r>
            <a:endParaRPr lang="fr-FR" sz="3200" dirty="0"/>
          </a:p>
        </p:txBody>
      </p:sp>
      <p:pic>
        <p:nvPicPr>
          <p:cNvPr id="2050" name="Picture 2" descr="C:\Users\chen.hu\Documents\GitHub\sdm\results_plot\choice_cate_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" y="1166101"/>
            <a:ext cx="273973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en.hu\Documents\GitHub\sdm\results_plot\choice_cate_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30788"/>
            <a:ext cx="2834442" cy="1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en.hu\Documents\GitHub\sdm\results_plot\choice_cate_3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6101"/>
            <a:ext cx="291581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hen.hu\Documents\GitHub\sdm\results_plot\choice_cate_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" y="3717032"/>
            <a:ext cx="2718139" cy="19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hen.hu\Documents\GitHub\sdm\results_plot\choice_cate_5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54" y="3701565"/>
            <a:ext cx="2632155" cy="196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hen.hu\Documents\GitHub\sdm\results_plot\choice_15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313184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Whether we should mask the options?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Whether we should constraint a time out if no mask?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Alternative models?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8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4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6021288"/>
            <a:ext cx="6563072" cy="7060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Food (144 items*24 subjects, AL, </a:t>
            </a:r>
            <a:r>
              <a:rPr lang="en-US" sz="2400" dirty="0" err="1" smtClean="0"/>
              <a:t>def</a:t>
            </a:r>
            <a:r>
              <a:rPr lang="en-US" sz="2400" dirty="0" smtClean="0"/>
              <a:t> task)</a:t>
            </a:r>
            <a:endParaRPr lang="fr-FR" sz="2400" dirty="0"/>
          </a:p>
        </p:txBody>
      </p:sp>
      <p:pic>
        <p:nvPicPr>
          <p:cNvPr id="3074" name="Picture 2" descr="C:\Users\chen.hu\Desktop\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319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52" y="188640"/>
            <a:ext cx="4565064" cy="41805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Glm</a:t>
            </a:r>
            <a:r>
              <a:rPr lang="en-US" sz="1800" dirty="0" smtClean="0"/>
              <a:t> analysis with model free DV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choice</a:t>
            </a:r>
            <a:endParaRPr lang="fr-FR" sz="1800" dirty="0"/>
          </a:p>
        </p:txBody>
      </p:sp>
      <p:pic>
        <p:nvPicPr>
          <p:cNvPr id="1026" name="Picture 2" descr="C:\Users\chen.hu\Desktop\behavior_plots\f_inverse beta choic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84" y="-15974"/>
            <a:ext cx="4536504" cy="3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esktop\behavior_plots\p_invers_beta_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472699"/>
            <a:ext cx="4512840" cy="3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esktop\behavior_plots\all_inverse_beta_s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5" y="1675656"/>
            <a:ext cx="4282749" cy="32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en.hu\Documents\GitHub\sdm\simulation\plots\v2\100simulations\beta101\beta101_C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7" y="2924944"/>
            <a:ext cx="4231372" cy="167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hen.hu\Documents\GitHub\sdm\simulation\plots\v2\100simulations\beta51\beta51_C1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1" y="1052736"/>
            <a:ext cx="4430296" cy="15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n.hu\Documents\GitHub\sdm\simulation\plots\v2\100simulations\beta176\beta176_C1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95890"/>
            <a:ext cx="4385501" cy="16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n.hu\Documents\GitHub\sdm\simulation\plots\v2\100simulations\beta51\beta51_C2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3746"/>
            <a:ext cx="42221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n.hu\Documents\GitHub\sdm\simulation\plots\v2\100simulations\beta101\beta101_C2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41" y="2880487"/>
            <a:ext cx="4158811" cy="167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hen.hu\Documents\GitHub\sdm\simulation\plots\v2\100simulations\beta176\beta176_C2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52050"/>
            <a:ext cx="3915521" cy="15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2411760" y="162078"/>
            <a:ext cx="4277518" cy="674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Simulation 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Understand how options are compared during decision making process is crucial.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Former studies have identified that: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People’s prior preference can shift the value comparison frame. Choice are based on the value comparison between the default option vs the alternative (</a:t>
            </a:r>
            <a:r>
              <a:rPr lang="en-US" sz="1400" i="1" dirty="0" smtClean="0"/>
              <a:t>Lopez-</a:t>
            </a:r>
            <a:r>
              <a:rPr lang="en-US" sz="1400" i="1" dirty="0" err="1" smtClean="0"/>
              <a:t>Persem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eLife</a:t>
            </a:r>
            <a:r>
              <a:rPr lang="en-US" sz="1400" i="1" dirty="0" smtClean="0"/>
              <a:t>, 2016</a:t>
            </a:r>
            <a:r>
              <a:rPr lang="en-US" sz="1600" dirty="0" smtClean="0"/>
              <a:t>).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People’s preference might be shifted by their actions (e.g. choice). (</a:t>
            </a:r>
            <a:r>
              <a:rPr lang="en-US" sz="1600" i="1" dirty="0" err="1" smtClean="0"/>
              <a:t>Vinckier</a:t>
            </a:r>
            <a:r>
              <a:rPr lang="en-US" sz="1600" i="1" dirty="0" smtClean="0"/>
              <a:t>, submitted</a:t>
            </a:r>
            <a:r>
              <a:rPr lang="en-US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People demonstrate a bias towards the most recent presented options in sequential presentation (</a:t>
            </a:r>
            <a:r>
              <a:rPr lang="en-US" sz="1600" i="1" dirty="0"/>
              <a:t>results reported by </a:t>
            </a:r>
            <a:r>
              <a:rPr lang="en-US" sz="1600" i="1" dirty="0" smtClean="0"/>
              <a:t>S. </a:t>
            </a:r>
            <a:r>
              <a:rPr lang="en-US" sz="1600" i="1" dirty="0" err="1" smtClean="0"/>
              <a:t>Ballesta</a:t>
            </a:r>
            <a:r>
              <a:rPr lang="en-US" sz="1600" i="1" dirty="0"/>
              <a:t> in </a:t>
            </a:r>
            <a:r>
              <a:rPr lang="en-US" sz="1600" i="1" dirty="0" smtClean="0"/>
              <a:t>C. </a:t>
            </a:r>
            <a:r>
              <a:rPr lang="en-US" sz="1600" i="1" dirty="0" err="1" smtClean="0"/>
              <a:t>Padoa-Schioppa’s</a:t>
            </a:r>
            <a:r>
              <a:rPr lang="en-US" sz="1600" i="1" dirty="0" smtClean="0"/>
              <a:t> lab ; results in P. </a:t>
            </a:r>
            <a:r>
              <a:rPr lang="en-US" sz="1600" i="1" dirty="0" err="1" smtClean="0"/>
              <a:t>Domenech’s</a:t>
            </a:r>
            <a:r>
              <a:rPr lang="en-US" sz="1600" i="1" dirty="0" smtClean="0"/>
              <a:t> lab</a:t>
            </a:r>
            <a:r>
              <a:rPr lang="en-US" sz="1600" dirty="0" smtClean="0"/>
              <a:t>) 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2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In sequential multiple-choice frame, is there a default </a:t>
            </a:r>
            <a:r>
              <a:rPr lang="en-US" sz="1600" dirty="0"/>
              <a:t>option </a:t>
            </a:r>
            <a:r>
              <a:rPr lang="en-US" sz="1600" dirty="0" smtClean="0"/>
              <a:t>(temporary defied as </a:t>
            </a:r>
            <a:r>
              <a:rPr lang="en-US" sz="1600" b="1" i="1" u="sng" dirty="0"/>
              <a:t>the best option the subject encounters so far</a:t>
            </a:r>
            <a:r>
              <a:rPr lang="en-US" sz="1600" dirty="0"/>
              <a:t> ) serve </a:t>
            </a:r>
            <a:r>
              <a:rPr lang="en-US" sz="1600" dirty="0" smtClean="0"/>
              <a:t>as the reference option?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Will there be interactions between option values and option sequences?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How potential pre-commitment  might modify people’s preference and confidence report?</a:t>
            </a:r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34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sequential multiple option choice, instead of registering the value of each option and compare them at the end step base on </a:t>
            </a:r>
            <a:r>
              <a:rPr lang="en-US" sz="2000" dirty="0"/>
              <a:t>S</a:t>
            </a:r>
            <a:r>
              <a:rPr lang="en-US" sz="2000" dirty="0" smtClean="0"/>
              <a:t>oftmax rule, </a:t>
            </a:r>
            <a:r>
              <a:rPr lang="en-US" sz="2000" dirty="0"/>
              <a:t>p</a:t>
            </a:r>
            <a:r>
              <a:rPr lang="en-US" sz="2000" dirty="0" smtClean="0"/>
              <a:t>eople will implement the value comparison in multiple steps (i.e. for n items, do (n – 1) pairwise comparison).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Each time a new option emerges, people will compare the new option with the current best option. Whichever option wins will get a </a:t>
            </a:r>
            <a:r>
              <a:rPr lang="en-US" sz="2000" dirty="0"/>
              <a:t>bonus of </a:t>
            </a:r>
            <a:r>
              <a:rPr lang="en-US" sz="2000" dirty="0" smtClean="0"/>
              <a:t>pre-committed (implicit, compare to explicit choice action), and enters into the next round with augmented value.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Therefore the final choice is based on the modified value after multiple pairwise comparisons instead of the initial reported ratings.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same advantages are predicted by response time and confidence report.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5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827" y="865159"/>
            <a:ext cx="95410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2637" y="865159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2280" y="865159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64" y="865159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0204" y="843875"/>
            <a:ext cx="95410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6088" y="843875"/>
            <a:ext cx="104411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9980" y="843875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5864" y="843875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2280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8164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35543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1427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chen.hu\Documents\GitHub\sdm\cate0\cate0_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" y="1422629"/>
            <a:ext cx="936860" cy="7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n.hu\Documents\GitHub\sdm\cate1\cate1_1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1415620"/>
            <a:ext cx="945772" cy="7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ocuments\GitHub\sdm\cate2\cate2_6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11" y="1415620"/>
            <a:ext cx="927070" cy="6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n.hu\Documents\GitHub\sdm\cate3\cate3_79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52" y="1378234"/>
            <a:ext cx="752497" cy="75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ocuments\GitHub\sdm\cate4\cate4_11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3110826"/>
            <a:ext cx="785010" cy="7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hen.hu\Documents\GitHub\sdm\cate5\cate5_23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88" y="3081445"/>
            <a:ext cx="610793" cy="8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31008" y="182246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Structure 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180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827" y="865159"/>
            <a:ext cx="95410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2637" y="865159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2280" y="865159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64" y="865159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0204" y="843875"/>
            <a:ext cx="95410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6088" y="843875"/>
            <a:ext cx="104411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9980" y="843875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5864" y="843875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2280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8164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35543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1427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chen.hu\Documents\GitHub\sdm\cate0\cate0_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" y="1422629"/>
            <a:ext cx="936860" cy="7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n.hu\Documents\GitHub\sdm\cate1\cate1_1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1415620"/>
            <a:ext cx="945772" cy="7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ocuments\GitHub\sdm\cate2\cate2_6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11" y="1415620"/>
            <a:ext cx="927070" cy="6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n.hu\Documents\GitHub\sdm\cate3\cate3_79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52" y="1378234"/>
            <a:ext cx="752497" cy="75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ocuments\GitHub\sdm\cate4\cate4_11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3110826"/>
            <a:ext cx="785010" cy="7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hen.hu\Documents\GitHub\sdm\cate5\cate5_23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88" y="3081445"/>
            <a:ext cx="610793" cy="8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31008" y="182246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Structure </a:t>
            </a:r>
            <a:endParaRPr lang="fr-FR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8" y="4332659"/>
            <a:ext cx="1377998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37" y="4332659"/>
            <a:ext cx="1364370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04" y="4332659"/>
            <a:ext cx="1398913" cy="8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59" y="4332659"/>
            <a:ext cx="1308556" cy="8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9" y="4332659"/>
            <a:ext cx="1171328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1839" y="3906928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choice trial: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36700" y="51576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Self-paced, &gt; 500ms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47756" y="51576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269284" y="518368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5s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47959" y="5190042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1s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755165" y="4536874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confidence</a:t>
            </a:r>
          </a:p>
          <a:p>
            <a:r>
              <a:rPr lang="en-US" dirty="0" smtClean="0"/>
              <a:t>rating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827" y="865159"/>
            <a:ext cx="95410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2637" y="865159"/>
            <a:ext cx="10441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2280" y="865159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64" y="865159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Cate1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0204" y="843875"/>
            <a:ext cx="95410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6088" y="843875"/>
            <a:ext cx="1044116" cy="525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Cate2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9980" y="843875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65864" y="843875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Cate3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2280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8164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Cate4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35543" y="2520913"/>
            <a:ext cx="95410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Choice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1427" y="2520913"/>
            <a:ext cx="1044116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chen.hu\Documents\GitHub\sdm\cate0\cate0_8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" y="1422629"/>
            <a:ext cx="936860" cy="7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n.hu\Documents\GitHub\sdm\cate1\cate1_1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1415620"/>
            <a:ext cx="945772" cy="70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en.hu\Documents\GitHub\sdm\cate2\cate2_6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11" y="1415620"/>
            <a:ext cx="927070" cy="6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n.hu\Documents\GitHub\sdm\cate3\cate3_79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52" y="1378234"/>
            <a:ext cx="752497" cy="75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hen.hu\Documents\GitHub\sdm\cate4\cate4_11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36" y="3110826"/>
            <a:ext cx="785010" cy="7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hen.hu\Documents\GitHub\sdm\cate5\cate5_23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88" y="3081445"/>
            <a:ext cx="610793" cy="81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55576" y="5805264"/>
            <a:ext cx="699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each blocks: </a:t>
            </a:r>
          </a:p>
          <a:p>
            <a:r>
              <a:rPr lang="en-US" dirty="0" smtClean="0"/>
              <a:t>Ratings: 3*3 + 4*4 + 5*5 +6*6 = 86 items per block</a:t>
            </a:r>
          </a:p>
          <a:p>
            <a:r>
              <a:rPr lang="en-US" dirty="0" smtClean="0"/>
              <a:t>Choice:  3 + 4 + 5 + 6 = 18 trials * 4 repetition = 72 per block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31008" y="182246"/>
            <a:ext cx="249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Structure </a:t>
            </a:r>
            <a:endParaRPr lang="fr-FR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8" y="4332659"/>
            <a:ext cx="1377998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037" y="4332659"/>
            <a:ext cx="1364370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04" y="4332659"/>
            <a:ext cx="1398913" cy="8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59" y="4332659"/>
            <a:ext cx="1308556" cy="8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99" y="4332659"/>
            <a:ext cx="1171328" cy="8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41839" y="3906928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choice trial: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36700" y="51576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Self-paced, &gt; 500ms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47756" y="51576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269284" y="518368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5s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47959" y="5190042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1s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755165" y="4536874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confidence</a:t>
            </a:r>
          </a:p>
          <a:p>
            <a:r>
              <a:rPr lang="en-US" dirty="0" smtClean="0"/>
              <a:t>rating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87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H0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H1- default</a:t>
            </a:r>
            <a:r>
              <a:rPr lang="fr-FR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H2- </a:t>
            </a:r>
            <a:r>
              <a:rPr lang="en-US" sz="2400" dirty="0" smtClean="0"/>
              <a:t>recency</a:t>
            </a:r>
            <a:r>
              <a:rPr lang="fr-FR" sz="2400" dirty="0" smtClean="0"/>
              <a:t>: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2069095" y="1556792"/>
                <a:ext cx="2230739" cy="1125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𝑅𝑖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95" y="1556792"/>
                <a:ext cx="2230739" cy="11255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987824" y="2924943"/>
                <a:ext cx="4514121" cy="1424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r>
                  <a:rPr lang="en-US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𝑅𝑖</m:t>
                    </m:r>
                    <m:r>
                      <a:rPr lang="en-US" b="0" i="1" smtClean="0">
                        <a:latin typeface="Cambria Math"/>
                      </a:rPr>
                      <m:t>+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𝑤𝑖𝑛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fr-F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𝑑𝑒𝑓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𝑑𝑒𝑓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 smtClean="0"/>
                  <a:t> = 1 or 0 </a:t>
                </a:r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924943"/>
                <a:ext cx="4514121" cy="1424749"/>
              </a:xfrm>
              <a:prstGeom prst="rect">
                <a:avLst/>
              </a:prstGeom>
              <a:blipFill rotWithShape="1">
                <a:blip r:embed="rId3"/>
                <a:stretch>
                  <a:fillRect r="-135" b="-47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282167" y="4869160"/>
                <a:ext cx="2425344" cy="140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𝑉𝑘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r>
                  <a:rPr lang="en-US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𝑅𝑖</m:t>
                    </m:r>
                    <m:r>
                      <a:rPr lang="en-US" b="0" i="1" smtClean="0">
                        <a:latin typeface="Cambria Math"/>
                      </a:rPr>
                      <m:t>+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67" y="4869160"/>
                <a:ext cx="2425344" cy="1402500"/>
              </a:xfrm>
              <a:prstGeom prst="rect">
                <a:avLst/>
              </a:prstGeom>
              <a:blipFill rotWithShape="1">
                <a:blip r:embed="rId4"/>
                <a:stretch>
                  <a:fillRect r="-1256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Based on previous tasks using similar items, the ratings are simulated as uniformly distributed random integers from 0 to 100, with 10% attracted to the 0 point.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Result set: </a:t>
            </a:r>
            <a:r>
              <a:rPr lang="en-US" sz="1800" dirty="0"/>
              <a:t>86 </a:t>
            </a:r>
            <a:r>
              <a:rPr lang="en-US" sz="1800" dirty="0" smtClean="0"/>
              <a:t>ratings *10 categories, 18 trials* </a:t>
            </a:r>
            <a:r>
              <a:rPr lang="en-US" sz="1800" dirty="0"/>
              <a:t>10 categories </a:t>
            </a:r>
            <a:r>
              <a:rPr lang="en-US" sz="1800" dirty="0" smtClean="0"/>
              <a:t>(24 subjects)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Simulate the choice: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Using the </a:t>
            </a:r>
            <a:r>
              <a:rPr lang="en-US" sz="1800" b="1" dirty="0" smtClean="0"/>
              <a:t>inverse temperature </a:t>
            </a:r>
            <a:r>
              <a:rPr lang="en-US" sz="1800" dirty="0" smtClean="0"/>
              <a:t>from the previous study of DV on choice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Simulate a range of possible ‘</a:t>
            </a:r>
            <a:r>
              <a:rPr lang="en-US" sz="1800" b="1" dirty="0" smtClean="0"/>
              <a:t>bonus for winning a comparison</a:t>
            </a:r>
            <a:r>
              <a:rPr lang="en-US" sz="1800" dirty="0" smtClean="0"/>
              <a:t>’, ranging from 0.51 to 10,02), to verify the extent to which the predicted effects sustain.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339752" y="404664"/>
            <a:ext cx="4258816" cy="850106"/>
          </a:xfrm>
        </p:spPr>
        <p:txBody>
          <a:bodyPr/>
          <a:lstStyle/>
          <a:p>
            <a:r>
              <a:rPr lang="en-US" dirty="0" smtClean="0"/>
              <a:t>Task simulation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Baskerville Old Face"/>
        <a:ea typeface=""/>
        <a:cs typeface=""/>
      </a:majorFont>
      <a:minorFont>
        <a:latin typeface="Garamond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842</Words>
  <Application>Microsoft Office PowerPoint</Application>
  <PresentationFormat>Affichage à l'écran (4:3)</PresentationFormat>
  <Paragraphs>168</Paragraphs>
  <Slides>17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Decision-making under a sequential multiple-option choice frame</vt:lpstr>
      <vt:lpstr>Introduction</vt:lpstr>
      <vt:lpstr>Questions of interest</vt:lpstr>
      <vt:lpstr>Hypothesis</vt:lpstr>
      <vt:lpstr>Présentation PowerPoint</vt:lpstr>
      <vt:lpstr>Présentation PowerPoint</vt:lpstr>
      <vt:lpstr>Présentation PowerPoint</vt:lpstr>
      <vt:lpstr>Hypothesis testing</vt:lpstr>
      <vt:lpstr>Task simulation</vt:lpstr>
      <vt:lpstr>Présentation PowerPoint</vt:lpstr>
      <vt:lpstr>Pilot results: rating and confidence rating across categories</vt:lpstr>
      <vt:lpstr>Pilot results: choice probability</vt:lpstr>
      <vt:lpstr>Discussion</vt:lpstr>
      <vt:lpstr>Appendix</vt:lpstr>
      <vt:lpstr>Food (144 items*24 subjects, AL, def task)</vt:lpstr>
      <vt:lpstr>Glm analysis with model free DV  choice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new task</dc:title>
  <dc:creator>HU Chen</dc:creator>
  <cp:lastModifiedBy>HU Chen</cp:lastModifiedBy>
  <cp:revision>32</cp:revision>
  <dcterms:created xsi:type="dcterms:W3CDTF">2017-08-30T11:54:23Z</dcterms:created>
  <dcterms:modified xsi:type="dcterms:W3CDTF">2017-10-13T10:30:21Z</dcterms:modified>
</cp:coreProperties>
</file>