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0" r:id="rId2"/>
    <p:sldId id="273" r:id="rId3"/>
    <p:sldId id="271" r:id="rId4"/>
    <p:sldId id="272" r:id="rId5"/>
    <p:sldId id="275" r:id="rId6"/>
    <p:sldId id="261" r:id="rId7"/>
    <p:sldId id="276" r:id="rId8"/>
    <p:sldId id="277" r:id="rId9"/>
    <p:sldId id="274" r:id="rId10"/>
    <p:sldId id="263" r:id="rId11"/>
    <p:sldId id="269" r:id="rId1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079" autoAdjust="0"/>
  </p:normalViewPr>
  <p:slideViewPr>
    <p:cSldViewPr>
      <p:cViewPr varScale="1">
        <p:scale>
          <a:sx n="93" d="100"/>
          <a:sy n="93" d="100"/>
        </p:scale>
        <p:origin x="-129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66E101-0DB5-4DE4-A802-E768D605589D}" type="datetimeFigureOut">
              <a:rPr lang="fr-FR" smtClean="0"/>
              <a:t>10/10/2017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A73E45-9585-40E9-A61B-BEE13BCA3663}" type="slidenum">
              <a:rPr lang="fr-FR" smtClean="0"/>
              <a:t>‹N°›</a:t>
            </a:fld>
            <a:endParaRPr lang="fr-FR"/>
          </a:p>
        </p:txBody>
      </p:sp>
    </p:spTree>
    <p:extLst>
      <p:ext uri="{BB962C8B-B14F-4D97-AF65-F5344CB8AC3E}">
        <p14:creationId xmlns:p14="http://schemas.microsoft.com/office/powerpoint/2010/main" val="973154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AA73E45-9585-40E9-A61B-BEE13BCA3663}" type="slidenum">
              <a:rPr lang="fr-FR" smtClean="0"/>
              <a:t>3</a:t>
            </a:fld>
            <a:endParaRPr lang="fr-FR"/>
          </a:p>
        </p:txBody>
      </p:sp>
    </p:spTree>
    <p:extLst>
      <p:ext uri="{BB962C8B-B14F-4D97-AF65-F5344CB8AC3E}">
        <p14:creationId xmlns:p14="http://schemas.microsoft.com/office/powerpoint/2010/main" val="853466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Inverse</a:t>
            </a:r>
            <a:r>
              <a:rPr lang="en-US" baseline="0" dirty="0" smtClean="0"/>
              <a:t> choice beta is calculated as:</a:t>
            </a:r>
          </a:p>
          <a:p>
            <a:r>
              <a:rPr lang="en-US" baseline="0" dirty="0" smtClean="0"/>
              <a:t>Choice = sigmoidal (</a:t>
            </a:r>
            <a:r>
              <a:rPr lang="en-US" baseline="0" dirty="0" err="1" smtClean="0"/>
              <a:t>betaDV</a:t>
            </a:r>
            <a:r>
              <a:rPr lang="en-US" baseline="0" dirty="0" smtClean="0"/>
              <a:t> + constant)</a:t>
            </a:r>
          </a:p>
          <a:p>
            <a:r>
              <a:rPr lang="en-US" baseline="0" dirty="0" smtClean="0"/>
              <a:t>DV = </a:t>
            </a:r>
            <a:r>
              <a:rPr lang="en-US" baseline="0" dirty="0" err="1" smtClean="0"/>
              <a:t>RatingR</a:t>
            </a:r>
            <a:r>
              <a:rPr lang="en-US" baseline="0" dirty="0" smtClean="0"/>
              <a:t> *(</a:t>
            </a:r>
            <a:r>
              <a:rPr lang="en-US" baseline="0" dirty="0" err="1" smtClean="0"/>
              <a:t>quantity_left</a:t>
            </a:r>
            <a:r>
              <a:rPr lang="en-US" baseline="0" dirty="0" smtClean="0"/>
              <a:t> – </a:t>
            </a:r>
            <a:r>
              <a:rPr lang="en-US" baseline="0" dirty="0" err="1" smtClean="0"/>
              <a:t>quantity_right</a:t>
            </a:r>
            <a:r>
              <a:rPr lang="en-US" baseline="0" dirty="0" smtClean="0"/>
              <a:t>)  - </a:t>
            </a:r>
            <a:r>
              <a:rPr lang="en-US" baseline="0" dirty="0" err="1" smtClean="0"/>
              <a:t>RatingE</a:t>
            </a:r>
            <a:r>
              <a:rPr lang="en-US" baseline="0" dirty="0" smtClean="0"/>
              <a:t> *(</a:t>
            </a:r>
            <a:r>
              <a:rPr lang="en-US" baseline="0" dirty="0" err="1" smtClean="0"/>
              <a:t>quantity_left</a:t>
            </a:r>
            <a:r>
              <a:rPr lang="en-US" baseline="0" dirty="0" smtClean="0"/>
              <a:t> – </a:t>
            </a:r>
            <a:r>
              <a:rPr lang="en-US" baseline="0" dirty="0" err="1" smtClean="0"/>
              <a:t>quantity_right</a:t>
            </a:r>
            <a:r>
              <a:rPr lang="en-US" baseline="0" dirty="0" smtClean="0"/>
              <a:t>)</a:t>
            </a:r>
          </a:p>
          <a:p>
            <a:endParaRPr lang="en-US" baseline="0" dirty="0" smtClean="0"/>
          </a:p>
          <a:p>
            <a:r>
              <a:rPr lang="en-US" baseline="0" dirty="0" smtClean="0"/>
              <a:t>Blue plot: fMRI data, n = 24</a:t>
            </a:r>
            <a:r>
              <a:rPr lang="fr-FR" baseline="0" dirty="0" smtClean="0"/>
              <a:t>, ANOVA, p = 0.8, no </a:t>
            </a:r>
            <a:r>
              <a:rPr lang="fr-FR" baseline="0" dirty="0" err="1" smtClean="0"/>
              <a:t>significant</a:t>
            </a:r>
            <a:r>
              <a:rPr lang="fr-FR" baseline="0" dirty="0" smtClean="0"/>
              <a:t> </a:t>
            </a:r>
            <a:r>
              <a:rPr lang="fr-FR" baseline="0" dirty="0" err="1" smtClean="0"/>
              <a:t>difference</a:t>
            </a:r>
            <a:r>
              <a:rPr lang="fr-FR" baseline="0" dirty="0" smtClean="0"/>
              <a:t>. </a:t>
            </a:r>
            <a:r>
              <a:rPr lang="fr-FR" baseline="0" dirty="0" err="1" smtClean="0"/>
              <a:t>Mean</a:t>
            </a:r>
            <a:r>
              <a:rPr lang="fr-FR" baseline="0" dirty="0" smtClean="0"/>
              <a:t> [</a:t>
            </a:r>
            <a:r>
              <a:rPr lang="en-US" baseline="0" dirty="0" smtClean="0"/>
              <a:t>0.1638    0.1473    0.1675    0.1546]</a:t>
            </a: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Orange plot: pilot data, n = 41, ANOVA, p = 0.36 mean [0.2617    0.2878    0.2952    0.2500]</a:t>
            </a:r>
          </a:p>
          <a:p>
            <a:r>
              <a:rPr lang="en-US" baseline="0" dirty="0" smtClean="0"/>
              <a:t>Purple data: pulled together two datasets, n = 65, ANOVA,  p = 0.44</a:t>
            </a:r>
          </a:p>
          <a:p>
            <a:r>
              <a:rPr lang="en-US" baseline="0" dirty="0" smtClean="0"/>
              <a:t>Mean [0.2255    0.2359    0.2480    0.2147]</a:t>
            </a:r>
          </a:p>
          <a:p>
            <a:endParaRPr lang="en-US" baseline="0" dirty="0" smtClean="0"/>
          </a:p>
          <a:p>
            <a:r>
              <a:rPr lang="en-US" baseline="0" dirty="0" smtClean="0"/>
              <a:t>Mean of all session putting together two data sets  = 0.231</a:t>
            </a:r>
          </a:p>
          <a:p>
            <a:r>
              <a:rPr lang="en-US" baseline="0" dirty="0" smtClean="0"/>
              <a:t>This is the inversed temperature *beta</a:t>
            </a:r>
          </a:p>
          <a:p>
            <a:endParaRPr lang="en-US" baseline="0" dirty="0" smtClean="0"/>
          </a:p>
        </p:txBody>
      </p:sp>
      <p:sp>
        <p:nvSpPr>
          <p:cNvPr id="4" name="Espace réservé du numéro de diapositive 3"/>
          <p:cNvSpPr>
            <a:spLocks noGrp="1"/>
          </p:cNvSpPr>
          <p:nvPr>
            <p:ph type="sldNum" sz="quarter" idx="10"/>
          </p:nvPr>
        </p:nvSpPr>
        <p:spPr/>
        <p:txBody>
          <a:bodyPr/>
          <a:lstStyle/>
          <a:p>
            <a:fld id="{CB2B4895-636F-4789-8DA9-64D7F0A637C6}" type="slidenum">
              <a:rPr lang="fr-FR" smtClean="0"/>
              <a:t>11</a:t>
            </a:fld>
            <a:endParaRPr lang="fr-FR"/>
          </a:p>
        </p:txBody>
      </p:sp>
    </p:spTree>
    <p:extLst>
      <p:ext uri="{BB962C8B-B14F-4D97-AF65-F5344CB8AC3E}">
        <p14:creationId xmlns:p14="http://schemas.microsoft.com/office/powerpoint/2010/main" val="2309835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10/10/2017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10/10/2017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10/10/2017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10/10/2017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t>10/10/2017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t>10/10/2017</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t>10/10/2017</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t>10/10/2017</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t>10/10/2017</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10/10/2017</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10/10/2017</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t>10/10/2017</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tiff"/><Relationship Id="rId7" Type="http://schemas.openxmlformats.org/officeDocument/2006/relationships/image" Target="../media/image13.tiff"/><Relationship Id="rId2" Type="http://schemas.openxmlformats.org/officeDocument/2006/relationships/image" Target="../media/image8.tiff"/><Relationship Id="rId1" Type="http://schemas.openxmlformats.org/officeDocument/2006/relationships/slideLayout" Target="../slideLayouts/slideLayout2.xml"/><Relationship Id="rId6" Type="http://schemas.openxmlformats.org/officeDocument/2006/relationships/image" Target="../media/image12.tiff"/><Relationship Id="rId5" Type="http://schemas.openxmlformats.org/officeDocument/2006/relationships/image" Target="../media/image11.tiff"/><Relationship Id="rId4" Type="http://schemas.openxmlformats.org/officeDocument/2006/relationships/image" Target="../media/image10.tiff"/></Relationships>
</file>

<file path=ppt/slides/_rels/slide8.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en-US" b="1" dirty="0" smtClean="0"/>
              <a:t>Decision-making </a:t>
            </a:r>
            <a:r>
              <a:rPr lang="en-US" b="1" dirty="0"/>
              <a:t>under a sequential multiple-option choice frame</a:t>
            </a:r>
            <a:endParaRPr lang="fr-FR" dirty="0"/>
          </a:p>
        </p:txBody>
      </p:sp>
      <p:sp>
        <p:nvSpPr>
          <p:cNvPr id="3" name="Sous-titre 2"/>
          <p:cNvSpPr>
            <a:spLocks noGrp="1"/>
          </p:cNvSpPr>
          <p:nvPr>
            <p:ph type="subTitle" idx="1"/>
          </p:nvPr>
        </p:nvSpPr>
        <p:spPr/>
        <p:txBody>
          <a:bodyPr/>
          <a:lstStyle/>
          <a:p>
            <a:r>
              <a:rPr lang="en-US" dirty="0" smtClean="0"/>
              <a:t>Chen Hu</a:t>
            </a:r>
          </a:p>
          <a:p>
            <a:r>
              <a:rPr lang="en-US" sz="1800" dirty="0" smtClean="0"/>
              <a:t>(lab meeting 11/10/2017)</a:t>
            </a:r>
            <a:endParaRPr lang="fr-FR" sz="1800" dirty="0"/>
          </a:p>
        </p:txBody>
      </p:sp>
    </p:spTree>
    <p:extLst>
      <p:ext uri="{BB962C8B-B14F-4D97-AF65-F5344CB8AC3E}">
        <p14:creationId xmlns:p14="http://schemas.microsoft.com/office/powerpoint/2010/main" val="583041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83768" y="6021288"/>
            <a:ext cx="6563072" cy="706090"/>
          </a:xfrm>
        </p:spPr>
        <p:txBody>
          <a:bodyPr>
            <a:normAutofit/>
          </a:bodyPr>
          <a:lstStyle/>
          <a:p>
            <a:r>
              <a:rPr lang="en-US" sz="2400" dirty="0" smtClean="0"/>
              <a:t>Food (144 items*24 subjects, AL, </a:t>
            </a:r>
            <a:r>
              <a:rPr lang="en-US" sz="2400" dirty="0" err="1" smtClean="0"/>
              <a:t>def</a:t>
            </a:r>
            <a:r>
              <a:rPr lang="en-US" sz="2400" dirty="0" smtClean="0"/>
              <a:t> task)</a:t>
            </a:r>
            <a:endParaRPr lang="fr-FR" sz="2400" dirty="0"/>
          </a:p>
        </p:txBody>
      </p:sp>
      <p:pic>
        <p:nvPicPr>
          <p:cNvPr id="3074" name="Picture 2" descr="C:\Users\chen.hu\Desktop\4.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231900"/>
            <a:ext cx="5334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7570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952" y="188640"/>
            <a:ext cx="4565064" cy="418058"/>
          </a:xfrm>
        </p:spPr>
        <p:txBody>
          <a:bodyPr>
            <a:noAutofit/>
          </a:bodyPr>
          <a:lstStyle/>
          <a:p>
            <a:r>
              <a:rPr lang="en-US" sz="1800" dirty="0" err="1" smtClean="0"/>
              <a:t>Glm</a:t>
            </a:r>
            <a:r>
              <a:rPr lang="en-US" sz="1800" dirty="0" smtClean="0"/>
              <a:t> analysis with model free DV </a:t>
            </a:r>
            <a:r>
              <a:rPr lang="en-US" sz="1800" dirty="0" smtClean="0">
                <a:sym typeface="Wingdings" panose="05000000000000000000" pitchFamily="2" charset="2"/>
              </a:rPr>
              <a:t> </a:t>
            </a:r>
            <a:r>
              <a:rPr lang="en-US" sz="1800" dirty="0" smtClean="0"/>
              <a:t>choice</a:t>
            </a:r>
            <a:endParaRPr lang="fr-FR" sz="1800" dirty="0"/>
          </a:p>
        </p:txBody>
      </p:sp>
      <p:pic>
        <p:nvPicPr>
          <p:cNvPr id="1026" name="Picture 2" descr="C:\Users\chen.hu\Desktop\behavior_plots\f_inverse beta choice.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2384" y="-15974"/>
            <a:ext cx="4536504" cy="344497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chen.hu\Desktop\behavior_plots\p_invers_beta_4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9788" y="3472699"/>
            <a:ext cx="4512840" cy="3385301"/>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chen.hu\Desktop\behavior_plots\all_inverse_beta_si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635" y="1675656"/>
            <a:ext cx="4282749" cy="3212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181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Introduction</a:t>
            </a:r>
            <a:endParaRPr lang="fr-FR" dirty="0"/>
          </a:p>
        </p:txBody>
      </p:sp>
      <p:sp>
        <p:nvSpPr>
          <p:cNvPr id="3" name="Espace réservé du contenu 2"/>
          <p:cNvSpPr>
            <a:spLocks noGrp="1"/>
          </p:cNvSpPr>
          <p:nvPr>
            <p:ph idx="1"/>
          </p:nvPr>
        </p:nvSpPr>
        <p:spPr/>
        <p:txBody>
          <a:bodyPr>
            <a:normAutofit/>
          </a:bodyPr>
          <a:lstStyle/>
          <a:p>
            <a:r>
              <a:rPr lang="en-US" sz="2000" dirty="0" smtClean="0"/>
              <a:t>Former results in the lab has established:</a:t>
            </a:r>
          </a:p>
          <a:p>
            <a:pPr lvl="1"/>
            <a:r>
              <a:rPr lang="en-US" sz="1600" dirty="0" smtClean="0"/>
              <a:t>Choice are based on the value comparison between the default option vs the alternative (</a:t>
            </a:r>
            <a:r>
              <a:rPr lang="en-US" sz="1400" i="1" dirty="0" smtClean="0"/>
              <a:t>Lopez-</a:t>
            </a:r>
            <a:r>
              <a:rPr lang="en-US" sz="1400" i="1" dirty="0" err="1" smtClean="0"/>
              <a:t>Persem</a:t>
            </a:r>
            <a:r>
              <a:rPr lang="en-US" sz="1400" i="1" dirty="0" smtClean="0"/>
              <a:t>, </a:t>
            </a:r>
            <a:r>
              <a:rPr lang="en-US" sz="1400" i="1" dirty="0" err="1" smtClean="0"/>
              <a:t>eLife</a:t>
            </a:r>
            <a:r>
              <a:rPr lang="en-US" sz="1400" i="1" dirty="0" smtClean="0"/>
              <a:t>, 2017</a:t>
            </a:r>
            <a:r>
              <a:rPr lang="en-US" sz="1600" dirty="0" smtClean="0"/>
              <a:t>). </a:t>
            </a:r>
          </a:p>
          <a:p>
            <a:pPr lvl="1"/>
            <a:r>
              <a:rPr lang="en-US" sz="1600" dirty="0" smtClean="0"/>
              <a:t>Preference might be shifted by people’s actions (choice </a:t>
            </a:r>
            <a:r>
              <a:rPr lang="en-US" sz="1600" dirty="0" err="1" smtClean="0"/>
              <a:t>etc</a:t>
            </a:r>
            <a:r>
              <a:rPr lang="en-US" sz="1600" dirty="0" smtClean="0"/>
              <a:t>). (</a:t>
            </a:r>
            <a:r>
              <a:rPr lang="en-US" sz="1600" i="1" dirty="0" err="1" smtClean="0"/>
              <a:t>Vinckier</a:t>
            </a:r>
            <a:r>
              <a:rPr lang="en-US" sz="1600" i="1" dirty="0" smtClean="0"/>
              <a:t>, submitted</a:t>
            </a:r>
            <a:r>
              <a:rPr lang="en-US" sz="1600" dirty="0" smtClean="0"/>
              <a:t>)</a:t>
            </a:r>
          </a:p>
          <a:p>
            <a:pPr lvl="1"/>
            <a:endParaRPr lang="en-US" sz="1600" dirty="0"/>
          </a:p>
          <a:p>
            <a:pPr lvl="1"/>
            <a:endParaRPr lang="en-US" sz="1600" dirty="0" smtClean="0"/>
          </a:p>
          <a:p>
            <a:r>
              <a:rPr lang="en-US" sz="2000" dirty="0" smtClean="0"/>
              <a:t>So we are interested in investigating:</a:t>
            </a:r>
          </a:p>
          <a:p>
            <a:pPr lvl="1"/>
            <a:r>
              <a:rPr lang="en-US" sz="1600" dirty="0" smtClean="0"/>
              <a:t>The existence of the reference option in sequential multiple-choice frame.</a:t>
            </a:r>
          </a:p>
          <a:p>
            <a:pPr lvl="1"/>
            <a:r>
              <a:rPr lang="en-US" sz="1600" dirty="0" smtClean="0"/>
              <a:t>How step-by-step pre- commitment might shape people’s preferences and confidence report.</a:t>
            </a:r>
            <a:endParaRPr lang="en-US" sz="1600" dirty="0"/>
          </a:p>
        </p:txBody>
      </p:sp>
    </p:spTree>
    <p:extLst>
      <p:ext uri="{BB962C8B-B14F-4D97-AF65-F5344CB8AC3E}">
        <p14:creationId xmlns:p14="http://schemas.microsoft.com/office/powerpoint/2010/main" val="2881268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2875" y="1225221"/>
            <a:ext cx="954106" cy="5040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Practice</a:t>
            </a:r>
          </a:p>
          <a:p>
            <a:pPr algn="ctr"/>
            <a:r>
              <a:rPr lang="en-US" dirty="0" smtClean="0">
                <a:solidFill>
                  <a:schemeClr val="tx1"/>
                </a:solidFill>
              </a:rPr>
              <a:t>Rating</a:t>
            </a:r>
            <a:endParaRPr lang="fr-FR" dirty="0">
              <a:solidFill>
                <a:schemeClr val="tx1"/>
              </a:solidFill>
            </a:endParaRPr>
          </a:p>
        </p:txBody>
      </p:sp>
      <p:sp>
        <p:nvSpPr>
          <p:cNvPr id="6" name="Rectangle 5"/>
          <p:cNvSpPr/>
          <p:nvPr/>
        </p:nvSpPr>
        <p:spPr>
          <a:xfrm>
            <a:off x="1534685" y="1225221"/>
            <a:ext cx="1044116" cy="5040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Practice</a:t>
            </a:r>
          </a:p>
          <a:p>
            <a:pPr algn="ctr"/>
            <a:r>
              <a:rPr lang="en-US" dirty="0" smtClean="0">
                <a:solidFill>
                  <a:schemeClr val="tx1"/>
                </a:solidFill>
              </a:rPr>
              <a:t>Choice</a:t>
            </a:r>
            <a:endParaRPr lang="fr-FR" dirty="0">
              <a:solidFill>
                <a:schemeClr val="tx1"/>
              </a:solidFill>
            </a:endParaRPr>
          </a:p>
        </p:txBody>
      </p:sp>
      <p:sp>
        <p:nvSpPr>
          <p:cNvPr id="11" name="Rectangle 10"/>
          <p:cNvSpPr/>
          <p:nvPr/>
        </p:nvSpPr>
        <p:spPr>
          <a:xfrm>
            <a:off x="1624695" y="3241445"/>
            <a:ext cx="954106" cy="5040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Cate1</a:t>
            </a:r>
          </a:p>
          <a:p>
            <a:pPr algn="ctr"/>
            <a:r>
              <a:rPr lang="en-US" dirty="0" smtClean="0">
                <a:solidFill>
                  <a:schemeClr val="tx1"/>
                </a:solidFill>
              </a:rPr>
              <a:t>Choice</a:t>
            </a:r>
            <a:endParaRPr lang="fr-FR" dirty="0">
              <a:solidFill>
                <a:schemeClr val="tx1"/>
              </a:solidFill>
            </a:endParaRPr>
          </a:p>
        </p:txBody>
      </p:sp>
      <p:sp>
        <p:nvSpPr>
          <p:cNvPr id="12" name="Rectangle 11"/>
          <p:cNvSpPr/>
          <p:nvPr/>
        </p:nvSpPr>
        <p:spPr>
          <a:xfrm>
            <a:off x="580579" y="3241445"/>
            <a:ext cx="1044116" cy="5040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Cate1 </a:t>
            </a:r>
            <a:endParaRPr lang="en-US" dirty="0">
              <a:solidFill>
                <a:schemeClr val="tx1"/>
              </a:solidFill>
            </a:endParaRPr>
          </a:p>
          <a:p>
            <a:pPr algn="ctr"/>
            <a:r>
              <a:rPr lang="en-US" dirty="0" smtClean="0">
                <a:solidFill>
                  <a:schemeClr val="tx1"/>
                </a:solidFill>
              </a:rPr>
              <a:t>Rating</a:t>
            </a:r>
            <a:endParaRPr lang="fr-FR" dirty="0">
              <a:solidFill>
                <a:schemeClr val="tx1"/>
              </a:solidFill>
            </a:endParaRPr>
          </a:p>
        </p:txBody>
      </p:sp>
      <p:sp>
        <p:nvSpPr>
          <p:cNvPr id="13" name="Rectangle 12"/>
          <p:cNvSpPr/>
          <p:nvPr/>
        </p:nvSpPr>
        <p:spPr>
          <a:xfrm>
            <a:off x="1624695" y="5075712"/>
            <a:ext cx="954106" cy="5040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Cate2</a:t>
            </a:r>
          </a:p>
          <a:p>
            <a:pPr algn="ctr"/>
            <a:r>
              <a:rPr lang="en-US" dirty="0" smtClean="0">
                <a:solidFill>
                  <a:schemeClr val="tx1"/>
                </a:solidFill>
              </a:rPr>
              <a:t>Choice</a:t>
            </a:r>
            <a:endParaRPr lang="fr-FR" dirty="0">
              <a:solidFill>
                <a:schemeClr val="tx1"/>
              </a:solidFill>
            </a:endParaRPr>
          </a:p>
        </p:txBody>
      </p:sp>
      <p:sp>
        <p:nvSpPr>
          <p:cNvPr id="14" name="Rectangle 13"/>
          <p:cNvSpPr/>
          <p:nvPr/>
        </p:nvSpPr>
        <p:spPr>
          <a:xfrm>
            <a:off x="580579" y="5075712"/>
            <a:ext cx="1044116" cy="5040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Cate2 </a:t>
            </a:r>
            <a:endParaRPr lang="en-US" dirty="0">
              <a:solidFill>
                <a:schemeClr val="tx1"/>
              </a:solidFill>
            </a:endParaRPr>
          </a:p>
          <a:p>
            <a:pPr algn="ctr"/>
            <a:r>
              <a:rPr lang="en-US" dirty="0" smtClean="0">
                <a:solidFill>
                  <a:schemeClr val="tx1"/>
                </a:solidFill>
              </a:rPr>
              <a:t>Rating</a:t>
            </a:r>
            <a:endParaRPr lang="fr-FR" dirty="0">
              <a:solidFill>
                <a:schemeClr val="tx1"/>
              </a:solidFill>
            </a:endParaRPr>
          </a:p>
        </p:txBody>
      </p:sp>
      <p:sp>
        <p:nvSpPr>
          <p:cNvPr id="15" name="Rectangle 14"/>
          <p:cNvSpPr/>
          <p:nvPr/>
        </p:nvSpPr>
        <p:spPr>
          <a:xfrm>
            <a:off x="5881050" y="1255342"/>
            <a:ext cx="954106" cy="5040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Cate3</a:t>
            </a:r>
          </a:p>
          <a:p>
            <a:pPr algn="ctr"/>
            <a:r>
              <a:rPr lang="en-US" dirty="0" smtClean="0">
                <a:solidFill>
                  <a:schemeClr val="tx1"/>
                </a:solidFill>
              </a:rPr>
              <a:t>Choice</a:t>
            </a:r>
            <a:endParaRPr lang="fr-FR" dirty="0">
              <a:solidFill>
                <a:schemeClr val="tx1"/>
              </a:solidFill>
            </a:endParaRPr>
          </a:p>
        </p:txBody>
      </p:sp>
      <p:sp>
        <p:nvSpPr>
          <p:cNvPr id="16" name="Rectangle 15"/>
          <p:cNvSpPr/>
          <p:nvPr/>
        </p:nvSpPr>
        <p:spPr>
          <a:xfrm>
            <a:off x="4836934" y="1255342"/>
            <a:ext cx="1044116" cy="5040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Cate3 </a:t>
            </a:r>
            <a:endParaRPr lang="en-US" dirty="0">
              <a:solidFill>
                <a:schemeClr val="tx1"/>
              </a:solidFill>
            </a:endParaRPr>
          </a:p>
          <a:p>
            <a:pPr algn="ctr"/>
            <a:r>
              <a:rPr lang="en-US" dirty="0" smtClean="0">
                <a:solidFill>
                  <a:schemeClr val="tx1"/>
                </a:solidFill>
              </a:rPr>
              <a:t>Rating</a:t>
            </a:r>
            <a:endParaRPr lang="fr-FR" dirty="0">
              <a:solidFill>
                <a:schemeClr val="tx1"/>
              </a:solidFill>
            </a:endParaRPr>
          </a:p>
        </p:txBody>
      </p:sp>
      <p:sp>
        <p:nvSpPr>
          <p:cNvPr id="17" name="Rectangle 16"/>
          <p:cNvSpPr/>
          <p:nvPr/>
        </p:nvSpPr>
        <p:spPr>
          <a:xfrm>
            <a:off x="5885216" y="3241445"/>
            <a:ext cx="954106" cy="5040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Cate4</a:t>
            </a:r>
          </a:p>
          <a:p>
            <a:pPr algn="ctr"/>
            <a:r>
              <a:rPr lang="en-US" dirty="0" smtClean="0">
                <a:solidFill>
                  <a:schemeClr val="tx1"/>
                </a:solidFill>
              </a:rPr>
              <a:t>Choice</a:t>
            </a:r>
            <a:endParaRPr lang="fr-FR" dirty="0">
              <a:solidFill>
                <a:schemeClr val="tx1"/>
              </a:solidFill>
            </a:endParaRPr>
          </a:p>
        </p:txBody>
      </p:sp>
      <p:sp>
        <p:nvSpPr>
          <p:cNvPr id="18" name="Rectangle 17"/>
          <p:cNvSpPr/>
          <p:nvPr/>
        </p:nvSpPr>
        <p:spPr>
          <a:xfrm>
            <a:off x="4841100" y="3241445"/>
            <a:ext cx="1044116" cy="5040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Cate4 </a:t>
            </a:r>
            <a:endParaRPr lang="en-US" dirty="0">
              <a:solidFill>
                <a:schemeClr val="tx1"/>
              </a:solidFill>
            </a:endParaRPr>
          </a:p>
          <a:p>
            <a:pPr algn="ctr"/>
            <a:r>
              <a:rPr lang="en-US" dirty="0" smtClean="0">
                <a:solidFill>
                  <a:schemeClr val="tx1"/>
                </a:solidFill>
              </a:rPr>
              <a:t>Rating</a:t>
            </a:r>
            <a:endParaRPr lang="fr-FR" dirty="0">
              <a:solidFill>
                <a:schemeClr val="tx1"/>
              </a:solidFill>
            </a:endParaRPr>
          </a:p>
        </p:txBody>
      </p:sp>
      <p:sp>
        <p:nvSpPr>
          <p:cNvPr id="19" name="Rectangle 18"/>
          <p:cNvSpPr/>
          <p:nvPr/>
        </p:nvSpPr>
        <p:spPr>
          <a:xfrm>
            <a:off x="5885216" y="5075712"/>
            <a:ext cx="954106" cy="5040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Cate5</a:t>
            </a:r>
          </a:p>
          <a:p>
            <a:pPr algn="ctr"/>
            <a:r>
              <a:rPr lang="en-US" dirty="0" smtClean="0">
                <a:solidFill>
                  <a:schemeClr val="tx1"/>
                </a:solidFill>
              </a:rPr>
              <a:t>Choice</a:t>
            </a:r>
            <a:endParaRPr lang="fr-FR" dirty="0">
              <a:solidFill>
                <a:schemeClr val="tx1"/>
              </a:solidFill>
            </a:endParaRPr>
          </a:p>
        </p:txBody>
      </p:sp>
      <p:sp>
        <p:nvSpPr>
          <p:cNvPr id="20" name="Rectangle 19"/>
          <p:cNvSpPr/>
          <p:nvPr/>
        </p:nvSpPr>
        <p:spPr>
          <a:xfrm>
            <a:off x="4841100" y="5075712"/>
            <a:ext cx="1044116" cy="5040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Cate5</a:t>
            </a:r>
            <a:endParaRPr lang="en-US" dirty="0">
              <a:solidFill>
                <a:schemeClr val="tx1"/>
              </a:solidFill>
            </a:endParaRPr>
          </a:p>
          <a:p>
            <a:pPr algn="ctr"/>
            <a:r>
              <a:rPr lang="en-US" dirty="0" smtClean="0">
                <a:solidFill>
                  <a:schemeClr val="tx1"/>
                </a:solidFill>
              </a:rPr>
              <a:t>Rating</a:t>
            </a:r>
            <a:endParaRPr lang="fr-FR" dirty="0">
              <a:solidFill>
                <a:schemeClr val="tx1"/>
              </a:solidFill>
            </a:endParaRPr>
          </a:p>
        </p:txBody>
      </p:sp>
      <p:pic>
        <p:nvPicPr>
          <p:cNvPr id="1029" name="Picture 5" descr="C:\Users\chen.hu\Documents\GitHub\sdm\cate0\cate0_8.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9118" y="1015072"/>
            <a:ext cx="1177902" cy="8830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chen.hu\Documents\GitHub\sdm\cate1\cate1_10.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9118" y="3034554"/>
            <a:ext cx="1223783" cy="917837"/>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chen.hu\Documents\GitHub\sdm\cate2\cate2_6.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274" y="4931696"/>
            <a:ext cx="1248139" cy="93610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chen.hu\Documents\GitHub\sdm\cate3\cate3_79.jpe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0794" y="971525"/>
            <a:ext cx="1071689" cy="1071689"/>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chen.hu\Documents\GitHub\sdm\cate4\cate4_11.jpe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50794" y="2879913"/>
            <a:ext cx="1072478" cy="10724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chen.hu\Documents\GitHub\sdm\cate5\cate5_23.jpe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24328" y="4643664"/>
            <a:ext cx="1221586" cy="1628781"/>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985717" y="6093296"/>
            <a:ext cx="6265392" cy="646331"/>
          </a:xfrm>
          <a:prstGeom prst="rect">
            <a:avLst/>
          </a:prstGeom>
          <a:noFill/>
        </p:spPr>
        <p:txBody>
          <a:bodyPr wrap="square" rtlCol="0">
            <a:spAutoFit/>
          </a:bodyPr>
          <a:lstStyle/>
          <a:p>
            <a:r>
              <a:rPr lang="en-US" dirty="0" smtClean="0"/>
              <a:t>Ratings: 3*3 + 4*4 + 5*5 +6*6 = 86 items per block</a:t>
            </a:r>
          </a:p>
          <a:p>
            <a:r>
              <a:rPr lang="en-US" dirty="0" smtClean="0"/>
              <a:t>Choice:  3 + 4 + 5 + 6 = 18 trials * 4 repetition = 72 per block</a:t>
            </a:r>
            <a:endParaRPr lang="fr-FR" dirty="0"/>
          </a:p>
        </p:txBody>
      </p:sp>
      <p:sp>
        <p:nvSpPr>
          <p:cNvPr id="8" name="ZoneTexte 7"/>
          <p:cNvSpPr txBox="1"/>
          <p:nvPr/>
        </p:nvSpPr>
        <p:spPr>
          <a:xfrm>
            <a:off x="3588803" y="316615"/>
            <a:ext cx="2496261" cy="523220"/>
          </a:xfrm>
          <a:prstGeom prst="rect">
            <a:avLst/>
          </a:prstGeom>
          <a:noFill/>
        </p:spPr>
        <p:txBody>
          <a:bodyPr wrap="none" rtlCol="0">
            <a:spAutoFit/>
          </a:bodyPr>
          <a:lstStyle/>
          <a:p>
            <a:r>
              <a:rPr lang="en-US" sz="2800" b="1" dirty="0" smtClean="0"/>
              <a:t>Task Structure </a:t>
            </a:r>
            <a:endParaRPr lang="fr-FR" sz="2800" b="1" dirty="0"/>
          </a:p>
        </p:txBody>
      </p:sp>
    </p:spTree>
    <p:extLst>
      <p:ext uri="{BB962C8B-B14F-4D97-AF65-F5344CB8AC3E}">
        <p14:creationId xmlns:p14="http://schemas.microsoft.com/office/powerpoint/2010/main" val="2138760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Zoom in trial</a:t>
            </a:r>
            <a:endParaRPr lang="fr-FR" dirty="0"/>
          </a:p>
        </p:txBody>
      </p:sp>
      <p:pic>
        <p:nvPicPr>
          <p:cNvPr id="1026" name="Picture 2" descr="C:\Users\chen.hu\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1474679"/>
            <a:ext cx="2701639" cy="1594281"/>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611560" y="2132856"/>
            <a:ext cx="763351" cy="369332"/>
          </a:xfrm>
          <a:prstGeom prst="rect">
            <a:avLst/>
          </a:prstGeom>
          <a:noFill/>
        </p:spPr>
        <p:txBody>
          <a:bodyPr wrap="none" rtlCol="0">
            <a:spAutoFit/>
          </a:bodyPr>
          <a:lstStyle/>
          <a:p>
            <a:r>
              <a:rPr lang="en-US" dirty="0" smtClean="0"/>
              <a:t>Rating</a:t>
            </a:r>
            <a:endParaRPr lang="fr-FR" dirty="0"/>
          </a:p>
        </p:txBody>
      </p:sp>
      <p:sp>
        <p:nvSpPr>
          <p:cNvPr id="6" name="ZoneTexte 5"/>
          <p:cNvSpPr txBox="1"/>
          <p:nvPr/>
        </p:nvSpPr>
        <p:spPr>
          <a:xfrm>
            <a:off x="640556" y="4437112"/>
            <a:ext cx="809837" cy="369332"/>
          </a:xfrm>
          <a:prstGeom prst="rect">
            <a:avLst/>
          </a:prstGeom>
          <a:noFill/>
        </p:spPr>
        <p:txBody>
          <a:bodyPr wrap="none" rtlCol="0">
            <a:spAutoFit/>
          </a:bodyPr>
          <a:lstStyle/>
          <a:p>
            <a:r>
              <a:rPr lang="en-US" dirty="0" smtClean="0"/>
              <a:t>Choice</a:t>
            </a:r>
            <a:endParaRPr lang="fr-FR" dirty="0"/>
          </a:p>
        </p:txBody>
      </p:sp>
    </p:spTree>
    <p:extLst>
      <p:ext uri="{BB962C8B-B14F-4D97-AF65-F5344CB8AC3E}">
        <p14:creationId xmlns:p14="http://schemas.microsoft.com/office/powerpoint/2010/main" val="3730290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Hypothesis testing</a:t>
            </a:r>
            <a:endParaRPr lang="fr-FR" dirty="0"/>
          </a:p>
        </p:txBody>
      </p:sp>
      <p:sp>
        <p:nvSpPr>
          <p:cNvPr id="3" name="Espace réservé du contenu 2"/>
          <p:cNvSpPr>
            <a:spLocks noGrp="1"/>
          </p:cNvSpPr>
          <p:nvPr>
            <p:ph idx="1"/>
          </p:nvPr>
        </p:nvSpPr>
        <p:spPr/>
        <p:txBody>
          <a:bodyPr>
            <a:noAutofit/>
          </a:bodyPr>
          <a:lstStyle/>
          <a:p>
            <a:r>
              <a:rPr lang="en-US" sz="2400" dirty="0" smtClean="0"/>
              <a:t>H0</a:t>
            </a:r>
          </a:p>
          <a:p>
            <a:pPr lvl="1"/>
            <a:r>
              <a:rPr lang="en-US" sz="1600" dirty="0" err="1" smtClean="0"/>
              <a:t>Pk</a:t>
            </a:r>
            <a:r>
              <a:rPr lang="en-US" sz="1600" dirty="0" smtClean="0"/>
              <a:t> = </a:t>
            </a:r>
            <a:r>
              <a:rPr lang="en-US" sz="1600" dirty="0" err="1" smtClean="0"/>
              <a:t>exp</a:t>
            </a:r>
            <a:r>
              <a:rPr lang="en-US" sz="1600" dirty="0" smtClean="0"/>
              <a:t>(</a:t>
            </a:r>
            <a:r>
              <a:rPr lang="en-US" sz="1600" dirty="0" err="1" smtClean="0"/>
              <a:t>Vk</a:t>
            </a:r>
            <a:r>
              <a:rPr lang="en-US" sz="1600" dirty="0" smtClean="0"/>
              <a:t>/beta)/sum(</a:t>
            </a:r>
            <a:r>
              <a:rPr lang="en-US" sz="1600" dirty="0" err="1" smtClean="0"/>
              <a:t>exp</a:t>
            </a:r>
            <a:r>
              <a:rPr lang="en-US" sz="1600" dirty="0" smtClean="0"/>
              <a:t>(Vi/beta))</a:t>
            </a:r>
          </a:p>
          <a:p>
            <a:pPr lvl="1"/>
            <a:r>
              <a:rPr lang="en-US" sz="1600" dirty="0" smtClean="0"/>
              <a:t>People calculate the choice probability of each option base on their initial rating. People register all the values of the items during value comparison and work out final decision based on the probability computing.</a:t>
            </a:r>
          </a:p>
          <a:p>
            <a:pPr marL="0" indent="0">
              <a:buNone/>
            </a:pPr>
            <a:endParaRPr lang="en-US" sz="2400" dirty="0" smtClean="0"/>
          </a:p>
          <a:p>
            <a:r>
              <a:rPr lang="en-US" sz="2400" dirty="0" smtClean="0"/>
              <a:t>H1</a:t>
            </a:r>
            <a:r>
              <a:rPr lang="fr-FR" sz="2400" dirty="0" smtClean="0"/>
              <a:t>:</a:t>
            </a:r>
          </a:p>
          <a:p>
            <a:pPr lvl="1"/>
            <a:r>
              <a:rPr lang="en-US" sz="1600" dirty="0" err="1" smtClean="0"/>
              <a:t>Pk</a:t>
            </a:r>
            <a:r>
              <a:rPr lang="en-US" sz="1600" dirty="0" smtClean="0"/>
              <a:t> </a:t>
            </a:r>
            <a:r>
              <a:rPr lang="en-US" sz="1600" dirty="0"/>
              <a:t>= </a:t>
            </a:r>
            <a:r>
              <a:rPr lang="en-US" sz="1600" dirty="0" err="1"/>
              <a:t>exp</a:t>
            </a:r>
            <a:r>
              <a:rPr lang="en-US" sz="1600" dirty="0"/>
              <a:t>(</a:t>
            </a:r>
            <a:r>
              <a:rPr lang="en-US" sz="1600" dirty="0" err="1"/>
              <a:t>Vk</a:t>
            </a:r>
            <a:r>
              <a:rPr lang="en-US" sz="1600" dirty="0"/>
              <a:t>/beta)/sum(</a:t>
            </a:r>
            <a:r>
              <a:rPr lang="en-US" sz="1600" dirty="0" err="1"/>
              <a:t>exp</a:t>
            </a:r>
            <a:r>
              <a:rPr lang="en-US" sz="1600" dirty="0"/>
              <a:t>(Vi/beta</a:t>
            </a:r>
            <a:r>
              <a:rPr lang="en-US" sz="1600" dirty="0" smtClean="0"/>
              <a:t>))</a:t>
            </a:r>
            <a:endParaRPr lang="en-US" sz="2000" dirty="0"/>
          </a:p>
          <a:p>
            <a:pPr lvl="1"/>
            <a:r>
              <a:rPr lang="en-US" sz="1600" dirty="0" err="1" smtClean="0"/>
              <a:t>Vk</a:t>
            </a:r>
            <a:r>
              <a:rPr lang="en-US" sz="1600" dirty="0" smtClean="0"/>
              <a:t>(t) = </a:t>
            </a:r>
            <a:r>
              <a:rPr lang="en-US" sz="1600" dirty="0" err="1" smtClean="0"/>
              <a:t>Vko</a:t>
            </a:r>
            <a:r>
              <a:rPr lang="en-US" sz="1600" dirty="0" smtClean="0"/>
              <a:t> + </a:t>
            </a:r>
            <a:r>
              <a:rPr lang="en-US" sz="1600" dirty="0" err="1" smtClean="0"/>
              <a:t>betaC</a:t>
            </a:r>
            <a:r>
              <a:rPr lang="en-US" sz="1600" dirty="0" smtClean="0"/>
              <a:t>* (</a:t>
            </a:r>
            <a:r>
              <a:rPr lang="en-US" sz="1600" dirty="0" err="1" smtClean="0"/>
              <a:t>winning_record</a:t>
            </a:r>
            <a:r>
              <a:rPr lang="en-US" sz="1600" dirty="0" smtClean="0"/>
              <a:t>(t-1) – </a:t>
            </a:r>
            <a:r>
              <a:rPr lang="en-US" sz="1600" dirty="0" err="1" smtClean="0"/>
              <a:t>defeat_record</a:t>
            </a:r>
            <a:r>
              <a:rPr lang="en-US" sz="1600" dirty="0" smtClean="0"/>
              <a:t>(t-1));</a:t>
            </a:r>
          </a:p>
          <a:p>
            <a:pPr lvl="1"/>
            <a:r>
              <a:rPr lang="en-US" sz="1600" dirty="0" smtClean="0"/>
              <a:t>Each time a new option emerges, people will compare the new option with the current best option. Whichever option wins will get a bonus (i.e. indicating a bias towards this pre-committed option), and enters into the next round with augmented value. The options that had been defeated will downgrade the value (due to degraded value representation) and never be compared with other option again. So the final choice is based on the regulated value after several </a:t>
            </a:r>
            <a:r>
              <a:rPr lang="en-US" sz="1600" smtClean="0"/>
              <a:t>pairwise comparison.</a:t>
            </a:r>
            <a:endParaRPr lang="en-US" sz="1600" dirty="0"/>
          </a:p>
        </p:txBody>
      </p:sp>
    </p:spTree>
    <p:extLst>
      <p:ext uri="{BB962C8B-B14F-4D97-AF65-F5344CB8AC3E}">
        <p14:creationId xmlns:p14="http://schemas.microsoft.com/office/powerpoint/2010/main" val="1448481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en-US" sz="1800" dirty="0" smtClean="0"/>
              <a:t>Based on previous </a:t>
            </a:r>
            <a:r>
              <a:rPr lang="en-US" sz="1800" dirty="0" smtClean="0"/>
              <a:t>tasks using similar items, </a:t>
            </a:r>
            <a:r>
              <a:rPr lang="en-US" sz="1800" dirty="0" smtClean="0"/>
              <a:t>the ratings are simulated </a:t>
            </a:r>
            <a:r>
              <a:rPr lang="en-US" sz="1800" dirty="0" smtClean="0"/>
              <a:t>as uniformly distributed random integers from 0 to 100, with 10% attracted to the 0 </a:t>
            </a:r>
            <a:r>
              <a:rPr lang="en-US" sz="1800" dirty="0" smtClean="0"/>
              <a:t>point.</a:t>
            </a:r>
            <a:endParaRPr lang="en-US" sz="1800" dirty="0" smtClean="0"/>
          </a:p>
          <a:p>
            <a:r>
              <a:rPr lang="en-US" sz="1800" dirty="0" smtClean="0"/>
              <a:t>Result set: </a:t>
            </a:r>
            <a:r>
              <a:rPr lang="en-US" sz="1800" dirty="0"/>
              <a:t>86 </a:t>
            </a:r>
            <a:r>
              <a:rPr lang="en-US" sz="1800" dirty="0" smtClean="0"/>
              <a:t>ratings *10 categories, 18 trials* </a:t>
            </a:r>
            <a:r>
              <a:rPr lang="en-US" sz="1800" dirty="0"/>
              <a:t>10 categories </a:t>
            </a:r>
            <a:r>
              <a:rPr lang="en-US" sz="1800" dirty="0" smtClean="0"/>
              <a:t>(24 subjects)</a:t>
            </a:r>
            <a:endParaRPr lang="en-US" sz="1800" dirty="0" smtClean="0"/>
          </a:p>
          <a:p>
            <a:r>
              <a:rPr lang="en-US" sz="1800" dirty="0" smtClean="0"/>
              <a:t>Simulate </a:t>
            </a:r>
            <a:r>
              <a:rPr lang="en-US" sz="1800" dirty="0" smtClean="0"/>
              <a:t>the choice: </a:t>
            </a:r>
          </a:p>
          <a:p>
            <a:pPr lvl="1"/>
            <a:r>
              <a:rPr lang="en-US" sz="1800" dirty="0" smtClean="0"/>
              <a:t>Using the </a:t>
            </a:r>
            <a:r>
              <a:rPr lang="en-US" sz="1800" b="1" dirty="0" smtClean="0"/>
              <a:t>inverse </a:t>
            </a:r>
            <a:r>
              <a:rPr lang="en-US" sz="1800" b="1" dirty="0" smtClean="0"/>
              <a:t>temperature (beta)</a:t>
            </a:r>
            <a:r>
              <a:rPr lang="en-US" sz="1800" dirty="0" smtClean="0"/>
              <a:t> </a:t>
            </a:r>
            <a:r>
              <a:rPr lang="en-US" sz="1800" dirty="0" smtClean="0"/>
              <a:t>from the previous study of DV on </a:t>
            </a:r>
            <a:r>
              <a:rPr lang="en-US" sz="1800" dirty="0" smtClean="0"/>
              <a:t>choice</a:t>
            </a:r>
            <a:endParaRPr lang="en-US" sz="1800" dirty="0" smtClean="0"/>
          </a:p>
          <a:p>
            <a:pPr lvl="1"/>
            <a:r>
              <a:rPr lang="en-US" sz="1800" dirty="0" smtClean="0"/>
              <a:t>Simulate a range of </a:t>
            </a:r>
            <a:r>
              <a:rPr lang="en-US" sz="1800" dirty="0" smtClean="0"/>
              <a:t>possible ‘</a:t>
            </a:r>
            <a:r>
              <a:rPr lang="en-US" sz="1800" b="1" dirty="0" smtClean="0"/>
              <a:t>bonus for winning a comparison</a:t>
            </a:r>
            <a:r>
              <a:rPr lang="en-US" sz="1800" dirty="0" smtClean="0"/>
              <a:t>’ (denoted as </a:t>
            </a:r>
            <a:r>
              <a:rPr lang="en-US" sz="1800" b="1" dirty="0" err="1" smtClean="0"/>
              <a:t>betaC</a:t>
            </a:r>
            <a:r>
              <a:rPr lang="en-US" sz="1800" dirty="0" smtClean="0"/>
              <a:t>, ranging from 0.51 to 10,02), to verify the extent to which the predicted effect sustain.</a:t>
            </a:r>
            <a:endParaRPr lang="en-US" sz="1800" dirty="0" smtClean="0"/>
          </a:p>
          <a:p>
            <a:pPr marL="457200" lvl="1" indent="0">
              <a:buNone/>
            </a:pPr>
            <a:endParaRPr lang="en-US" sz="1800" dirty="0" smtClean="0"/>
          </a:p>
        </p:txBody>
      </p:sp>
      <p:sp>
        <p:nvSpPr>
          <p:cNvPr id="4" name="Titre 1"/>
          <p:cNvSpPr>
            <a:spLocks noGrp="1"/>
          </p:cNvSpPr>
          <p:nvPr>
            <p:ph type="title"/>
          </p:nvPr>
        </p:nvSpPr>
        <p:spPr>
          <a:xfrm>
            <a:off x="2339752" y="404664"/>
            <a:ext cx="4258816" cy="850106"/>
          </a:xfrm>
        </p:spPr>
        <p:txBody>
          <a:bodyPr/>
          <a:lstStyle/>
          <a:p>
            <a:r>
              <a:rPr lang="en-US" dirty="0" smtClean="0"/>
              <a:t>Task simulation</a:t>
            </a:r>
            <a:endParaRPr lang="fr-FR" dirty="0"/>
          </a:p>
        </p:txBody>
      </p:sp>
    </p:spTree>
    <p:extLst>
      <p:ext uri="{BB962C8B-B14F-4D97-AF65-F5344CB8AC3E}">
        <p14:creationId xmlns:p14="http://schemas.microsoft.com/office/powerpoint/2010/main" val="2088089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chen.hu\Documents\GitHub\sdm\simulation\plots\v2\100simulations\beta101\beta101_C1.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457" y="2924944"/>
            <a:ext cx="4231372" cy="167885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chen.hu\Documents\GitHub\sdm\simulation\plots\v2\100simulations\beta51\beta51_C1.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1" y="1052736"/>
            <a:ext cx="4430296" cy="1560894"/>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chen.hu\Documents\GitHub\sdm\simulation\plots\v2\100simulations\beta176\beta176_C1.t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04" y="5095890"/>
            <a:ext cx="4385501" cy="164547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chen.hu\Documents\GitHub\sdm\simulation\plots\v2\100simulations\beta51\beta51_C2.t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88024" y="983746"/>
            <a:ext cx="4222124" cy="1584176"/>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chen.hu\Documents\GitHub\sdm\simulation\plots\v2\100simulations\beta101\beta101_C2.t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98041" y="2880487"/>
            <a:ext cx="4158811" cy="167885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chen.hu\Documents\GitHub\sdm\simulation\plots\v2\100simulations\beta176\beta176_C2.t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20072" y="5052050"/>
            <a:ext cx="3915521" cy="1545301"/>
          </a:xfrm>
          <a:prstGeom prst="rect">
            <a:avLst/>
          </a:prstGeom>
          <a:noFill/>
          <a:extLst>
            <a:ext uri="{909E8E84-426E-40DD-AFC4-6F175D3DCCD1}">
              <a14:hiddenFill xmlns:a14="http://schemas.microsoft.com/office/drawing/2010/main">
                <a:solidFill>
                  <a:srgbClr val="FFFFFF"/>
                </a:solidFill>
              </a14:hiddenFill>
            </a:ext>
          </a:extLst>
        </p:spPr>
      </p:pic>
      <p:sp>
        <p:nvSpPr>
          <p:cNvPr id="10" name="Titre 1"/>
          <p:cNvSpPr txBox="1">
            <a:spLocks/>
          </p:cNvSpPr>
          <p:nvPr/>
        </p:nvSpPr>
        <p:spPr>
          <a:xfrm>
            <a:off x="2411760" y="162078"/>
            <a:ext cx="4277518" cy="674633"/>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Simulation results</a:t>
            </a:r>
            <a:endParaRPr lang="fr-FR" dirty="0"/>
          </a:p>
        </p:txBody>
      </p:sp>
    </p:spTree>
    <p:extLst>
      <p:ext uri="{BB962C8B-B14F-4D97-AF65-F5344CB8AC3E}">
        <p14:creationId xmlns:p14="http://schemas.microsoft.com/office/powerpoint/2010/main" val="1976115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Pilot results</a:t>
            </a:r>
            <a:endParaRPr lang="fr-FR" dirty="0"/>
          </a:p>
        </p:txBody>
      </p:sp>
      <p:pic>
        <p:nvPicPr>
          <p:cNvPr id="4098" name="Picture 2" descr="C:\Users\chen.hu\Documents\GitHub\sdm\results_plot\rating_distribution.tif"/>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988840"/>
            <a:ext cx="4195649" cy="2952328"/>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chen.hu\Documents\GitHub\sdm\results_plot\confidence_distribution.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1874410"/>
            <a:ext cx="4461154" cy="3045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38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36912"/>
            <a:ext cx="8229600" cy="1143000"/>
          </a:xfrm>
        </p:spPr>
        <p:txBody>
          <a:bodyPr/>
          <a:lstStyle/>
          <a:p>
            <a:r>
              <a:rPr lang="en-US" dirty="0" smtClean="0"/>
              <a:t>Appendix</a:t>
            </a:r>
            <a:endParaRPr lang="fr-FR" dirty="0"/>
          </a:p>
        </p:txBody>
      </p:sp>
    </p:spTree>
    <p:extLst>
      <p:ext uri="{BB962C8B-B14F-4D97-AF65-F5344CB8AC3E}">
        <p14:creationId xmlns:p14="http://schemas.microsoft.com/office/powerpoint/2010/main" val="1572485812"/>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nalisé 1">
      <a:majorFont>
        <a:latin typeface="Baskerville Old Face"/>
        <a:ea typeface=""/>
        <a:cs typeface=""/>
      </a:majorFont>
      <a:minorFont>
        <a:latin typeface="Garamond"/>
        <a:ea typeface=""/>
        <a:cs typeface=""/>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TotalTime>
  <Words>559</Words>
  <Application>Microsoft Office PowerPoint</Application>
  <PresentationFormat>Affichage à l'écran (4:3)</PresentationFormat>
  <Paragraphs>75</Paragraphs>
  <Slides>11</Slides>
  <Notes>2</Notes>
  <HiddenSlides>0</HiddenSlides>
  <MMClips>0</MMClip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Thème Office</vt:lpstr>
      <vt:lpstr>Decision-making under a sequential multiple-option choice frame</vt:lpstr>
      <vt:lpstr>Introduction</vt:lpstr>
      <vt:lpstr>Présentation PowerPoint</vt:lpstr>
      <vt:lpstr>Zoom in trial</vt:lpstr>
      <vt:lpstr>Hypothesis testing</vt:lpstr>
      <vt:lpstr>Task simulation</vt:lpstr>
      <vt:lpstr>Présentation PowerPoint</vt:lpstr>
      <vt:lpstr>Pilot results</vt:lpstr>
      <vt:lpstr>Appendix</vt:lpstr>
      <vt:lpstr>Food (144 items*24 subjects, AL, def task)</vt:lpstr>
      <vt:lpstr>Glm analysis with model free DV  choice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of new task</dc:title>
  <dc:creator>HU Chen</dc:creator>
  <cp:lastModifiedBy>HU Chen</cp:lastModifiedBy>
  <cp:revision>18</cp:revision>
  <dcterms:created xsi:type="dcterms:W3CDTF">2017-08-30T11:54:23Z</dcterms:created>
  <dcterms:modified xsi:type="dcterms:W3CDTF">2017-10-10T12:09:09Z</dcterms:modified>
</cp:coreProperties>
</file>