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73" r:id="rId3"/>
    <p:sldId id="271" r:id="rId4"/>
    <p:sldId id="272" r:id="rId5"/>
    <p:sldId id="256" r:id="rId6"/>
    <p:sldId id="260" r:id="rId7"/>
    <p:sldId id="257" r:id="rId8"/>
    <p:sldId id="263" r:id="rId9"/>
    <p:sldId id="259" r:id="rId10"/>
    <p:sldId id="264" r:id="rId11"/>
    <p:sldId id="267" r:id="rId12"/>
    <p:sldId id="268" r:id="rId13"/>
    <p:sldId id="261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79" autoAdjust="0"/>
  </p:normalViewPr>
  <p:slideViewPr>
    <p:cSldViewPr>
      <p:cViewPr varScale="1">
        <p:scale>
          <a:sx n="93" d="100"/>
          <a:sy n="93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6E101-0DB5-4DE4-A802-E768D605589D}" type="datetimeFigureOut">
              <a:rPr lang="fr-FR" smtClean="0"/>
              <a:t>10/10/2017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73E45-9585-40E9-A61B-BEE13BCA36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15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73E45-9585-40E9-A61B-BEE13BCA366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46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Inverse</a:t>
            </a:r>
            <a:r>
              <a:rPr lang="en-US" baseline="0" dirty="0" smtClean="0"/>
              <a:t> choice beta is calculated as:</a:t>
            </a:r>
          </a:p>
          <a:p>
            <a:r>
              <a:rPr lang="en-US" baseline="0" dirty="0" smtClean="0"/>
              <a:t>Choice = sigmoidal (</a:t>
            </a:r>
            <a:r>
              <a:rPr lang="en-US" baseline="0" dirty="0" err="1" smtClean="0"/>
              <a:t>betaDV</a:t>
            </a:r>
            <a:r>
              <a:rPr lang="en-US" baseline="0" dirty="0" smtClean="0"/>
              <a:t> + constant)</a:t>
            </a:r>
          </a:p>
          <a:p>
            <a:r>
              <a:rPr lang="en-US" baseline="0" dirty="0" smtClean="0"/>
              <a:t>DV = </a:t>
            </a:r>
            <a:r>
              <a:rPr lang="en-US" baseline="0" dirty="0" err="1" smtClean="0"/>
              <a:t>RatingR</a:t>
            </a:r>
            <a:r>
              <a:rPr lang="en-US" baseline="0" dirty="0" smtClean="0"/>
              <a:t> *(</a:t>
            </a:r>
            <a:r>
              <a:rPr lang="en-US" baseline="0" dirty="0" err="1" smtClean="0"/>
              <a:t>quantity_left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quantity_right</a:t>
            </a:r>
            <a:r>
              <a:rPr lang="en-US" baseline="0" dirty="0" smtClean="0"/>
              <a:t>)  - </a:t>
            </a:r>
            <a:r>
              <a:rPr lang="en-US" baseline="0" dirty="0" err="1" smtClean="0"/>
              <a:t>RatingE</a:t>
            </a:r>
            <a:r>
              <a:rPr lang="en-US" baseline="0" dirty="0" smtClean="0"/>
              <a:t> *(</a:t>
            </a:r>
            <a:r>
              <a:rPr lang="en-US" baseline="0" dirty="0" err="1" smtClean="0"/>
              <a:t>quantity_left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quantity_right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Blue plot: fMRI data, n = 24</a:t>
            </a:r>
            <a:r>
              <a:rPr lang="fr-FR" baseline="0" dirty="0" smtClean="0"/>
              <a:t>, ANOVA, p = 0.8, no </a:t>
            </a:r>
            <a:r>
              <a:rPr lang="fr-FR" baseline="0" dirty="0" err="1" smtClean="0"/>
              <a:t>significant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difference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Mean</a:t>
            </a:r>
            <a:r>
              <a:rPr lang="fr-FR" baseline="0" dirty="0" smtClean="0"/>
              <a:t> [</a:t>
            </a:r>
            <a:r>
              <a:rPr lang="en-US" baseline="0" dirty="0" smtClean="0"/>
              <a:t>0.1638    0.1473    0.1675    0.1546]</a:t>
            </a: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Orange plot: pilot data, n = 41, ANOVA, p = 0.36 mean [0.2617    0.2878    0.2952    0.2500]</a:t>
            </a:r>
          </a:p>
          <a:p>
            <a:r>
              <a:rPr lang="en-US" baseline="0" dirty="0" smtClean="0"/>
              <a:t>Purple data: pulled together two datasets, n = 65, ANOVA,  p = 0.44</a:t>
            </a:r>
          </a:p>
          <a:p>
            <a:r>
              <a:rPr lang="en-US" baseline="0" dirty="0" smtClean="0"/>
              <a:t>Mean [0.2255    0.2359    0.2480    0.2147]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Mean of all session putting together two data sets  = 0.231</a:t>
            </a:r>
          </a:p>
          <a:p>
            <a:r>
              <a:rPr lang="en-US" baseline="0" dirty="0" smtClean="0"/>
              <a:t>This is the inversed temperature *beta</a:t>
            </a:r>
          </a:p>
          <a:p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B4895-636F-4789-8DA9-64D7F0A637C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83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10/10/2017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Decision-making </a:t>
            </a:r>
            <a:r>
              <a:rPr lang="en-US" b="1" dirty="0"/>
              <a:t>under a sequential multiple-option choice frame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Chen Hu</a:t>
            </a:r>
          </a:p>
          <a:p>
            <a:r>
              <a:rPr lang="en-US" sz="1800" dirty="0" smtClean="0"/>
              <a:t>(lab meeting 11/10/2017)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58304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6021288"/>
            <a:ext cx="6563072" cy="7060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Music (144 items*24 subjects, AL, </a:t>
            </a:r>
            <a:r>
              <a:rPr lang="en-US" sz="2400" dirty="0" err="1" smtClean="0"/>
              <a:t>def</a:t>
            </a:r>
            <a:r>
              <a:rPr lang="en-US" sz="2400" dirty="0" smtClean="0"/>
              <a:t> task)</a:t>
            </a:r>
            <a:endParaRPr lang="fr-FR" sz="2400" dirty="0"/>
          </a:p>
        </p:txBody>
      </p:sp>
      <p:pic>
        <p:nvPicPr>
          <p:cNvPr id="4098" name="Picture 2" descr="C:\Users\chen.hu\Dropbox\PHD\SDM_behavior\5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191" y="16288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6021288"/>
            <a:ext cx="6563072" cy="706090"/>
          </a:xfrm>
        </p:spPr>
        <p:txBody>
          <a:bodyPr>
            <a:norm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eading (144 items, AL, </a:t>
            </a:r>
            <a:r>
              <a:rPr lang="en-US" sz="2400" dirty="0" err="1" smtClean="0"/>
              <a:t>def</a:t>
            </a:r>
            <a:r>
              <a:rPr lang="en-US" sz="2400" dirty="0" smtClean="0"/>
              <a:t> task)</a:t>
            </a:r>
            <a:endParaRPr lang="fr-FR" sz="2400" dirty="0"/>
          </a:p>
        </p:txBody>
      </p:sp>
      <p:pic>
        <p:nvPicPr>
          <p:cNvPr id="1027" name="Picture 3" descr="C:\Users\chen.hu\Desktop\1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304"/>
            <a:ext cx="8856984" cy="606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9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6021288"/>
            <a:ext cx="6563072" cy="7060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Reading (144 items*24 subjects, AL, </a:t>
            </a:r>
            <a:r>
              <a:rPr lang="en-US" sz="2400" dirty="0" err="1" smtClean="0"/>
              <a:t>def</a:t>
            </a:r>
            <a:r>
              <a:rPr lang="en-US" sz="2400" dirty="0" smtClean="0"/>
              <a:t> task)</a:t>
            </a:r>
            <a:endParaRPr lang="fr-FR" sz="2400" dirty="0"/>
          </a:p>
        </p:txBody>
      </p:sp>
      <p:pic>
        <p:nvPicPr>
          <p:cNvPr id="5122" name="Picture 2" descr="C:\Users\chen.hu\Desktop\6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0728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1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Simulate the rating as uniformly distributed random integers from 0 to </a:t>
            </a:r>
            <a:r>
              <a:rPr lang="en-US" sz="2400" dirty="0" smtClean="0"/>
              <a:t>100, with 10% attracted to the 0 point.</a:t>
            </a:r>
            <a:endParaRPr lang="en-US" sz="2400" dirty="0" smtClean="0"/>
          </a:p>
          <a:p>
            <a:r>
              <a:rPr lang="en-US" sz="2400" dirty="0" smtClean="0"/>
              <a:t>10 </a:t>
            </a:r>
            <a:r>
              <a:rPr lang="en-US" sz="2400" dirty="0" smtClean="0"/>
              <a:t>categories </a:t>
            </a:r>
            <a:r>
              <a:rPr lang="en-US" sz="2400" dirty="0" smtClean="0"/>
              <a:t>* 86 items</a:t>
            </a:r>
          </a:p>
          <a:p>
            <a:r>
              <a:rPr lang="en-US" sz="2400" dirty="0" smtClean="0"/>
              <a:t>24 subjects</a:t>
            </a:r>
          </a:p>
          <a:p>
            <a:r>
              <a:rPr lang="en-US" sz="2400" dirty="0" smtClean="0"/>
              <a:t>Simulate </a:t>
            </a:r>
            <a:r>
              <a:rPr lang="en-US" sz="2400" dirty="0" smtClean="0"/>
              <a:t>the </a:t>
            </a:r>
            <a:r>
              <a:rPr lang="en-US" sz="2400" dirty="0" smtClean="0"/>
              <a:t>choice: </a:t>
            </a:r>
            <a:endParaRPr lang="en-US" sz="2000" dirty="0" smtClean="0"/>
          </a:p>
          <a:p>
            <a:pPr lvl="1"/>
            <a:r>
              <a:rPr lang="en-US" sz="2000" dirty="0" smtClean="0"/>
              <a:t>Using </a:t>
            </a:r>
            <a:r>
              <a:rPr lang="en-US" sz="2000" dirty="0" smtClean="0"/>
              <a:t>the </a:t>
            </a:r>
            <a:r>
              <a:rPr lang="en-US" sz="2000" dirty="0" smtClean="0"/>
              <a:t>inverse </a:t>
            </a:r>
            <a:r>
              <a:rPr lang="en-US" sz="2000" dirty="0" smtClean="0"/>
              <a:t>temperature </a:t>
            </a:r>
            <a:r>
              <a:rPr lang="en-US" sz="2000" dirty="0" smtClean="0"/>
              <a:t>from </a:t>
            </a:r>
            <a:r>
              <a:rPr lang="en-US" sz="2000" dirty="0" smtClean="0"/>
              <a:t>the previous study of DV on </a:t>
            </a:r>
            <a:r>
              <a:rPr lang="en-US" sz="2000" dirty="0" smtClean="0"/>
              <a:t>choice</a:t>
            </a:r>
          </a:p>
          <a:p>
            <a:pPr lvl="1"/>
            <a:r>
              <a:rPr lang="en-US" sz="2000" dirty="0" smtClean="0"/>
              <a:t>Simulate a range of 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880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952" y="188640"/>
            <a:ext cx="4565064" cy="418058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Glm</a:t>
            </a:r>
            <a:r>
              <a:rPr lang="en-US" sz="1800" dirty="0" smtClean="0"/>
              <a:t> analysis with model free DV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smtClean="0"/>
              <a:t>choice</a:t>
            </a:r>
            <a:endParaRPr lang="fr-FR" sz="1800" dirty="0"/>
          </a:p>
        </p:txBody>
      </p:sp>
      <p:pic>
        <p:nvPicPr>
          <p:cNvPr id="1026" name="Picture 2" descr="C:\Users\chen.hu\Desktop\behavior_plots\f_inverse beta choic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384" y="-15974"/>
            <a:ext cx="4536504" cy="344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hen.hu\Desktop\behavior_plots\p_invers_beta_4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3472699"/>
            <a:ext cx="4512840" cy="338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hen.hu\Desktop\behavior_plots\all_inverse_beta_si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35" y="1675656"/>
            <a:ext cx="4282749" cy="321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1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126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2875" y="1225221"/>
            <a:ext cx="95410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Practice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4685" y="1225221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Choice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24695" y="3241445"/>
            <a:ext cx="95410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Choice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0579" y="3241445"/>
            <a:ext cx="104411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Cate1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24695" y="5075712"/>
            <a:ext cx="95410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Choice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0579" y="5075712"/>
            <a:ext cx="104411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Cate2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81050" y="1255342"/>
            <a:ext cx="95410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Choice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36934" y="1255342"/>
            <a:ext cx="104411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Cate3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85216" y="3241445"/>
            <a:ext cx="95410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Choice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41100" y="3241445"/>
            <a:ext cx="104411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Cate4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85216" y="5075712"/>
            <a:ext cx="95410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Choice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41100" y="5075712"/>
            <a:ext cx="104411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Cate5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29" name="Picture 5" descr="C:\Users\chen.hu\Documents\GitHub\sdm\cate0\cate0_8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118" y="1015072"/>
            <a:ext cx="1177902" cy="88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hen.hu\Documents\GitHub\sdm\cate1\cate1_10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118" y="3034554"/>
            <a:ext cx="1223783" cy="91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hen.hu\Documents\GitHub\sdm\cate2\cate2_6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74" y="4931696"/>
            <a:ext cx="1248139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hen.hu\Documents\GitHub\sdm\cate3\cate3_79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94" y="971525"/>
            <a:ext cx="1071689" cy="107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hen.hu\Documents\GitHub\sdm\cate4\cate4_11.jpe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94" y="2879913"/>
            <a:ext cx="1072478" cy="107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hen.hu\Documents\GitHub\sdm\cate5\cate5_23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643664"/>
            <a:ext cx="1221586" cy="162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985717" y="6093296"/>
            <a:ext cx="626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Ratings: 3*3 + 4*4 + 5*5 +6*6 = 86 items per block</a:t>
            </a:r>
          </a:p>
          <a:p>
            <a:r>
              <a:rPr lang="en-US" dirty="0" smtClean="0"/>
              <a:t>Choice:  3 + 4 + 5 + 6 = 18 trials * 4 repetition = 72 per block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588803" y="316615"/>
            <a:ext cx="2496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Task Structure 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13876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in trial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6419056" cy="283691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029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 smtClean="0"/>
              <a:t>of the task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57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simulation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distribution from prior studies</a:t>
            </a:r>
          </a:p>
          <a:p>
            <a:r>
              <a:rPr lang="en-US" dirty="0" smtClean="0"/>
              <a:t>144 items * 3 categories (food, music, reading)</a:t>
            </a:r>
          </a:p>
          <a:p>
            <a:r>
              <a:rPr lang="en-US" dirty="0" smtClean="0"/>
              <a:t>24 subjects rated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333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6021288"/>
            <a:ext cx="6563072" cy="7060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Food (144 items, AL, </a:t>
            </a:r>
            <a:r>
              <a:rPr lang="en-US" sz="2400" dirty="0" err="1" smtClean="0"/>
              <a:t>def</a:t>
            </a:r>
            <a:r>
              <a:rPr lang="en-US" sz="2400" dirty="0" smtClean="0"/>
              <a:t> task)</a:t>
            </a:r>
            <a:endParaRPr lang="fr-FR" sz="2400" dirty="0"/>
          </a:p>
        </p:txBody>
      </p:sp>
      <p:pic>
        <p:nvPicPr>
          <p:cNvPr id="1027" name="Picture 3" descr="C:\Users\chen.hu\Desktop\1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304"/>
            <a:ext cx="8856984" cy="606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6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6021288"/>
            <a:ext cx="6563072" cy="7060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Food (144 items*24 subjects, AL, </a:t>
            </a:r>
            <a:r>
              <a:rPr lang="en-US" sz="2400" dirty="0" err="1" smtClean="0"/>
              <a:t>def</a:t>
            </a:r>
            <a:r>
              <a:rPr lang="en-US" sz="2400" dirty="0" smtClean="0"/>
              <a:t> task)</a:t>
            </a:r>
            <a:endParaRPr lang="fr-FR" sz="2400" dirty="0"/>
          </a:p>
        </p:txBody>
      </p:sp>
      <p:pic>
        <p:nvPicPr>
          <p:cNvPr id="3074" name="Picture 2" descr="C:\Users\chen.hu\Desktop\4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319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75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6021288"/>
            <a:ext cx="6563072" cy="7060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Music (144 items, AL, </a:t>
            </a:r>
            <a:r>
              <a:rPr lang="en-US" sz="2400" dirty="0" err="1" smtClean="0"/>
              <a:t>def</a:t>
            </a:r>
            <a:r>
              <a:rPr lang="en-US" sz="2400" dirty="0" smtClean="0"/>
              <a:t> task)</a:t>
            </a:r>
            <a:endParaRPr lang="fr-FR" sz="2400" dirty="0"/>
          </a:p>
        </p:txBody>
      </p:sp>
      <p:pic>
        <p:nvPicPr>
          <p:cNvPr id="2050" name="Picture 2" descr="C:\Users\chen.hu\Desktop\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5" y="332656"/>
            <a:ext cx="9005931" cy="553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4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Baskerville Old Face"/>
        <a:ea typeface=""/>
        <a:cs typeface=""/>
      </a:majorFont>
      <a:minorFont>
        <a:latin typeface="Garamond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347</Words>
  <Application>Microsoft Office PowerPoint</Application>
  <PresentationFormat>Affichage à l'écran (4:3)</PresentationFormat>
  <Paragraphs>63</Paragraphs>
  <Slides>14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Decision-making under a sequential multiple-option choice frame</vt:lpstr>
      <vt:lpstr>Introduction</vt:lpstr>
      <vt:lpstr>Présentation PowerPoint</vt:lpstr>
      <vt:lpstr>Zoom in trial</vt:lpstr>
      <vt:lpstr>Simulation of the task</vt:lpstr>
      <vt:lpstr>Rating simulation</vt:lpstr>
      <vt:lpstr>Food (144 items, AL, def task)</vt:lpstr>
      <vt:lpstr>Food (144 items*24 subjects, AL, def task)</vt:lpstr>
      <vt:lpstr>Music (144 items, AL, def task)</vt:lpstr>
      <vt:lpstr>Music (144 items*24 subjects, AL, def task)</vt:lpstr>
      <vt:lpstr>Reading (144 items, AL, def task)</vt:lpstr>
      <vt:lpstr>Reading (144 items*24 subjects, AL, def task)</vt:lpstr>
      <vt:lpstr>Présentation PowerPoint</vt:lpstr>
      <vt:lpstr>Glm analysis with model free DV  choice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new task</dc:title>
  <dc:creator>HU Chen</dc:creator>
  <cp:lastModifiedBy>HU Chen</cp:lastModifiedBy>
  <cp:revision>13</cp:revision>
  <dcterms:created xsi:type="dcterms:W3CDTF">2017-08-30T11:54:23Z</dcterms:created>
  <dcterms:modified xsi:type="dcterms:W3CDTF">2017-10-10T11:27:50Z</dcterms:modified>
</cp:coreProperties>
</file>