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66" r:id="rId5"/>
    <p:sldId id="308" r:id="rId6"/>
    <p:sldId id="309" r:id="rId7"/>
    <p:sldId id="310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00FB3-878C-48C2-8C7D-21F9269E0B92}" type="datetimeFigureOut">
              <a:rPr lang="fr-FR" smtClean="0"/>
              <a:t>15/03/2022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63EFA-D7B4-42C0-A4A1-6A6729E7549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8594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A74C6-9610-4EFF-A8CF-5CEBE7B27DC5}" type="datetimeFigureOut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1FD56-AA2F-4452-9FAC-B4C8D48F137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143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1FD56-AA2F-4452-9FAC-B4C8D48F137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647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1FD56-AA2F-4452-9FAC-B4C8D48F137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257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FBB5C9-59A7-4770-B2AA-641F3C63B4C9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97ECEE-8444-4057-BCDC-70E869F964AE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0D32C-F99B-4264-B2F8-362A1230B523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D72C39-303F-4AD1-B738-8E01CD1AAB10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F8CE47-D1E6-4DD8-AB34-2C9318886F0C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990BC9-279D-4310-92CE-1F5AE7EF8750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E5801A-B430-401E-B5DD-10F987106A20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C21A69B-D4C2-4BD5-8B03-93209A425E14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B14F60A-7B66-4829-887A-F663649423E8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3F65A44-474D-4549-A07C-6AAA0A9314B3}" type="datetime1">
              <a:rPr lang="fr-FR" noProof="0" smtClean="0"/>
              <a:t>15/03/2022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hyperlink" Target="http://www.youtub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369" y="639097"/>
            <a:ext cx="5832629" cy="3494791"/>
          </a:xfrm>
        </p:spPr>
        <p:txBody>
          <a:bodyPr rtlCol="0">
            <a:normAutofit/>
          </a:bodyPr>
          <a:lstStyle/>
          <a:p>
            <a:r>
              <a:rPr lang="fr-FR" dirty="0"/>
              <a:t>Web </a:t>
            </a:r>
            <a:r>
              <a:rPr lang="en-US" dirty="0"/>
              <a:t>development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us-titre 4">
            <a:extLst>
              <a:ext uri="{FF2B5EF4-FFF2-40B4-BE49-F238E27FC236}">
                <a16:creationId xmlns:a16="http://schemas.microsoft.com/office/drawing/2014/main" id="{79982108-5A56-4929-967B-CC749F27A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fr-FR" dirty="0"/>
              <a:t>The web : </a:t>
            </a:r>
            <a:r>
              <a:rPr lang="en-US" dirty="0"/>
              <a:t>How does the web work?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91B704-2A99-409F-8613-CE33B583AAC6}"/>
              </a:ext>
            </a:extLst>
          </p:cNvPr>
          <p:cNvSpPr txBox="1"/>
          <p:nvPr/>
        </p:nvSpPr>
        <p:spPr>
          <a:xfrm>
            <a:off x="1297028" y="1918186"/>
            <a:ext cx="108209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User opens his laptop (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client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) that is connected to the internet and opens Google Chrome (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browser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)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User types in the web address </a:t>
            </a:r>
            <a:r>
              <a:rPr lang="en-US" b="0" i="0" u="sng" dirty="0">
                <a:solidFill>
                  <a:srgbClr val="171717"/>
                </a:solidFill>
                <a:effectLst/>
                <a:latin typeface="+mj-lt"/>
                <a:hlinkClick r:id="rId4"/>
              </a:rPr>
              <a:t>www.youtube.com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to the browser address bar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The browser goes to the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DNS server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and exchange the web address into an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IP address</a:t>
            </a:r>
            <a:endParaRPr lang="en-US" b="0" i="0" dirty="0">
              <a:solidFill>
                <a:srgbClr val="171717"/>
              </a:solidFill>
              <a:effectLst/>
              <a:latin typeface="+mj-lt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The browser uses the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IP address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to make an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HTTP request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to YouTube's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server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to access the website page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YouTube server looks at the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HTTP request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, prepares the data into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packets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and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TCP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numbers each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packet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(many companies have their data stored in services like Oracle Cloud or AWS)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YouTube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server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responds with an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HTTP response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with a "200 OK" status code (means the request was processed successfully) to the user's browser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TCP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assembles the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packets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back to the data, and the web page is displayed by parsing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HTML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,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CSS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, </a:t>
            </a:r>
            <a:r>
              <a:rPr lang="en-US" b="0" i="1" dirty="0">
                <a:solidFill>
                  <a:srgbClr val="171717"/>
                </a:solidFill>
                <a:effectLst/>
                <a:latin typeface="+mj-lt"/>
              </a:rPr>
              <a:t>JavaScript</a:t>
            </a:r>
            <a:r>
              <a:rPr lang="en-US" b="0" i="0" dirty="0">
                <a:solidFill>
                  <a:srgbClr val="171717"/>
                </a:solidFill>
                <a:effectLst/>
                <a:latin typeface="+mj-lt"/>
              </a:rPr>
              <a:t> and its assets like images and videos</a:t>
            </a:r>
          </a:p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1488F-FF15-49B0-AD10-385F0A9F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 do you need to be a web developer?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F4431B-6E28-4AC5-B72C-13822812D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59" y="2023360"/>
            <a:ext cx="10846481" cy="417947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i="0" u="sng" dirty="0">
                <a:solidFill>
                  <a:srgbClr val="FF6600"/>
                </a:solidFill>
                <a:effectLst/>
                <a:latin typeface="+mj-lt"/>
              </a:rPr>
              <a:t>Front-end development:</a:t>
            </a:r>
          </a:p>
          <a:p>
            <a:pPr algn="just"/>
            <a:r>
              <a:rPr lang="en-US" dirty="0">
                <a:solidFill>
                  <a:srgbClr val="28282D"/>
                </a:solidFill>
                <a:latin typeface="+mj-lt"/>
              </a:rPr>
              <a:t>F</a:t>
            </a:r>
            <a:r>
              <a:rPr lang="en-US" b="0" i="0" dirty="0">
                <a:solidFill>
                  <a:srgbClr val="28282D"/>
                </a:solidFill>
                <a:effectLst/>
                <a:latin typeface="+mj-lt"/>
              </a:rPr>
              <a:t>ocus on the client-side development of websites, which consists of the design, layout, content, and navigation within a webpage. They use HTML, CSS, and JavaScript to build a web application.</a:t>
            </a:r>
          </a:p>
          <a:p>
            <a:pPr algn="just"/>
            <a:r>
              <a:rPr lang="en-US" b="1" i="0" u="sng" dirty="0">
                <a:solidFill>
                  <a:srgbClr val="FF6600"/>
                </a:solidFill>
                <a:effectLst/>
                <a:latin typeface="+mj-lt"/>
              </a:rPr>
              <a:t>Back-end development:</a:t>
            </a:r>
          </a:p>
          <a:p>
            <a:pPr algn="just"/>
            <a:r>
              <a:rPr lang="en-US" dirty="0">
                <a:solidFill>
                  <a:srgbClr val="28282D"/>
                </a:solidFill>
                <a:latin typeface="+mj-lt"/>
              </a:rPr>
              <a:t>F</a:t>
            </a:r>
            <a:r>
              <a:rPr lang="en-US" b="0" i="0" dirty="0">
                <a:solidFill>
                  <a:srgbClr val="28282D"/>
                </a:solidFill>
                <a:effectLst/>
                <a:latin typeface="+mj-lt"/>
              </a:rPr>
              <a:t>ocus on the service, application, and database side of web pages. They create the logical foundation and the computational logic of a site, software or information system.</a:t>
            </a:r>
          </a:p>
          <a:p>
            <a:pPr algn="just"/>
            <a:r>
              <a:rPr lang="en-US" b="1" u="sng" dirty="0">
                <a:solidFill>
                  <a:srgbClr val="FF6600"/>
                </a:solidFill>
                <a:latin typeface="+mj-lt"/>
              </a:rPr>
              <a:t>Full stack development: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8282D"/>
                </a:solidFill>
                <a:latin typeface="+mj-lt"/>
              </a:rPr>
              <a:t>Program a web page (like </a:t>
            </a:r>
            <a:r>
              <a:rPr lang="fr-FR" dirty="0" err="1">
                <a:solidFill>
                  <a:srgbClr val="28282D"/>
                </a:solidFill>
                <a:latin typeface="+mj-lt"/>
              </a:rPr>
              <a:t>using</a:t>
            </a:r>
            <a:r>
              <a:rPr lang="fr-FR" dirty="0">
                <a:solidFill>
                  <a:srgbClr val="28282D"/>
                </a:solidFill>
                <a:latin typeface="+mj-lt"/>
              </a:rPr>
              <a:t> JavaScript, jQuery, </a:t>
            </a:r>
            <a:r>
              <a:rPr lang="fr-FR" dirty="0" err="1">
                <a:solidFill>
                  <a:srgbClr val="28282D"/>
                </a:solidFill>
                <a:latin typeface="+mj-lt"/>
              </a:rPr>
              <a:t>React</a:t>
            </a:r>
            <a:r>
              <a:rPr lang="fr-FR" dirty="0">
                <a:solidFill>
                  <a:srgbClr val="28282D"/>
                </a:solidFill>
                <a:latin typeface="+mj-lt"/>
              </a:rPr>
              <a:t>, </a:t>
            </a:r>
            <a:r>
              <a:rPr lang="fr-FR" dirty="0" err="1">
                <a:solidFill>
                  <a:srgbClr val="28282D"/>
                </a:solidFill>
                <a:latin typeface="+mj-lt"/>
              </a:rPr>
              <a:t>Angular</a:t>
            </a:r>
            <a:r>
              <a:rPr lang="fr-FR" dirty="0">
                <a:solidFill>
                  <a:srgbClr val="28282D"/>
                </a:solidFill>
                <a:latin typeface="+mj-lt"/>
              </a:rPr>
              <a:t>, or Vue)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8282D"/>
                </a:solidFill>
                <a:latin typeface="+mj-lt"/>
              </a:rPr>
              <a:t>Program a server (like </a:t>
            </a:r>
            <a:r>
              <a:rPr lang="fr-FR" dirty="0" err="1">
                <a:solidFill>
                  <a:srgbClr val="28282D"/>
                </a:solidFill>
                <a:latin typeface="+mj-lt"/>
              </a:rPr>
              <a:t>using</a:t>
            </a:r>
            <a:r>
              <a:rPr lang="fr-FR" dirty="0">
                <a:solidFill>
                  <a:srgbClr val="28282D"/>
                </a:solidFill>
                <a:latin typeface="+mj-lt"/>
              </a:rPr>
              <a:t> PHP, ASP, Python, or Node)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28282D"/>
                </a:solidFill>
                <a:latin typeface="+mj-lt"/>
              </a:rPr>
              <a:t>Program a </a:t>
            </a:r>
            <a:r>
              <a:rPr lang="fr-FR" dirty="0" err="1">
                <a:solidFill>
                  <a:srgbClr val="28282D"/>
                </a:solidFill>
                <a:latin typeface="+mj-lt"/>
              </a:rPr>
              <a:t>database</a:t>
            </a:r>
            <a:r>
              <a:rPr lang="fr-FR" dirty="0">
                <a:solidFill>
                  <a:srgbClr val="28282D"/>
                </a:solidFill>
                <a:latin typeface="+mj-lt"/>
              </a:rPr>
              <a:t> (like </a:t>
            </a:r>
            <a:r>
              <a:rPr lang="fr-FR" dirty="0" err="1">
                <a:solidFill>
                  <a:srgbClr val="28282D"/>
                </a:solidFill>
                <a:latin typeface="+mj-lt"/>
              </a:rPr>
              <a:t>using</a:t>
            </a:r>
            <a:r>
              <a:rPr lang="fr-FR" dirty="0">
                <a:solidFill>
                  <a:srgbClr val="28282D"/>
                </a:solidFill>
                <a:latin typeface="+mj-lt"/>
              </a:rPr>
              <a:t> SQL, SQLite, or MongoDB)</a:t>
            </a:r>
          </a:p>
          <a:p>
            <a:pPr algn="just"/>
            <a:endParaRPr lang="en-US" b="0" i="0" dirty="0">
              <a:solidFill>
                <a:srgbClr val="44444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973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6430-076B-4681-B9EB-DEBF8BDA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What is the role of a web developer?</a:t>
            </a:r>
            <a:endParaRPr lang="fr-T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8A8C2D-779E-493D-9081-E350D3E94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6903720" cy="374819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+mj-lt"/>
              </a:rPr>
              <a:t>As a web developer, responsibilities might generally include: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Designing user interfaces and navigation menus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Writing and reviewing code for sites, typically HTML, XML, or JavaScript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Integrating multimedia content onto a site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Testing web applications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Troubleshooting problems with performance or user experience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+mj-lt"/>
              </a:rPr>
              <a:t>Collaborating with designers, developers, and stakeholders</a:t>
            </a:r>
          </a:p>
          <a:p>
            <a:pPr>
              <a:lnSpc>
                <a:spcPct val="100000"/>
              </a:lnSpc>
            </a:pPr>
            <a:endParaRPr lang="fr-TN" dirty="0">
              <a:latin typeface="+mj-lt"/>
            </a:endParaRPr>
          </a:p>
        </p:txBody>
      </p:sp>
      <p:pic>
        <p:nvPicPr>
          <p:cNvPr id="4" name="Espace réservé du contenu 6" descr="Internet contour">
            <a:extLst>
              <a:ext uri="{FF2B5EF4-FFF2-40B4-BE49-F238E27FC236}">
                <a16:creationId xmlns:a16="http://schemas.microsoft.com/office/drawing/2014/main" id="{FA4149CF-B082-4586-A873-920C4EB19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1441" y="2245577"/>
            <a:ext cx="2629960" cy="262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362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81_TF11437505.potx" id="{B6B28B30-434A-44ED-A7AD-D9002B198BFB}" vid="{9C6040AD-F912-4FA0-BF90-A78807B94EA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{5CC14A50-34CB-4780-8545-EC40410FD6E6}tf11437505_win32</Template>
  <TotalTime>55</TotalTime>
  <Words>372</Words>
  <Application>Microsoft Office PowerPoint</Application>
  <PresentationFormat>Grand écran</PresentationFormat>
  <Paragraphs>28</Paragraphs>
  <Slides>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Georgia Pro Cond Light</vt:lpstr>
      <vt:lpstr>Speak Pro</vt:lpstr>
      <vt:lpstr>RetrospectVTI</vt:lpstr>
      <vt:lpstr>Web development</vt:lpstr>
      <vt:lpstr>The web : How does the web work?</vt:lpstr>
      <vt:lpstr>What do you need to be a web developer?</vt:lpstr>
      <vt:lpstr>What is the role of a web developer?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</dc:title>
  <dc:creator>BOUZAYA IMEN</dc:creator>
  <cp:lastModifiedBy>BOUZAYA IMEN</cp:lastModifiedBy>
  <cp:revision>2</cp:revision>
  <dcterms:created xsi:type="dcterms:W3CDTF">2022-03-15T15:55:47Z</dcterms:created>
  <dcterms:modified xsi:type="dcterms:W3CDTF">2022-03-15T16:50:52Z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