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58" r:id="rId4"/>
    <p:sldId id="267" r:id="rId5"/>
    <p:sldId id="265" r:id="rId6"/>
    <p:sldId id="266"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673B6-D7A0-43CB-96BB-06B667045AB0}" type="datetimeFigureOut">
              <a:rPr lang="fr-FR" smtClean="0"/>
              <a:t>02/12/2021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ADF3D-EB3A-42B2-89A5-9A5E571E978A}" type="slidenum">
              <a:rPr lang="fr-FR" smtClean="0"/>
              <a:t>‹N°›</a:t>
            </a:fld>
            <a:endParaRPr lang="fr-FR"/>
          </a:p>
        </p:txBody>
      </p:sp>
    </p:spTree>
    <p:extLst>
      <p:ext uri="{BB962C8B-B14F-4D97-AF65-F5344CB8AC3E}">
        <p14:creationId xmlns:p14="http://schemas.microsoft.com/office/powerpoint/2010/main" val="338409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31ADF3D-EB3A-42B2-89A5-9A5E571E978A}" type="slidenum">
              <a:rPr lang="fr-FR" smtClean="0"/>
              <a:t>1</a:t>
            </a:fld>
            <a:endParaRPr lang="fr-FR"/>
          </a:p>
        </p:txBody>
      </p:sp>
    </p:spTree>
    <p:extLst>
      <p:ext uri="{BB962C8B-B14F-4D97-AF65-F5344CB8AC3E}">
        <p14:creationId xmlns:p14="http://schemas.microsoft.com/office/powerpoint/2010/main" val="212855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r>
              <a:rPr lang="fr-FR" smtClean="0"/>
              <a:t>02/12/2021</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2553294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fr-FR" smtClean="0"/>
              <a:t>02/12/2021</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270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fr-FR" smtClean="0"/>
              <a:t>02/12/2021</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3455834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fr-FR" smtClean="0"/>
              <a:t>02/12/2021</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406220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r>
              <a:rPr lang="fr-FR" smtClean="0"/>
              <a:t>02/12/2021</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107646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r>
              <a:rPr lang="fr-FR" smtClean="0"/>
              <a:t>02/12/2021</a:t>
            </a:r>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384152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r>
              <a:rPr lang="fr-FR" smtClean="0"/>
              <a:t>02/12/2021</a:t>
            </a:r>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235587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r>
              <a:rPr lang="fr-FR" smtClean="0"/>
              <a:t>02/12/2021</a:t>
            </a:r>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804798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02/12/2021</a:t>
            </a:r>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527736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r>
              <a:rPr lang="fr-FR" smtClean="0"/>
              <a:t>02/12/2021</a:t>
            </a:r>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35629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r>
              <a:rPr lang="fr-FR" smtClean="0"/>
              <a:t>02/12/2021</a:t>
            </a:r>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E931D7F-3DE6-4640-859F-39B596321B25}" type="slidenum">
              <a:rPr lang="fr-FR" smtClean="0"/>
              <a:t>‹N°›</a:t>
            </a:fld>
            <a:endParaRPr lang="fr-FR"/>
          </a:p>
        </p:txBody>
      </p:sp>
    </p:spTree>
    <p:extLst>
      <p:ext uri="{BB962C8B-B14F-4D97-AF65-F5344CB8AC3E}">
        <p14:creationId xmlns:p14="http://schemas.microsoft.com/office/powerpoint/2010/main" val="335585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smtClean="0"/>
              <a:t>02/12/2021</a:t>
            </a:r>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931D7F-3DE6-4640-859F-39B596321B25}" type="slidenum">
              <a:rPr lang="fr-FR" smtClean="0"/>
              <a:t>‹N°›</a:t>
            </a:fld>
            <a:endParaRPr lang="fr-FR"/>
          </a:p>
        </p:txBody>
      </p:sp>
    </p:spTree>
    <p:extLst>
      <p:ext uri="{BB962C8B-B14F-4D97-AF65-F5344CB8AC3E}">
        <p14:creationId xmlns:p14="http://schemas.microsoft.com/office/powerpoint/2010/main" val="9736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3999" y="1869338"/>
            <a:ext cx="9144000" cy="2387600"/>
          </a:xfrm>
        </p:spPr>
        <p:txBody>
          <a:bodyPr>
            <a:normAutofit/>
          </a:bodyPr>
          <a:lstStyle/>
          <a:p>
            <a:r>
              <a:rPr lang="fr-FR" sz="6500" b="1" dirty="0">
                <a:solidFill>
                  <a:srgbClr val="009999"/>
                </a:solidFill>
                <a:effectLst>
                  <a:outerShdw blurRad="38100" dist="38100" dir="2700000" algn="tl">
                    <a:srgbClr val="000000">
                      <a:alpha val="43137"/>
                    </a:srgbClr>
                  </a:outerShdw>
                </a:effectLst>
                <a:latin typeface="Agency FB" panose="020B0503020202020204" pitchFamily="34" charset="0"/>
              </a:rPr>
              <a:t>MySQL, PostgreSQL et SQL SERVER </a:t>
            </a:r>
            <a:r>
              <a:rPr lang="fr-FR" sz="6500" b="1" dirty="0" smtClean="0">
                <a:solidFill>
                  <a:srgbClr val="009999"/>
                </a:solidFill>
                <a:effectLst>
                  <a:outerShdw blurRad="38100" dist="38100" dir="2700000" algn="tl">
                    <a:srgbClr val="000000">
                      <a:alpha val="43137"/>
                    </a:srgbClr>
                  </a:outerShdw>
                </a:effectLst>
                <a:latin typeface="Agency FB" panose="020B0503020202020204" pitchFamily="34" charset="0"/>
              </a:rPr>
              <a:t> et ces fonctionnalités</a:t>
            </a:r>
            <a:endParaRPr lang="fr-FR" sz="6500" b="1" dirty="0">
              <a:solidFill>
                <a:srgbClr val="009999"/>
              </a:solidFill>
              <a:effectLst>
                <a:outerShdw blurRad="38100" dist="38100" dir="2700000" algn="tl">
                  <a:srgbClr val="000000">
                    <a:alpha val="43137"/>
                  </a:srgbClr>
                </a:outerShdw>
              </a:effectLst>
              <a:latin typeface="Agency FB" panose="020B0503020202020204" pitchFamily="34" charset="0"/>
            </a:endParaRPr>
          </a:p>
        </p:txBody>
      </p:sp>
      <p:sp>
        <p:nvSpPr>
          <p:cNvPr id="3" name="Sous-titre 2"/>
          <p:cNvSpPr>
            <a:spLocks noGrp="1"/>
          </p:cNvSpPr>
          <p:nvPr>
            <p:ph type="subTitle" idx="1"/>
          </p:nvPr>
        </p:nvSpPr>
        <p:spPr>
          <a:xfrm>
            <a:off x="2550016" y="5186139"/>
            <a:ext cx="7091966" cy="519201"/>
          </a:xfrm>
        </p:spPr>
        <p:txBody>
          <a:bodyPr>
            <a:noAutofit/>
          </a:bodyPr>
          <a:lstStyle/>
          <a:p>
            <a:r>
              <a:rPr lang="fr-FR" sz="4500" i="1" dirty="0" smtClean="0">
                <a:solidFill>
                  <a:srgbClr val="009999"/>
                </a:solidFill>
                <a:effectLst>
                  <a:outerShdw blurRad="38100" dist="38100" dir="2700000" algn="tl">
                    <a:srgbClr val="000000">
                      <a:alpha val="43137"/>
                    </a:srgbClr>
                  </a:outerShdw>
                </a:effectLst>
              </a:rPr>
              <a:t>Réalisée par : Imen RAHAL</a:t>
            </a:r>
            <a:endParaRPr lang="fr-FR" sz="4500" i="1" dirty="0">
              <a:solidFill>
                <a:srgbClr val="009999"/>
              </a:solidFill>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8817" y="853282"/>
            <a:ext cx="2459866" cy="730820"/>
          </a:xfrm>
          <a:prstGeom prst="rect">
            <a:avLst/>
          </a:prstGeom>
        </p:spPr>
      </p:pic>
    </p:spTree>
    <p:extLst>
      <p:ext uri="{BB962C8B-B14F-4D97-AF65-F5344CB8AC3E}">
        <p14:creationId xmlns:p14="http://schemas.microsoft.com/office/powerpoint/2010/main" val="395388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18" y="0"/>
            <a:ext cx="10891233" cy="6858000"/>
          </a:xfrm>
          <a:prstGeom prst="rect">
            <a:avLst/>
          </a:prstGeom>
        </p:spPr>
      </p:pic>
      <p:sp>
        <p:nvSpPr>
          <p:cNvPr id="12" name="Rectangle 11"/>
          <p:cNvSpPr/>
          <p:nvPr/>
        </p:nvSpPr>
        <p:spPr>
          <a:xfrm>
            <a:off x="6168981" y="965915"/>
            <a:ext cx="4687910" cy="540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6248400" y="1978025"/>
            <a:ext cx="4687910" cy="540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6248400" y="2871127"/>
            <a:ext cx="4687910" cy="540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6248400" y="3707143"/>
            <a:ext cx="4687910" cy="540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6248400" y="4747796"/>
            <a:ext cx="4687910" cy="540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6248400" y="5665545"/>
            <a:ext cx="4687910" cy="540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space réservé du contenu 2"/>
          <p:cNvSpPr txBox="1">
            <a:spLocks/>
          </p:cNvSpPr>
          <p:nvPr/>
        </p:nvSpPr>
        <p:spPr>
          <a:xfrm>
            <a:off x="6248400" y="937371"/>
            <a:ext cx="5474593" cy="552782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smtClean="0">
                <a:solidFill>
                  <a:srgbClr val="009999"/>
                </a:solidFill>
                <a:effectLst>
                  <a:outerShdw blurRad="38100" dist="38100" dir="2700000" algn="tl">
                    <a:srgbClr val="000000">
                      <a:alpha val="43137"/>
                    </a:srgbClr>
                  </a:outerShdw>
                </a:effectLst>
              </a:rPr>
              <a:t>Définitions </a:t>
            </a:r>
          </a:p>
          <a:p>
            <a:pPr marL="0" indent="0">
              <a:buNone/>
            </a:pPr>
            <a:endParaRPr lang="fr-FR" b="1" dirty="0" smtClean="0">
              <a:solidFill>
                <a:srgbClr val="009999"/>
              </a:solidFill>
              <a:effectLst>
                <a:outerShdw blurRad="38100" dist="38100" dir="2700000" algn="tl">
                  <a:srgbClr val="000000">
                    <a:alpha val="43137"/>
                  </a:srgbClr>
                </a:outerShdw>
              </a:effectLst>
            </a:endParaRPr>
          </a:p>
          <a:p>
            <a:pPr marL="0" indent="0">
              <a:buNone/>
            </a:pPr>
            <a:r>
              <a:rPr lang="fr-FR" b="1" dirty="0" smtClean="0">
                <a:solidFill>
                  <a:srgbClr val="009999"/>
                </a:solidFill>
                <a:effectLst>
                  <a:outerShdw blurRad="38100" dist="38100" dir="2700000" algn="tl">
                    <a:srgbClr val="000000">
                      <a:alpha val="43137"/>
                    </a:srgbClr>
                  </a:outerShdw>
                </a:effectLst>
              </a:rPr>
              <a:t>MySQL</a:t>
            </a:r>
          </a:p>
          <a:p>
            <a:pPr marL="0" indent="0">
              <a:buNone/>
            </a:pPr>
            <a:endParaRPr lang="fr-FR" b="1" dirty="0" smtClean="0">
              <a:solidFill>
                <a:srgbClr val="009999"/>
              </a:solidFill>
              <a:effectLst>
                <a:outerShdw blurRad="38100" dist="38100" dir="2700000" algn="tl">
                  <a:srgbClr val="000000">
                    <a:alpha val="43137"/>
                  </a:srgbClr>
                </a:outerShdw>
              </a:effectLst>
            </a:endParaRPr>
          </a:p>
          <a:p>
            <a:pPr marL="0" indent="0">
              <a:buNone/>
            </a:pPr>
            <a:r>
              <a:rPr lang="fr-FR" b="1" dirty="0" smtClean="0">
                <a:solidFill>
                  <a:srgbClr val="009999"/>
                </a:solidFill>
                <a:effectLst>
                  <a:outerShdw blurRad="38100" dist="38100" dir="2700000" algn="tl">
                    <a:srgbClr val="000000">
                      <a:alpha val="43137"/>
                    </a:srgbClr>
                  </a:outerShdw>
                </a:effectLst>
              </a:rPr>
              <a:t>PostgreSQL </a:t>
            </a:r>
          </a:p>
          <a:p>
            <a:pPr marL="0" indent="0">
              <a:buNone/>
            </a:pPr>
            <a:endParaRPr lang="fr-FR" b="1" dirty="0" smtClean="0">
              <a:solidFill>
                <a:srgbClr val="009999"/>
              </a:solidFill>
              <a:effectLst>
                <a:outerShdw blurRad="38100" dist="38100" dir="2700000" algn="tl">
                  <a:srgbClr val="000000">
                    <a:alpha val="43137"/>
                  </a:srgbClr>
                </a:outerShdw>
              </a:effectLst>
            </a:endParaRPr>
          </a:p>
          <a:p>
            <a:pPr marL="0" indent="0">
              <a:buNone/>
            </a:pPr>
            <a:r>
              <a:rPr lang="fr-FR" b="1" dirty="0" smtClean="0">
                <a:solidFill>
                  <a:srgbClr val="009999"/>
                </a:solidFill>
                <a:effectLst>
                  <a:outerShdw blurRad="38100" dist="38100" dir="2700000" algn="tl">
                    <a:srgbClr val="000000">
                      <a:alpha val="43137"/>
                    </a:srgbClr>
                  </a:outerShdw>
                </a:effectLst>
              </a:rPr>
              <a:t>SQL SERVER </a:t>
            </a:r>
          </a:p>
          <a:p>
            <a:pPr marL="0" indent="0">
              <a:buNone/>
            </a:pPr>
            <a:endParaRPr lang="fr-FR" b="1" dirty="0" smtClean="0">
              <a:solidFill>
                <a:srgbClr val="009999"/>
              </a:solidFill>
              <a:effectLst>
                <a:outerShdw blurRad="38100" dist="38100" dir="2700000" algn="tl">
                  <a:srgbClr val="000000">
                    <a:alpha val="43137"/>
                  </a:srgbClr>
                </a:outerShdw>
              </a:effectLst>
            </a:endParaRPr>
          </a:p>
          <a:p>
            <a:pPr marL="0" indent="0">
              <a:buNone/>
            </a:pPr>
            <a:r>
              <a:rPr lang="fr-FR" b="1" dirty="0" smtClean="0">
                <a:solidFill>
                  <a:srgbClr val="009999"/>
                </a:solidFill>
                <a:effectLst>
                  <a:outerShdw blurRad="38100" dist="38100" dir="2700000" algn="tl">
                    <a:srgbClr val="000000">
                      <a:alpha val="43137"/>
                    </a:srgbClr>
                  </a:outerShdw>
                </a:effectLst>
              </a:rPr>
              <a:t>Comparaison </a:t>
            </a:r>
          </a:p>
          <a:p>
            <a:pPr marL="0" indent="0">
              <a:buNone/>
            </a:pPr>
            <a:endParaRPr lang="fr-FR" b="1" dirty="0" smtClean="0">
              <a:solidFill>
                <a:srgbClr val="009999"/>
              </a:solidFill>
              <a:effectLst>
                <a:outerShdw blurRad="38100" dist="38100" dir="2700000" algn="tl">
                  <a:srgbClr val="000000">
                    <a:alpha val="43137"/>
                  </a:srgbClr>
                </a:outerShdw>
              </a:effectLst>
            </a:endParaRPr>
          </a:p>
          <a:p>
            <a:pPr marL="0" indent="0">
              <a:buNone/>
            </a:pPr>
            <a:r>
              <a:rPr lang="fr-FR" b="1" dirty="0" smtClean="0">
                <a:solidFill>
                  <a:srgbClr val="009999"/>
                </a:solidFill>
                <a:effectLst>
                  <a:outerShdw blurRad="38100" dist="38100" dir="2700000" algn="tl">
                    <a:srgbClr val="000000">
                      <a:alpha val="43137"/>
                    </a:srgbClr>
                  </a:outerShdw>
                </a:effectLst>
              </a:rPr>
              <a:t>Conclusion </a:t>
            </a:r>
            <a:endParaRPr lang="fr-FR" b="1" dirty="0">
              <a:solidFill>
                <a:srgbClr val="009999"/>
              </a:solidFill>
              <a:effectLst>
                <a:outerShdw blurRad="38100" dist="38100" dir="2700000" algn="tl">
                  <a:srgbClr val="000000">
                    <a:alpha val="43137"/>
                  </a:srgbClr>
                </a:outerShdw>
              </a:effectLst>
            </a:endParaRPr>
          </a:p>
        </p:txBody>
      </p:sp>
      <p:sp>
        <p:nvSpPr>
          <p:cNvPr id="19" name="Rectangle 18"/>
          <p:cNvSpPr/>
          <p:nvPr/>
        </p:nvSpPr>
        <p:spPr>
          <a:xfrm>
            <a:off x="171718" y="4536712"/>
            <a:ext cx="4516192" cy="1128833"/>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Titre 1"/>
          <p:cNvSpPr txBox="1">
            <a:spLocks/>
          </p:cNvSpPr>
          <p:nvPr/>
        </p:nvSpPr>
        <p:spPr>
          <a:xfrm>
            <a:off x="1237443" y="4580750"/>
            <a:ext cx="2729249" cy="841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000" b="1" i="1" dirty="0" smtClean="0">
                <a:solidFill>
                  <a:srgbClr val="009999"/>
                </a:solidFill>
                <a:effectLst>
                  <a:outerShdw blurRad="38100" dist="38100" dir="2700000" algn="tl">
                    <a:srgbClr val="000000">
                      <a:alpha val="43137"/>
                    </a:srgbClr>
                  </a:outerShdw>
                </a:effectLst>
              </a:rPr>
              <a:t>PLAN </a:t>
            </a:r>
            <a:endParaRPr lang="fr-FR" sz="5000" b="1" i="1" dirty="0">
              <a:solidFill>
                <a:srgbClr val="009999"/>
              </a:solidFill>
              <a:effectLst>
                <a:outerShdw blurRad="38100" dist="38100" dir="2700000" algn="tl">
                  <a:srgbClr val="000000">
                    <a:alpha val="43137"/>
                  </a:srgbClr>
                </a:outerShdw>
              </a:effectLst>
            </a:endParaRPr>
          </a:p>
        </p:txBody>
      </p:sp>
      <p:sp>
        <p:nvSpPr>
          <p:cNvPr id="2" name="Espace réservé de la date 1"/>
          <p:cNvSpPr>
            <a:spLocks noGrp="1"/>
          </p:cNvSpPr>
          <p:nvPr>
            <p:ph type="dt" sz="half" idx="10"/>
          </p:nvPr>
        </p:nvSpPr>
        <p:spPr/>
        <p:txBody>
          <a:bodyPr/>
          <a:lstStyle/>
          <a:p>
            <a:r>
              <a:rPr lang="fr-FR" smtClean="0"/>
              <a:t>02/12/2021</a:t>
            </a:r>
            <a:endParaRPr lang="fr-FR"/>
          </a:p>
        </p:txBody>
      </p:sp>
      <p:sp>
        <p:nvSpPr>
          <p:cNvPr id="3" name="Espace réservé du numéro de diapositive 2"/>
          <p:cNvSpPr>
            <a:spLocks noGrp="1"/>
          </p:cNvSpPr>
          <p:nvPr>
            <p:ph type="sldNum" sz="quarter" idx="12"/>
          </p:nvPr>
        </p:nvSpPr>
        <p:spPr/>
        <p:txBody>
          <a:bodyPr/>
          <a:lstStyle/>
          <a:p>
            <a:fld id="{9E931D7F-3DE6-4640-859F-39B596321B25}" type="slidenum">
              <a:rPr lang="fr-FR" smtClean="0"/>
              <a:t>2</a:t>
            </a:fld>
            <a:endParaRPr lang="fr-FR"/>
          </a:p>
        </p:txBody>
      </p:sp>
    </p:spTree>
    <p:extLst>
      <p:ext uri="{BB962C8B-B14F-4D97-AF65-F5344CB8AC3E}">
        <p14:creationId xmlns:p14="http://schemas.microsoft.com/office/powerpoint/2010/main" val="101395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5000" b="1" dirty="0" smtClean="0">
                <a:solidFill>
                  <a:srgbClr val="009999"/>
                </a:solidFill>
                <a:effectLst>
                  <a:outerShdw blurRad="38100" dist="38100" dir="2700000" algn="tl">
                    <a:srgbClr val="000000">
                      <a:alpha val="43137"/>
                    </a:srgbClr>
                  </a:outerShdw>
                </a:effectLst>
              </a:rPr>
              <a:t>Définitions </a:t>
            </a:r>
            <a:endParaRPr lang="fr-FR" sz="5000" dirty="0">
              <a:solidFill>
                <a:srgbClr val="009999"/>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normAutofit/>
          </a:bodyPr>
          <a:lstStyle/>
          <a:p>
            <a:pPr marL="0" indent="0" algn="just">
              <a:buNone/>
            </a:pPr>
            <a:r>
              <a:rPr lang="fr-FR" sz="2500" dirty="0">
                <a:latin typeface="Arial" panose="020B0604020202020204" pitchFamily="34" charset="0"/>
                <a:cs typeface="Arial" panose="020B0604020202020204" pitchFamily="34" charset="0"/>
              </a:rPr>
              <a:t>Une base de données relationnelle est un ensemble de tables </a:t>
            </a:r>
            <a:r>
              <a:rPr lang="fr-FR" sz="2500" dirty="0" smtClean="0">
                <a:latin typeface="Arial" panose="020B0604020202020204" pitchFamily="34" charset="0"/>
                <a:cs typeface="Arial" panose="020B0604020202020204" pitchFamily="34" charset="0"/>
              </a:rPr>
              <a:t>qui </a:t>
            </a:r>
            <a:r>
              <a:rPr lang="fr-FR" sz="2500" dirty="0">
                <a:latin typeface="Arial" panose="020B0604020202020204" pitchFamily="34" charset="0"/>
                <a:cs typeface="Arial" panose="020B0604020202020204" pitchFamily="34" charset="0"/>
              </a:rPr>
              <a:t>contiennent des informations relatives à d'autres tables de la base de données</a:t>
            </a:r>
            <a:r>
              <a:rPr lang="fr-FR" sz="2500" dirty="0" smtClean="0">
                <a:latin typeface="Arial" panose="020B0604020202020204" pitchFamily="34" charset="0"/>
                <a:cs typeface="Arial" panose="020B0604020202020204" pitchFamily="34" charset="0"/>
              </a:rPr>
              <a:t>.</a:t>
            </a:r>
          </a:p>
          <a:p>
            <a:pPr marL="0" indent="0" algn="just">
              <a:buNone/>
            </a:pPr>
            <a:r>
              <a:rPr lang="fr-FR" sz="2500" dirty="0" smtClean="0">
                <a:latin typeface="Arial" panose="020B0604020202020204" pitchFamily="34" charset="0"/>
                <a:cs typeface="Arial" panose="020B0604020202020204" pitchFamily="34" charset="0"/>
              </a:rPr>
              <a:t>SQL (</a:t>
            </a:r>
            <a:r>
              <a:rPr lang="fr-FR" sz="2500" dirty="0" err="1" smtClean="0">
                <a:latin typeface="Arial" panose="020B0604020202020204" pitchFamily="34" charset="0"/>
                <a:cs typeface="Arial" panose="020B0604020202020204" pitchFamily="34" charset="0"/>
              </a:rPr>
              <a:t>Structured</a:t>
            </a:r>
            <a:r>
              <a:rPr lang="fr-FR" sz="2500" dirty="0" smtClean="0">
                <a:latin typeface="Arial" panose="020B0604020202020204" pitchFamily="34" charset="0"/>
                <a:cs typeface="Arial" panose="020B0604020202020204" pitchFamily="34" charset="0"/>
              </a:rPr>
              <a:t> </a:t>
            </a:r>
            <a:r>
              <a:rPr lang="fr-FR" sz="2500" dirty="0" err="1" smtClean="0">
                <a:latin typeface="Arial" panose="020B0604020202020204" pitchFamily="34" charset="0"/>
                <a:cs typeface="Arial" panose="020B0604020202020204" pitchFamily="34" charset="0"/>
              </a:rPr>
              <a:t>Query</a:t>
            </a:r>
            <a:r>
              <a:rPr lang="fr-FR" sz="2500" dirty="0" smtClean="0">
                <a:latin typeface="Arial" panose="020B0604020202020204" pitchFamily="34" charset="0"/>
                <a:cs typeface="Arial" panose="020B0604020202020204" pitchFamily="34" charset="0"/>
              </a:rPr>
              <a:t> </a:t>
            </a:r>
            <a:r>
              <a:rPr lang="fr-FR" sz="2500" dirty="0" err="1" smtClean="0">
                <a:latin typeface="Arial" panose="020B0604020202020204" pitchFamily="34" charset="0"/>
                <a:cs typeface="Arial" panose="020B0604020202020204" pitchFamily="34" charset="0"/>
              </a:rPr>
              <a:t>Language</a:t>
            </a:r>
            <a:r>
              <a:rPr lang="fr-FR" sz="2500" dirty="0" smtClean="0">
                <a:latin typeface="Arial" panose="020B0604020202020204" pitchFamily="34" charset="0"/>
                <a:cs typeface="Arial" panose="020B0604020202020204" pitchFamily="34" charset="0"/>
              </a:rPr>
              <a:t>) est le langage standard pour interagir avec les bases de données relationnelles.  </a:t>
            </a:r>
          </a:p>
          <a:p>
            <a:pPr marL="0" indent="0" algn="just">
              <a:buNone/>
            </a:pPr>
            <a:r>
              <a:rPr lang="fr-FR" sz="2500" dirty="0" smtClean="0">
                <a:latin typeface="Arial" panose="020B0604020202020204" pitchFamily="34" charset="0"/>
                <a:cs typeface="Arial" panose="020B0604020202020204" pitchFamily="34" charset="0"/>
              </a:rPr>
              <a:t>=&gt;Travailler avec SQL et les bases de données relationnelles est un ensemble de compétences inestimable pour un analyste de données, un ingénieur de données ou un scientifique des données.</a:t>
            </a:r>
          </a:p>
          <a:p>
            <a:pPr marL="0" indent="0" algn="just">
              <a:buNone/>
            </a:pPr>
            <a:endParaRPr lang="fr-FR" sz="2500" dirty="0">
              <a:latin typeface="Arial" panose="020B0604020202020204" pitchFamily="34" charset="0"/>
              <a:cs typeface="Arial" panose="020B0604020202020204" pitchFamily="34" charset="0"/>
            </a:endParaRPr>
          </a:p>
        </p:txBody>
      </p:sp>
      <p:sp>
        <p:nvSpPr>
          <p:cNvPr id="4" name="Espace réservé de la date 3"/>
          <p:cNvSpPr>
            <a:spLocks noGrp="1"/>
          </p:cNvSpPr>
          <p:nvPr>
            <p:ph type="dt" sz="half" idx="10"/>
          </p:nvPr>
        </p:nvSpPr>
        <p:spPr/>
        <p:txBody>
          <a:bodyPr/>
          <a:lstStyle/>
          <a:p>
            <a:r>
              <a:rPr lang="fr-FR" smtClean="0"/>
              <a:t>02/12/2021</a:t>
            </a:r>
            <a:endParaRPr lang="fr-FR"/>
          </a:p>
        </p:txBody>
      </p:sp>
      <p:sp>
        <p:nvSpPr>
          <p:cNvPr id="5" name="Espace réservé du numéro de diapositive 4"/>
          <p:cNvSpPr>
            <a:spLocks noGrp="1"/>
          </p:cNvSpPr>
          <p:nvPr>
            <p:ph type="sldNum" sz="quarter" idx="12"/>
          </p:nvPr>
        </p:nvSpPr>
        <p:spPr/>
        <p:txBody>
          <a:bodyPr/>
          <a:lstStyle/>
          <a:p>
            <a:fld id="{9E931D7F-3DE6-4640-859F-39B596321B25}" type="slidenum">
              <a:rPr lang="fr-FR" smtClean="0"/>
              <a:t>3</a:t>
            </a:fld>
            <a:endParaRPr lang="fr-FR"/>
          </a:p>
        </p:txBody>
      </p:sp>
    </p:spTree>
    <p:extLst>
      <p:ext uri="{BB962C8B-B14F-4D97-AF65-F5344CB8AC3E}">
        <p14:creationId xmlns:p14="http://schemas.microsoft.com/office/powerpoint/2010/main" val="1202650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5000" b="1" dirty="0" smtClean="0">
                <a:solidFill>
                  <a:srgbClr val="009999"/>
                </a:solidFill>
                <a:effectLst>
                  <a:outerShdw blurRad="38100" dist="38100" dir="2700000" algn="tl">
                    <a:srgbClr val="000000">
                      <a:alpha val="43137"/>
                    </a:srgbClr>
                  </a:outerShdw>
                </a:effectLst>
              </a:rPr>
              <a:t>MySQL</a:t>
            </a:r>
            <a:r>
              <a:rPr lang="fr-FR" b="1" dirty="0" smtClean="0">
                <a:effectLst>
                  <a:outerShdw blurRad="38100" dist="38100" dir="2700000" algn="tl">
                    <a:srgbClr val="000000">
                      <a:alpha val="43137"/>
                    </a:srgbClr>
                  </a:outerShdw>
                </a:effectLst>
              </a:rPr>
              <a:t> </a:t>
            </a:r>
            <a:r>
              <a:rPr lang="fr-FR" dirty="0" smtClean="0"/>
              <a:t> </a:t>
            </a:r>
            <a:endParaRPr lang="fr-FR" dirty="0"/>
          </a:p>
        </p:txBody>
      </p:sp>
      <p:sp>
        <p:nvSpPr>
          <p:cNvPr id="3" name="Espace réservé du contenu 2"/>
          <p:cNvSpPr>
            <a:spLocks noGrp="1"/>
          </p:cNvSpPr>
          <p:nvPr>
            <p:ph idx="1"/>
          </p:nvPr>
        </p:nvSpPr>
        <p:spPr>
          <a:xfrm>
            <a:off x="838200" y="1632440"/>
            <a:ext cx="10515600" cy="4351338"/>
          </a:xfrm>
        </p:spPr>
        <p:txBody>
          <a:bodyPr>
            <a:noAutofit/>
          </a:bodyPr>
          <a:lstStyle/>
          <a:p>
            <a:pPr marL="0" indent="0">
              <a:buNone/>
            </a:pPr>
            <a:r>
              <a:rPr lang="fr-FR" sz="2500" b="1" dirty="0" smtClean="0">
                <a:solidFill>
                  <a:srgbClr val="009999"/>
                </a:solidFill>
                <a:latin typeface="Arial" panose="020B0604020202020204" pitchFamily="34" charset="0"/>
                <a:cs typeface="Arial" panose="020B0604020202020204" pitchFamily="34" charset="0"/>
              </a:rPr>
              <a:t>Définition </a:t>
            </a:r>
          </a:p>
          <a:p>
            <a:r>
              <a:rPr lang="fr-FR" sz="2500" dirty="0" smtClean="0">
                <a:latin typeface="Arial" panose="020B0604020202020204" pitchFamily="34" charset="0"/>
                <a:cs typeface="Arial" panose="020B0604020202020204" pitchFamily="34" charset="0"/>
              </a:rPr>
              <a:t>MySQL </a:t>
            </a:r>
            <a:r>
              <a:rPr lang="fr-FR" sz="2500" dirty="0">
                <a:latin typeface="Arial" panose="020B0604020202020204" pitchFamily="34" charset="0"/>
                <a:cs typeface="Arial" panose="020B0604020202020204" pitchFamily="34" charset="0"/>
              </a:rPr>
              <a:t>est </a:t>
            </a:r>
            <a:r>
              <a:rPr lang="fr-FR" sz="2500" dirty="0" smtClean="0">
                <a:latin typeface="Arial" panose="020B0604020202020204" pitchFamily="34" charset="0"/>
                <a:cs typeface="Arial" panose="020B0604020202020204" pitchFamily="34" charset="0"/>
              </a:rPr>
              <a:t>un système </a:t>
            </a:r>
            <a:r>
              <a:rPr lang="fr-FR" sz="2500" dirty="0">
                <a:latin typeface="Arial" panose="020B0604020202020204" pitchFamily="34" charset="0"/>
                <a:cs typeface="Arial" panose="020B0604020202020204" pitchFamily="34" charset="0"/>
              </a:rPr>
              <a:t>de gestion de bases de </a:t>
            </a:r>
            <a:r>
              <a:rPr lang="fr-FR" sz="2500" dirty="0" smtClean="0">
                <a:latin typeface="Arial" panose="020B0604020202020204" pitchFamily="34" charset="0"/>
                <a:cs typeface="Arial" panose="020B0604020202020204" pitchFamily="34" charset="0"/>
              </a:rPr>
              <a:t>données relationnelles </a:t>
            </a:r>
            <a:r>
              <a:rPr lang="fr-FR" sz="2500" dirty="0">
                <a:latin typeface="Arial" panose="020B0604020202020204" pitchFamily="34" charset="0"/>
                <a:cs typeface="Arial" panose="020B0604020202020204" pitchFamily="34" charset="0"/>
              </a:rPr>
              <a:t>(SGBDR). Il fait partie des logiciels de gestion de base de données les plus utilisés au monde</a:t>
            </a:r>
            <a:r>
              <a:rPr lang="fr-FR" sz="2500" dirty="0" smtClean="0">
                <a:latin typeface="Arial" panose="020B0604020202020204" pitchFamily="34" charset="0"/>
                <a:cs typeface="Arial" panose="020B0604020202020204" pitchFamily="34" charset="0"/>
              </a:rPr>
              <a:t>. </a:t>
            </a:r>
          </a:p>
          <a:p>
            <a:pPr marL="0" indent="0">
              <a:buNone/>
            </a:pPr>
            <a:r>
              <a:rPr lang="fr-FR" sz="2500" b="1" dirty="0" smtClean="0">
                <a:solidFill>
                  <a:srgbClr val="009999"/>
                </a:solidFill>
                <a:latin typeface="Arial" panose="020B0604020202020204" pitchFamily="34" charset="0"/>
                <a:cs typeface="Arial" panose="020B0604020202020204" pitchFamily="34" charset="0"/>
              </a:rPr>
              <a:t>Principales </a:t>
            </a:r>
            <a:r>
              <a:rPr lang="fr-FR" sz="2500" b="1" dirty="0">
                <a:solidFill>
                  <a:srgbClr val="009999"/>
                </a:solidFill>
                <a:latin typeface="Arial" panose="020B0604020202020204" pitchFamily="34" charset="0"/>
                <a:cs typeface="Arial" panose="020B0604020202020204" pitchFamily="34" charset="0"/>
              </a:rPr>
              <a:t>fonctionnalités MySQL</a:t>
            </a:r>
          </a:p>
          <a:p>
            <a:r>
              <a:rPr lang="fr-FR" sz="2500" dirty="0" smtClean="0">
                <a:latin typeface="Arial" panose="020B0604020202020204" pitchFamily="34" charset="0"/>
                <a:cs typeface="Arial" panose="020B0604020202020204" pitchFamily="34" charset="0"/>
              </a:rPr>
              <a:t>Stocker </a:t>
            </a:r>
            <a:r>
              <a:rPr lang="fr-FR" sz="2500" dirty="0">
                <a:latin typeface="Arial" panose="020B0604020202020204" pitchFamily="34" charset="0"/>
                <a:cs typeface="Arial" panose="020B0604020202020204" pitchFamily="34" charset="0"/>
              </a:rPr>
              <a:t>des données sur plusieurs moteurs de stockage notamment </a:t>
            </a:r>
            <a:r>
              <a:rPr lang="fr-FR" sz="2500" dirty="0" err="1">
                <a:latin typeface="Arial" panose="020B0604020202020204" pitchFamily="34" charset="0"/>
                <a:cs typeface="Arial" panose="020B0604020202020204" pitchFamily="34" charset="0"/>
              </a:rPr>
              <a:t>InnoDB</a:t>
            </a:r>
            <a:r>
              <a:rPr lang="fr-FR" sz="2500" dirty="0">
                <a:latin typeface="Arial" panose="020B0604020202020204" pitchFamily="34" charset="0"/>
                <a:cs typeface="Arial" panose="020B0604020202020204" pitchFamily="34" charset="0"/>
              </a:rPr>
              <a:t>, CSV et NDB, </a:t>
            </a:r>
            <a:r>
              <a:rPr lang="fr-FR" sz="2500" dirty="0" smtClean="0">
                <a:latin typeface="Arial" panose="020B0604020202020204" pitchFamily="34" charset="0"/>
                <a:cs typeface="Arial" panose="020B0604020202020204" pitchFamily="34" charset="0"/>
              </a:rPr>
              <a:t>.</a:t>
            </a:r>
            <a:r>
              <a:rPr lang="fr-FR" sz="2500" dirty="0">
                <a:latin typeface="Arial" panose="020B0604020202020204" pitchFamily="34" charset="0"/>
                <a:cs typeface="Arial" panose="020B0604020202020204" pitchFamily="34" charset="0"/>
              </a:rPr>
              <a:t> .</a:t>
            </a:r>
            <a:r>
              <a:rPr lang="fr-FR" sz="2500" dirty="0" smtClean="0">
                <a:latin typeface="Arial" panose="020B0604020202020204" pitchFamily="34" charset="0"/>
                <a:cs typeface="Arial" panose="020B0604020202020204" pitchFamily="34" charset="0"/>
              </a:rPr>
              <a:t>. </a:t>
            </a:r>
            <a:endParaRPr lang="fr-FR" sz="2500" dirty="0">
              <a:latin typeface="Arial" panose="020B0604020202020204" pitchFamily="34" charset="0"/>
              <a:cs typeface="Arial" panose="020B0604020202020204" pitchFamily="34" charset="0"/>
            </a:endParaRPr>
          </a:p>
          <a:p>
            <a:r>
              <a:rPr lang="fr-FR" sz="2500" dirty="0" smtClean="0">
                <a:latin typeface="Arial" panose="020B0604020202020204" pitchFamily="34" charset="0"/>
                <a:cs typeface="Arial" panose="020B0604020202020204" pitchFamily="34" charset="0"/>
              </a:rPr>
              <a:t>Répliquer </a:t>
            </a:r>
            <a:r>
              <a:rPr lang="fr-FR" sz="2500" dirty="0">
                <a:latin typeface="Arial" panose="020B0604020202020204" pitchFamily="34" charset="0"/>
                <a:cs typeface="Arial" panose="020B0604020202020204" pitchFamily="34" charset="0"/>
              </a:rPr>
              <a:t>les données et fractionner les tables pour améliorer les performances et la durabilité. </a:t>
            </a:r>
          </a:p>
          <a:p>
            <a:r>
              <a:rPr lang="fr-FR" sz="2500" dirty="0" smtClean="0">
                <a:latin typeface="Arial" panose="020B0604020202020204" pitchFamily="34" charset="0"/>
                <a:cs typeface="Arial" panose="020B0604020202020204" pitchFamily="34" charset="0"/>
              </a:rPr>
              <a:t>Prendre </a:t>
            </a:r>
            <a:r>
              <a:rPr lang="fr-FR" sz="2500" dirty="0">
                <a:latin typeface="Arial" panose="020B0604020202020204" pitchFamily="34" charset="0"/>
                <a:cs typeface="Arial" panose="020B0604020202020204" pitchFamily="34" charset="0"/>
              </a:rPr>
              <a:t>en charge des bases de données volumineuses, à plusieurs millions </a:t>
            </a:r>
            <a:r>
              <a:rPr lang="fr-FR" sz="2500" dirty="0" smtClean="0">
                <a:latin typeface="Arial" panose="020B0604020202020204" pitchFamily="34" charset="0"/>
                <a:cs typeface="Arial" panose="020B0604020202020204" pitchFamily="34" charset="0"/>
              </a:rPr>
              <a:t>d'enregistrements</a:t>
            </a:r>
            <a:r>
              <a:rPr lang="fr-FR" sz="2500" dirty="0">
                <a:latin typeface="Arial" panose="020B0604020202020204" pitchFamily="34" charset="0"/>
                <a:cs typeface="Arial" panose="020B0604020202020204" pitchFamily="34" charset="0"/>
              </a:rPr>
              <a:t>.</a:t>
            </a:r>
            <a:endParaRPr lang="fr-FR" sz="2500" b="1" dirty="0" smtClean="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2102" y="21641"/>
            <a:ext cx="2971800" cy="1533525"/>
          </a:xfrm>
          <a:prstGeom prst="rect">
            <a:avLst/>
          </a:prstGeom>
        </p:spPr>
      </p:pic>
      <p:sp>
        <p:nvSpPr>
          <p:cNvPr id="5" name="Espace réservé de la date 4"/>
          <p:cNvSpPr>
            <a:spLocks noGrp="1"/>
          </p:cNvSpPr>
          <p:nvPr>
            <p:ph type="dt" sz="half" idx="10"/>
          </p:nvPr>
        </p:nvSpPr>
        <p:spPr/>
        <p:txBody>
          <a:bodyPr/>
          <a:lstStyle/>
          <a:p>
            <a:r>
              <a:rPr lang="fr-FR" smtClean="0"/>
              <a:t>02/12/2021</a:t>
            </a:r>
            <a:endParaRPr lang="fr-FR"/>
          </a:p>
        </p:txBody>
      </p:sp>
      <p:sp>
        <p:nvSpPr>
          <p:cNvPr id="6" name="Espace réservé du numéro de diapositive 5"/>
          <p:cNvSpPr>
            <a:spLocks noGrp="1"/>
          </p:cNvSpPr>
          <p:nvPr>
            <p:ph type="sldNum" sz="quarter" idx="12"/>
          </p:nvPr>
        </p:nvSpPr>
        <p:spPr/>
        <p:txBody>
          <a:bodyPr/>
          <a:lstStyle/>
          <a:p>
            <a:fld id="{9E931D7F-3DE6-4640-859F-39B596321B25}" type="slidenum">
              <a:rPr lang="fr-FR" smtClean="0"/>
              <a:t>4</a:t>
            </a:fld>
            <a:endParaRPr lang="fr-FR"/>
          </a:p>
        </p:txBody>
      </p:sp>
    </p:spTree>
    <p:extLst>
      <p:ext uri="{BB962C8B-B14F-4D97-AF65-F5344CB8AC3E}">
        <p14:creationId xmlns:p14="http://schemas.microsoft.com/office/powerpoint/2010/main" val="70682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5000" b="1" dirty="0">
                <a:solidFill>
                  <a:srgbClr val="009999"/>
                </a:solidFill>
                <a:effectLst>
                  <a:outerShdw blurRad="38100" dist="38100" dir="2700000" algn="tl">
                    <a:srgbClr val="000000">
                      <a:alpha val="43137"/>
                    </a:srgbClr>
                  </a:outerShdw>
                </a:effectLst>
              </a:rPr>
              <a:t>PostgreSQL</a:t>
            </a:r>
            <a:endParaRPr lang="fr-FR" sz="5000" dirty="0">
              <a:solidFill>
                <a:srgbClr val="009999"/>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838200" y="1735472"/>
            <a:ext cx="10515600" cy="4351338"/>
          </a:xfrm>
        </p:spPr>
        <p:txBody>
          <a:bodyPr>
            <a:normAutofit/>
          </a:bodyPr>
          <a:lstStyle/>
          <a:p>
            <a:pPr marL="0" indent="0" algn="just">
              <a:buNone/>
            </a:pPr>
            <a:r>
              <a:rPr lang="fr-FR" sz="2500" b="1" dirty="0">
                <a:solidFill>
                  <a:srgbClr val="009999"/>
                </a:solidFill>
                <a:latin typeface="Arial" panose="020B0604020202020204" pitchFamily="34" charset="0"/>
                <a:cs typeface="Arial" panose="020B0604020202020204" pitchFamily="34" charset="0"/>
              </a:rPr>
              <a:t>Définition </a:t>
            </a:r>
            <a:endParaRPr lang="fr-FR" sz="2500" b="1" dirty="0" smtClean="0">
              <a:solidFill>
                <a:srgbClr val="009999"/>
              </a:solidFill>
              <a:latin typeface="Arial" panose="020B0604020202020204" pitchFamily="34" charset="0"/>
              <a:cs typeface="Arial" panose="020B0604020202020204" pitchFamily="34" charset="0"/>
            </a:endParaRPr>
          </a:p>
          <a:p>
            <a:pPr algn="just"/>
            <a:r>
              <a:rPr lang="fr-FR" sz="2500" dirty="0" smtClean="0">
                <a:latin typeface="Arial" panose="020B0604020202020204" pitchFamily="34" charset="0"/>
                <a:cs typeface="Arial" panose="020B0604020202020204" pitchFamily="34" charset="0"/>
              </a:rPr>
              <a:t>PostgreSQL</a:t>
            </a:r>
            <a:r>
              <a:rPr lang="fr-FR" sz="2500" dirty="0">
                <a:latin typeface="Arial" panose="020B0604020202020204" pitchFamily="34" charset="0"/>
                <a:cs typeface="Arial" panose="020B0604020202020204" pitchFamily="34" charset="0"/>
              </a:rPr>
              <a:t> est un système de gestion de base de données relationnelle orienté objet puissant et open source qui est capable de prendre en charge en toute sécurité les charges de travail de données les plus complexes</a:t>
            </a:r>
            <a:r>
              <a:rPr lang="fr-FR" sz="2500" dirty="0" smtClean="0">
                <a:latin typeface="Arial" panose="020B0604020202020204" pitchFamily="34" charset="0"/>
                <a:cs typeface="Arial" panose="020B0604020202020204" pitchFamily="34" charset="0"/>
              </a:rPr>
              <a:t>.</a:t>
            </a:r>
            <a:r>
              <a:rPr lang="fr-FR" sz="2500" dirty="0">
                <a:latin typeface="Arial" panose="020B0604020202020204" pitchFamily="34" charset="0"/>
                <a:cs typeface="Arial" panose="020B0604020202020204" pitchFamily="34" charset="0"/>
              </a:rPr>
              <a:t> </a:t>
            </a:r>
            <a:endParaRPr lang="fr-FR" sz="2500" dirty="0" smtClean="0">
              <a:latin typeface="Arial" panose="020B0604020202020204" pitchFamily="34" charset="0"/>
              <a:cs typeface="Arial" panose="020B0604020202020204" pitchFamily="34" charset="0"/>
            </a:endParaRPr>
          </a:p>
          <a:p>
            <a:pPr marL="0" indent="0" algn="just">
              <a:buNone/>
            </a:pPr>
            <a:r>
              <a:rPr lang="fr-FR" sz="2500" b="1" dirty="0">
                <a:solidFill>
                  <a:srgbClr val="009999"/>
                </a:solidFill>
                <a:latin typeface="Arial" panose="020B0604020202020204" pitchFamily="34" charset="0"/>
                <a:cs typeface="Arial" panose="020B0604020202020204" pitchFamily="34" charset="0"/>
              </a:rPr>
              <a:t>Principales fonctionnalités </a:t>
            </a:r>
            <a:r>
              <a:rPr lang="fr-FR" sz="2500" b="1" dirty="0" smtClean="0">
                <a:solidFill>
                  <a:srgbClr val="009999"/>
                </a:solidFill>
                <a:latin typeface="Arial" panose="020B0604020202020204" pitchFamily="34" charset="0"/>
                <a:cs typeface="Arial" panose="020B0604020202020204" pitchFamily="34" charset="0"/>
              </a:rPr>
              <a:t>PostgreSQL</a:t>
            </a:r>
            <a:endParaRPr lang="fr-FR" sz="2500" dirty="0" smtClean="0">
              <a:solidFill>
                <a:srgbClr val="009999"/>
              </a:solidFill>
              <a:latin typeface="Arial" panose="020B0604020202020204" pitchFamily="34" charset="0"/>
              <a:cs typeface="Arial" panose="020B0604020202020204" pitchFamily="34" charset="0"/>
            </a:endParaRPr>
          </a:p>
          <a:p>
            <a:pPr algn="just"/>
            <a:r>
              <a:rPr lang="fr-FR" sz="2500" dirty="0">
                <a:latin typeface="Arial" panose="020B0604020202020204" pitchFamily="34" charset="0"/>
                <a:cs typeface="Arial" panose="020B0604020202020204" pitchFamily="34" charset="0"/>
              </a:rPr>
              <a:t>C</a:t>
            </a:r>
            <a:r>
              <a:rPr lang="fr-FR" sz="2500" dirty="0" smtClean="0">
                <a:latin typeface="Arial" panose="020B0604020202020204" pitchFamily="34" charset="0"/>
                <a:cs typeface="Arial" panose="020B0604020202020204" pitchFamily="34" charset="0"/>
              </a:rPr>
              <a:t>réer des applications plus facile.</a:t>
            </a:r>
          </a:p>
          <a:p>
            <a:pPr algn="just"/>
            <a:r>
              <a:rPr lang="fr-FR" sz="2500" dirty="0">
                <a:latin typeface="Arial" panose="020B0604020202020204" pitchFamily="34" charset="0"/>
                <a:cs typeface="Arial" panose="020B0604020202020204" pitchFamily="34" charset="0"/>
              </a:rPr>
              <a:t>A</a:t>
            </a:r>
            <a:r>
              <a:rPr lang="fr-FR" sz="2500" dirty="0" smtClean="0">
                <a:latin typeface="Arial" panose="020B0604020202020204" pitchFamily="34" charset="0"/>
                <a:cs typeface="Arial" panose="020B0604020202020204" pitchFamily="34" charset="0"/>
              </a:rPr>
              <a:t>ider les administrateurs à développer des environnements tolérants aux erreurs en protégeant l’intégrité des données.</a:t>
            </a:r>
            <a:endParaRPr lang="fr-FR" sz="2500"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4755" y="1921"/>
            <a:ext cx="3447245" cy="2020061"/>
          </a:xfrm>
          <a:prstGeom prst="rect">
            <a:avLst/>
          </a:prstGeom>
        </p:spPr>
      </p:pic>
      <p:sp>
        <p:nvSpPr>
          <p:cNvPr id="5" name="Espace réservé de la date 4"/>
          <p:cNvSpPr>
            <a:spLocks noGrp="1"/>
          </p:cNvSpPr>
          <p:nvPr>
            <p:ph type="dt" sz="half" idx="10"/>
          </p:nvPr>
        </p:nvSpPr>
        <p:spPr/>
        <p:txBody>
          <a:bodyPr/>
          <a:lstStyle/>
          <a:p>
            <a:r>
              <a:rPr lang="fr-FR" smtClean="0"/>
              <a:t>02/12/2021</a:t>
            </a:r>
            <a:endParaRPr lang="fr-FR"/>
          </a:p>
        </p:txBody>
      </p:sp>
      <p:sp>
        <p:nvSpPr>
          <p:cNvPr id="6" name="Espace réservé du numéro de diapositive 5"/>
          <p:cNvSpPr>
            <a:spLocks noGrp="1"/>
          </p:cNvSpPr>
          <p:nvPr>
            <p:ph type="sldNum" sz="quarter" idx="12"/>
          </p:nvPr>
        </p:nvSpPr>
        <p:spPr/>
        <p:txBody>
          <a:bodyPr/>
          <a:lstStyle/>
          <a:p>
            <a:fld id="{9E931D7F-3DE6-4640-859F-39B596321B25}" type="slidenum">
              <a:rPr lang="fr-FR" smtClean="0"/>
              <a:t>5</a:t>
            </a:fld>
            <a:endParaRPr lang="fr-FR"/>
          </a:p>
        </p:txBody>
      </p:sp>
    </p:spTree>
    <p:extLst>
      <p:ext uri="{BB962C8B-B14F-4D97-AF65-F5344CB8AC3E}">
        <p14:creationId xmlns:p14="http://schemas.microsoft.com/office/powerpoint/2010/main" val="186410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468199"/>
            <a:ext cx="10515600" cy="4816694"/>
          </a:xfrm>
        </p:spPr>
        <p:txBody>
          <a:bodyPr>
            <a:noAutofit/>
          </a:bodyPr>
          <a:lstStyle/>
          <a:p>
            <a:pPr marL="0" indent="0">
              <a:buNone/>
            </a:pPr>
            <a:r>
              <a:rPr lang="fr-FR" sz="2500" b="1" dirty="0" smtClean="0">
                <a:solidFill>
                  <a:srgbClr val="009999"/>
                </a:solidFill>
                <a:latin typeface="Arial" panose="020B0604020202020204" pitchFamily="34" charset="0"/>
                <a:cs typeface="Arial" panose="020B0604020202020204" pitchFamily="34" charset="0"/>
              </a:rPr>
              <a:t>Définition </a:t>
            </a:r>
            <a:endParaRPr lang="fr-FR" sz="2500" b="1" i="1" dirty="0">
              <a:latin typeface="Arial" panose="020B0604020202020204" pitchFamily="34" charset="0"/>
              <a:cs typeface="Arial" panose="020B0604020202020204" pitchFamily="34" charset="0"/>
            </a:endParaRPr>
          </a:p>
          <a:p>
            <a:pPr marL="0" indent="0">
              <a:buNone/>
            </a:pPr>
            <a:r>
              <a:rPr lang="fr-FR" sz="2500" b="1" dirty="0" smtClean="0">
                <a:latin typeface="Arial" panose="020B0604020202020204" pitchFamily="34" charset="0"/>
                <a:cs typeface="Arial" panose="020B0604020202020204" pitchFamily="34" charset="0"/>
              </a:rPr>
              <a:t>SQL </a:t>
            </a:r>
            <a:r>
              <a:rPr lang="fr-FR" sz="2500" b="1" dirty="0">
                <a:latin typeface="Arial" panose="020B0604020202020204" pitchFamily="34" charset="0"/>
                <a:cs typeface="Arial" panose="020B0604020202020204" pitchFamily="34" charset="0"/>
              </a:rPr>
              <a:t>Server</a:t>
            </a:r>
            <a:r>
              <a:rPr lang="fr-FR" sz="2500" dirty="0">
                <a:latin typeface="Arial" panose="020B0604020202020204" pitchFamily="34" charset="0"/>
                <a:cs typeface="Arial" panose="020B0604020202020204" pitchFamily="34" charset="0"/>
              </a:rPr>
              <a:t> est une plate-forme de données d’entreprise permettant de gérer et stocker dans des bases de données tout type d’information </a:t>
            </a:r>
            <a:r>
              <a:rPr lang="fr-FR" sz="2500" dirty="0" err="1" smtClean="0">
                <a:latin typeface="Arial" panose="020B0604020202020204" pitchFamily="34" charset="0"/>
                <a:cs typeface="Arial" panose="020B0604020202020204" pitchFamily="34" charset="0"/>
              </a:rPr>
              <a:t>telque</a:t>
            </a:r>
            <a:r>
              <a:rPr lang="fr-FR" sz="2500" dirty="0" smtClean="0">
                <a:latin typeface="Arial" panose="020B0604020202020204" pitchFamily="34" charset="0"/>
                <a:cs typeface="Arial" panose="020B0604020202020204" pitchFamily="34" charset="0"/>
              </a:rPr>
              <a:t> données structurées (données relationnelles), données </a:t>
            </a:r>
            <a:r>
              <a:rPr lang="fr-FR" sz="2500" dirty="0">
                <a:latin typeface="Arial" panose="020B0604020202020204" pitchFamily="34" charset="0"/>
                <a:cs typeface="Arial" panose="020B0604020202020204" pitchFamily="34" charset="0"/>
              </a:rPr>
              <a:t>non </a:t>
            </a:r>
            <a:r>
              <a:rPr lang="fr-FR" sz="2500" dirty="0" smtClean="0">
                <a:latin typeface="Arial" panose="020B0604020202020204" pitchFamily="34" charset="0"/>
                <a:cs typeface="Arial" panose="020B0604020202020204" pitchFamily="34" charset="0"/>
              </a:rPr>
              <a:t>structurées(documents</a:t>
            </a:r>
            <a:r>
              <a:rPr lang="fr-FR" sz="2500" dirty="0">
                <a:latin typeface="Arial" panose="020B0604020202020204" pitchFamily="34" charset="0"/>
                <a:cs typeface="Arial" panose="020B0604020202020204" pitchFamily="34" charset="0"/>
              </a:rPr>
              <a:t>, images, </a:t>
            </a:r>
            <a:r>
              <a:rPr lang="fr-FR" sz="2500" dirty="0" smtClean="0">
                <a:latin typeface="Arial" panose="020B0604020202020204" pitchFamily="34" charset="0"/>
                <a:cs typeface="Arial" panose="020B0604020202020204" pitchFamily="34" charset="0"/>
              </a:rPr>
              <a:t>…) et données </a:t>
            </a:r>
            <a:r>
              <a:rPr lang="fr-FR" sz="2500" dirty="0">
                <a:latin typeface="Arial" panose="020B0604020202020204" pitchFamily="34" charset="0"/>
                <a:cs typeface="Arial" panose="020B0604020202020204" pitchFamily="34" charset="0"/>
              </a:rPr>
              <a:t>géospaciales</a:t>
            </a:r>
            <a:r>
              <a:rPr lang="fr-FR" sz="2500" dirty="0" smtClean="0">
                <a:latin typeface="Arial" panose="020B0604020202020204" pitchFamily="34" charset="0"/>
                <a:cs typeface="Arial" panose="020B0604020202020204" pitchFamily="34" charset="0"/>
              </a:rPr>
              <a:t>.</a:t>
            </a:r>
          </a:p>
          <a:p>
            <a:pPr marL="0" indent="0">
              <a:buNone/>
            </a:pPr>
            <a:r>
              <a:rPr lang="fr-FR" sz="2500" b="1" dirty="0" smtClean="0">
                <a:solidFill>
                  <a:srgbClr val="009999"/>
                </a:solidFill>
                <a:latin typeface="Arial" panose="020B0604020202020204" pitchFamily="34" charset="0"/>
                <a:cs typeface="Arial" panose="020B0604020202020204" pitchFamily="34" charset="0"/>
              </a:rPr>
              <a:t>Principales </a:t>
            </a:r>
            <a:r>
              <a:rPr lang="fr-FR" sz="2500" b="1" dirty="0">
                <a:solidFill>
                  <a:srgbClr val="009999"/>
                </a:solidFill>
                <a:latin typeface="Arial" panose="020B0604020202020204" pitchFamily="34" charset="0"/>
                <a:cs typeface="Arial" panose="020B0604020202020204" pitchFamily="34" charset="0"/>
              </a:rPr>
              <a:t>fonctionnalités </a:t>
            </a:r>
            <a:r>
              <a:rPr lang="fr-FR" sz="2500" b="1" dirty="0" smtClean="0">
                <a:solidFill>
                  <a:srgbClr val="009999"/>
                </a:solidFill>
                <a:latin typeface="Arial" panose="020B0604020202020204" pitchFamily="34" charset="0"/>
                <a:cs typeface="Arial" panose="020B0604020202020204" pitchFamily="34" charset="0"/>
              </a:rPr>
              <a:t>SQL Server</a:t>
            </a:r>
            <a:endParaRPr lang="fr-FR" sz="2500" b="1" u="sng" cap="all" dirty="0">
              <a:solidFill>
                <a:srgbClr val="009999"/>
              </a:solidFill>
              <a:latin typeface="Arial" panose="020B0604020202020204" pitchFamily="34" charset="0"/>
              <a:cs typeface="Arial" panose="020B0604020202020204" pitchFamily="34" charset="0"/>
            </a:endParaRPr>
          </a:p>
          <a:p>
            <a:r>
              <a:rPr lang="fr-FR" sz="2500" dirty="0" smtClean="0">
                <a:latin typeface="Arial" panose="020B0604020202020204" pitchFamily="34" charset="0"/>
                <a:cs typeface="Arial" panose="020B0604020202020204" pitchFamily="34" charset="0"/>
              </a:rPr>
              <a:t>Gestion </a:t>
            </a:r>
            <a:r>
              <a:rPr lang="fr-FR" sz="2500" dirty="0">
                <a:latin typeface="Arial" panose="020B0604020202020204" pitchFamily="34" charset="0"/>
                <a:cs typeface="Arial" panose="020B0604020202020204" pitchFamily="34" charset="0"/>
              </a:rPr>
              <a:t>et déploiement centralisé de plusieurs instances et applications depuis un seul point de contrôle.</a:t>
            </a:r>
          </a:p>
          <a:p>
            <a:r>
              <a:rPr lang="fr-FR" sz="2500" dirty="0">
                <a:latin typeface="Arial" panose="020B0604020202020204" pitchFamily="34" charset="0"/>
                <a:cs typeface="Arial" panose="020B0604020202020204" pitchFamily="34" charset="0"/>
              </a:rPr>
              <a:t>Optimisation de stockage des bases de données </a:t>
            </a:r>
            <a:r>
              <a:rPr lang="fr-FR" sz="2500" dirty="0" smtClean="0">
                <a:latin typeface="Arial" panose="020B0604020202020204" pitchFamily="34" charset="0"/>
                <a:cs typeface="Arial" panose="020B0604020202020204" pitchFamily="34" charset="0"/>
              </a:rPr>
              <a:t>volumineuses.</a:t>
            </a:r>
          </a:p>
          <a:p>
            <a:r>
              <a:rPr lang="fr-FR" sz="2500" dirty="0" smtClean="0">
                <a:latin typeface="Arial" panose="020B0604020202020204" pitchFamily="34" charset="0"/>
                <a:cs typeface="Arial" panose="020B0604020202020204" pitchFamily="34" charset="0"/>
              </a:rPr>
              <a:t>Prise </a:t>
            </a:r>
            <a:r>
              <a:rPr lang="fr-FR" sz="2500" dirty="0">
                <a:latin typeface="Arial" panose="020B0604020202020204" pitchFamily="34" charset="0"/>
                <a:cs typeface="Arial" panose="020B0604020202020204" pitchFamily="34" charset="0"/>
              </a:rPr>
              <a:t>en charge des données géographiques.</a:t>
            </a:r>
          </a:p>
          <a:p>
            <a:r>
              <a:rPr lang="fr-FR" sz="2500" dirty="0" smtClean="0">
                <a:latin typeface="Arial" panose="020B0604020202020204" pitchFamily="34" charset="0"/>
                <a:cs typeface="Arial" panose="020B0604020202020204" pitchFamily="34" charset="0"/>
              </a:rPr>
              <a:t>Ordonnanceur </a:t>
            </a:r>
            <a:r>
              <a:rPr lang="fr-FR" sz="2500" dirty="0">
                <a:latin typeface="Arial" panose="020B0604020202020204" pitchFamily="34" charset="0"/>
                <a:cs typeface="Arial" panose="020B0604020202020204" pitchFamily="34" charset="0"/>
              </a:rPr>
              <a:t>intégré (SQL Agent).</a:t>
            </a:r>
          </a:p>
          <a:p>
            <a:r>
              <a:rPr lang="fr-FR" sz="2500" dirty="0" smtClean="0">
                <a:latin typeface="Arial" panose="020B0604020202020204" pitchFamily="34" charset="0"/>
                <a:cs typeface="Arial" panose="020B0604020202020204" pitchFamily="34" charset="0"/>
              </a:rPr>
              <a:t>Gestion </a:t>
            </a:r>
            <a:r>
              <a:rPr lang="fr-FR" sz="2500" dirty="0">
                <a:latin typeface="Arial" panose="020B0604020202020204" pitchFamily="34" charset="0"/>
                <a:cs typeface="Arial" panose="020B0604020202020204" pitchFamily="34" charset="0"/>
              </a:rPr>
              <a:t>de la </a:t>
            </a:r>
            <a:r>
              <a:rPr lang="fr-FR" sz="2500" dirty="0" smtClean="0">
                <a:latin typeface="Arial" panose="020B0604020202020204" pitchFamily="34" charset="0"/>
                <a:cs typeface="Arial" panose="020B0604020202020204" pitchFamily="34" charset="0"/>
              </a:rPr>
              <a:t>réplication / Gestion </a:t>
            </a:r>
            <a:r>
              <a:rPr lang="fr-FR" sz="2500" dirty="0">
                <a:latin typeface="Arial" panose="020B0604020202020204" pitchFamily="34" charset="0"/>
                <a:cs typeface="Arial" panose="020B0604020202020204" pitchFamily="34" charset="0"/>
              </a:rPr>
              <a:t>de la sécurité</a:t>
            </a:r>
            <a:r>
              <a:rPr lang="fr-FR" sz="2500" dirty="0" smtClean="0">
                <a:latin typeface="Arial" panose="020B0604020202020204" pitchFamily="34" charset="0"/>
                <a:cs typeface="Arial" panose="020B0604020202020204" pitchFamily="34" charset="0"/>
              </a:rPr>
              <a:t>.</a:t>
            </a:r>
            <a:endParaRPr lang="fr-FR" sz="2500" dirty="0">
              <a:latin typeface="Arial" panose="020B0604020202020204" pitchFamily="34" charset="0"/>
              <a:cs typeface="Arial" panose="020B0604020202020204" pitchFamily="34" charset="0"/>
            </a:endParaRPr>
          </a:p>
        </p:txBody>
      </p:sp>
      <p:sp>
        <p:nvSpPr>
          <p:cNvPr id="4" name="Titre 1"/>
          <p:cNvSpPr>
            <a:spLocks noGrp="1"/>
          </p:cNvSpPr>
          <p:nvPr>
            <p:ph type="title"/>
          </p:nvPr>
        </p:nvSpPr>
        <p:spPr>
          <a:xfrm>
            <a:off x="838200" y="365125"/>
            <a:ext cx="10515600" cy="1325563"/>
          </a:xfrm>
        </p:spPr>
        <p:txBody>
          <a:bodyPr>
            <a:normAutofit/>
          </a:bodyPr>
          <a:lstStyle/>
          <a:p>
            <a:pPr algn="ctr"/>
            <a:r>
              <a:rPr lang="fr-FR" sz="5000" b="1" dirty="0" smtClean="0">
                <a:solidFill>
                  <a:srgbClr val="009999"/>
                </a:solidFill>
                <a:effectLst>
                  <a:outerShdw blurRad="38100" dist="38100" dir="2700000" algn="tl">
                    <a:srgbClr val="000000">
                      <a:alpha val="43137"/>
                    </a:srgbClr>
                  </a:outerShdw>
                </a:effectLst>
              </a:rPr>
              <a:t>SQL Server</a:t>
            </a:r>
            <a:endParaRPr lang="fr-FR" sz="5000" dirty="0">
              <a:solidFill>
                <a:srgbClr val="009999"/>
              </a:solidFill>
              <a:effectLst>
                <a:outerShdw blurRad="38100" dist="38100" dir="2700000" algn="tl">
                  <a:srgbClr val="000000">
                    <a:alpha val="43137"/>
                  </a:srgbClr>
                </a:outerShdw>
              </a:effectLst>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7829" y="13799"/>
            <a:ext cx="3272710" cy="1956668"/>
          </a:xfrm>
          <a:prstGeom prst="rect">
            <a:avLst/>
          </a:prstGeom>
        </p:spPr>
      </p:pic>
      <p:sp>
        <p:nvSpPr>
          <p:cNvPr id="5" name="Espace réservé de la date 4"/>
          <p:cNvSpPr>
            <a:spLocks noGrp="1"/>
          </p:cNvSpPr>
          <p:nvPr>
            <p:ph type="dt" sz="half" idx="10"/>
          </p:nvPr>
        </p:nvSpPr>
        <p:spPr/>
        <p:txBody>
          <a:bodyPr/>
          <a:lstStyle/>
          <a:p>
            <a:r>
              <a:rPr lang="fr-FR" smtClean="0"/>
              <a:t>02/12/2021</a:t>
            </a:r>
            <a:endParaRPr lang="fr-FR"/>
          </a:p>
        </p:txBody>
      </p:sp>
      <p:sp>
        <p:nvSpPr>
          <p:cNvPr id="6" name="Espace réservé du numéro de diapositive 5"/>
          <p:cNvSpPr>
            <a:spLocks noGrp="1"/>
          </p:cNvSpPr>
          <p:nvPr>
            <p:ph type="sldNum" sz="quarter" idx="12"/>
          </p:nvPr>
        </p:nvSpPr>
        <p:spPr/>
        <p:txBody>
          <a:bodyPr/>
          <a:lstStyle/>
          <a:p>
            <a:fld id="{9E931D7F-3DE6-4640-859F-39B596321B25}" type="slidenum">
              <a:rPr lang="fr-FR" smtClean="0"/>
              <a:t>6</a:t>
            </a:fld>
            <a:endParaRPr lang="fr-FR"/>
          </a:p>
        </p:txBody>
      </p:sp>
    </p:spTree>
    <p:extLst>
      <p:ext uri="{BB962C8B-B14F-4D97-AF65-F5344CB8AC3E}">
        <p14:creationId xmlns:p14="http://schemas.microsoft.com/office/powerpoint/2010/main" val="263829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5000" b="1" dirty="0" smtClean="0">
                <a:solidFill>
                  <a:srgbClr val="009999"/>
                </a:solidFill>
                <a:effectLst>
                  <a:outerShdw blurRad="38100" dist="38100" dir="2700000" algn="tl">
                    <a:srgbClr val="000000">
                      <a:alpha val="43137"/>
                    </a:srgbClr>
                  </a:outerShdw>
                </a:effectLst>
              </a:rPr>
              <a:t>Comparaison</a:t>
            </a:r>
            <a:endParaRPr lang="fr-FR" sz="5000" dirty="0">
              <a:solidFill>
                <a:srgbClr val="009999"/>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normAutofit/>
          </a:bodyPr>
          <a:lstStyle/>
          <a:p>
            <a:pPr marL="0" indent="0" algn="just">
              <a:buNone/>
            </a:pPr>
            <a:r>
              <a:rPr lang="fr-FR" sz="2500" b="1" dirty="0">
                <a:solidFill>
                  <a:srgbClr val="009999"/>
                </a:solidFill>
                <a:latin typeface="Arial" panose="020B0604020202020204" pitchFamily="34" charset="0"/>
                <a:cs typeface="Arial" panose="020B0604020202020204" pitchFamily="34" charset="0"/>
              </a:rPr>
              <a:t>Quelle est la différence?</a:t>
            </a:r>
            <a:endParaRPr lang="fr-FR" sz="2500" dirty="0" smtClean="0">
              <a:solidFill>
                <a:srgbClr val="009999"/>
              </a:solidFill>
              <a:latin typeface="Arial" panose="020B0604020202020204" pitchFamily="34" charset="0"/>
              <a:cs typeface="Arial" panose="020B0604020202020204" pitchFamily="34" charset="0"/>
            </a:endParaRPr>
          </a:p>
          <a:p>
            <a:pPr marL="0" indent="0" algn="just">
              <a:buNone/>
            </a:pPr>
            <a:r>
              <a:rPr lang="fr-FR" sz="2500" dirty="0" smtClean="0">
                <a:latin typeface="Arial" panose="020B0604020202020204" pitchFamily="34" charset="0"/>
                <a:cs typeface="Arial" panose="020B0604020202020204" pitchFamily="34" charset="0"/>
              </a:rPr>
              <a:t>PostgreSQL</a:t>
            </a:r>
            <a:r>
              <a:rPr lang="fr-FR" sz="2500" dirty="0">
                <a:latin typeface="Arial" panose="020B0604020202020204" pitchFamily="34" charset="0"/>
                <a:cs typeface="Arial" panose="020B0604020202020204" pitchFamily="34" charset="0"/>
              </a:rPr>
              <a:t>, MySQL et </a:t>
            </a:r>
            <a:r>
              <a:rPr lang="fr-FR" sz="2500" dirty="0" smtClean="0">
                <a:latin typeface="Arial" panose="020B0604020202020204" pitchFamily="34" charset="0"/>
                <a:cs typeface="Arial" panose="020B0604020202020204" pitchFamily="34" charset="0"/>
              </a:rPr>
              <a:t>SQL Server </a:t>
            </a:r>
            <a:r>
              <a:rPr lang="fr-FR" sz="2500" dirty="0">
                <a:latin typeface="Arial" panose="020B0604020202020204" pitchFamily="34" charset="0"/>
                <a:cs typeface="Arial" panose="020B0604020202020204" pitchFamily="34" charset="0"/>
              </a:rPr>
              <a:t>utilisent une syntaxe très similaire, avec quelques différences notables mises en évidence ci-dessous. Microsoft SQL Server présente le plus grand contraste dans la syntaxe SQL, ainsi qu'une grande variété de fonctions non disponibles sur d'autres plates-formes. </a:t>
            </a:r>
            <a:endParaRPr lang="fr-FR" sz="2500" dirty="0" smtClean="0">
              <a:latin typeface="Arial" panose="020B0604020202020204" pitchFamily="34" charset="0"/>
              <a:cs typeface="Arial" panose="020B0604020202020204" pitchFamily="34" charset="0"/>
            </a:endParaRPr>
          </a:p>
          <a:p>
            <a:pPr marL="0" indent="0" algn="just">
              <a:buNone/>
            </a:pPr>
            <a:r>
              <a:rPr lang="fr-FR" sz="2500" dirty="0" smtClean="0">
                <a:latin typeface="Arial" panose="020B0604020202020204" pitchFamily="34" charset="0"/>
                <a:cs typeface="Arial" panose="020B0604020202020204" pitchFamily="34" charset="0"/>
              </a:rPr>
              <a:t>Le tableau (1) met </a:t>
            </a:r>
            <a:r>
              <a:rPr lang="fr-FR" sz="2500" dirty="0">
                <a:latin typeface="Arial" panose="020B0604020202020204" pitchFamily="34" charset="0"/>
                <a:cs typeface="Arial" panose="020B0604020202020204" pitchFamily="34" charset="0"/>
              </a:rPr>
              <a:t>en évidence quelques exemples de différences fondamentales entre les plates-formes SQL.</a:t>
            </a:r>
          </a:p>
          <a:p>
            <a:pPr algn="just"/>
            <a:endParaRPr lang="fr-FR" sz="2500" dirty="0">
              <a:latin typeface="Arial" panose="020B0604020202020204" pitchFamily="34" charset="0"/>
              <a:cs typeface="Arial" panose="020B0604020202020204" pitchFamily="34" charset="0"/>
            </a:endParaRPr>
          </a:p>
        </p:txBody>
      </p:sp>
      <p:sp>
        <p:nvSpPr>
          <p:cNvPr id="4" name="Espace réservé de la date 3"/>
          <p:cNvSpPr>
            <a:spLocks noGrp="1"/>
          </p:cNvSpPr>
          <p:nvPr>
            <p:ph type="dt" sz="half" idx="10"/>
          </p:nvPr>
        </p:nvSpPr>
        <p:spPr/>
        <p:txBody>
          <a:bodyPr/>
          <a:lstStyle/>
          <a:p>
            <a:r>
              <a:rPr lang="fr-FR" smtClean="0"/>
              <a:t>02/12/2021</a:t>
            </a:r>
            <a:endParaRPr lang="fr-FR"/>
          </a:p>
        </p:txBody>
      </p:sp>
      <p:sp>
        <p:nvSpPr>
          <p:cNvPr id="5" name="Espace réservé du numéro de diapositive 4"/>
          <p:cNvSpPr>
            <a:spLocks noGrp="1"/>
          </p:cNvSpPr>
          <p:nvPr>
            <p:ph type="sldNum" sz="quarter" idx="12"/>
          </p:nvPr>
        </p:nvSpPr>
        <p:spPr/>
        <p:txBody>
          <a:bodyPr/>
          <a:lstStyle/>
          <a:p>
            <a:fld id="{9E931D7F-3DE6-4640-859F-39B596321B25}" type="slidenum">
              <a:rPr lang="fr-FR" smtClean="0"/>
              <a:t>7</a:t>
            </a:fld>
            <a:endParaRPr lang="fr-FR"/>
          </a:p>
        </p:txBody>
      </p:sp>
    </p:spTree>
    <p:extLst>
      <p:ext uri="{BB962C8B-B14F-4D97-AF65-F5344CB8AC3E}">
        <p14:creationId xmlns:p14="http://schemas.microsoft.com/office/powerpoint/2010/main" val="137287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1971513178"/>
              </p:ext>
            </p:extLst>
          </p:nvPr>
        </p:nvGraphicFramePr>
        <p:xfrm>
          <a:off x="412122" y="850004"/>
          <a:ext cx="11384928" cy="5741812"/>
        </p:xfrm>
        <a:graphic>
          <a:graphicData uri="http://schemas.openxmlformats.org/drawingml/2006/table">
            <a:tbl>
              <a:tblPr/>
              <a:tblGrid>
                <a:gridCol w="2846232"/>
                <a:gridCol w="2846232"/>
                <a:gridCol w="2846232"/>
                <a:gridCol w="2846232"/>
              </a:tblGrid>
              <a:tr h="602873">
                <a:tc>
                  <a:txBody>
                    <a:bodyPr/>
                    <a:lstStyle/>
                    <a:p>
                      <a:pPr fontAlgn="ctr"/>
                      <a:r>
                        <a:rPr lang="fr-FR" sz="1800" b="1" dirty="0">
                          <a:effectLst/>
                          <a:latin typeface="Arial" panose="020B0604020202020204" pitchFamily="34" charset="0"/>
                          <a:cs typeface="Arial" panose="020B0604020202020204" pitchFamily="34" charset="0"/>
                        </a:rPr>
                        <a:t/>
                      </a:r>
                      <a:br>
                        <a:rPr lang="fr-FR" sz="1800" b="1" dirty="0">
                          <a:effectLst/>
                          <a:latin typeface="Arial" panose="020B0604020202020204" pitchFamily="34" charset="0"/>
                          <a:cs typeface="Arial" panose="020B0604020202020204" pitchFamily="34" charset="0"/>
                        </a:rPr>
                      </a:br>
                      <a:endParaRPr lang="fr-FR" sz="1800" b="1" dirty="0">
                        <a:effectLst/>
                        <a:latin typeface="Arial" panose="020B0604020202020204" pitchFamily="34" charset="0"/>
                        <a:cs typeface="Arial" panose="020B0604020202020204" pitchFamily="34" charset="0"/>
                      </a:endParaRP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800" b="1" dirty="0" smtClean="0">
                          <a:effectLst/>
                          <a:latin typeface="Arial" panose="020B0604020202020204" pitchFamily="34" charset="0"/>
                          <a:cs typeface="Arial" panose="020B0604020202020204" pitchFamily="34" charset="0"/>
                        </a:rPr>
                        <a:t>SQL</a:t>
                      </a:r>
                      <a:r>
                        <a:rPr lang="fr-FR" sz="1800" b="1" baseline="0" dirty="0" smtClean="0">
                          <a:effectLst/>
                          <a:latin typeface="Arial" panose="020B0604020202020204" pitchFamily="34" charset="0"/>
                          <a:cs typeface="Arial" panose="020B0604020202020204" pitchFamily="34" charset="0"/>
                        </a:rPr>
                        <a:t> server</a:t>
                      </a:r>
                      <a:endParaRPr lang="fr-FR" sz="1800" b="1" dirty="0" smtClean="0">
                        <a:effectLst/>
                        <a:latin typeface="Arial" panose="020B0604020202020204" pitchFamily="34" charset="0"/>
                        <a:cs typeface="Arial" panose="020B0604020202020204" pitchFamily="34" charset="0"/>
                      </a:endParaRP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800" b="1" dirty="0" smtClean="0">
                          <a:effectLst/>
                          <a:latin typeface="Arial" panose="020B0604020202020204" pitchFamily="34" charset="0"/>
                          <a:cs typeface="Arial" panose="020B0604020202020204" pitchFamily="34" charset="0"/>
                        </a:rPr>
                        <a:t>MySQL </a:t>
                      </a:r>
                      <a:endParaRPr lang="fr-FR" sz="1800" b="1" dirty="0">
                        <a:effectLst/>
                        <a:latin typeface="Arial" panose="020B0604020202020204" pitchFamily="34" charset="0"/>
                        <a:cs typeface="Arial" panose="020B0604020202020204" pitchFamily="34" charset="0"/>
                      </a:endParaRP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800" b="1" dirty="0" smtClean="0">
                          <a:effectLst/>
                          <a:latin typeface="Arial" panose="020B0604020202020204" pitchFamily="34" charset="0"/>
                          <a:cs typeface="Arial" panose="020B0604020202020204" pitchFamily="34" charset="0"/>
                        </a:rPr>
                        <a:t>PostgreSQL</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r>
              <a:tr h="594285">
                <a:tc>
                  <a:txBody>
                    <a:bodyPr/>
                    <a:lstStyle/>
                    <a:p>
                      <a:pPr fontAlgn="ctr"/>
                      <a:r>
                        <a:rPr lang="fr-FR" sz="1800" b="1">
                          <a:effectLst/>
                          <a:latin typeface="Arial" panose="020B0604020202020204" pitchFamily="34" charset="0"/>
                          <a:cs typeface="Arial" panose="020B0604020202020204" pitchFamily="34" charset="0"/>
                        </a:rPr>
                        <a:t>SÉLECTIONNER ...</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Sélectionnez [col1], [col2]</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SELECTIONNER col1, col2</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SELECTIONNER col1, col2</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r>
              <a:tr h="1103674">
                <a:tc>
                  <a:txBody>
                    <a:bodyPr/>
                    <a:lstStyle/>
                    <a:p>
                      <a:pPr fontAlgn="ctr"/>
                      <a:r>
                        <a:rPr lang="fr-FR" sz="1800" b="1" dirty="0">
                          <a:effectLst/>
                          <a:latin typeface="Arial" panose="020B0604020202020204" pitchFamily="34" charset="0"/>
                          <a:cs typeface="Arial" panose="020B0604020202020204" pitchFamily="34" charset="0"/>
                        </a:rPr>
                        <a:t>Les données des tableaux sont sensibles à la casse ?</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a:effectLst/>
                          <a:latin typeface="Arial" panose="020B0604020202020204" pitchFamily="34" charset="0"/>
                          <a:cs typeface="Arial" panose="020B0604020202020204" pitchFamily="34" charset="0"/>
                        </a:rPr>
                        <a:t>Oui WHERE nom = 'John' Ou WHERE nom = 'john' ne sont pas les mêmes</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dirty="0">
                          <a:effectLst/>
                          <a:latin typeface="Arial" panose="020B0604020202020204" pitchFamily="34" charset="0"/>
                          <a:cs typeface="Arial" panose="020B0604020202020204" pitchFamily="34" charset="0"/>
                        </a:rPr>
                        <a:t>Non WHERE nom = 'John' Ou WHERE nom = '</a:t>
                      </a:r>
                      <a:r>
                        <a:rPr lang="fr-FR" sz="1500" dirty="0" err="1">
                          <a:effectLst/>
                          <a:latin typeface="Arial" panose="020B0604020202020204" pitchFamily="34" charset="0"/>
                          <a:cs typeface="Arial" panose="020B0604020202020204" pitchFamily="34" charset="0"/>
                        </a:rPr>
                        <a:t>john</a:t>
                      </a:r>
                      <a:r>
                        <a:rPr lang="fr-FR" sz="1500" dirty="0">
                          <a:effectLst/>
                          <a:latin typeface="Arial" panose="020B0604020202020204" pitchFamily="34" charset="0"/>
                          <a:cs typeface="Arial" panose="020B0604020202020204" pitchFamily="34" charset="0"/>
                        </a:rPr>
                        <a:t>' sont les mêmes</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dirty="0">
                          <a:effectLst/>
                          <a:latin typeface="Arial" panose="020B0604020202020204" pitchFamily="34" charset="0"/>
                          <a:cs typeface="Arial" panose="020B0604020202020204" pitchFamily="34" charset="0"/>
                        </a:rPr>
                        <a:t>Oui WHERE nom = 'John' Ou WHERE nom = '</a:t>
                      </a:r>
                      <a:r>
                        <a:rPr lang="fr-FR" sz="1500" dirty="0" err="1">
                          <a:effectLst/>
                          <a:latin typeface="Arial" panose="020B0604020202020204" pitchFamily="34" charset="0"/>
                          <a:cs typeface="Arial" panose="020B0604020202020204" pitchFamily="34" charset="0"/>
                        </a:rPr>
                        <a:t>john</a:t>
                      </a:r>
                      <a:r>
                        <a:rPr lang="fr-FR" sz="1500" dirty="0">
                          <a:effectLst/>
                          <a:latin typeface="Arial" panose="020B0604020202020204" pitchFamily="34" charset="0"/>
                          <a:cs typeface="Arial" panose="020B0604020202020204" pitchFamily="34" charset="0"/>
                        </a:rPr>
                        <a:t>' ne sont pas les mêmes</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r>
              <a:tr h="602873">
                <a:tc>
                  <a:txBody>
                    <a:bodyPr/>
                    <a:lstStyle/>
                    <a:p>
                      <a:pPr fontAlgn="ctr"/>
                      <a:r>
                        <a:rPr lang="fr-FR" sz="1800" b="1">
                          <a:effectLst/>
                          <a:latin typeface="Arial" panose="020B0604020202020204" pitchFamily="34" charset="0"/>
                          <a:cs typeface="Arial" panose="020B0604020202020204" pitchFamily="34" charset="0"/>
                        </a:rPr>
                        <a:t>Utiliser des guillemets</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nom = 'John' seulement</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nom = 'Jean' ou nom = "Jean"</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nom = 'John' seulement</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r>
              <a:tr h="861860">
                <a:tc>
                  <a:txBody>
                    <a:bodyPr/>
                    <a:lstStyle/>
                    <a:p>
                      <a:pPr fontAlgn="ctr"/>
                      <a:r>
                        <a:rPr lang="fr-FR" sz="1800" b="1">
                          <a:effectLst/>
                          <a:latin typeface="Arial" panose="020B0604020202020204" pitchFamily="34" charset="0"/>
                          <a:cs typeface="Arial" panose="020B0604020202020204" pitchFamily="34" charset="0"/>
                        </a:rPr>
                        <a:t>Alias ​​pour les colonnes et les tableaux</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a:effectLst/>
                          <a:latin typeface="Arial" panose="020B0604020202020204" pitchFamily="34" charset="0"/>
                          <a:cs typeface="Arial" panose="020B0604020202020204" pitchFamily="34" charset="0"/>
                        </a:rPr>
                        <a:t>SELECTIONNER MOYENNE(col1)=moyenne1</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a:effectLst/>
                          <a:latin typeface="Arial" panose="020B0604020202020204" pitchFamily="34" charset="0"/>
                          <a:cs typeface="Arial" panose="020B0604020202020204" pitchFamily="34" charset="0"/>
                        </a:rPr>
                        <a:t>SELECTIONNER AVG(col1) AS avg1</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a:effectLst/>
                          <a:latin typeface="Arial" panose="020B0604020202020204" pitchFamily="34" charset="0"/>
                          <a:cs typeface="Arial" panose="020B0604020202020204" pitchFamily="34" charset="0"/>
                        </a:rPr>
                        <a:t>SELECTIONNER AVG(col1) AS avg1</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r>
              <a:tr h="861860">
                <a:tc>
                  <a:txBody>
                    <a:bodyPr/>
                    <a:lstStyle/>
                    <a:p>
                      <a:pPr fontAlgn="ctr"/>
                      <a:r>
                        <a:rPr lang="fr-FR" sz="1800" b="1">
                          <a:effectLst/>
                          <a:latin typeface="Arial" panose="020B0604020202020204" pitchFamily="34" charset="0"/>
                          <a:cs typeface="Arial" panose="020B0604020202020204" pitchFamily="34" charset="0"/>
                        </a:rPr>
                        <a:t>Travailler avec des dates</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GETDATE() DATEPART()</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CURDATE() CURTIME() EXTRAIT()</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500">
                          <a:effectLst/>
                          <a:latin typeface="Arial" panose="020B0604020202020204" pitchFamily="34" charset="0"/>
                          <a:cs typeface="Arial" panose="020B0604020202020204" pitchFamily="34" charset="0"/>
                        </a:rPr>
                        <a:t>CURRENT_DATE() CURRENT_TIME() EXTRACT()</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r>
              <a:tr h="1103674">
                <a:tc>
                  <a:txBody>
                    <a:bodyPr/>
                    <a:lstStyle/>
                    <a:p>
                      <a:pPr fontAlgn="ctr"/>
                      <a:r>
                        <a:rPr lang="fr-FR" sz="1800" b="1" dirty="0">
                          <a:effectLst/>
                          <a:latin typeface="Arial" panose="020B0604020202020204" pitchFamily="34" charset="0"/>
                          <a:cs typeface="Arial" panose="020B0604020202020204" pitchFamily="34" charset="0"/>
                        </a:rPr>
                        <a:t>Fonctions de fenêtre, c'est-à-dire OVER(), PARTITION BY()</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dirty="0">
                          <a:effectLst/>
                          <a:latin typeface="Arial" panose="020B0604020202020204" pitchFamily="34" charset="0"/>
                          <a:cs typeface="Arial" panose="020B0604020202020204" pitchFamily="34" charset="0"/>
                        </a:rPr>
                        <a:t>Oui</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dirty="0">
                          <a:effectLst/>
                          <a:latin typeface="Arial" panose="020B0604020202020204" pitchFamily="34" charset="0"/>
                          <a:cs typeface="Arial" panose="020B0604020202020204" pitchFamily="34" charset="0"/>
                        </a:rPr>
                        <a:t>Oui</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500" dirty="0">
                          <a:effectLst/>
                          <a:latin typeface="Arial" panose="020B0604020202020204" pitchFamily="34" charset="0"/>
                          <a:cs typeface="Arial" panose="020B0604020202020204" pitchFamily="34" charset="0"/>
                        </a:rPr>
                        <a:t>Oui</a:t>
                      </a:r>
                    </a:p>
                  </a:txBody>
                  <a:tcPr marL="64945" marR="64945" marT="32473" marB="32473"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r>
            </a:tbl>
          </a:graphicData>
        </a:graphic>
      </p:graphicFrame>
      <p:sp>
        <p:nvSpPr>
          <p:cNvPr id="2" name="ZoneTexte 1"/>
          <p:cNvSpPr txBox="1"/>
          <p:nvPr/>
        </p:nvSpPr>
        <p:spPr>
          <a:xfrm>
            <a:off x="5409126" y="399245"/>
            <a:ext cx="1385829" cy="369332"/>
          </a:xfrm>
          <a:prstGeom prst="rect">
            <a:avLst/>
          </a:prstGeom>
          <a:noFill/>
        </p:spPr>
        <p:txBody>
          <a:bodyPr wrap="none" rtlCol="0">
            <a:spAutoFit/>
          </a:bodyPr>
          <a:lstStyle/>
          <a:p>
            <a:r>
              <a:rPr lang="fr-FR" b="1" i="1" dirty="0" smtClean="0">
                <a:solidFill>
                  <a:srgbClr val="0099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Tableau (1)</a:t>
            </a:r>
            <a:endParaRPr lang="fr-FR" b="1" i="1" dirty="0">
              <a:solidFill>
                <a:srgbClr val="0099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Espace réservé de la date 2"/>
          <p:cNvSpPr>
            <a:spLocks noGrp="1"/>
          </p:cNvSpPr>
          <p:nvPr>
            <p:ph type="dt" sz="half" idx="10"/>
          </p:nvPr>
        </p:nvSpPr>
        <p:spPr/>
        <p:txBody>
          <a:bodyPr/>
          <a:lstStyle/>
          <a:p>
            <a:r>
              <a:rPr lang="fr-FR" smtClean="0"/>
              <a:t>02/12/2021</a:t>
            </a:r>
            <a:endParaRPr lang="fr-FR"/>
          </a:p>
        </p:txBody>
      </p:sp>
      <p:sp>
        <p:nvSpPr>
          <p:cNvPr id="5" name="Espace réservé du numéro de diapositive 4"/>
          <p:cNvSpPr>
            <a:spLocks noGrp="1"/>
          </p:cNvSpPr>
          <p:nvPr>
            <p:ph type="sldNum" sz="quarter" idx="12"/>
          </p:nvPr>
        </p:nvSpPr>
        <p:spPr/>
        <p:txBody>
          <a:bodyPr/>
          <a:lstStyle/>
          <a:p>
            <a:fld id="{9E931D7F-3DE6-4640-859F-39B596321B25}" type="slidenum">
              <a:rPr lang="fr-FR" smtClean="0"/>
              <a:t>8</a:t>
            </a:fld>
            <a:endParaRPr lang="fr-FR"/>
          </a:p>
        </p:txBody>
      </p:sp>
    </p:spTree>
    <p:extLst>
      <p:ext uri="{BB962C8B-B14F-4D97-AF65-F5344CB8AC3E}">
        <p14:creationId xmlns:p14="http://schemas.microsoft.com/office/powerpoint/2010/main" val="4069378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lgn="just">
              <a:buNone/>
            </a:pPr>
            <a:r>
              <a:rPr lang="fr-FR" sz="2500" dirty="0">
                <a:latin typeface="Arial" panose="020B0604020202020204" pitchFamily="34" charset="0"/>
                <a:cs typeface="Arial" panose="020B0604020202020204" pitchFamily="34" charset="0"/>
              </a:rPr>
              <a:t>Actuellement, la plupart des logiciels de bases de données (SGBD) reposent sur le modèle relationnel. Une base de données est vue comme un ensemble de tables, structurées selon des formes normales et manipulées grâce à des langages non algorithmiques dont le représentant le plus connu est SQL</a:t>
            </a:r>
            <a:r>
              <a:rPr lang="fr-FR" sz="2500" dirty="0" smtClean="0">
                <a:latin typeface="Arial" panose="020B0604020202020204" pitchFamily="34" charset="0"/>
                <a:cs typeface="Arial" panose="020B0604020202020204" pitchFamily="34" charset="0"/>
              </a:rPr>
              <a:t>. </a:t>
            </a:r>
            <a:endParaRPr lang="fr-FR" sz="2500" dirty="0">
              <a:latin typeface="Arial" panose="020B0604020202020204" pitchFamily="34" charset="0"/>
              <a:cs typeface="Arial" panose="020B0604020202020204" pitchFamily="34" charset="0"/>
            </a:endParaRPr>
          </a:p>
        </p:txBody>
      </p:sp>
      <p:sp>
        <p:nvSpPr>
          <p:cNvPr id="5" name="Titre 1"/>
          <p:cNvSpPr>
            <a:spLocks noGrp="1"/>
          </p:cNvSpPr>
          <p:nvPr>
            <p:ph type="title"/>
          </p:nvPr>
        </p:nvSpPr>
        <p:spPr>
          <a:xfrm>
            <a:off x="838200" y="365125"/>
            <a:ext cx="10515600" cy="1325563"/>
          </a:xfrm>
        </p:spPr>
        <p:txBody>
          <a:bodyPr>
            <a:normAutofit/>
          </a:bodyPr>
          <a:lstStyle/>
          <a:p>
            <a:pPr algn="ctr"/>
            <a:r>
              <a:rPr lang="fr-FR" sz="5000" b="1" dirty="0" smtClean="0">
                <a:solidFill>
                  <a:srgbClr val="009999"/>
                </a:solidFill>
                <a:effectLst>
                  <a:outerShdw blurRad="38100" dist="38100" dir="2700000" algn="tl">
                    <a:srgbClr val="000000">
                      <a:alpha val="43137"/>
                    </a:srgbClr>
                  </a:outerShdw>
                </a:effectLst>
              </a:rPr>
              <a:t>Conclusion</a:t>
            </a:r>
            <a:endParaRPr lang="fr-FR" sz="5000" dirty="0">
              <a:solidFill>
                <a:srgbClr val="009999"/>
              </a:solidFill>
              <a:effectLst>
                <a:outerShdw blurRad="38100" dist="38100" dir="2700000" algn="tl">
                  <a:srgbClr val="000000">
                    <a:alpha val="43137"/>
                  </a:srgbClr>
                </a:outerShdw>
              </a:effectLst>
            </a:endParaRPr>
          </a:p>
        </p:txBody>
      </p:sp>
      <p:sp>
        <p:nvSpPr>
          <p:cNvPr id="2" name="Espace réservé de la date 1"/>
          <p:cNvSpPr>
            <a:spLocks noGrp="1"/>
          </p:cNvSpPr>
          <p:nvPr>
            <p:ph type="dt" sz="half" idx="10"/>
          </p:nvPr>
        </p:nvSpPr>
        <p:spPr/>
        <p:txBody>
          <a:bodyPr/>
          <a:lstStyle/>
          <a:p>
            <a:r>
              <a:rPr lang="fr-FR" smtClean="0"/>
              <a:t>02/12/2021</a:t>
            </a:r>
            <a:endParaRPr lang="fr-FR"/>
          </a:p>
        </p:txBody>
      </p:sp>
      <p:sp>
        <p:nvSpPr>
          <p:cNvPr id="4" name="Espace réservé du numéro de diapositive 3"/>
          <p:cNvSpPr>
            <a:spLocks noGrp="1"/>
          </p:cNvSpPr>
          <p:nvPr>
            <p:ph type="sldNum" sz="quarter" idx="12"/>
          </p:nvPr>
        </p:nvSpPr>
        <p:spPr/>
        <p:txBody>
          <a:bodyPr/>
          <a:lstStyle/>
          <a:p>
            <a:fld id="{9E931D7F-3DE6-4640-859F-39B596321B25}" type="slidenum">
              <a:rPr lang="fr-FR" smtClean="0"/>
              <a:t>9</a:t>
            </a:fld>
            <a:endParaRPr lang="fr-FR"/>
          </a:p>
        </p:txBody>
      </p:sp>
    </p:spTree>
    <p:extLst>
      <p:ext uri="{BB962C8B-B14F-4D97-AF65-F5344CB8AC3E}">
        <p14:creationId xmlns:p14="http://schemas.microsoft.com/office/powerpoint/2010/main" val="14046967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310</Words>
  <Application>Microsoft Office PowerPoint</Application>
  <PresentationFormat>Grand écran</PresentationFormat>
  <Paragraphs>92</Paragraphs>
  <Slides>9</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Agency FB</vt:lpstr>
      <vt:lpstr>Arial</vt:lpstr>
      <vt:lpstr>Calibri</vt:lpstr>
      <vt:lpstr>Calibri Light</vt:lpstr>
      <vt:lpstr>Thème Office</vt:lpstr>
      <vt:lpstr>MySQL, PostgreSQL et SQL SERVER  et ces fonctionnalités</vt:lpstr>
      <vt:lpstr>Présentation PowerPoint</vt:lpstr>
      <vt:lpstr>Définitions </vt:lpstr>
      <vt:lpstr>MySQL  </vt:lpstr>
      <vt:lpstr>PostgreSQL</vt:lpstr>
      <vt:lpstr>SQL Server</vt:lpstr>
      <vt:lpstr>Comparaison</vt:lpstr>
      <vt:lpstr>Présentation PowerPoint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Asus</dc:creator>
  <cp:lastModifiedBy>Asus</cp:lastModifiedBy>
  <cp:revision>26</cp:revision>
  <dcterms:created xsi:type="dcterms:W3CDTF">2021-12-01T22:35:57Z</dcterms:created>
  <dcterms:modified xsi:type="dcterms:W3CDTF">2021-12-02T09:55:20Z</dcterms:modified>
</cp:coreProperties>
</file>