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99" r:id="rId4"/>
    <p:sldId id="306" r:id="rId5"/>
    <p:sldId id="300" r:id="rId6"/>
    <p:sldId id="301" r:id="rId7"/>
    <p:sldId id="302" r:id="rId8"/>
    <p:sldId id="303" r:id="rId9"/>
    <p:sldId id="304" r:id="rId10"/>
    <p:sldId id="305" r:id="rId11"/>
  </p:sldIdLst>
  <p:sldSz cx="9144000" cy="5143500" type="screen16x9"/>
  <p:notesSz cx="6858000" cy="9144000"/>
  <p:embeddedFontLst>
    <p:embeddedFont>
      <p:font typeface="Exo 2" panose="020B0604020202020204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1C255-C394-41B0-A7BA-4410FE15390D}">
  <a:tblStyle styleId="{E851C255-C394-41B0-A7BA-4410FE153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4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21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7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3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13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6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17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00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746624" y="1322929"/>
            <a:ext cx="6886800" cy="904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latin typeface="Rockwell" panose="02060603020205020403" pitchFamily="18" charset="0"/>
              </a:rPr>
              <a:t>M05 - Mini project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6305101" y="3488061"/>
            <a:ext cx="2755232" cy="1260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Students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Imen Ben Mahmoud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Teodora Glamocanin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Supervisors: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André Anjos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Flavio Tarsetti</a:t>
            </a:r>
          </a:p>
        </p:txBody>
      </p:sp>
      <p:cxnSp>
        <p:nvCxnSpPr>
          <p:cNvPr id="153" name="Google Shape;153;p33"/>
          <p:cNvCxnSpPr/>
          <p:nvPr/>
        </p:nvCxnSpPr>
        <p:spPr>
          <a:xfrm>
            <a:off x="6600333" y="2571617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0" y="660453"/>
            <a:ext cx="4052857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20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BSD-3-Clause License</a:t>
            </a:r>
          </a:p>
          <a:p>
            <a:pPr marL="920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Use of Python Packaging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-1" y="15600"/>
            <a:ext cx="5993745" cy="64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Packaging, Deployment, Licensing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29B536-7F9E-4841-A519-D98D0C48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94" y="660453"/>
            <a:ext cx="3490274" cy="188803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14E4A9-D48A-42B4-948C-E980302FC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294" y="2950040"/>
            <a:ext cx="3490274" cy="140389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D1D68CC-462F-4598-BD2B-5DB9DB687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03" y="1890563"/>
            <a:ext cx="4110497" cy="246337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094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0" y="660453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buNone/>
            </a:pPr>
            <a:r>
              <a:rPr lang="en-US" sz="1600" dirty="0">
                <a:ea typeface="+mn-lt"/>
                <a:cs typeface="+mn-lt"/>
              </a:rPr>
              <a:t>Project goal: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Application of reproducible research principles to the problems of Linear Regression and Regression Trees on features of various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Evaluation of success: Mean Absolute Error (MAE)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177800" indent="0">
              <a:buNone/>
            </a:pPr>
            <a:r>
              <a:rPr lang="en-US" sz="1600" dirty="0">
                <a:ea typeface="+mn-lt"/>
                <a:cs typeface="+mn-lt"/>
              </a:rPr>
              <a:t>Datasets:</a:t>
            </a:r>
            <a:endParaRPr lang="en-US" dirty="0">
              <a:ea typeface="+mn-lt"/>
              <a:cs typeface="+mn-lt"/>
            </a:endParaRPr>
          </a:p>
          <a:p>
            <a:pPr marL="8064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  Dataset 1: Wine quality</a:t>
            </a:r>
          </a:p>
          <a:p>
            <a:pPr marL="12636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Instances: (red wine – 1599, white - 4898)</a:t>
            </a:r>
          </a:p>
          <a:p>
            <a:pPr marL="1238250" lvl="2" indent="-171450">
              <a:buFont typeface="Arial" panose="020B0604020202020204" pitchFamily="34" charset="0"/>
              <a:buChar char="•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Attributes: 11</a:t>
            </a:r>
          </a:p>
          <a:p>
            <a:pPr marL="8064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Dataset 2: Boston Housing Data</a:t>
            </a:r>
          </a:p>
          <a:p>
            <a:pPr marL="12636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Instances: 506</a:t>
            </a:r>
          </a:p>
          <a:p>
            <a:pPr marL="1238250" lvl="2" indent="-171450">
              <a:buFont typeface="Arial" panose="020B0604020202020204" pitchFamily="34" charset="0"/>
              <a:buChar char="•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Attributes: 13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0" y="156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Introduction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C552C-09C8-4249-8B02-7DD74D55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57" y="2251710"/>
            <a:ext cx="1164254" cy="4265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0" y="660453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buNone/>
            </a:pPr>
            <a:r>
              <a:rPr lang="en-US" sz="1600" dirty="0">
                <a:ea typeface="+mn-lt"/>
                <a:cs typeface="+mn-lt"/>
              </a:rPr>
              <a:t>Data split: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3 different splits per dataset (train_test_split, 3 random seeds)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Train (50%)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Model training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Test (50%)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Performance evaluation</a:t>
            </a:r>
          </a:p>
          <a:p>
            <a:pPr marL="177800" indent="0">
              <a:buNone/>
            </a:pPr>
            <a:r>
              <a:rPr lang="en-US" sz="1600" dirty="0">
                <a:ea typeface="+mn-lt"/>
                <a:cs typeface="+mn-lt"/>
              </a:rPr>
              <a:t>Modelling:</a:t>
            </a:r>
          </a:p>
          <a:p>
            <a:pPr marL="8064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Linear Regression algorithm</a:t>
            </a:r>
          </a:p>
          <a:p>
            <a:pPr marL="8064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Regression Trees algorithm</a:t>
            </a:r>
          </a:p>
          <a:p>
            <a:pPr marL="1238250" lvl="2" indent="-171450">
              <a:buFont typeface="Arial" panose="020B0604020202020204" pitchFamily="34" charset="0"/>
              <a:buChar char="•"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0" y="15600"/>
            <a:ext cx="5214300" cy="64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Methods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8BFFDC-32D3-43A7-BE2A-676CBE78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29" y="2869546"/>
            <a:ext cx="1872958" cy="200055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12E02A-474B-4381-B536-010C72313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200" y="1676748"/>
            <a:ext cx="1899764" cy="147801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1B57320-57FE-4311-B29B-DF82D02AC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200" y="3337896"/>
            <a:ext cx="1929338" cy="147801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381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0" y="15600"/>
            <a:ext cx="5214300" cy="64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Methods</a:t>
            </a:r>
            <a:endParaRPr dirty="0"/>
          </a:p>
        </p:txBody>
      </p:sp>
      <p:sp>
        <p:nvSpPr>
          <p:cNvPr id="7" name="Google Shape;158;p34">
            <a:extLst>
              <a:ext uri="{FF2B5EF4-FFF2-40B4-BE49-F238E27FC236}">
                <a16:creationId xmlns:a16="http://schemas.microsoft.com/office/drawing/2014/main" id="{96D8E47F-C04F-430A-AF72-9971706E41AE}"/>
              </a:ext>
            </a:extLst>
          </p:cNvPr>
          <p:cNvSpPr txBox="1">
            <a:spLocks/>
          </p:cNvSpPr>
          <p:nvPr/>
        </p:nvSpPr>
        <p:spPr>
          <a:xfrm>
            <a:off x="-1" y="660453"/>
            <a:ext cx="7108723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7800" indent="0">
              <a:buFont typeface="Nunito Light"/>
              <a:buNone/>
            </a:pPr>
            <a:r>
              <a:rPr lang="en-US" sz="1600" dirty="0">
                <a:ea typeface="+mn-lt"/>
                <a:cs typeface="+mn-lt"/>
              </a:rPr>
              <a:t>Program execution: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Ask user to specify which dataset to analyze, and (optionally) which normalization method to use</a:t>
            </a:r>
          </a:p>
          <a:p>
            <a:pPr marL="1238250" lvl="2" indent="-171450">
              <a:buFont typeface="Arial" panose="020B0604020202020204" pitchFamily="34" charset="0"/>
              <a:buChar char="•"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38250" lvl="2" indent="-171450">
              <a:buFont typeface="Arial" panose="020B0604020202020204" pitchFamily="34" charset="0"/>
              <a:buChar char="•"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38250" lvl="2" indent="-171450">
              <a:buFont typeface="Arial" panose="020B0604020202020204" pitchFamily="34" charset="0"/>
              <a:buChar char="•"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38250" lvl="2" indent="-171450">
              <a:buFont typeface="Arial" panose="020B0604020202020204" pitchFamily="34" charset="0"/>
              <a:buChar char="•"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66800" lvl="2" indent="0">
              <a:buNone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Google Shape;158;p34">
            <a:extLst>
              <a:ext uri="{FF2B5EF4-FFF2-40B4-BE49-F238E27FC236}">
                <a16:creationId xmlns:a16="http://schemas.microsoft.com/office/drawing/2014/main" id="{6AAFCA15-D4E8-4DEA-8884-196FB33AAF4E}"/>
              </a:ext>
            </a:extLst>
          </p:cNvPr>
          <p:cNvSpPr txBox="1">
            <a:spLocks/>
          </p:cNvSpPr>
          <p:nvPr/>
        </p:nvSpPr>
        <p:spPr>
          <a:xfrm>
            <a:off x="0" y="2387365"/>
            <a:ext cx="7108723" cy="118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6096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Example of output when choosing the white wine dataset and Z-normalization method:</a:t>
            </a:r>
          </a:p>
          <a:p>
            <a:pPr marL="1238250" lvl="2" indent="-171450">
              <a:buFont typeface="Arial" panose="020B0604020202020204" pitchFamily="34" charset="0"/>
              <a:buChar char="•"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38250" lvl="2" indent="-171450">
              <a:buFont typeface="Arial" panose="020B0604020202020204" pitchFamily="34" charset="0"/>
              <a:buChar char="•"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38250" lvl="2" indent="-171450">
              <a:buFont typeface="Arial" panose="020B0604020202020204" pitchFamily="34" charset="0"/>
              <a:buChar char="•"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38250" lvl="2" indent="-171450">
              <a:buFont typeface="Arial" panose="020B0604020202020204" pitchFamily="34" charset="0"/>
              <a:buChar char="•"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66800" lvl="2" indent="0">
              <a:buNone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C1C505-9918-4069-9D75-4BA84C0F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71" y="1475899"/>
            <a:ext cx="3992941" cy="158376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77C620C-A56E-48BF-88BB-95ABE88F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33" y="3335778"/>
            <a:ext cx="1783417" cy="277695"/>
          </a:xfrm>
          <a:prstGeom prst="rect">
            <a:avLst/>
          </a:prstGeom>
        </p:spPr>
      </p:pic>
      <p:pic>
        <p:nvPicPr>
          <p:cNvPr id="18" name="Image 17" descr="Une image contenant texte, tableau de points&#10;&#10;Description générée automatiquement">
            <a:extLst>
              <a:ext uri="{FF2B5EF4-FFF2-40B4-BE49-F238E27FC236}">
                <a16:creationId xmlns:a16="http://schemas.microsoft.com/office/drawing/2014/main" id="{5AA2239B-E995-4122-BA1C-E4A737EDB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33" y="3695702"/>
            <a:ext cx="1343882" cy="12540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6E563D6-DA0E-46B1-88F9-876B67DB1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804" y="3335778"/>
            <a:ext cx="2103108" cy="160893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E75483F-240E-4AC9-AF53-EC9571D65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200" y="1654924"/>
            <a:ext cx="1929338" cy="152165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0C2AAFD-538B-4D3B-AEBE-1F77AE4BFD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9200" y="3337896"/>
            <a:ext cx="1929338" cy="147801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781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0" y="15600"/>
            <a:ext cx="5214300" cy="64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Workflow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4F6FA9-7813-4FF1-AF75-2AC4F34B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62" y="940699"/>
            <a:ext cx="7121075" cy="313575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5003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0" y="660453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buNone/>
            </a:pPr>
            <a:r>
              <a:rPr lang="en-US" sz="1600" dirty="0">
                <a:ea typeface="+mn-lt"/>
                <a:cs typeface="+mn-lt"/>
              </a:rPr>
              <a:t>Git: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Frequent commits and merging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Different branch for different parts of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 stash – stash changes made on one branch and afterwards</a:t>
            </a:r>
            <a:br>
              <a:rPr lang="en-US" dirty="0"/>
            </a:br>
            <a:r>
              <a:rPr lang="en-US" dirty="0"/>
              <a:t>pop them on another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0" y="15600"/>
            <a:ext cx="5214300" cy="64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Version Control - Git</a:t>
            </a:r>
            <a:endParaRPr dirty="0"/>
          </a:p>
        </p:txBody>
      </p:sp>
      <p:pic>
        <p:nvPicPr>
          <p:cNvPr id="9" name="Picture 4" descr="Git and GitHub for Undergrad Engineers - Python for Undergraduate Engineers">
            <a:extLst>
              <a:ext uri="{FF2B5EF4-FFF2-40B4-BE49-F238E27FC236}">
                <a16:creationId xmlns:a16="http://schemas.microsoft.com/office/drawing/2014/main" id="{AC8CF48C-E854-49EB-8B4D-E3E1B0FF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25" y="15600"/>
            <a:ext cx="2009775" cy="55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3D4727-0A86-481D-BD7A-EB0BD2114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288" y="909209"/>
            <a:ext cx="2999823" cy="114376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1FE28D-AA75-4D19-9512-6EAEC12C8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288" y="2505862"/>
            <a:ext cx="2999823" cy="175714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829617C-2997-4832-B13C-7EB1538B4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35" y="2429688"/>
            <a:ext cx="3695352" cy="256356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9301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0" y="660453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buNone/>
            </a:pPr>
            <a:r>
              <a:rPr lang="en-US" sz="1600" dirty="0">
                <a:ea typeface="+mn-lt"/>
                <a:cs typeface="+mn-lt"/>
              </a:rPr>
              <a:t>GitHub: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Hosting and sharing the repository of this project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0" y="15600"/>
            <a:ext cx="5214300" cy="64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Code Sharing - GitHub</a:t>
            </a:r>
            <a:endParaRPr dirty="0"/>
          </a:p>
        </p:txBody>
      </p:sp>
      <p:pic>
        <p:nvPicPr>
          <p:cNvPr id="9" name="Picture 4" descr="Git and GitHub for Undergrad Engineers - Python for Undergraduate Engineers">
            <a:extLst>
              <a:ext uri="{FF2B5EF4-FFF2-40B4-BE49-F238E27FC236}">
                <a16:creationId xmlns:a16="http://schemas.microsoft.com/office/drawing/2014/main" id="{AC8CF48C-E854-49EB-8B4D-E3E1B0FF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00" y="15600"/>
            <a:ext cx="2009775" cy="55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11CDC6-A5EC-4ADF-8E13-3201D6E8A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50" y="1546258"/>
            <a:ext cx="2944471" cy="173898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7BAB5A9-CDDE-488C-940D-FD091EC3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6" y="1529947"/>
            <a:ext cx="4781308" cy="35106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1081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0" y="660453"/>
            <a:ext cx="4052857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buNone/>
            </a:pPr>
            <a:r>
              <a:rPr lang="en-US" sz="1600" dirty="0">
                <a:ea typeface="+mn-lt"/>
                <a:cs typeface="+mn-lt"/>
              </a:rPr>
              <a:t>Continuous Integration on GitHub actions: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Test on python 3.9 and 3.10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-1" y="15600"/>
            <a:ext cx="5993745" cy="64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Unit Testing and Continuous Integration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E15144-8968-46C0-8ABA-13C6EC96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865" y="829210"/>
            <a:ext cx="4258238" cy="143614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Google Shape;158;p34">
            <a:extLst>
              <a:ext uri="{FF2B5EF4-FFF2-40B4-BE49-F238E27FC236}">
                <a16:creationId xmlns:a16="http://schemas.microsoft.com/office/drawing/2014/main" id="{B1BF88A2-6C18-488D-8BCB-B5705BE8C2B4}"/>
              </a:ext>
            </a:extLst>
          </p:cNvPr>
          <p:cNvSpPr txBox="1">
            <a:spLocks/>
          </p:cNvSpPr>
          <p:nvPr/>
        </p:nvSpPr>
        <p:spPr>
          <a:xfrm>
            <a:off x="-1" y="2265352"/>
            <a:ext cx="4454014" cy="165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7800" indent="0">
              <a:buFont typeface="Nunito Light"/>
              <a:buNone/>
            </a:pPr>
            <a:r>
              <a:rPr lang="en-US" sz="1600" dirty="0">
                <a:ea typeface="+mn-lt"/>
                <a:cs typeface="+mn-lt"/>
              </a:rPr>
              <a:t>Steps: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Install dependencies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Test with pytest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Build documentation and deploy it to GitHub pages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Upload coverage</a:t>
            </a:r>
          </a:p>
        </p:txBody>
      </p:sp>
      <p:pic>
        <p:nvPicPr>
          <p:cNvPr id="1028" name="Picture 4" descr="Adding fixtures and parameterized functions to PyTest - Wisdom Geek">
            <a:extLst>
              <a:ext uri="{FF2B5EF4-FFF2-40B4-BE49-F238E27FC236}">
                <a16:creationId xmlns:a16="http://schemas.microsoft.com/office/drawing/2014/main" id="{6DBC2DA1-BAF2-4CF8-B525-A322022F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15" y="3156155"/>
            <a:ext cx="4256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A7CF060-D7F8-4BCF-8D79-B66B510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00" y="4229838"/>
            <a:ext cx="4140700" cy="77832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99905A6-53AF-44C1-BA3B-7CC583F2F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610" y="2500749"/>
            <a:ext cx="2579493" cy="178625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CF33A2E-5827-4263-A05B-B1C1CFF50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300" y="1780039"/>
            <a:ext cx="3408321" cy="22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6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0" y="660453"/>
            <a:ext cx="4052857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0">
              <a:buNone/>
            </a:pPr>
            <a:r>
              <a:rPr lang="en-US" sz="1600" dirty="0">
                <a:ea typeface="+mn-lt"/>
                <a:cs typeface="+mn-lt"/>
              </a:rPr>
              <a:t>Build with Sphinx: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Files in .</a:t>
            </a:r>
            <a:r>
              <a:rPr lang="en-US" dirty="0" err="1"/>
              <a:t>rst</a:t>
            </a:r>
            <a:r>
              <a:rPr lang="en-US" dirty="0"/>
              <a:t> format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Include docstrings in Python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Updated with GitHub actions after new push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-1" y="15600"/>
            <a:ext cx="5993745" cy="64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Documentation</a:t>
            </a:r>
            <a:endParaRPr dirty="0"/>
          </a:p>
        </p:txBody>
      </p:sp>
      <p:pic>
        <p:nvPicPr>
          <p:cNvPr id="2050" name="Picture 2" descr="Installation de Sphinx, générateur de documentation libre – Le coin du  programmeur">
            <a:extLst>
              <a:ext uri="{FF2B5EF4-FFF2-40B4-BE49-F238E27FC236}">
                <a16:creationId xmlns:a16="http://schemas.microsoft.com/office/drawing/2014/main" id="{1CB0B34A-FF09-45E5-9AFC-46360B182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43" y="771746"/>
            <a:ext cx="790183" cy="2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7C05FFB-3E42-4C24-A4FA-142FEAEDE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321" y="660453"/>
            <a:ext cx="4052857" cy="265588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60E71E-6D28-4C13-AB02-ECC7A3EE6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00" y="3630292"/>
            <a:ext cx="5167187" cy="118561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4179818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279</Words>
  <Application>Microsoft Office PowerPoint</Application>
  <PresentationFormat>Affichage à l'écran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Roboto Condensed Light</vt:lpstr>
      <vt:lpstr>Rockwell</vt:lpstr>
      <vt:lpstr>Arial</vt:lpstr>
      <vt:lpstr>Exo 2</vt:lpstr>
      <vt:lpstr>Nunito Light</vt:lpstr>
      <vt:lpstr>Tech Newsletter XL by Slidesgo</vt:lpstr>
      <vt:lpstr>M05 - Mini project</vt:lpstr>
      <vt:lpstr>Introduction</vt:lpstr>
      <vt:lpstr>Methods</vt:lpstr>
      <vt:lpstr>Methods</vt:lpstr>
      <vt:lpstr>Workflow</vt:lpstr>
      <vt:lpstr>Version Control - Git</vt:lpstr>
      <vt:lpstr>Code Sharing - GitHub</vt:lpstr>
      <vt:lpstr>Unit Testing and Continuous Integration</vt:lpstr>
      <vt:lpstr>Documentation</vt:lpstr>
      <vt:lpstr>Packaging, Deployment, 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M05 - Mini project</dc:title>
  <dc:creator>Glamocanin Teodora CHMO</dc:creator>
  <cp:lastModifiedBy>Glamocanin Teodora CHMO</cp:lastModifiedBy>
  <cp:revision>25</cp:revision>
  <dcterms:modified xsi:type="dcterms:W3CDTF">2022-04-11T06:53:16Z</dcterms:modified>
</cp:coreProperties>
</file>