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5"/>
    <p:restoredTop sz="95687"/>
  </p:normalViewPr>
  <p:slideViewPr>
    <p:cSldViewPr snapToGrid="0" snapToObjects="1">
      <p:cViewPr>
        <p:scale>
          <a:sx n="91" d="100"/>
          <a:sy n="91" d="100"/>
        </p:scale>
        <p:origin x="4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32</c:v>
                </c:pt>
                <c:pt idx="1">
                  <c:v>56</c:v>
                </c:pt>
                <c:pt idx="2">
                  <c:v>72</c:v>
                </c:pt>
                <c:pt idx="3">
                  <c:v>81</c:v>
                </c:pt>
                <c:pt idx="4">
                  <c:v>90</c:v>
                </c:pt>
                <c:pt idx="5">
                  <c:v>93</c:v>
                </c:pt>
                <c:pt idx="6">
                  <c:v>92</c:v>
                </c:pt>
                <c:pt idx="7">
                  <c:v>93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63-7A44-9B86-FECBC2666569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62</c:v>
                </c:pt>
                <c:pt idx="1">
                  <c:v>50</c:v>
                </c:pt>
                <c:pt idx="2">
                  <c:v>42</c:v>
                </c:pt>
                <c:pt idx="3">
                  <c:v>35</c:v>
                </c:pt>
                <c:pt idx="4">
                  <c:v>27</c:v>
                </c:pt>
                <c:pt idx="5">
                  <c:v>18</c:v>
                </c:pt>
                <c:pt idx="6">
                  <c:v>14</c:v>
                </c:pt>
                <c:pt idx="7">
                  <c:v>10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3-7A44-9B86-FECBC2666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3715695"/>
        <c:axId val="1193521887"/>
      </c:lineChart>
      <c:catAx>
        <c:axId val="119371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E"/>
          </a:p>
        </c:txPr>
        <c:crossAx val="1193521887"/>
        <c:crosses val="autoZero"/>
        <c:auto val="1"/>
        <c:lblAlgn val="ctr"/>
        <c:lblOffset val="100"/>
        <c:noMultiLvlLbl val="0"/>
      </c:catAx>
      <c:valAx>
        <c:axId val="11935218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E"/>
          </a:p>
        </c:txPr>
        <c:crossAx val="119371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B75D-E251-292B-F8A0-A827FBACB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8EC11-BE76-8724-CB1A-1AD74F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0167-FC77-6128-2558-F46BBD50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8BD0-D5E5-92CF-BE78-5CC49EFD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FCF9A-A0D0-DF80-4FE6-432FDEE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3291-0D4F-1A5B-329B-B9A227F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CE4E-B27E-2B1D-AD0F-13B92F273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1CD3-54C6-703F-08ED-602B9BA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B20F-1E15-487C-B89E-FFEE3013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0629-40A2-9B50-1E98-982D3B4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37580-3D19-C2B3-A557-AAD14BD09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B1B4B-1603-EB1C-9623-30080B84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4ED6-CACA-AE43-CD8F-09EF8E4C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0122-39FD-7423-2318-E4BA6E94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FA44-E031-2B09-2B74-501C317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86A9-C136-5CD6-4B7A-B23EA29C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8C50-2805-A988-2409-D2F4DB87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89A9-1B09-AF83-41AE-2DCDD66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9E47-FBC5-BE7F-ECFB-23214BE6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A8C2-AB3E-F214-D9BB-CC511E3A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7B2-635D-973D-B49E-74180A45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3B64-E088-BB14-406B-637FECFD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62FA-B005-53F9-760E-4CC95F83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C7E7-06A6-ADE5-E838-0971248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6239-24BD-8C28-8C70-3842D9CF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7F3D-92D1-5A2C-6E1B-DDBFD957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E361-4223-E691-BD07-EABAB9259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753F-94B9-4979-32DD-F9B02BED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F5AD-1B05-DDE1-0A02-BBC7D239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7181-B2BC-BC55-D683-EA9A6550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6AB0-E7A2-E5EF-EEDF-02A082A8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32F8-5809-7AA8-A630-BE349237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EC45-E813-0145-5B20-2319CE90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89403-701C-F33E-0A5C-4A26B374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B1406-EE8A-224E-F36C-92BB023F7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39F63-062D-EC57-DF48-89F4B6C55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A86B6-1E3C-BCBC-38F2-2343F19A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4E78E-4ABE-C2E9-937D-FA11FD0F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EE3A7-BBA0-B267-AA4B-A7D563D5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E73F-EEA3-A3B2-A3F2-9D22FF1D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215ED-84AB-65AD-388A-145F8053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4EEC1-6D9D-ED6E-0E3C-5F9041F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0367-9AE9-C172-00E6-543E1F9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8AE55-DE5F-62CB-17C4-DD23BBBF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EEB68-78D5-2CF2-FC09-A712F409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F603-E4AA-2F98-6F4A-BCC368A4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28E5-E6E4-DB51-7A93-C83AD1A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86C5-D10C-1F04-663E-0D42D375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1236-76B1-0AC5-116A-7D0A66CB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03BFA-8377-F9CC-FACD-9964ACF5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E8FA-0ACF-58C2-FCDC-A7EA3360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A6F48-59F0-C43E-667B-EE9CDBC3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EAC3-DAB6-2307-D2B2-A5CD29F6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B2688-ED91-D244-F8EE-78FE5060C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0C67C-385F-C6F9-2DC1-86ABEAFB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AD08-5FC7-C50F-8371-BD95CEAC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D997-79AE-2498-8BC4-656816BB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C595-EB61-AA90-2D4A-EB4B528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7D097-8053-CF32-33DF-844F13E9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DCBD-6254-EA9D-0B6A-451BAE8D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0714-CFA6-EF40-295C-25FA49DA7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1896-5AAD-ABF6-1D52-DCE006888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E04A-C84E-D262-9738-3E9509D4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0F4B7D-67D9-5A20-5DFF-20C3F347D097}"/>
              </a:ext>
            </a:extLst>
          </p:cNvPr>
          <p:cNvSpPr/>
          <p:nvPr/>
        </p:nvSpPr>
        <p:spPr>
          <a:xfrm>
            <a:off x="9351517" y="473013"/>
            <a:ext cx="1997749" cy="94524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Transnational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02BFC-FD26-0560-2861-3353D1661678}"/>
              </a:ext>
            </a:extLst>
          </p:cNvPr>
          <p:cNvSpPr/>
          <p:nvPr/>
        </p:nvSpPr>
        <p:spPr>
          <a:xfrm>
            <a:off x="9351517" y="1871340"/>
            <a:ext cx="2055981" cy="13478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cleaning</a:t>
            </a:r>
          </a:p>
          <a:p>
            <a:pPr algn="ctr"/>
            <a:r>
              <a:rPr lang="en-CA" dirty="0"/>
              <a:t>And Features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C7AE12-3A67-3953-FDD6-89BEAEC0AAD9}"/>
              </a:ext>
            </a:extLst>
          </p:cNvPr>
          <p:cNvSpPr/>
          <p:nvPr/>
        </p:nvSpPr>
        <p:spPr>
          <a:xfrm>
            <a:off x="9382571" y="3672288"/>
            <a:ext cx="2055980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Model selection </a:t>
            </a:r>
          </a:p>
          <a:p>
            <a:pPr algn="ctr"/>
            <a:endParaRPr lang="en-AU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C57CBF-A134-73DE-25B2-984298A3DFB8}"/>
              </a:ext>
            </a:extLst>
          </p:cNvPr>
          <p:cNvSpPr/>
          <p:nvPr/>
        </p:nvSpPr>
        <p:spPr>
          <a:xfrm>
            <a:off x="9382571" y="5059896"/>
            <a:ext cx="2082256" cy="945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Testing and Validation 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41ED1AC2-C021-E215-2D45-BE3DBC985157}"/>
              </a:ext>
            </a:extLst>
          </p:cNvPr>
          <p:cNvSpPr/>
          <p:nvPr/>
        </p:nvSpPr>
        <p:spPr>
          <a:xfrm rot="5400000">
            <a:off x="10153374" y="1410501"/>
            <a:ext cx="394033" cy="484632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72777AFF-6D34-11E2-C727-3972FF5C4B7D}"/>
              </a:ext>
            </a:extLst>
          </p:cNvPr>
          <p:cNvSpPr/>
          <p:nvPr/>
        </p:nvSpPr>
        <p:spPr>
          <a:xfrm rot="5400000">
            <a:off x="10182490" y="3203433"/>
            <a:ext cx="394033" cy="484632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E3988F76-45B3-F531-7DFC-5E7C893A44D6}"/>
              </a:ext>
            </a:extLst>
          </p:cNvPr>
          <p:cNvSpPr/>
          <p:nvPr/>
        </p:nvSpPr>
        <p:spPr>
          <a:xfrm rot="5400000">
            <a:off x="10226682" y="4598540"/>
            <a:ext cx="394033" cy="484632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312CD2-AFF6-19A4-2D8C-56DC348E3293}"/>
              </a:ext>
            </a:extLst>
          </p:cNvPr>
          <p:cNvSpPr txBox="1"/>
          <p:nvPr/>
        </p:nvSpPr>
        <p:spPr>
          <a:xfrm>
            <a:off x="793379" y="180625"/>
            <a:ext cx="813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Fraud Detection from Transactional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205B4-7288-1998-8B15-6DB7779E6D18}"/>
              </a:ext>
            </a:extLst>
          </p:cNvPr>
          <p:cNvSpPr txBox="1"/>
          <p:nvPr/>
        </p:nvSpPr>
        <p:spPr>
          <a:xfrm>
            <a:off x="204524" y="1418261"/>
            <a:ext cx="7557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set of ~120K transactions, 0.7% are fraudulent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Certain account are data rich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approaches are proposed:</a:t>
            </a:r>
          </a:p>
          <a:p>
            <a:pPr marL="742950" lvl="1" indent="-285750">
              <a:buSzPct val="70000"/>
              <a:buFont typeface="Arial" panose="020B0604020202020204" pitchFamily="34" charset="0"/>
              <a:buChar char="•"/>
            </a:pPr>
            <a:r>
              <a:rPr lang="en-CA" dirty="0"/>
              <a:t>Global: one model for all the transactions</a:t>
            </a:r>
          </a:p>
          <a:p>
            <a:pPr marL="742950" lvl="1" indent="-285750">
              <a:buSzPct val="70000"/>
              <a:buFont typeface="Arial" panose="020B0604020202020204" pitchFamily="34" charset="0"/>
              <a:buChar char="•"/>
            </a:pPr>
            <a:r>
              <a:rPr lang="en-CA" dirty="0"/>
              <a:t>Local: one model for each account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 engineering to enrich the data set</a:t>
            </a:r>
          </a:p>
          <a:p>
            <a:pPr marL="742950" lvl="1" indent="-285750">
              <a:buSzPct val="70000"/>
              <a:buFont typeface="Wingdings" pitchFamily="2" charset="2"/>
              <a:buChar char="§"/>
            </a:pPr>
            <a:r>
              <a:rPr lang="en-CA" dirty="0"/>
              <a:t>Transforming provided data  </a:t>
            </a:r>
          </a:p>
          <a:p>
            <a:pPr marL="742950" lvl="1" indent="-285750">
              <a:buSzPct val="70000"/>
              <a:buFont typeface="Wingdings" pitchFamily="2" charset="2"/>
              <a:buChar char="§"/>
            </a:pPr>
            <a:r>
              <a:rPr lang="en-CA" dirty="0"/>
              <a:t>Creating  new features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Multiple ML model evaluated</a:t>
            </a:r>
          </a:p>
          <a:p>
            <a:pPr marL="742950" lvl="1" indent="-285750">
              <a:buSzPct val="70000"/>
              <a:buFont typeface="Wingdings" pitchFamily="2" charset="2"/>
              <a:buChar char="§"/>
            </a:pPr>
            <a:r>
              <a:rPr lang="en-CA" dirty="0"/>
              <a:t>Logistic Regression, Random Forest, SVM, </a:t>
            </a:r>
            <a:r>
              <a:rPr lang="en-CA" dirty="0" err="1"/>
              <a:t>Adaboost</a:t>
            </a:r>
            <a:endParaRPr lang="en-CA" dirty="0"/>
          </a:p>
          <a:p>
            <a:pPr marL="742950" lvl="1" indent="-285750">
              <a:buSzPct val="70000"/>
              <a:buFont typeface="Wingdings" pitchFamily="2" charset="2"/>
              <a:buChar char="§"/>
            </a:pPr>
            <a:r>
              <a:rPr lang="en-CA" dirty="0"/>
              <a:t>The best model is selected based on  Recall and Precision metrics</a:t>
            </a:r>
          </a:p>
        </p:txBody>
      </p:sp>
    </p:spTree>
    <p:extLst>
      <p:ext uri="{BB962C8B-B14F-4D97-AF65-F5344CB8AC3E}">
        <p14:creationId xmlns:p14="http://schemas.microsoft.com/office/powerpoint/2010/main" val="256903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7FA176-39F0-C352-6C0B-EB239E5D4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0100" y="354049"/>
            <a:ext cx="5041900" cy="317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D0A8B8-AE08-6471-625E-168FE1034442}"/>
              </a:ext>
            </a:extLst>
          </p:cNvPr>
          <p:cNvSpPr txBox="1"/>
          <p:nvPr/>
        </p:nvSpPr>
        <p:spPr>
          <a:xfrm>
            <a:off x="349504" y="1615650"/>
            <a:ext cx="715962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Features derived from purchase amounts are critical for fraud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Certain merchant's country codes and  </a:t>
            </a:r>
            <a:r>
              <a:rPr lang="en-IE" dirty="0" err="1"/>
              <a:t>PoS</a:t>
            </a:r>
            <a:r>
              <a:rPr lang="en-IE" dirty="0"/>
              <a:t> entry mode are more susceptible to fraud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8C038-2161-2E8A-77F5-DB65D4801B21}"/>
              </a:ext>
            </a:extLst>
          </p:cNvPr>
          <p:cNvSpPr txBox="1"/>
          <p:nvPr/>
        </p:nvSpPr>
        <p:spPr>
          <a:xfrm>
            <a:off x="411992" y="3946482"/>
            <a:ext cx="515881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Precision and recall graph to support fixing the cut-off threshold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Probability threshold 20% seems to be the sweet spot (P= 54%, R=50%)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FD3CC-3F8C-A139-12C7-936BC25A1677}"/>
              </a:ext>
            </a:extLst>
          </p:cNvPr>
          <p:cNvSpPr txBox="1"/>
          <p:nvPr/>
        </p:nvSpPr>
        <p:spPr>
          <a:xfrm>
            <a:off x="708535" y="53753"/>
            <a:ext cx="813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Observations and Interesting Facts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FECB4-8135-9DA9-4125-D0765998A314}"/>
              </a:ext>
            </a:extLst>
          </p:cNvPr>
          <p:cNvSpPr txBox="1"/>
          <p:nvPr/>
        </p:nvSpPr>
        <p:spPr>
          <a:xfrm>
            <a:off x="150761" y="1054501"/>
            <a:ext cx="209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Top 10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FE552-914B-90F0-7FF5-1DA381A51D4E}"/>
              </a:ext>
            </a:extLst>
          </p:cNvPr>
          <p:cNvSpPr txBox="1"/>
          <p:nvPr/>
        </p:nvSpPr>
        <p:spPr>
          <a:xfrm>
            <a:off x="150761" y="3344383"/>
            <a:ext cx="244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Model performance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22E3F35-70F2-388F-A6DE-EAD9261DAC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543526"/>
              </p:ext>
            </p:extLst>
          </p:nvPr>
        </p:nvGraphicFramePr>
        <p:xfrm>
          <a:off x="5793317" y="3746566"/>
          <a:ext cx="6398683" cy="249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88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151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</dc:title>
  <dc:creator>Hocine Bouarab</dc:creator>
  <cp:lastModifiedBy>Hocine Bouarab</cp:lastModifiedBy>
  <cp:revision>19</cp:revision>
  <dcterms:created xsi:type="dcterms:W3CDTF">2022-07-07T07:51:20Z</dcterms:created>
  <dcterms:modified xsi:type="dcterms:W3CDTF">2022-07-13T22:59:28Z</dcterms:modified>
</cp:coreProperties>
</file>