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2" r:id="rId2"/>
    <p:sldId id="264" r:id="rId3"/>
    <p:sldId id="256" r:id="rId4"/>
    <p:sldId id="257" r:id="rId5"/>
    <p:sldId id="258" r:id="rId6"/>
    <p:sldId id="259" r:id="rId7"/>
    <p:sldId id="260" r:id="rId8"/>
    <p:sldId id="261"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A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61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6004451-AA46-4892-9F1F-965B2B44340B}"/>
              </a:ext>
            </a:extLst>
          </p:cNvPr>
          <p:cNvPicPr>
            <a:picLocks noChangeAspect="1"/>
          </p:cNvPicPr>
          <p:nvPr/>
        </p:nvPicPr>
        <p:blipFill>
          <a:blip r:embed="rId2"/>
          <a:stretch>
            <a:fillRect/>
          </a:stretch>
        </p:blipFill>
        <p:spPr>
          <a:xfrm>
            <a:off x="0" y="0"/>
            <a:ext cx="14630400" cy="8229600"/>
          </a:xfrm>
          <a:prstGeom prst="rect">
            <a:avLst/>
          </a:prstGeom>
        </p:spPr>
      </p:pic>
      <p:sp>
        <p:nvSpPr>
          <p:cNvPr id="3" name="ZoneTexte 2">
            <a:extLst>
              <a:ext uri="{FF2B5EF4-FFF2-40B4-BE49-F238E27FC236}">
                <a16:creationId xmlns:a16="http://schemas.microsoft.com/office/drawing/2014/main" id="{4AD15CCA-CB45-44BC-89CB-3A2C3ECE12CE}"/>
              </a:ext>
            </a:extLst>
          </p:cNvPr>
          <p:cNvSpPr txBox="1"/>
          <p:nvPr/>
        </p:nvSpPr>
        <p:spPr>
          <a:xfrm>
            <a:off x="2794958" y="983411"/>
            <a:ext cx="9040483" cy="2585323"/>
          </a:xfrm>
          <a:prstGeom prst="rect">
            <a:avLst/>
          </a:prstGeom>
          <a:noFill/>
        </p:spPr>
        <p:txBody>
          <a:bodyPr wrap="square" rtlCol="0">
            <a:spAutoFit/>
          </a:bodyPr>
          <a:lstStyle/>
          <a:p>
            <a:pPr algn="ctr"/>
            <a:r>
              <a:rPr lang="en-US" sz="3200" dirty="0">
                <a:solidFill>
                  <a:schemeClr val="bg1"/>
                </a:solidFill>
              </a:rPr>
              <a:t> </a:t>
            </a:r>
            <a:r>
              <a:rPr lang="en-US" sz="5400" dirty="0">
                <a:solidFill>
                  <a:schemeClr val="bg1"/>
                </a:solidFill>
                <a:latin typeface="Cooper Black" panose="0208090404030B020404" pitchFamily="18" charset="0"/>
              </a:rPr>
              <a:t>presentation of </a:t>
            </a:r>
            <a:r>
              <a:rPr lang="en-US" sz="5400" dirty="0" err="1">
                <a:solidFill>
                  <a:schemeClr val="bg1"/>
                </a:solidFill>
                <a:latin typeface="Cooper Black" panose="0208090404030B020404" pitchFamily="18" charset="0"/>
              </a:rPr>
              <a:t>technolog</a:t>
            </a:r>
            <a:r>
              <a:rPr lang="en-US" sz="5400" dirty="0">
                <a:solidFill>
                  <a:schemeClr val="bg1"/>
                </a:solidFill>
                <a:latin typeface="Cooper Black" panose="0208090404030B020404" pitchFamily="18" charset="0"/>
              </a:rPr>
              <a:t> information, and communication  </a:t>
            </a:r>
            <a:endParaRPr lang="fr-FR" sz="5400" dirty="0">
              <a:solidFill>
                <a:schemeClr val="bg1"/>
              </a:solidFill>
              <a:latin typeface="Cooper Black" panose="0208090404030B020404" pitchFamily="18" charset="0"/>
            </a:endParaRPr>
          </a:p>
        </p:txBody>
      </p:sp>
      <p:sp>
        <p:nvSpPr>
          <p:cNvPr id="4" name="ZoneTexte 3">
            <a:extLst>
              <a:ext uri="{FF2B5EF4-FFF2-40B4-BE49-F238E27FC236}">
                <a16:creationId xmlns:a16="http://schemas.microsoft.com/office/drawing/2014/main" id="{28CBEE53-4D47-40A0-93F1-D684F8CA5245}"/>
              </a:ext>
            </a:extLst>
          </p:cNvPr>
          <p:cNvSpPr txBox="1"/>
          <p:nvPr/>
        </p:nvSpPr>
        <p:spPr>
          <a:xfrm>
            <a:off x="3709357" y="4586651"/>
            <a:ext cx="7211683" cy="1938992"/>
          </a:xfrm>
          <a:prstGeom prst="rect">
            <a:avLst/>
          </a:prstGeom>
          <a:noFill/>
        </p:spPr>
        <p:txBody>
          <a:bodyPr wrap="square" rtlCol="0">
            <a:spAutoFit/>
          </a:bodyPr>
          <a:lstStyle/>
          <a:p>
            <a:pPr algn="ctr"/>
            <a:r>
              <a:rPr lang="en-US" sz="4000" dirty="0">
                <a:solidFill>
                  <a:schemeClr val="bg1"/>
                </a:solidFill>
                <a:latin typeface="Cooper Black" panose="0208090404030B020404" pitchFamily="18" charset="0"/>
              </a:rPr>
              <a:t>By sara laribi </a:t>
            </a:r>
          </a:p>
          <a:p>
            <a:pPr algn="ctr"/>
            <a:r>
              <a:rPr lang="en-US" sz="4000" dirty="0">
                <a:solidFill>
                  <a:schemeClr val="bg1"/>
                </a:solidFill>
                <a:latin typeface="Cooper Black" panose="0208090404030B020404" pitchFamily="18" charset="0"/>
              </a:rPr>
              <a:t>Group </a:t>
            </a:r>
            <a:r>
              <a:rPr lang="en-US" sz="4000" b="1" dirty="0">
                <a:solidFill>
                  <a:schemeClr val="bg1"/>
                </a:solidFill>
                <a:latin typeface="Century Schoolbook" panose="02040604050505020304" pitchFamily="18" charset="0"/>
              </a:rPr>
              <a:t>87</a:t>
            </a:r>
            <a:r>
              <a:rPr lang="en-US" sz="4000" dirty="0">
                <a:solidFill>
                  <a:schemeClr val="bg1"/>
                </a:solidFill>
                <a:latin typeface="Cooper Black" panose="0208090404030B020404" pitchFamily="18" charset="0"/>
              </a:rPr>
              <a:t> </a:t>
            </a:r>
          </a:p>
          <a:p>
            <a:pPr algn="ctr"/>
            <a:r>
              <a:rPr lang="en-US" sz="4000" dirty="0">
                <a:solidFill>
                  <a:schemeClr val="bg1"/>
                </a:solidFill>
                <a:latin typeface="Cooper Black" panose="0208090404030B020404" pitchFamily="18" charset="0"/>
              </a:rPr>
              <a:t>Id </a:t>
            </a:r>
            <a:r>
              <a:rPr lang="en-US" sz="4000" dirty="0">
                <a:solidFill>
                  <a:schemeClr val="bg1"/>
                </a:solidFill>
                <a:latin typeface="Comic Sans MS" panose="030F0702030302020204" pitchFamily="66" charset="0"/>
              </a:rPr>
              <a:t>31387920</a:t>
            </a:r>
            <a:endParaRPr lang="fr-FR" sz="40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400059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5B3BC83F-CB1E-48E0-A6B6-4FBAD73516F7}"/>
              </a:ext>
            </a:extLst>
          </p:cNvPr>
          <p:cNvPicPr>
            <a:picLocks noChangeAspect="1"/>
          </p:cNvPicPr>
          <p:nvPr/>
        </p:nvPicPr>
        <p:blipFill>
          <a:blip r:embed="rId2"/>
          <a:stretch>
            <a:fillRect/>
          </a:stretch>
        </p:blipFill>
        <p:spPr>
          <a:xfrm>
            <a:off x="0" y="0"/>
            <a:ext cx="14630400" cy="8229600"/>
          </a:xfrm>
          <a:prstGeom prst="rect">
            <a:avLst/>
          </a:prstGeom>
        </p:spPr>
      </p:pic>
      <p:sp>
        <p:nvSpPr>
          <p:cNvPr id="4" name="ZoneTexte 3">
            <a:extLst>
              <a:ext uri="{FF2B5EF4-FFF2-40B4-BE49-F238E27FC236}">
                <a16:creationId xmlns:a16="http://schemas.microsoft.com/office/drawing/2014/main" id="{429EF51E-B000-4E66-8BAE-6E4FF02199A3}"/>
              </a:ext>
            </a:extLst>
          </p:cNvPr>
          <p:cNvSpPr txBox="1"/>
          <p:nvPr/>
        </p:nvSpPr>
        <p:spPr>
          <a:xfrm>
            <a:off x="3286664" y="1072016"/>
            <a:ext cx="7815532" cy="6340197"/>
          </a:xfrm>
          <a:prstGeom prst="rect">
            <a:avLst/>
          </a:prstGeom>
          <a:noFill/>
        </p:spPr>
        <p:txBody>
          <a:bodyPr wrap="square" rtlCol="0">
            <a:spAutoFit/>
          </a:bodyPr>
          <a:lstStyle/>
          <a:p>
            <a:r>
              <a:rPr lang="en-US" sz="5400" b="1" dirty="0">
                <a:solidFill>
                  <a:schemeClr val="bg1"/>
                </a:solidFill>
                <a:latin typeface="Syne"/>
              </a:rPr>
              <a:t>Table of contents </a:t>
            </a:r>
          </a:p>
          <a:p>
            <a:endParaRPr lang="en-US" sz="3200" dirty="0">
              <a:solidFill>
                <a:schemeClr val="bg1"/>
              </a:solidFill>
              <a:latin typeface="Arial Rounded MT Bold" panose="020F0704030504030204" pitchFamily="34" charset="0"/>
            </a:endParaRPr>
          </a:p>
          <a:p>
            <a:r>
              <a:rPr lang="en-US" sz="3200" dirty="0">
                <a:solidFill>
                  <a:schemeClr val="bg1"/>
                </a:solidFill>
                <a:latin typeface="Arial Rounded MT Bold" panose="020F0704030504030204" pitchFamily="34" charset="0"/>
              </a:rPr>
              <a:t>• TIC and related technology : revolutionizing the modern world </a:t>
            </a:r>
          </a:p>
          <a:p>
            <a:r>
              <a:rPr lang="en-US" sz="3200" dirty="0">
                <a:solidFill>
                  <a:schemeClr val="bg1"/>
                </a:solidFill>
                <a:latin typeface="Arial Rounded MT Bold" panose="020F0704030504030204" pitchFamily="34" charset="0"/>
              </a:rPr>
              <a:t>• The definition and importance of TIC </a:t>
            </a:r>
          </a:p>
          <a:p>
            <a:r>
              <a:rPr lang="en-US" sz="3200" dirty="0">
                <a:solidFill>
                  <a:schemeClr val="bg1"/>
                </a:solidFill>
                <a:latin typeface="Arial Rounded MT Bold" panose="020F0704030504030204" pitchFamily="34" charset="0"/>
              </a:rPr>
              <a:t>• google services: overview and benefit </a:t>
            </a:r>
          </a:p>
          <a:p>
            <a:r>
              <a:rPr lang="en-US" sz="3200" dirty="0">
                <a:solidFill>
                  <a:schemeClr val="bg1"/>
                </a:solidFill>
                <a:latin typeface="Arial Rounded MT Bold" panose="020F0704030504030204" pitchFamily="34" charset="0"/>
              </a:rPr>
              <a:t>• </a:t>
            </a:r>
            <a:r>
              <a:rPr lang="en-US" sz="3200" dirty="0" err="1">
                <a:solidFill>
                  <a:schemeClr val="bg1"/>
                </a:solidFill>
                <a:latin typeface="Arial Rounded MT Bold" panose="020F0704030504030204" pitchFamily="34" charset="0"/>
              </a:rPr>
              <a:t>microsoft</a:t>
            </a:r>
            <a:r>
              <a:rPr lang="en-US" sz="3200" dirty="0">
                <a:solidFill>
                  <a:schemeClr val="bg1"/>
                </a:solidFill>
                <a:latin typeface="Arial Rounded MT Bold" panose="020F0704030504030204" pitchFamily="34" charset="0"/>
              </a:rPr>
              <a:t> tools: overview and benefits </a:t>
            </a:r>
          </a:p>
          <a:p>
            <a:r>
              <a:rPr lang="en-US" sz="3200" dirty="0">
                <a:solidFill>
                  <a:schemeClr val="bg1"/>
                </a:solidFill>
                <a:latin typeface="Arial Rounded MT Bold" panose="020F0704030504030204" pitchFamily="34" charset="0"/>
              </a:rPr>
              <a:t>• git and </a:t>
            </a:r>
            <a:r>
              <a:rPr lang="en-US" sz="3200" dirty="0" err="1">
                <a:solidFill>
                  <a:schemeClr val="bg1"/>
                </a:solidFill>
                <a:latin typeface="Arial Rounded MT Bold" panose="020F0704030504030204" pitchFamily="34" charset="0"/>
              </a:rPr>
              <a:t>gitHub</a:t>
            </a:r>
            <a:r>
              <a:rPr lang="en-US" sz="3200" dirty="0">
                <a:solidFill>
                  <a:schemeClr val="bg1"/>
                </a:solidFill>
                <a:latin typeface="Arial Rounded MT Bold" panose="020F0704030504030204" pitchFamily="34" charset="0"/>
              </a:rPr>
              <a:t>: explanation and use cases </a:t>
            </a:r>
          </a:p>
          <a:p>
            <a:r>
              <a:rPr lang="en-US" sz="3200" dirty="0">
                <a:solidFill>
                  <a:schemeClr val="bg1"/>
                </a:solidFill>
                <a:latin typeface="Arial Rounded MT Bold" panose="020F0704030504030204" pitchFamily="34" charset="0"/>
              </a:rPr>
              <a:t>• conclusion and future developments</a:t>
            </a:r>
            <a:endParaRPr lang="fr-FR" sz="3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68586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10" name="Image 1" descr="preencoded.png"/>
          <p:cNvPicPr>
            <a:picLocks noChangeAspect="1"/>
          </p:cNvPicPr>
          <p:nvPr/>
        </p:nvPicPr>
        <p:blipFill>
          <a:blip r:embed="rId3"/>
          <a:stretch>
            <a:fillRect/>
          </a:stretch>
        </p:blipFill>
        <p:spPr>
          <a:xfrm>
            <a:off x="12242153" y="7589520"/>
            <a:ext cx="2296807" cy="548640"/>
          </a:xfrm>
          <a:prstGeom prst="rect">
            <a:avLst/>
          </a:prstGeom>
        </p:spPr>
      </p:pic>
      <p:sp>
        <p:nvSpPr>
          <p:cNvPr id="8" name="Text 5"/>
          <p:cNvSpPr/>
          <p:nvPr/>
        </p:nvSpPr>
        <p:spPr>
          <a:xfrm>
            <a:off x="6529906" y="7680960"/>
            <a:ext cx="182880" cy="365760"/>
          </a:xfrm>
          <a:prstGeom prst="rect">
            <a:avLst/>
          </a:prstGeom>
          <a:noFill/>
          <a:ln/>
        </p:spPr>
        <p:txBody>
          <a:bodyPr wrap="none" rtlCol="0" anchor="t"/>
          <a:lstStyle/>
          <a:p>
            <a:pPr marL="0" indent="0" algn="ctr">
              <a:lnSpc>
                <a:spcPts val="2880"/>
              </a:lnSpc>
              <a:buNone/>
            </a:pPr>
            <a:r>
              <a:rPr lang="en-US" sz="1152" dirty="0">
                <a:solidFill>
                  <a:srgbClr val="3C3838"/>
                </a:solidFill>
                <a:latin typeface="Arimo" pitchFamily="34" charset="0"/>
                <a:ea typeface="Arimo" pitchFamily="34" charset="-122"/>
                <a:cs typeface="Arimo" pitchFamily="34" charset="-120"/>
              </a:rPr>
              <a:t>sL</a:t>
            </a:r>
            <a:endParaRPr lang="en-US" sz="1152" dirty="0"/>
          </a:p>
        </p:txBody>
      </p:sp>
      <p:sp>
        <p:nvSpPr>
          <p:cNvPr id="7" name="Shape 4"/>
          <p:cNvSpPr/>
          <p:nvPr/>
        </p:nvSpPr>
        <p:spPr>
          <a:xfrm>
            <a:off x="6319599" y="6605826"/>
            <a:ext cx="355402" cy="355402"/>
          </a:xfrm>
          <a:prstGeom prst="roundRect">
            <a:avLst>
              <a:gd name="adj" fmla="val 25726039"/>
            </a:avLst>
          </a:prstGeom>
          <a:solidFill>
            <a:srgbClr val="31BF9A"/>
          </a:solidFill>
          <a:ln w="7620">
            <a:solidFill>
              <a:srgbClr val="FFFFFF"/>
            </a:solidFill>
            <a:prstDash val="solid"/>
          </a:ln>
        </p:spPr>
      </p:sp>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txBody>
          <a:bodyPr/>
          <a:lstStyle/>
          <a:p>
            <a:endParaRPr lang="fr-FR" dirty="0"/>
          </a:p>
        </p:txBody>
      </p:sp>
      <p:pic>
        <p:nvPicPr>
          <p:cNvPr id="4" name="Image 0" descr="preencoded.png"/>
          <p:cNvPicPr>
            <a:picLocks noChangeAspect="1"/>
          </p:cNvPicPr>
          <p:nvPr/>
        </p:nvPicPr>
        <p:blipFill>
          <a:blip r:embed="rId4"/>
          <a:stretch>
            <a:fillRect/>
          </a:stretch>
        </p:blipFill>
        <p:spPr>
          <a:xfrm>
            <a:off x="0" y="0"/>
            <a:ext cx="5486400" cy="8229600"/>
          </a:xfrm>
          <a:prstGeom prst="rect">
            <a:avLst/>
          </a:prstGeom>
        </p:spPr>
      </p:pic>
      <p:sp>
        <p:nvSpPr>
          <p:cNvPr id="5" name="Text 2"/>
          <p:cNvSpPr/>
          <p:nvPr/>
        </p:nvSpPr>
        <p:spPr>
          <a:xfrm>
            <a:off x="6319599" y="1251585"/>
            <a:ext cx="7477601" cy="3332798"/>
          </a:xfrm>
          <a:prstGeom prst="rect">
            <a:avLst/>
          </a:prstGeom>
          <a:noFill/>
          <a:ln/>
        </p:spPr>
        <p:txBody>
          <a:bodyPr wrap="square" rtlCol="0" anchor="t"/>
          <a:lstStyle/>
          <a:p>
            <a:pPr marL="0" indent="0">
              <a:lnSpc>
                <a:spcPts val="6561"/>
              </a:lnSpc>
              <a:buNone/>
            </a:pPr>
            <a:r>
              <a:rPr lang="en-US" sz="5249" b="1" dirty="0">
                <a:solidFill>
                  <a:srgbClr val="FFFFFF"/>
                </a:solidFill>
                <a:latin typeface="Syne" pitchFamily="34" charset="0"/>
                <a:ea typeface="Syne" pitchFamily="34" charset="-122"/>
                <a:cs typeface="Syne" pitchFamily="34" charset="-120"/>
              </a:rPr>
              <a:t>TIC and Related Technologies: Revolutionizing the Modern World</a:t>
            </a:r>
            <a:endParaRPr lang="en-US" sz="5249" dirty="0"/>
          </a:p>
        </p:txBody>
      </p:sp>
      <p:sp>
        <p:nvSpPr>
          <p:cNvPr id="6" name="Text 3" descr="Tic (technology, information, and communication) has indeed revolutionized the modern world. Advances in these fields have transformed industries, communication, and daily life. From smartphones to the internet, Tic technologies have interconnected the globe, facilitating rapid information exchange and innovation. The impact spans healthcare, education, business, and beyond, shaping a dynamic and interconnected global society">
            <a:extLst>
              <a:ext uri="{C183D7F6-B498-43B3-948B-1728B52AA6E4}">
                <adec:decorative xmlns:adec="http://schemas.microsoft.com/office/drawing/2017/decorative" val="0"/>
              </a:ext>
            </a:extLst>
          </p:cNvPr>
          <p:cNvSpPr/>
          <p:nvPr/>
        </p:nvSpPr>
        <p:spPr>
          <a:xfrm>
            <a:off x="6319599" y="4917638"/>
            <a:ext cx="7477601" cy="1421606"/>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Technology has revolutionized the way we communicate, work, and live. In this presentation, we will explore the impact of information and communication technologies (TIC) and related technologies such as Google services, Microsoft tools, Git, and GitHub.</a:t>
            </a:r>
            <a:endParaRPr lang="en-US" sz="1750" dirty="0"/>
          </a:p>
        </p:txBody>
      </p:sp>
      <p:sp>
        <p:nvSpPr>
          <p:cNvPr id="9" name="Text 6"/>
          <p:cNvSpPr/>
          <p:nvPr/>
        </p:nvSpPr>
        <p:spPr>
          <a:xfrm>
            <a:off x="6786086" y="6589157"/>
            <a:ext cx="1783080" cy="388858"/>
          </a:xfrm>
          <a:prstGeom prst="rect">
            <a:avLst/>
          </a:prstGeom>
          <a:noFill/>
          <a:ln/>
        </p:spPr>
        <p:txBody>
          <a:bodyPr wrap="none" rtlCol="0" anchor="t"/>
          <a:lstStyle/>
          <a:p>
            <a:pPr marL="0" indent="0" algn="l">
              <a:lnSpc>
                <a:spcPts val="3062"/>
              </a:lnSpc>
              <a:buNone/>
            </a:pPr>
            <a:r>
              <a:rPr lang="en-US" sz="2400" b="1" dirty="0">
                <a:solidFill>
                  <a:srgbClr val="0C0A33"/>
                </a:solidFill>
                <a:latin typeface="Arimo" pitchFamily="34" charset="0"/>
                <a:ea typeface="Arimo" pitchFamily="34" charset="-122"/>
                <a:cs typeface="Arimo" pitchFamily="34" charset="-120"/>
              </a:rPr>
              <a:t>by sara Laribi</a:t>
            </a:r>
            <a:endParaRPr lang="en-US" sz="2400" dirty="0">
              <a:solidFill>
                <a:srgbClr val="0C0A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14" name="Image 1" descr="preencoded.png"/>
          <p:cNvPicPr>
            <a:picLocks noChangeAspect="1"/>
          </p:cNvPicPr>
          <p:nvPr/>
        </p:nvPicPr>
        <p:blipFill>
          <a:blip r:embed="rId3"/>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4"/>
          <a:stretch>
            <a:fillRect/>
          </a:stretch>
        </p:blipFill>
        <p:spPr>
          <a:xfrm>
            <a:off x="0" y="0"/>
            <a:ext cx="3657600" cy="8229600"/>
          </a:xfrm>
          <a:prstGeom prst="rect">
            <a:avLst/>
          </a:prstGeom>
        </p:spPr>
      </p:pic>
      <p:sp>
        <p:nvSpPr>
          <p:cNvPr id="5" name="Text 2"/>
          <p:cNvSpPr/>
          <p:nvPr/>
        </p:nvSpPr>
        <p:spPr>
          <a:xfrm>
            <a:off x="4490799" y="1822371"/>
            <a:ext cx="93064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The Definition and Importance of TIC</a:t>
            </a:r>
            <a:endParaRPr lang="en-US" sz="4374" dirty="0"/>
          </a:p>
        </p:txBody>
      </p:sp>
      <p:sp>
        <p:nvSpPr>
          <p:cNvPr id="6" name="Shape 3"/>
          <p:cNvSpPr/>
          <p:nvPr/>
        </p:nvSpPr>
        <p:spPr>
          <a:xfrm>
            <a:off x="4490799" y="3717965"/>
            <a:ext cx="499943" cy="499943"/>
          </a:xfrm>
          <a:prstGeom prst="roundRect">
            <a:avLst>
              <a:gd name="adj" fmla="val 13333"/>
            </a:avLst>
          </a:prstGeom>
          <a:solidFill>
            <a:srgbClr val="171542"/>
          </a:solidFill>
          <a:ln/>
        </p:spPr>
      </p:sp>
      <p:sp>
        <p:nvSpPr>
          <p:cNvPr id="7" name="Text 4"/>
          <p:cNvSpPr/>
          <p:nvPr/>
        </p:nvSpPr>
        <p:spPr>
          <a:xfrm>
            <a:off x="4675942" y="3759637"/>
            <a:ext cx="12954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1</a:t>
            </a:r>
            <a:endParaRPr lang="en-US" sz="2624" dirty="0"/>
          </a:p>
        </p:txBody>
      </p:sp>
      <p:sp>
        <p:nvSpPr>
          <p:cNvPr id="8" name="Text 5"/>
          <p:cNvSpPr/>
          <p:nvPr/>
        </p:nvSpPr>
        <p:spPr>
          <a:xfrm>
            <a:off x="5212913" y="3794284"/>
            <a:ext cx="2221944"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cs typeface="Syne" pitchFamily="34" charset="-120"/>
              </a:rPr>
              <a:t>What is TIC?</a:t>
            </a:r>
            <a:endParaRPr lang="en-US" sz="2187" dirty="0"/>
          </a:p>
        </p:txBody>
      </p:sp>
      <p:sp>
        <p:nvSpPr>
          <p:cNvPr id="9" name="Text 6"/>
          <p:cNvSpPr/>
          <p:nvPr/>
        </p:nvSpPr>
        <p:spPr>
          <a:xfrm>
            <a:off x="5212913" y="4274701"/>
            <a:ext cx="3820001" cy="2132409"/>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TIC stands for Information and Communication Technologies, which are technologies that enable fast and efficient communication and the processing and distribution of information.</a:t>
            </a:r>
            <a:endParaRPr lang="en-US" sz="1750" dirty="0"/>
          </a:p>
        </p:txBody>
      </p:sp>
      <p:sp>
        <p:nvSpPr>
          <p:cNvPr id="10" name="Shape 7"/>
          <p:cNvSpPr/>
          <p:nvPr/>
        </p:nvSpPr>
        <p:spPr>
          <a:xfrm>
            <a:off x="9255085" y="3717965"/>
            <a:ext cx="499943" cy="499943"/>
          </a:xfrm>
          <a:prstGeom prst="roundRect">
            <a:avLst>
              <a:gd name="adj" fmla="val 13333"/>
            </a:avLst>
          </a:prstGeom>
          <a:solidFill>
            <a:srgbClr val="171542"/>
          </a:solidFill>
          <a:ln/>
        </p:spPr>
      </p:sp>
      <p:sp>
        <p:nvSpPr>
          <p:cNvPr id="11" name="Text 8"/>
          <p:cNvSpPr/>
          <p:nvPr/>
        </p:nvSpPr>
        <p:spPr>
          <a:xfrm>
            <a:off x="9402128" y="3759637"/>
            <a:ext cx="20574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2</a:t>
            </a:r>
            <a:endParaRPr lang="en-US" sz="2624" dirty="0"/>
          </a:p>
        </p:txBody>
      </p:sp>
      <p:sp>
        <p:nvSpPr>
          <p:cNvPr id="12" name="Text 9"/>
          <p:cNvSpPr/>
          <p:nvPr/>
        </p:nvSpPr>
        <p:spPr>
          <a:xfrm>
            <a:off x="9977199" y="3794284"/>
            <a:ext cx="2788920"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cs typeface="Syne" pitchFamily="34" charset="-120"/>
              </a:rPr>
              <a:t>Importance of TIC</a:t>
            </a:r>
            <a:endParaRPr lang="en-US" sz="2187" dirty="0"/>
          </a:p>
        </p:txBody>
      </p:sp>
      <p:sp>
        <p:nvSpPr>
          <p:cNvPr id="13" name="Text 10"/>
          <p:cNvSpPr/>
          <p:nvPr/>
        </p:nvSpPr>
        <p:spPr>
          <a:xfrm>
            <a:off x="9977199" y="4274701"/>
            <a:ext cx="3820001" cy="1777008"/>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TIC has become an essential part of our daily lives, revolutionizing the way we connect, learn, and work. Its impact can be seen in various fields such as education, business, and healthcare.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17" name="Image 4" descr="preencoded.png"/>
          <p:cNvPicPr>
            <a:picLocks noChangeAspect="1"/>
          </p:cNvPicPr>
          <p:nvPr/>
        </p:nvPicPr>
        <p:blipFill>
          <a:blip r:embed="rId3"/>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062871"/>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Google Services: Overview and Benefits</a:t>
            </a:r>
            <a:endParaRPr lang="en-US" sz="4374" dirty="0"/>
          </a:p>
        </p:txBody>
      </p:sp>
      <p:pic>
        <p:nvPicPr>
          <p:cNvPr id="5" name="Image 0" descr="preencoded.png"/>
          <p:cNvPicPr>
            <a:picLocks noChangeAspect="1"/>
          </p:cNvPicPr>
          <p:nvPr/>
        </p:nvPicPr>
        <p:blipFill>
          <a:blip r:embed="rId4"/>
          <a:stretch>
            <a:fillRect/>
          </a:stretch>
        </p:blipFill>
        <p:spPr>
          <a:xfrm>
            <a:off x="2348389" y="2895957"/>
            <a:ext cx="2233374" cy="1380292"/>
          </a:xfrm>
          <a:prstGeom prst="rect">
            <a:avLst/>
          </a:prstGeom>
        </p:spPr>
      </p:pic>
      <p:sp>
        <p:nvSpPr>
          <p:cNvPr id="6" name="Text 3"/>
          <p:cNvSpPr/>
          <p:nvPr/>
        </p:nvSpPr>
        <p:spPr>
          <a:xfrm>
            <a:off x="2348389" y="4553902"/>
            <a:ext cx="2233374"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Google Search</a:t>
            </a:r>
            <a:endParaRPr lang="en-US" sz="2187" dirty="0"/>
          </a:p>
        </p:txBody>
      </p:sp>
      <p:sp>
        <p:nvSpPr>
          <p:cNvPr id="7" name="Text 4"/>
          <p:cNvSpPr/>
          <p:nvPr/>
        </p:nvSpPr>
        <p:spPr>
          <a:xfrm>
            <a:off x="2348389" y="5381506"/>
            <a:ext cx="2233374" cy="1777008"/>
          </a:xfrm>
          <a:prstGeom prst="rect">
            <a:avLst/>
          </a:prstGeom>
          <a:noFill/>
          <a:ln/>
        </p:spPr>
        <p:txBody>
          <a:bodyPr wrap="squar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Search engine that helps you easily find information and websites on the internet.</a:t>
            </a:r>
            <a:endParaRPr lang="en-US" sz="1750" dirty="0"/>
          </a:p>
        </p:txBody>
      </p:sp>
      <p:pic>
        <p:nvPicPr>
          <p:cNvPr id="8" name="Image 1" descr="preencoded.png"/>
          <p:cNvPicPr>
            <a:picLocks noChangeAspect="1"/>
          </p:cNvPicPr>
          <p:nvPr/>
        </p:nvPicPr>
        <p:blipFill>
          <a:blip r:embed="rId5"/>
          <a:stretch>
            <a:fillRect/>
          </a:stretch>
        </p:blipFill>
        <p:spPr>
          <a:xfrm>
            <a:off x="4915019" y="2895957"/>
            <a:ext cx="2233493" cy="1380292"/>
          </a:xfrm>
          <a:prstGeom prst="rect">
            <a:avLst/>
          </a:prstGeom>
        </p:spPr>
      </p:pic>
      <p:sp>
        <p:nvSpPr>
          <p:cNvPr id="9" name="Text 5"/>
          <p:cNvSpPr/>
          <p:nvPr/>
        </p:nvSpPr>
        <p:spPr>
          <a:xfrm>
            <a:off x="4915019" y="4553902"/>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Google Maps</a:t>
            </a:r>
            <a:endParaRPr lang="en-US" sz="2187" dirty="0"/>
          </a:p>
        </p:txBody>
      </p:sp>
      <p:sp>
        <p:nvSpPr>
          <p:cNvPr id="10" name="Text 6"/>
          <p:cNvSpPr/>
          <p:nvPr/>
        </p:nvSpPr>
        <p:spPr>
          <a:xfrm>
            <a:off x="4915019" y="5034320"/>
            <a:ext cx="2233493" cy="1066205"/>
          </a:xfrm>
          <a:prstGeom prst="rect">
            <a:avLst/>
          </a:prstGeom>
          <a:noFill/>
          <a:ln/>
        </p:spPr>
        <p:txBody>
          <a:bodyPr wrap="squar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Maps, satellite views, and real-time traffic updates for navigation.</a:t>
            </a:r>
            <a:endParaRPr lang="en-US" sz="1750" dirty="0"/>
          </a:p>
        </p:txBody>
      </p:sp>
      <p:pic>
        <p:nvPicPr>
          <p:cNvPr id="11" name="Image 2" descr="preencoded.png"/>
          <p:cNvPicPr>
            <a:picLocks noChangeAspect="1"/>
          </p:cNvPicPr>
          <p:nvPr/>
        </p:nvPicPr>
        <p:blipFill>
          <a:blip r:embed="rId6"/>
          <a:stretch>
            <a:fillRect/>
          </a:stretch>
        </p:blipFill>
        <p:spPr>
          <a:xfrm>
            <a:off x="7481768" y="2895957"/>
            <a:ext cx="2233374" cy="1380292"/>
          </a:xfrm>
          <a:prstGeom prst="rect">
            <a:avLst/>
          </a:prstGeom>
        </p:spPr>
      </p:pic>
      <p:sp>
        <p:nvSpPr>
          <p:cNvPr id="12" name="Text 7"/>
          <p:cNvSpPr/>
          <p:nvPr/>
        </p:nvSpPr>
        <p:spPr>
          <a:xfrm>
            <a:off x="7481768" y="4553902"/>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Google Drive</a:t>
            </a:r>
            <a:endParaRPr lang="en-US" sz="2187" dirty="0"/>
          </a:p>
        </p:txBody>
      </p:sp>
      <p:sp>
        <p:nvSpPr>
          <p:cNvPr id="13" name="Text 8"/>
          <p:cNvSpPr/>
          <p:nvPr/>
        </p:nvSpPr>
        <p:spPr>
          <a:xfrm>
            <a:off x="7481768" y="5034320"/>
            <a:ext cx="2233374" cy="2132409"/>
          </a:xfrm>
          <a:prstGeom prst="rect">
            <a:avLst/>
          </a:prstGeom>
          <a:noFill/>
          <a:ln/>
        </p:spPr>
        <p:txBody>
          <a:bodyPr wrap="squar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Cloud storage service that lets you store, share, and collaborate on documents, spreadsheets, and presentations.</a:t>
            </a:r>
            <a:endParaRPr lang="en-US" sz="1750" dirty="0"/>
          </a:p>
        </p:txBody>
      </p:sp>
      <p:pic>
        <p:nvPicPr>
          <p:cNvPr id="14" name="Image 3" descr="preencoded.png"/>
          <p:cNvPicPr>
            <a:picLocks noChangeAspect="1"/>
          </p:cNvPicPr>
          <p:nvPr/>
        </p:nvPicPr>
        <p:blipFill>
          <a:blip r:embed="rId7"/>
          <a:stretch>
            <a:fillRect/>
          </a:stretch>
        </p:blipFill>
        <p:spPr>
          <a:xfrm>
            <a:off x="10048399" y="2895957"/>
            <a:ext cx="2233493" cy="1380292"/>
          </a:xfrm>
          <a:prstGeom prst="rect">
            <a:avLst/>
          </a:prstGeom>
        </p:spPr>
      </p:pic>
      <p:sp>
        <p:nvSpPr>
          <p:cNvPr id="15" name="Text 9"/>
          <p:cNvSpPr/>
          <p:nvPr/>
        </p:nvSpPr>
        <p:spPr>
          <a:xfrm>
            <a:off x="10048399" y="4553902"/>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Gmail</a:t>
            </a:r>
            <a:endParaRPr lang="en-US" sz="2187" dirty="0"/>
          </a:p>
        </p:txBody>
      </p:sp>
      <p:sp>
        <p:nvSpPr>
          <p:cNvPr id="16" name="Text 10"/>
          <p:cNvSpPr/>
          <p:nvPr/>
        </p:nvSpPr>
        <p:spPr>
          <a:xfrm>
            <a:off x="10048399" y="5034320"/>
            <a:ext cx="2233493" cy="1421606"/>
          </a:xfrm>
          <a:prstGeom prst="rect">
            <a:avLst/>
          </a:prstGeom>
          <a:noFill/>
          <a:ln/>
        </p:spPr>
        <p:txBody>
          <a:bodyPr wrap="squar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Email service with powerful spam filters and organizational features.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2" name="Image 1" descr="preencoded.png"/>
          <p:cNvPicPr>
            <a:picLocks noChangeAspect="1"/>
          </p:cNvPicPr>
          <p:nvPr/>
        </p:nvPicPr>
        <p:blipFill>
          <a:blip r:embed="rId3"/>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2"/>
          <p:cNvSpPr/>
          <p:nvPr/>
        </p:nvSpPr>
        <p:spPr>
          <a:xfrm>
            <a:off x="833199" y="755928"/>
            <a:ext cx="93064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Microsoft Tools: Overview and Benefits</a:t>
            </a:r>
            <a:endParaRPr lang="en-US" sz="4374" dirty="0"/>
          </a:p>
        </p:txBody>
      </p:sp>
      <p:sp>
        <p:nvSpPr>
          <p:cNvPr id="6" name="Shape 3"/>
          <p:cNvSpPr/>
          <p:nvPr/>
        </p:nvSpPr>
        <p:spPr>
          <a:xfrm>
            <a:off x="1152644" y="2477929"/>
            <a:ext cx="27742" cy="4995624"/>
          </a:xfrm>
          <a:prstGeom prst="rect">
            <a:avLst/>
          </a:prstGeom>
          <a:solidFill>
            <a:srgbClr val="8061FF"/>
          </a:solidFill>
          <a:ln/>
        </p:spPr>
      </p:sp>
      <p:sp>
        <p:nvSpPr>
          <p:cNvPr id="7" name="Shape 4"/>
          <p:cNvSpPr/>
          <p:nvPr/>
        </p:nvSpPr>
        <p:spPr>
          <a:xfrm>
            <a:off x="1416427" y="2887563"/>
            <a:ext cx="777597" cy="27742"/>
          </a:xfrm>
          <a:prstGeom prst="rect">
            <a:avLst/>
          </a:prstGeom>
          <a:solidFill>
            <a:srgbClr val="8061FF"/>
          </a:solidFill>
          <a:ln/>
        </p:spPr>
      </p:sp>
      <p:sp>
        <p:nvSpPr>
          <p:cNvPr id="8" name="Shape 5"/>
          <p:cNvSpPr/>
          <p:nvPr/>
        </p:nvSpPr>
        <p:spPr>
          <a:xfrm>
            <a:off x="916484" y="2651522"/>
            <a:ext cx="499943" cy="499943"/>
          </a:xfrm>
          <a:prstGeom prst="roundRect">
            <a:avLst>
              <a:gd name="adj" fmla="val 13333"/>
            </a:avLst>
          </a:prstGeom>
          <a:solidFill>
            <a:srgbClr val="171542"/>
          </a:solidFill>
          <a:ln/>
        </p:spPr>
      </p:sp>
      <p:sp>
        <p:nvSpPr>
          <p:cNvPr id="9" name="Text 6"/>
          <p:cNvSpPr/>
          <p:nvPr/>
        </p:nvSpPr>
        <p:spPr>
          <a:xfrm>
            <a:off x="1101626" y="2693194"/>
            <a:ext cx="12954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1</a:t>
            </a:r>
            <a:endParaRPr lang="en-US" sz="2624" dirty="0"/>
          </a:p>
        </p:txBody>
      </p:sp>
      <p:sp>
        <p:nvSpPr>
          <p:cNvPr id="10" name="Text 7"/>
          <p:cNvSpPr/>
          <p:nvPr/>
        </p:nvSpPr>
        <p:spPr>
          <a:xfrm>
            <a:off x="2388513" y="2700099"/>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Office Suite</a:t>
            </a:r>
            <a:endParaRPr lang="en-US" sz="2187" dirty="0"/>
          </a:p>
        </p:txBody>
      </p:sp>
      <p:sp>
        <p:nvSpPr>
          <p:cNvPr id="11" name="Text 8"/>
          <p:cNvSpPr/>
          <p:nvPr/>
        </p:nvSpPr>
        <p:spPr>
          <a:xfrm>
            <a:off x="2388513" y="3180517"/>
            <a:ext cx="7751088"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Comprehensive productivity software, including Word, Excel and PowerPoint that make creating and sharing documents easier.</a:t>
            </a:r>
            <a:endParaRPr lang="en-US" sz="1750" dirty="0"/>
          </a:p>
        </p:txBody>
      </p:sp>
      <p:sp>
        <p:nvSpPr>
          <p:cNvPr id="12" name="Shape 9"/>
          <p:cNvSpPr/>
          <p:nvPr/>
        </p:nvSpPr>
        <p:spPr>
          <a:xfrm>
            <a:off x="1416427" y="4745295"/>
            <a:ext cx="777597" cy="27742"/>
          </a:xfrm>
          <a:prstGeom prst="rect">
            <a:avLst/>
          </a:prstGeom>
          <a:solidFill>
            <a:srgbClr val="8061FF"/>
          </a:solidFill>
          <a:ln/>
        </p:spPr>
      </p:sp>
      <p:sp>
        <p:nvSpPr>
          <p:cNvPr id="13" name="Shape 10"/>
          <p:cNvSpPr/>
          <p:nvPr/>
        </p:nvSpPr>
        <p:spPr>
          <a:xfrm>
            <a:off x="916484" y="4509254"/>
            <a:ext cx="499943" cy="499943"/>
          </a:xfrm>
          <a:prstGeom prst="roundRect">
            <a:avLst>
              <a:gd name="adj" fmla="val 13333"/>
            </a:avLst>
          </a:prstGeom>
          <a:solidFill>
            <a:srgbClr val="171542"/>
          </a:solidFill>
          <a:ln/>
        </p:spPr>
      </p:sp>
      <p:sp>
        <p:nvSpPr>
          <p:cNvPr id="14" name="Text 11"/>
          <p:cNvSpPr/>
          <p:nvPr/>
        </p:nvSpPr>
        <p:spPr>
          <a:xfrm>
            <a:off x="1063526" y="4550926"/>
            <a:ext cx="20574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2</a:t>
            </a:r>
            <a:endParaRPr lang="en-US" sz="2624" dirty="0"/>
          </a:p>
        </p:txBody>
      </p:sp>
      <p:sp>
        <p:nvSpPr>
          <p:cNvPr id="15" name="Text 12"/>
          <p:cNvSpPr/>
          <p:nvPr/>
        </p:nvSpPr>
        <p:spPr>
          <a:xfrm>
            <a:off x="2388513" y="4557832"/>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Windows OS</a:t>
            </a:r>
            <a:endParaRPr lang="en-US" sz="2187" dirty="0"/>
          </a:p>
        </p:txBody>
      </p:sp>
      <p:sp>
        <p:nvSpPr>
          <p:cNvPr id="16" name="Text 13"/>
          <p:cNvSpPr/>
          <p:nvPr/>
        </p:nvSpPr>
        <p:spPr>
          <a:xfrm>
            <a:off x="2388513" y="5038249"/>
            <a:ext cx="7751088" cy="355402"/>
          </a:xfrm>
          <a:prstGeom prst="rect">
            <a:avLst/>
          </a:prstGeom>
          <a:noFill/>
          <a:ln/>
        </p:spPr>
        <p:txBody>
          <a:bodyPr wrap="non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Operating system that powers majority of desktops and laptops worldwide.</a:t>
            </a:r>
            <a:endParaRPr lang="en-US" sz="1750" dirty="0"/>
          </a:p>
        </p:txBody>
      </p:sp>
      <p:sp>
        <p:nvSpPr>
          <p:cNvPr id="17" name="Shape 14"/>
          <p:cNvSpPr/>
          <p:nvPr/>
        </p:nvSpPr>
        <p:spPr>
          <a:xfrm>
            <a:off x="1416427" y="6247626"/>
            <a:ext cx="777597" cy="27742"/>
          </a:xfrm>
          <a:prstGeom prst="rect">
            <a:avLst/>
          </a:prstGeom>
          <a:solidFill>
            <a:srgbClr val="8061FF"/>
          </a:solidFill>
          <a:ln/>
        </p:spPr>
      </p:sp>
      <p:sp>
        <p:nvSpPr>
          <p:cNvPr id="18" name="Shape 15"/>
          <p:cNvSpPr/>
          <p:nvPr/>
        </p:nvSpPr>
        <p:spPr>
          <a:xfrm>
            <a:off x="916484" y="6011585"/>
            <a:ext cx="499943" cy="499943"/>
          </a:xfrm>
          <a:prstGeom prst="roundRect">
            <a:avLst>
              <a:gd name="adj" fmla="val 13333"/>
            </a:avLst>
          </a:prstGeom>
          <a:solidFill>
            <a:srgbClr val="171542"/>
          </a:solidFill>
          <a:ln/>
        </p:spPr>
      </p:sp>
      <p:sp>
        <p:nvSpPr>
          <p:cNvPr id="19" name="Text 16"/>
          <p:cNvSpPr/>
          <p:nvPr/>
        </p:nvSpPr>
        <p:spPr>
          <a:xfrm>
            <a:off x="1059716" y="6053257"/>
            <a:ext cx="21336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3</a:t>
            </a:r>
            <a:endParaRPr lang="en-US" sz="2624" dirty="0"/>
          </a:p>
        </p:txBody>
      </p:sp>
      <p:sp>
        <p:nvSpPr>
          <p:cNvPr id="20" name="Text 17"/>
          <p:cNvSpPr/>
          <p:nvPr/>
        </p:nvSpPr>
        <p:spPr>
          <a:xfrm>
            <a:off x="2388513" y="6060162"/>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Azure</a:t>
            </a:r>
            <a:endParaRPr lang="en-US" sz="2187" dirty="0"/>
          </a:p>
        </p:txBody>
      </p:sp>
      <p:sp>
        <p:nvSpPr>
          <p:cNvPr id="21" name="Text 18"/>
          <p:cNvSpPr/>
          <p:nvPr/>
        </p:nvSpPr>
        <p:spPr>
          <a:xfrm>
            <a:off x="2388513" y="6540579"/>
            <a:ext cx="7751088"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Cloud computing platform that includes services such as computing, storage, and analytics, offering solutions at scale for businesses.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12" name="Image 1" descr="preencoded.png"/>
          <p:cNvPicPr>
            <a:picLocks noChangeAspect="1"/>
          </p:cNvPicPr>
          <p:nvPr/>
        </p:nvPicPr>
        <p:blipFill>
          <a:blip r:embed="rId3"/>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4"/>
          <a:stretch>
            <a:fillRect/>
          </a:stretch>
        </p:blipFill>
        <p:spPr>
          <a:xfrm>
            <a:off x="0" y="0"/>
            <a:ext cx="3657600" cy="8229600"/>
          </a:xfrm>
          <a:prstGeom prst="rect">
            <a:avLst/>
          </a:prstGeom>
        </p:spPr>
      </p:pic>
      <p:sp>
        <p:nvSpPr>
          <p:cNvPr id="5" name="Text 2"/>
          <p:cNvSpPr/>
          <p:nvPr/>
        </p:nvSpPr>
        <p:spPr>
          <a:xfrm>
            <a:off x="4490799" y="1902857"/>
            <a:ext cx="93064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Git and GitHub: Explanation and Use Cases</a:t>
            </a:r>
            <a:endParaRPr lang="en-US" sz="4374" dirty="0"/>
          </a:p>
        </p:txBody>
      </p:sp>
      <p:sp>
        <p:nvSpPr>
          <p:cNvPr id="6" name="Shape 3"/>
          <p:cNvSpPr/>
          <p:nvPr/>
        </p:nvSpPr>
        <p:spPr>
          <a:xfrm>
            <a:off x="4490799" y="3624858"/>
            <a:ext cx="4542115" cy="2701766"/>
          </a:xfrm>
          <a:prstGeom prst="roundRect">
            <a:avLst>
              <a:gd name="adj" fmla="val 2467"/>
            </a:avLst>
          </a:prstGeom>
          <a:solidFill>
            <a:srgbClr val="171542"/>
          </a:solidFill>
          <a:ln/>
        </p:spPr>
      </p:sp>
      <p:sp>
        <p:nvSpPr>
          <p:cNvPr id="7" name="Text 4"/>
          <p:cNvSpPr/>
          <p:nvPr/>
        </p:nvSpPr>
        <p:spPr>
          <a:xfrm>
            <a:off x="4712970" y="3847028"/>
            <a:ext cx="2221944"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cs typeface="Syne" pitchFamily="34" charset="-120"/>
              </a:rPr>
              <a:t>Git</a:t>
            </a:r>
            <a:endParaRPr lang="en-US" sz="2187" dirty="0"/>
          </a:p>
        </p:txBody>
      </p:sp>
      <p:sp>
        <p:nvSpPr>
          <p:cNvPr id="8" name="Text 5"/>
          <p:cNvSpPr/>
          <p:nvPr/>
        </p:nvSpPr>
        <p:spPr>
          <a:xfrm>
            <a:off x="4712970" y="4327446"/>
            <a:ext cx="4097774" cy="1777008"/>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Git is a version control system that tracks changes to code and helps manage collaborations between developers. It manages the source code history and avoids any conflicts.</a:t>
            </a:r>
            <a:endParaRPr lang="en-US" sz="1750" dirty="0"/>
          </a:p>
        </p:txBody>
      </p:sp>
      <p:sp>
        <p:nvSpPr>
          <p:cNvPr id="9" name="Shape 6"/>
          <p:cNvSpPr/>
          <p:nvPr/>
        </p:nvSpPr>
        <p:spPr>
          <a:xfrm>
            <a:off x="9255085" y="3624858"/>
            <a:ext cx="4542115" cy="2701766"/>
          </a:xfrm>
          <a:prstGeom prst="roundRect">
            <a:avLst>
              <a:gd name="adj" fmla="val 2467"/>
            </a:avLst>
          </a:prstGeom>
          <a:solidFill>
            <a:srgbClr val="171542"/>
          </a:solidFill>
          <a:ln/>
        </p:spPr>
      </p:sp>
      <p:sp>
        <p:nvSpPr>
          <p:cNvPr id="10" name="Text 7"/>
          <p:cNvSpPr/>
          <p:nvPr/>
        </p:nvSpPr>
        <p:spPr>
          <a:xfrm>
            <a:off x="9477256" y="3847028"/>
            <a:ext cx="2221944"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cs typeface="Syne" pitchFamily="34" charset="-120"/>
              </a:rPr>
              <a:t>GitHub</a:t>
            </a:r>
            <a:endParaRPr lang="en-US" sz="2187" dirty="0"/>
          </a:p>
        </p:txBody>
      </p:sp>
      <p:sp>
        <p:nvSpPr>
          <p:cNvPr id="11" name="Text 8"/>
          <p:cNvSpPr/>
          <p:nvPr/>
        </p:nvSpPr>
        <p:spPr>
          <a:xfrm>
            <a:off x="9477256" y="4327446"/>
            <a:ext cx="4097774" cy="1777008"/>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Github is a web-based platform used for collaborative software development. It provides hosting for Git repositories, as well as tools for managing projects and code reviews.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7" name="Image 1" descr="preencoded.png"/>
          <p:cNvPicPr>
            <a:picLocks noChangeAspect="1"/>
          </p:cNvPicPr>
          <p:nvPr/>
        </p:nvPicPr>
        <p:blipFill>
          <a:blip r:embed="rId3"/>
          <a:stretch>
            <a:fillRect/>
          </a:stretch>
        </p:blipFill>
        <p:spPr>
          <a:xfrm>
            <a:off x="12242153" y="7589520"/>
            <a:ext cx="2296807" cy="548640"/>
          </a:xfrm>
          <a:prstGeom prst="rect">
            <a:avLst/>
          </a:prstGeom>
        </p:spPr>
      </p:pic>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2"/>
          <p:cNvSpPr/>
          <p:nvPr/>
        </p:nvSpPr>
        <p:spPr>
          <a:xfrm>
            <a:off x="2348389" y="3931682"/>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Conclusion and Future Developments</a:t>
            </a:r>
            <a:endParaRPr lang="en-US" sz="4374" dirty="0"/>
          </a:p>
        </p:txBody>
      </p:sp>
      <p:sp>
        <p:nvSpPr>
          <p:cNvPr id="6" name="Text 3"/>
          <p:cNvSpPr/>
          <p:nvPr/>
        </p:nvSpPr>
        <p:spPr>
          <a:xfrm>
            <a:off x="2348389" y="5653683"/>
            <a:ext cx="9933503" cy="1421606"/>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In conclusion, TIC and related technologies such as Google services, Microsoft tools, Git, and GitHub play an essential role in today's fast-paced world. They have revolutionized the way we live, work and communicate, and have made our lives easier and more efficient. Looking into the future, developments can be expected in the fields of Artificial intelligence, Robotics, and Blockchain.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1BF9A"/>
        </a:solidFill>
        <a:ln w="7620">
          <a:solidFill>
            <a:srgbClr val="FFFFFF"/>
          </a:solidFill>
          <a:prstDash val="solid"/>
        </a:ln>
      </a:spPr>
      <a:body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484</Words>
  <Application>Microsoft Office PowerPoint</Application>
  <PresentationFormat>Personnalisé</PresentationFormat>
  <Paragraphs>55</Paragraphs>
  <Slides>8</Slides>
  <Notes>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vt:i4>
      </vt:variant>
    </vt:vector>
  </HeadingPairs>
  <TitlesOfParts>
    <vt:vector size="17" baseType="lpstr">
      <vt:lpstr>Arial</vt:lpstr>
      <vt:lpstr>Arial Rounded MT Bold</vt:lpstr>
      <vt:lpstr>Arimo</vt:lpstr>
      <vt:lpstr>Calibri</vt:lpstr>
      <vt:lpstr>Century Schoolbook</vt:lpstr>
      <vt:lpstr>Comic Sans MS</vt:lpstr>
      <vt:lpstr>Cooper Black</vt:lpstr>
      <vt:lpstr>Syne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sara laribi</cp:lastModifiedBy>
  <cp:revision>5</cp:revision>
  <dcterms:created xsi:type="dcterms:W3CDTF">2024-01-02T11:33:06Z</dcterms:created>
  <dcterms:modified xsi:type="dcterms:W3CDTF">2024-01-04T17:07:42Z</dcterms:modified>
</cp:coreProperties>
</file>