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6E79C-CE90-47C8-B703-C30E19FA9979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F6C7C-4AB5-43AC-8A0F-0ABF02A62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660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C9EB3-45D4-6A91-4D35-962810B5D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B08377B-25AE-0A55-DD77-87C39D27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156A9-E7AE-7206-788A-D921759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619E5-7D9D-45DE-BBA1-C49EFBDB9751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8E4BD5-72AA-D41E-0AB0-E705800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CBDD4B-C420-43CC-AD84-B918F273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514DE-40CA-4E88-84A7-524360BE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09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D43AA-21CC-7602-60B2-CC847D5D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37EA16-DD5B-AB9B-7DDA-E1E4FE71E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237E38-9445-EB6A-0D64-657EFCD0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7D39A5-2FE1-0D8E-9C7E-B5A515D6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A3581A-B03D-3E03-755D-F07BD732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26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98D075-A438-98FD-EA3E-BF5A71DDC9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826004-C12E-3EBE-5279-605AE3127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921DF6-0B8B-8A34-F12C-280DC315D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2E3A83-8988-2C39-C5C2-4B0332DDC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446AC-89AF-6CF3-795B-16F7545AE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9957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D2402-588F-C347-FEBB-1D81EBD4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DA7BEE-30CA-E20A-0BF1-F07DCD848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403691-7E2A-86A7-3C56-DDF85661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D18572-8B51-7A79-4E91-95491B8C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54FC73-8B47-3F09-92B1-FDA8C16E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9779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8E13D-B9A4-6BF7-504C-5AAA35379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5DA8F3-D1C1-8F53-CF25-CF51CA80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65F13D-F44A-B35E-6478-DA6DA3B1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476CB7-7B89-4184-B783-D82622F24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C7D839-E5E1-27B4-85D5-F4436591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7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3877C-B69F-9D03-A0E4-CCB72C8D0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EB0D3E-54E8-CBC5-EFB2-3AC292AFF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EEE2A9-9C8C-1D3E-98C1-1D1965ADA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F268AE-A43E-1D39-267E-696CA7E2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39A497-25AD-6209-AC62-9D79B84F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9DF778-EF5A-63A7-BF95-EF4FBD5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6062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D047D-FB98-886C-68D2-D33514550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E7ABC3-640F-CB72-5638-C380A413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76B34B9-05F1-7505-8936-556BDF773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B3F8D8F-DA01-FFAB-C2C2-F42766CD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072DC15-97FF-A1DA-17FF-398086EDB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9D1F31-FD8F-B73F-CC96-8F436635A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5358E4-5ECC-63C0-7EDB-4C382307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DD67FF-A642-69A5-1DF6-B12EBF2E2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9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D31C5-FB92-35E3-5F39-F33694FBD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3F9C6EE-77D0-2A93-176F-5E796BAB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D665A44-4CA5-9EBD-75F5-9397DCE71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D1082D-A496-88CA-3706-6680F9F5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49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0D300A-1BE1-64DE-FDAE-522A56B6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DC3ABC-887B-38CA-BAEC-10D93FDD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4AE836-5F06-E14F-BC93-2E53DA13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6567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52F7C-CECD-BA7C-8AB0-354A06771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0C4D78-190D-6045-87B1-5C74A168E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8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5D32E-8FF2-B3A6-184C-DBF27421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32E982-3BC3-0D54-D29D-4BB0E4DD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E67C63-6423-CE13-9733-3733F6E2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9C9F66-A000-70F4-ED05-A860B578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695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F096-9D9F-3AD4-3B56-08076D84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823B5A-30B1-AB8C-0BC6-F37BED055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65E350-3F5F-41D1-4960-4F5915367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3137AC-6BC6-D249-9E5C-BA9C07BB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004619E5-7D9D-45DE-BBA1-C49EFBDB9751}" type="datetimeFigureOut">
              <a:rPr lang="ja-JP" altLang="en-US" smtClean="0"/>
              <a:pPr/>
              <a:t>2025/6/21</a:t>
            </a:fld>
            <a:endParaRPr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84948C-5FA8-931E-9691-AD7E2CA7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EF51C7-F528-105D-B6AB-5EF30877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2D4514DE-40CA-4E88-84A7-524360BE7CE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7178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17735-F422-1E23-78FF-59AAFCF2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993404-07F1-54B0-BB19-D4D76ED7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8222B5-2915-7711-F62A-DE8E48BED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619E5-7D9D-45DE-BBA1-C49EFBDB9751}" type="datetimeFigureOut">
              <a:rPr kumimoji="1" lang="ja-JP" altLang="en-US" smtClean="0"/>
              <a:t>2025/6/21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8E4292-EC40-788E-67D2-FCF177269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CC406-56A1-5CFC-5C38-4BEC909A5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514DE-40CA-4E88-84A7-524360BE7C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834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11082C-CE6A-4CBD-94BF-463E891F50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Bitskeep</a:t>
            </a:r>
            <a:br>
              <a:rPr kumimoji="1" lang="en-US" altLang="ja-JP" dirty="0"/>
            </a:br>
            <a:r>
              <a:rPr kumimoji="1" lang="ja-JP" altLang="en-US" dirty="0"/>
              <a:t>部品在庫管理システム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59BB737-B3C3-A1FB-0973-3AFFBBCB6C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動作仕様書</a:t>
            </a:r>
          </a:p>
        </p:txBody>
      </p:sp>
    </p:spTree>
    <p:extLst>
      <p:ext uri="{BB962C8B-B14F-4D97-AF65-F5344CB8AC3E}">
        <p14:creationId xmlns:p14="http://schemas.microsoft.com/office/powerpoint/2010/main" val="368405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BDAD-7BB9-5EC2-4ED5-EF5F8F42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5D17CC-1026-EE36-9B08-7E118AA5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ja-JP" altLang="en-US" dirty="0"/>
              <a:t>カラーテーマ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062F30-9A52-F1B4-D186-0C640224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5177"/>
            <a:ext cx="12192000" cy="432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AF3D4-6E1C-6271-0B07-D5ADE05CF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D22FE-F6DE-0C1B-54E3-786D07648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zh-CN" altLang="en-US" dirty="0"/>
              <a:t>部品一覧画面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589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25BBA5-F124-B737-E585-441CB295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管理情報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E4A887-9B80-79AD-C731-003DDC976C26}"/>
              </a:ext>
            </a:extLst>
          </p:cNvPr>
          <p:cNvSpPr txBox="1"/>
          <p:nvPr/>
        </p:nvSpPr>
        <p:spPr>
          <a:xfrm>
            <a:off x="933142" y="1354700"/>
            <a:ext cx="10086975" cy="526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メーカ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購入先と単価と管理コード（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部品で複数の購入先商社と単価、商社管理コードに対応、価格は登録日も記録、商社販売サイトリンク）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分類（選択肢から選択、複数選択可能 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型番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値（有無が選択可能、値入力、単位を選択肢から１つ選択）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定格電圧（有無が選択可能、値入力）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定格電流（有無が選択可能、値入力）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定格電力（有無が選択可能、値入力）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色（有無が選択可能、色を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RGB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入力、抵抗器カラーコード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色はパレットから選択）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温度特性（有無が選択可能、値入力）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許容差（有無が選択可能、値入力）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ランク（有無が選択可能、値入力）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パッケージ（選択肢から選択、複数選択可能）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サイズ（有無が選択可能、縦横高さ入力）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機能（有無が選択可能、値入力）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新品、中古（フラグ）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在庫数（新品、中古それぞれ）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利用プロジェクト（プロジェクト一覧から選択、複数選択可能）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入手可否（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EOL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、在庫限り、新規設計非推奨、量産中）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ロット番号（有無が選択可能、値入力）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在庫区分（リール、テープ、トレイ、バラ、箱）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リール番号（在庫区分がリールの場合に出現、有無が選択可能、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コード一覧から選択）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画像（有無が選択可能、 画像データは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じゃなく指定フォルダにユニークファイル名で管理）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保管場所（有無が選択可能、棚番号一覧から選択可能、複数選択可能）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通称（有無が選択可能、値入力）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部品データシート（有無が選択可能、 データシートは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じゃなく指定フォルダにユニークファイル名で管理）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入庫日、出庫日（自動入力）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カスタムフィールド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832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8874-D4E9-1AAD-10A3-E39A2FE3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C1457-46FC-06EA-4046-9F04C4BF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機能一覧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1827FE-8346-29D6-5F54-F9084486D079}"/>
              </a:ext>
            </a:extLst>
          </p:cNvPr>
          <p:cNvSpPr txBox="1"/>
          <p:nvPr/>
        </p:nvSpPr>
        <p:spPr>
          <a:xfrm>
            <a:off x="942974" y="1590675"/>
            <a:ext cx="10086975" cy="50783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簡易条件在庫検索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同等部品、類似部品検索（機能が同じ、近いスペックなど）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複雑条件在庫検索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部品メーカ、値範囲、購入日など、各種情報が網羅的に検索可能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既存入庫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既存出庫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部品データ編集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新部品入庫（既存部品の情報流し込み対応、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CSV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インポート対応）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部品情報削除（非表示）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プロジェクト部品価格、リスト（部品商社選択可能）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棚卸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使用履歴（日時、出庫者）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在庫警告機能（各部品の在庫下限設定可能）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ユーザ管理機能（ユーザは閲覧（検索、データ出力のみ）、編集（入出庫可能）、管理者）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マスターテーブル編集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プロジェクト管理（登録、削除（非表示）、編集）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AltiumDesigner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用ライブラリ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機能（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altium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専用テーブルにデータを追加・更新・削除）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98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3D4E-BEBB-CCF5-A47A-0A593729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BE322-4BFB-D6D4-4B78-5552A9F7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付加機能一覧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F53FA09-274F-8E2C-0974-037CD4E69F74}"/>
              </a:ext>
            </a:extLst>
          </p:cNvPr>
          <p:cNvSpPr txBox="1"/>
          <p:nvPr/>
        </p:nvSpPr>
        <p:spPr>
          <a:xfrm>
            <a:off x="942974" y="1590675"/>
            <a:ext cx="10086975" cy="203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パッケージ一覧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（画像、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3D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モデル、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PDF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データは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DB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じゃなく各フォルダにユニークファイル名）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合成抵抗提案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分圧、抵抗比率、直列・並列合成　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系列を指定し近似抵抗値を算出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からプロジェクト情報インポート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エクスポート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インポートは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プロジェクト一覧から、インポートプロジェクトを選択する</a:t>
            </a:r>
            <a:b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エクスポートは自身のプロジェクト一覧から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Leantime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にプロジェクトをエクスポートする 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444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B2A3E-0F58-48FA-449C-B7B05E3C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1CC44-4078-31BD-EFCD-FEEC11ED5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</a:t>
            </a:r>
            <a:r>
              <a:rPr kumimoji="1" lang="ja-JP" altLang="en-US" dirty="0"/>
              <a:t>テーブル指定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81E975E5-2EBE-02F7-96AE-2AC77725B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776558"/>
              </p:ext>
            </p:extLst>
          </p:nvPr>
        </p:nvGraphicFramePr>
        <p:xfrm>
          <a:off x="420688" y="1288720"/>
          <a:ext cx="5884131" cy="52240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1081">
                  <a:extLst>
                    <a:ext uri="{9D8B030D-6E8A-4147-A177-3AD203B41FA5}">
                      <a16:colId xmlns:a16="http://schemas.microsoft.com/office/drawing/2014/main" val="3946576974"/>
                    </a:ext>
                  </a:extLst>
                </a:gridCol>
                <a:gridCol w="681025">
                  <a:extLst>
                    <a:ext uri="{9D8B030D-6E8A-4147-A177-3AD203B41FA5}">
                      <a16:colId xmlns:a16="http://schemas.microsoft.com/office/drawing/2014/main" val="2656287068"/>
                    </a:ext>
                  </a:extLst>
                </a:gridCol>
                <a:gridCol w="1399469">
                  <a:extLst>
                    <a:ext uri="{9D8B030D-6E8A-4147-A177-3AD203B41FA5}">
                      <a16:colId xmlns:a16="http://schemas.microsoft.com/office/drawing/2014/main" val="1926516054"/>
                    </a:ext>
                  </a:extLst>
                </a:gridCol>
                <a:gridCol w="2282556">
                  <a:extLst>
                    <a:ext uri="{9D8B030D-6E8A-4147-A177-3AD203B41FA5}">
                      <a16:colId xmlns:a16="http://schemas.microsoft.com/office/drawing/2014/main" val="3960950178"/>
                    </a:ext>
                  </a:extLst>
                </a:gridCol>
              </a:tblGrid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管理項目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分類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紐付テーブル案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備考・理由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27018387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メーカー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検索頻度高。直接保存で良い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8029575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型番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一意識別・検索対象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35418417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通称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ユーザー表示用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38697138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分類（複数可）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categories, component_category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多対多分類のため別テーブルに分離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34384730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値＋単位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spec_type='value'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105947756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定格電圧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spec_type='voltage' </a:t>
                      </a:r>
                      <a:r>
                        <a:rPr lang="ja-JP" altLang="en-US" sz="800" u="none" strike="noStrike">
                          <a:effectLst/>
                        </a:rPr>
                        <a:t>で区別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67175798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定格電流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spec_type='current' </a:t>
                      </a:r>
                      <a:r>
                        <a:rPr lang="ja-JP" altLang="en-US" sz="800" u="none" strike="noStrike">
                          <a:effectLst/>
                        </a:rPr>
                        <a:t>で区別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43004844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色（</a:t>
                      </a:r>
                      <a:r>
                        <a:rPr lang="en-US" altLang="ja-JP" sz="800" u="none" strike="noStrike">
                          <a:effectLst/>
                        </a:rPr>
                        <a:t>RGB</a:t>
                      </a:r>
                      <a:r>
                        <a:rPr lang="ja-JP" altLang="en-US" sz="800" u="none" strike="noStrike">
                          <a:effectLst/>
                        </a:rPr>
                        <a:t>やパレット）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spec_type='color'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8340814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許容差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spec_type='tolerance'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25786386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温度範囲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不定型項目、検索対象なら検討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9446139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機能（特性）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自由入力項目。</a:t>
                      </a:r>
                      <a:r>
                        <a:rPr lang="en-US" altLang="ja-JP" sz="800" u="none" strike="noStrike">
                          <a:effectLst/>
                        </a:rPr>
                        <a:t>UI</a:t>
                      </a:r>
                      <a:r>
                        <a:rPr lang="ja-JP" altLang="en-US" sz="800" u="none" strike="noStrike">
                          <a:effectLst/>
                        </a:rPr>
                        <a:t>で限定候補にするなど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068793627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パッケージ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packages, component_package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多対多：同一部品で複数パッケージ対応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065554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サイズ（縦横高さ）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spec_type='dimension_x/y/z' </a:t>
                      </a:r>
                      <a:r>
                        <a:rPr lang="ja-JP" altLang="en-US" sz="800" u="none" strike="noStrike">
                          <a:effectLst/>
                        </a:rPr>
                        <a:t>で表現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93307358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新品／中古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UI</a:t>
                      </a:r>
                      <a:r>
                        <a:rPr lang="ja-JP" altLang="en-US" sz="800" u="none" strike="noStrike">
                          <a:effectLst/>
                        </a:rPr>
                        <a:t>表示・出庫条件に利用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6716906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在庫数（新品・中古）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集計表示用。</a:t>
                      </a:r>
                      <a:r>
                        <a:rPr lang="en-US" sz="800" u="none" strike="noStrike">
                          <a:effectLst/>
                        </a:rPr>
                        <a:t>inventory_blocks </a:t>
                      </a:r>
                      <a:r>
                        <a:rPr lang="ja-JP" altLang="en-US" sz="800" u="none" strike="noStrike">
                          <a:effectLst/>
                        </a:rPr>
                        <a:t>と </a:t>
                      </a:r>
                      <a:r>
                        <a:rPr lang="en-US" sz="800" u="none" strike="noStrike">
                          <a:effectLst/>
                        </a:rPr>
                        <a:t>transactions </a:t>
                      </a:r>
                      <a:r>
                        <a:rPr lang="ja-JP" altLang="en-US" sz="800" u="none" strike="noStrike">
                          <a:effectLst/>
                        </a:rPr>
                        <a:t>に履歴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119974312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在庫単位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物理単位（リール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バラ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ロット）単位に保持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66624548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リール</a:t>
                      </a:r>
                      <a:r>
                        <a:rPr lang="en-US" sz="800" u="none" strike="noStrike">
                          <a:effectLst/>
                        </a:rPr>
                        <a:t>ID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reel_code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9517532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ロット番号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lot_number </a:t>
                      </a:r>
                      <a:r>
                        <a:rPr lang="ja-JP" altLang="en-US" sz="800" u="none" strike="noStrike">
                          <a:effectLst/>
                        </a:rPr>
                        <a:t>で管理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14994245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保管棚番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locations, component_location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QR</a:t>
                      </a:r>
                      <a:r>
                        <a:rPr lang="ja-JP" altLang="en-US" sz="800" u="none" strike="noStrike">
                          <a:effectLst/>
                        </a:rPr>
                        <a:t>対応・階層構造あり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58318619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使用プロジェクト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projects, component_project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多対多：使用実績の紐付け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592321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入手可否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EOL</a:t>
                      </a:r>
                      <a:r>
                        <a:rPr lang="ja-JP" altLang="en-US" sz="800" u="none" strike="noStrike">
                          <a:effectLst/>
                        </a:rPr>
                        <a:t>管理・調達状況に使用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94960977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商社関連（単価・型番・商品</a:t>
                      </a:r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1</a:t>
                      </a:r>
                      <a:r>
                        <a:rPr lang="ja-JP" altLang="en-US" sz="800" u="none" strike="noStrike">
                          <a:effectLst/>
                        </a:rPr>
                        <a:t>部品に複数商社対応可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202046931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価格ブレーク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supplier_price_breaks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数量に応じた単価変動を定義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43691789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送料条件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shipping_rules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商社ごとの送料無料閾値など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71758474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データシート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またはパスとして保存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126103853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Altium</a:t>
                      </a:r>
                      <a:r>
                        <a:rPr lang="ja-JP" altLang="en-US" sz="800" u="none" strike="noStrike">
                          <a:effectLst/>
                        </a:rPr>
                        <a:t>情報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component_altium_links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sch/pcb</a:t>
                      </a:r>
                      <a:r>
                        <a:rPr lang="ja-JP" altLang="en-US" sz="800" u="none" strike="noStrike">
                          <a:effectLst/>
                        </a:rPr>
                        <a:t>の</a:t>
                      </a:r>
                      <a:r>
                        <a:rPr lang="en-US" sz="800" u="none" strike="noStrike">
                          <a:effectLst/>
                        </a:rPr>
                        <a:t>lib_path, lib_name </a:t>
                      </a:r>
                      <a:r>
                        <a:rPr lang="ja-JP" altLang="en-US" sz="800" u="none" strike="noStrike">
                          <a:effectLst/>
                        </a:rPr>
                        <a:t>を分離保存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53651189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入庫／出庫履歴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操作ログとして保存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44380984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作成者／更新者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①カラム展開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>
                          <a:effectLst/>
                        </a:rPr>
                        <a:t>users </a:t>
                      </a:r>
                      <a:r>
                        <a:rPr lang="ja-JP" altLang="en-US" sz="800" u="none" strike="noStrike">
                          <a:effectLst/>
                        </a:rPr>
                        <a:t>とのリレーション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1237642038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操作履歴（誰が何を変更）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②JOIN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audit_logs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差分記録を保持（</a:t>
                      </a:r>
                      <a:r>
                        <a:rPr lang="en-US" altLang="ja-JP" sz="800" u="none" strike="noStrike">
                          <a:effectLst/>
                        </a:rPr>
                        <a:t>JSON</a:t>
                      </a:r>
                      <a:r>
                        <a:rPr lang="ja-JP" altLang="en-US" sz="800" u="none" strike="noStrike">
                          <a:effectLst/>
                        </a:rPr>
                        <a:t>形式）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3044840105"/>
                  </a:ext>
                </a:extLst>
              </a:tr>
              <a:tr h="14036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カスタム属性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③キーバリュー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</a:rPr>
                        <a:t>ユーザー定義項目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5615" marR="5615" marT="5615" marB="0" anchor="ctr"/>
                </a:tc>
                <a:extLst>
                  <a:ext uri="{0D108BD9-81ED-4DB2-BD59-A6C34878D82A}">
                    <a16:rowId xmlns:a16="http://schemas.microsoft.com/office/drawing/2014/main" val="424243140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E0C705B8-678F-3128-8C17-B0BCA1F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47855"/>
              </p:ext>
            </p:extLst>
          </p:nvPr>
        </p:nvGraphicFramePr>
        <p:xfrm>
          <a:off x="6651623" y="1288720"/>
          <a:ext cx="5291139" cy="34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1734">
                  <a:extLst>
                    <a:ext uri="{9D8B030D-6E8A-4147-A177-3AD203B41FA5}">
                      <a16:colId xmlns:a16="http://schemas.microsoft.com/office/drawing/2014/main" val="233191901"/>
                    </a:ext>
                  </a:extLst>
                </a:gridCol>
                <a:gridCol w="3339405">
                  <a:extLst>
                    <a:ext uri="{9D8B030D-6E8A-4147-A177-3AD203B41FA5}">
                      <a16:colId xmlns:a16="http://schemas.microsoft.com/office/drawing/2014/main" val="367676956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テーブル名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用途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95648615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部品基本情報（型番、通称、在庫、新品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中古、ファイルパスなど）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1740120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component_specs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スペック情報（定格、寸法、電圧電流、サイズ、単位付き）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836592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spec_types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スペック種別＋単位の定義マスタ（例</a:t>
                      </a:r>
                      <a:r>
                        <a:rPr lang="en-US" altLang="ja-JP" sz="800" u="none" strike="noStrike">
                          <a:effectLst/>
                        </a:rPr>
                        <a:t>: </a:t>
                      </a:r>
                      <a:r>
                        <a:rPr lang="ja-JP" altLang="en-US" sz="800" u="none" strike="noStrike">
                          <a:effectLst/>
                        </a:rPr>
                        <a:t>電圧＋</a:t>
                      </a:r>
                      <a:r>
                        <a:rPr lang="en-US" altLang="ja-JP" sz="800" u="none" strike="noStrike">
                          <a:effectLst/>
                        </a:rPr>
                        <a:t>V, mV, kV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07469018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attribute_keys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キーバリュー属性で使う </a:t>
                      </a:r>
                      <a:r>
                        <a:rPr lang="en-US" altLang="ja-JP" sz="800" u="none" strike="noStrike">
                          <a:effectLst/>
                        </a:rPr>
                        <a:t>key </a:t>
                      </a:r>
                      <a:r>
                        <a:rPr lang="ja-JP" altLang="en-US" sz="800" u="none" strike="noStrike">
                          <a:effectLst/>
                        </a:rPr>
                        <a:t>候補の定義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32722673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component_attributes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柔軟な属性の追加項目（例</a:t>
                      </a:r>
                      <a:r>
                        <a:rPr lang="en-US" altLang="ja-JP" sz="800" u="none" strike="noStrike">
                          <a:effectLst/>
                        </a:rPr>
                        <a:t>: </a:t>
                      </a:r>
                      <a:r>
                        <a:rPr lang="ja-JP" altLang="en-US" sz="800" u="none" strike="noStrike">
                          <a:effectLst/>
                        </a:rPr>
                        <a:t>特性、温度範囲など）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69067738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categories / component_category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800" u="none" strike="noStrike">
                          <a:effectLst/>
                        </a:rPr>
                        <a:t>分類（多対多）構造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4999661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packages / component_package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パッケージ情報（多対多：画像・寸法・</a:t>
                      </a:r>
                      <a:r>
                        <a:rPr lang="en-US" altLang="ja-JP" sz="800" u="none" strike="noStrike">
                          <a:effectLst/>
                        </a:rPr>
                        <a:t>PDF</a:t>
                      </a:r>
                      <a:r>
                        <a:rPr lang="ja-JP" altLang="en-US" sz="800" u="none" strike="noStrike">
                          <a:effectLst/>
                        </a:rPr>
                        <a:t>付き）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6195083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projects / component_project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使用プロジェクト（構成部品数含む）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81963028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locations / component_location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保管棚・</a:t>
                      </a:r>
                      <a:r>
                        <a:rPr lang="en-US" altLang="ja-JP" sz="800" u="none" strike="noStrike">
                          <a:effectLst/>
                        </a:rPr>
                        <a:t>QR</a:t>
                      </a:r>
                      <a:r>
                        <a:rPr lang="ja-JP" altLang="en-US" sz="800" u="none" strike="noStrike">
                          <a:effectLst/>
                        </a:rPr>
                        <a:t>コード対応の場所管理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2297471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商社情報（会社名・略号など）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5815276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component_suppliers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部品ごとの仕入れ情報（単価・型番・</a:t>
                      </a:r>
                      <a:r>
                        <a:rPr lang="en-US" altLang="ja-JP" sz="800" u="none" strike="noStrike">
                          <a:effectLst/>
                        </a:rPr>
                        <a:t>URL</a:t>
                      </a:r>
                      <a:r>
                        <a:rPr lang="ja-JP" altLang="en-US" sz="800" u="none" strike="noStrike">
                          <a:effectLst/>
                        </a:rPr>
                        <a:t>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325722334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supplier_price_breaks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数量条件ごとの単価定義（価格ブレーク）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04295862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shipping_rules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商社ごとの送料条件（閾値</a:t>
                      </a:r>
                      <a:r>
                        <a:rPr lang="en-US" altLang="ja-JP" sz="800" u="none" strike="noStrike">
                          <a:effectLst/>
                        </a:rPr>
                        <a:t>/</a:t>
                      </a:r>
                      <a:r>
                        <a:rPr lang="ja-JP" altLang="en-US" sz="800" u="none" strike="noStrike">
                          <a:effectLst/>
                        </a:rPr>
                        <a:t>送料）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403322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inventory_blocks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保管単位（パッケージ種別、ロット番号、リール</a:t>
                      </a:r>
                      <a:r>
                        <a:rPr lang="en-US" altLang="ja-JP" sz="800" u="none" strike="noStrike">
                          <a:effectLst/>
                        </a:rPr>
                        <a:t>ID</a:t>
                      </a:r>
                      <a:r>
                        <a:rPr lang="ja-JP" altLang="en-US" sz="800" u="none" strike="noStrike">
                          <a:effectLst/>
                        </a:rPr>
                        <a:t>など）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87023303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transactions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入出庫履歴（誰が・いつ・どれだけ）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182461273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component_altium_links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>
                          <a:effectLst/>
                        </a:rPr>
                        <a:t>Altium</a:t>
                      </a:r>
                      <a:r>
                        <a:rPr lang="ja-JP" altLang="en-US" sz="800" u="none" strike="noStrike" dirty="0">
                          <a:effectLst/>
                        </a:rPr>
                        <a:t>連携情報（</a:t>
                      </a:r>
                      <a:r>
                        <a:rPr lang="en-US" altLang="ja-JP" sz="800" u="none" strike="noStrike" dirty="0">
                          <a:effectLst/>
                        </a:rPr>
                        <a:t>sch/</a:t>
                      </a:r>
                      <a:r>
                        <a:rPr lang="en-US" altLang="ja-JP" sz="800" u="none" strike="noStrike" dirty="0" err="1">
                          <a:effectLst/>
                        </a:rPr>
                        <a:t>pcb</a:t>
                      </a:r>
                      <a:r>
                        <a:rPr lang="ja-JP" altLang="en-US" sz="800" u="none" strike="noStrike" dirty="0">
                          <a:effectLst/>
                        </a:rPr>
                        <a:t>ライブラリパス・名称）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6305755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users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>
                          <a:effectLst/>
                        </a:rPr>
                        <a:t>ユーザー情報（表示名、役割、認証情報）</a:t>
                      </a:r>
                      <a:endParaRPr lang="ja-JP" alt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260205859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audit_logs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u="none" strike="noStrike" dirty="0">
                          <a:effectLst/>
                        </a:rPr>
                        <a:t>操作履歴ログ（変更差分を記録）</a:t>
                      </a:r>
                      <a:endParaRPr lang="ja-JP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61" marR="9161" marT="9161" marB="0" anchor="ctr"/>
                </a:tc>
                <a:extLst>
                  <a:ext uri="{0D108BD9-81ED-4DB2-BD59-A6C34878D82A}">
                    <a16:rowId xmlns:a16="http://schemas.microsoft.com/office/drawing/2014/main" val="4274729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B5FCF-3442-67CF-E91A-06BEF6877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263FF0-C550-4C55-67D6-AEC6C7FB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-ER</a:t>
            </a:r>
            <a:r>
              <a:rPr kumimoji="1" lang="ja-JP" altLang="en-US" dirty="0"/>
              <a:t>図</a:t>
            </a: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F088ADDB-B65B-CE5B-302E-409D816C2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192084"/>
              </p:ext>
            </p:extLst>
          </p:nvPr>
        </p:nvGraphicFramePr>
        <p:xfrm>
          <a:off x="311799" y="1776413"/>
          <a:ext cx="11568401" cy="42754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5453">
                  <a:extLst>
                    <a:ext uri="{9D8B030D-6E8A-4147-A177-3AD203B41FA5}">
                      <a16:colId xmlns:a16="http://schemas.microsoft.com/office/drawing/2014/main" val="950625639"/>
                    </a:ext>
                  </a:extLst>
                </a:gridCol>
                <a:gridCol w="1456528">
                  <a:extLst>
                    <a:ext uri="{9D8B030D-6E8A-4147-A177-3AD203B41FA5}">
                      <a16:colId xmlns:a16="http://schemas.microsoft.com/office/drawing/2014/main" val="405107896"/>
                    </a:ext>
                  </a:extLst>
                </a:gridCol>
                <a:gridCol w="8366420">
                  <a:extLst>
                    <a:ext uri="{9D8B030D-6E8A-4147-A177-3AD203B41FA5}">
                      <a16:colId xmlns:a16="http://schemas.microsoft.com/office/drawing/2014/main" val="3622738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テーブル名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用途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主なカラム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979749488"/>
                  </a:ext>
                </a:extLst>
              </a:tr>
              <a:tr h="79988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zh-TW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部品基本情報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manufacturer, part_number, common_name, condition, quantity_new, quantity_used, procurement_status, datasheet_path, image_path, created_by (FK), updated_by (FK), deleted_at,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88238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スペック値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spec_type_id (FK), value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050664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spec_types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スペック種別と単位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spec_name, unit, description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210296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attribute_keys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属性キー定義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code, description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396277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component_attributes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その他キーバリュー属性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attribute_key_id (FK), value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392585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sch_lib_path, sch_lib_name, pcb_lib_path, pcb_lib_name,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163106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categories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91938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component_category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カテゴリ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 (FK), category_id (FK)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579111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パッケージ情報マスタ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image_path, model_path, pdf_path,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973116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component_package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package_id</a:t>
                      </a:r>
                      <a:endParaRPr 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4001835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description,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94100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component_project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プロジェクト割当情報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component_id, project_id, quantity_used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306679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name, parent_id, qr_code,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95490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component_location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コンポーネント </a:t>
                      </a:r>
                      <a:r>
                        <a:rPr lang="en-US" altLang="ja-JP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× </a:t>
                      </a:r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id, component_id, location_id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97786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サプライヤマスタ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code, deleted_at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714644744"/>
                  </a:ext>
                </a:extLst>
              </a:tr>
              <a:tr h="45707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supplier_id (FK), supplier_part_code, unit_price, product_url,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6422482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supplier_price_breaks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価格ブレーク情報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component_supplier_id (FK), min_quantity, unit_price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68537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shipping_rules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サプライヤごとの送料ルール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supplier_id (FK), min_total_amount, shipping_fee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88756725"/>
                  </a:ext>
                </a:extLst>
              </a:tr>
              <a:tr h="62847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在庫単位（ロット）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component_supplier_id (FK), quantity, stock_type, reel_code, location_id (FK), lot_number, condition, created_by (FK), updated_by (FK), deleted_at,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303679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入出庫履歴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component_id (FK), inventory_block_id (FK), user_id (FK), type, quantity, reason, created_at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904438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ユーザー情報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name, role, email, password, deleted_at, created_at, updated_at</a:t>
                      </a: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180348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endParaRPr lang="en-US" sz="10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ja-JP" altLang="en-US" sz="10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</a:t>
                      </a:r>
                    </a:p>
                  </a:txBody>
                  <a:tcPr marL="20239" marR="20239" marT="10119" marB="10119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 (PK),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model_type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model_id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user_id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action,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field_changes</a:t>
                      </a:r>
                      <a:r>
                        <a:rPr lang="en-US" sz="1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created_at</a:t>
                      </a:r>
                      <a:endParaRPr lang="en-US" sz="1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20239" marR="20239" marT="10119" marB="10119" anchor="ctr"/>
                </a:tc>
                <a:extLst>
                  <a:ext uri="{0D108BD9-81ED-4DB2-BD59-A6C34878D82A}">
                    <a16:rowId xmlns:a16="http://schemas.microsoft.com/office/drawing/2014/main" val="2130479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07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2C859-116A-C436-C08F-F7881DCD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6CDA9-B7F3-DF68-FE41-2D051C47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設計</a:t>
            </a:r>
            <a:r>
              <a:rPr kumimoji="1" lang="en-US" altLang="ja-JP" dirty="0"/>
              <a:t>-ER</a:t>
            </a:r>
            <a:r>
              <a:rPr kumimoji="1" lang="ja-JP" altLang="en-US" dirty="0"/>
              <a:t>図</a:t>
            </a:r>
          </a:p>
        </p:txBody>
      </p:sp>
      <p:pic>
        <p:nvPicPr>
          <p:cNvPr id="5126" name="Picture 6" descr="画像を出力する">
            <a:extLst>
              <a:ext uri="{FF2B5EF4-FFF2-40B4-BE49-F238E27FC236}">
                <a16:creationId xmlns:a16="http://schemas.microsoft.com/office/drawing/2014/main" id="{B17A2B2D-0767-26FC-D286-AB8D75397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0"/>
            <a:ext cx="47926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0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39874-2BB4-0C22-3049-76D74F035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FB9B-8CF5-3B02-7B96-3CEB77CD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業務フロー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F6FCE781-8258-3963-2B45-90C66D6F1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70839"/>
              </p:ext>
            </p:extLst>
          </p:nvPr>
        </p:nvGraphicFramePr>
        <p:xfrm>
          <a:off x="230511" y="1314448"/>
          <a:ext cx="11188176" cy="22791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8541">
                  <a:extLst>
                    <a:ext uri="{9D8B030D-6E8A-4147-A177-3AD203B41FA5}">
                      <a16:colId xmlns:a16="http://schemas.microsoft.com/office/drawing/2014/main" val="1021772557"/>
                    </a:ext>
                  </a:extLst>
                </a:gridCol>
                <a:gridCol w="1877650">
                  <a:extLst>
                    <a:ext uri="{9D8B030D-6E8A-4147-A177-3AD203B41FA5}">
                      <a16:colId xmlns:a16="http://schemas.microsoft.com/office/drawing/2014/main" val="2590467961"/>
                    </a:ext>
                  </a:extLst>
                </a:gridCol>
                <a:gridCol w="1058526">
                  <a:extLst>
                    <a:ext uri="{9D8B030D-6E8A-4147-A177-3AD203B41FA5}">
                      <a16:colId xmlns:a16="http://schemas.microsoft.com/office/drawing/2014/main" val="3043726284"/>
                    </a:ext>
                  </a:extLst>
                </a:gridCol>
                <a:gridCol w="2753759">
                  <a:extLst>
                    <a:ext uri="{9D8B030D-6E8A-4147-A177-3AD203B41FA5}">
                      <a16:colId xmlns:a16="http://schemas.microsoft.com/office/drawing/2014/main" val="3176105077"/>
                    </a:ext>
                  </a:extLst>
                </a:gridCol>
                <a:gridCol w="4939700">
                  <a:extLst>
                    <a:ext uri="{9D8B030D-6E8A-4147-A177-3AD203B41FA5}">
                      <a16:colId xmlns:a16="http://schemas.microsoft.com/office/drawing/2014/main" val="154840128"/>
                    </a:ext>
                  </a:extLst>
                </a:gridCol>
              </a:tblGrid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ステップ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操作名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主な操作者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操作目的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関与テーブル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109523747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部品の基本登録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試作・評価部品の新規登録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fr-FR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components, component_specs, component_attributes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232855930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②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分類・パッケージ設定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検索性や絞り込みのための分類登録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categories, packages, 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中間テーブル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2088103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③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スペック・属性追加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定格情報や特性の入力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component_specs, component_attributes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149823603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④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商社・仕入情報登録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調達担当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商社の管理、価格記録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</a:t>
                      </a:r>
                      <a:r>
                        <a:rPr 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supplier_price_breaks</a:t>
                      </a:r>
                      <a:endParaRPr 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566529781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入庫処理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調達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部品の在庫化（ロット・リール番号含む）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inventory_blocks, transactions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00001346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⑥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出庫処理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試作などで使用・記録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transactions, component_project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412303173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⑦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保管場所の割当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事務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棚番・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QR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コードで物理在庫管理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locations, component_location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431744179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⑧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情報登録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回路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/PCB</a:t>
                      </a:r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ライブラリの紐付け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1962027222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⑨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利用プロジェクトへの紐付け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技術者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どのプロジェクトで使ったか記録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projects, component_project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3895612913"/>
                  </a:ext>
                </a:extLst>
              </a:tr>
              <a:tr h="192232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⑩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操作履歴の記録・参照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管理者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監査やトラブル時の原因特定</a:t>
                      </a:r>
                    </a:p>
                  </a:txBody>
                  <a:tcPr marL="39558" marR="39558" marT="19779" marB="19779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r>
                        <a:rPr 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自動記録）</a:t>
                      </a:r>
                    </a:p>
                  </a:txBody>
                  <a:tcPr marL="39558" marR="39558" marT="19779" marB="19779" anchor="ctr"/>
                </a:tc>
                <a:extLst>
                  <a:ext uri="{0D108BD9-81ED-4DB2-BD59-A6C34878D82A}">
                    <a16:rowId xmlns:a16="http://schemas.microsoft.com/office/drawing/2014/main" val="4126912626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16B70E-311B-1FFF-B3E3-774E6B9293E5}"/>
              </a:ext>
            </a:extLst>
          </p:cNvPr>
          <p:cNvSpPr txBox="1"/>
          <p:nvPr/>
        </p:nvSpPr>
        <p:spPr>
          <a:xfrm>
            <a:off x="230512" y="3870491"/>
            <a:ext cx="45815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components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は最小限の情報で登録可能（段階的入力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OK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spec_type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によって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unit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候補が限定される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UI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が前提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在庫（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inventory_blocks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）は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supplier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情報なくても登録可能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project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や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category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は多対多で複数紐付け可能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ユーザー権限（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users.role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）で画面・操作を制限</a:t>
            </a: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3176772F-6AD2-9058-C32F-D0FC0C24B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40996"/>
              </p:ext>
            </p:extLst>
          </p:nvPr>
        </p:nvGraphicFramePr>
        <p:xfrm>
          <a:off x="230511" y="5043487"/>
          <a:ext cx="6037898" cy="1554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92555">
                  <a:extLst>
                    <a:ext uri="{9D8B030D-6E8A-4147-A177-3AD203B41FA5}">
                      <a16:colId xmlns:a16="http://schemas.microsoft.com/office/drawing/2014/main" val="556593439"/>
                    </a:ext>
                  </a:extLst>
                </a:gridCol>
                <a:gridCol w="1140143">
                  <a:extLst>
                    <a:ext uri="{9D8B030D-6E8A-4147-A177-3AD203B41FA5}">
                      <a16:colId xmlns:a16="http://schemas.microsoft.com/office/drawing/2014/main" val="13506206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332135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区分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該当ステップ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00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🧑‍🔧 登録フェーズ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①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〜④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部品情報と分類、スペック、商社の設定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09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📦 在庫管理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⑤</a:t>
                      </a:r>
                      <a:r>
                        <a:rPr lang="en-US" altLang="ja-JP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〜⑦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物理的な在庫・保管状態の登録・移動・出庫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598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📐 設計連携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ja-JP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ライブラリへの連携情報の追加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961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📊 活用フェーズ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プロジェクト利用実績の可視化、絞り込み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954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🕵️‍♂️ トレース性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操作ログ（自動記録）による監査・責任追跡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530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3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2CAA-B6A5-BAA7-455D-12CA3F8FD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5BCE80-B570-925D-0C6D-9674467E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UI-</a:t>
            </a:r>
            <a:r>
              <a:rPr kumimoji="1" lang="ja-JP" altLang="en-US" dirty="0"/>
              <a:t>全体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E1541D88-94ED-275B-E45A-D05B582BF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220380"/>
              </p:ext>
            </p:extLst>
          </p:nvPr>
        </p:nvGraphicFramePr>
        <p:xfrm>
          <a:off x="838200" y="1779588"/>
          <a:ext cx="10515600" cy="330184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23930">
                  <a:extLst>
                    <a:ext uri="{9D8B030D-6E8A-4147-A177-3AD203B41FA5}">
                      <a16:colId xmlns:a16="http://schemas.microsoft.com/office/drawing/2014/main" val="247690621"/>
                    </a:ext>
                  </a:extLst>
                </a:gridCol>
                <a:gridCol w="3998758">
                  <a:extLst>
                    <a:ext uri="{9D8B030D-6E8A-4147-A177-3AD203B41FA5}">
                      <a16:colId xmlns:a16="http://schemas.microsoft.com/office/drawing/2014/main" val="563070180"/>
                    </a:ext>
                  </a:extLst>
                </a:gridCol>
                <a:gridCol w="4592912">
                  <a:extLst>
                    <a:ext uri="{9D8B030D-6E8A-4147-A177-3AD203B41FA5}">
                      <a16:colId xmlns:a16="http://schemas.microsoft.com/office/drawing/2014/main" val="2249033041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画面名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関与テーブル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機能概要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12755635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部品一覧画面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部品の検索・一覧表示、在庫数や分類の確認、詳細画面への遷移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731316416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部品詳細画面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components, component_specs, component_attributes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部品の基本情報・スペック・属性を確認／編集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76021095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部品新規登録画面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型番・名称・基本属性を入力して部品を追加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33583971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スペック・属性編集画面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component_specs, component_attributes, spec_types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数値スペックや柔軟属性の追加・編集（</a:t>
                      </a:r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unit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選択含む）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4107517558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パッケージ／分類設定画面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packages, categories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部品にパッケージや分類を紐付ける</a:t>
                      </a:r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（多対多制御）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20533178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仕入情報管理画面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component_suppliers, supplier_price_breaks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商社情報・価格・数量条件を入力・編集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27342281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入庫画面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inventory_blocks, transactions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ロット番号、数量、保管棚などを入力し在庫追加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652878716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transactions, component_project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出庫処理として数量、理由、プロジェクトを選択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52865883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保管棚割付画面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locations, component_location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QR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コード対応の棚マップ選択と割付制御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413477810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Altium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連携画面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component_altium_links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sch_lib, pcb_lib</a:t>
                      </a:r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のパス／名前を登録・編集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2479215904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プロジェクト管理画面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projects, component_project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構成部品と使用実績の閲覧・登録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816625034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操作ログ画面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audit_logs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操作履歴（誰がいつ何を変更したか）を一覧表示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360662766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ユーザー管理画面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ログインユーザー・権限管理（管理者向け）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434" marR="9434" marT="9434" marB="0" anchor="ctr"/>
                </a:tc>
                <a:extLst>
                  <a:ext uri="{0D108BD9-81ED-4DB2-BD59-A6C34878D82A}">
                    <a16:rowId xmlns:a16="http://schemas.microsoft.com/office/drawing/2014/main" val="1559127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71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2568</Words>
  <Application>Microsoft Office PowerPoint</Application>
  <PresentationFormat>ワイド画面</PresentationFormat>
  <Paragraphs>410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游ゴシック</vt:lpstr>
      <vt:lpstr>游ゴシック Light</vt:lpstr>
      <vt:lpstr>Arial</vt:lpstr>
      <vt:lpstr>Wingdings</vt:lpstr>
      <vt:lpstr>Office テーマ</vt:lpstr>
      <vt:lpstr>Bitskeep 部品在庫管理システム</vt:lpstr>
      <vt:lpstr>管理情報</vt:lpstr>
      <vt:lpstr>機能一覧</vt:lpstr>
      <vt:lpstr>付加機能一覧</vt:lpstr>
      <vt:lpstr>DB設計-テーブル指定</vt:lpstr>
      <vt:lpstr>DB設計-ER図</vt:lpstr>
      <vt:lpstr>DB設計-ER図</vt:lpstr>
      <vt:lpstr>業務フロー</vt:lpstr>
      <vt:lpstr>UI-全体</vt:lpstr>
      <vt:lpstr>UI-カラーテーマ</vt:lpstr>
      <vt:lpstr>UI-部品一覧画面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輝 清水</dc:creator>
  <cp:lastModifiedBy>輝 清水</cp:lastModifiedBy>
  <cp:revision>6</cp:revision>
  <dcterms:created xsi:type="dcterms:W3CDTF">2025-06-20T13:58:00Z</dcterms:created>
  <dcterms:modified xsi:type="dcterms:W3CDTF">2025-06-21T10:16:31Z</dcterms:modified>
</cp:coreProperties>
</file>