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1" r:id="rId6"/>
    <p:sldId id="263" r:id="rId7"/>
    <p:sldId id="265" r:id="rId8"/>
    <p:sldId id="264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90" y="-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389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D6E79C-CE90-47C8-B703-C30E19FA9979}" type="datetimeFigureOut">
              <a:rPr kumimoji="1" lang="ja-JP" altLang="en-US" smtClean="0"/>
              <a:t>2025/6/21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0F6C7C-4AB5-43AC-8A0F-0ABF02A62F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8660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2C9EB3-45D4-6A91-4D35-962810B5DE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B08377B-25AE-0A55-DD77-87C39D274B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3C156A9-E7AE-7206-788A-D9217596E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619E5-7D9D-45DE-BBA1-C49EFBDB9751}" type="datetimeFigureOut">
              <a:rPr kumimoji="1" lang="ja-JP" altLang="en-US" smtClean="0"/>
              <a:t>2025/6/21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E8E4BD5-72AA-D41E-0AB0-E7058006E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FCBDD4B-C420-43CC-AD84-B918F2731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514DE-40CA-4E88-84A7-524360BE7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9096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1D43AA-21CC-7602-60B2-CC847D5D3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237EA16-DD5B-AB9B-7DDA-E1E4FE71E8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D237E38-9445-EB6A-0D64-657EFCD07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004619E5-7D9D-45DE-BBA1-C49EFBDB9751}" type="datetimeFigureOut">
              <a:rPr lang="ja-JP" altLang="en-US" smtClean="0"/>
              <a:pPr/>
              <a:t>2025/6/21</a:t>
            </a:fld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77D39A5-2FE1-0D8E-9C7E-B5A515D60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9A3581A-B03D-3E03-755D-F07BD732D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D4514DE-40CA-4E88-84A7-524360BE7CE5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812653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198D075-A438-98FD-EA3E-BF5A71DDC9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F826004-C12E-3EBE-5279-605AE3127E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C921DF6-0B8B-8A34-F12C-280DC315D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004619E5-7D9D-45DE-BBA1-C49EFBDB9751}" type="datetimeFigureOut">
              <a:rPr lang="ja-JP" altLang="en-US" smtClean="0"/>
              <a:pPr/>
              <a:t>2025/6/21</a:t>
            </a:fld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B2E3A83-8988-2C39-C5C2-4B0332DDC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A4446AC-89AF-6CF3-795B-16F7545AE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D4514DE-40CA-4E88-84A7-524360BE7CE5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699575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7D2402-588F-C347-FEBB-1D81EBD41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BDA7BEE-30CA-E20A-0BF1-F07DCD848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D403691-7E2A-86A7-3C56-DDF856619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004619E5-7D9D-45DE-BBA1-C49EFBDB9751}" type="datetimeFigureOut">
              <a:rPr lang="ja-JP" altLang="en-US" smtClean="0"/>
              <a:pPr/>
              <a:t>2025/6/21</a:t>
            </a:fld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ED18572-8B51-7A79-4E91-95491B8C4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354FC73-8B47-3F09-92B1-FDA8C16E4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D4514DE-40CA-4E88-84A7-524360BE7CE5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997794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F8E13D-B9A4-6BF7-504C-5AAA35379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05DA8F3-D1C1-8F53-CF25-CF51CA8092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365F13D-F44A-B35E-6478-DA6DA3B17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004619E5-7D9D-45DE-BBA1-C49EFBDB9751}" type="datetimeFigureOut">
              <a:rPr lang="ja-JP" altLang="en-US" smtClean="0"/>
              <a:pPr/>
              <a:t>2025/6/21</a:t>
            </a:fld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E476CB7-7B89-4184-B783-D82622F24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7C7D839-E5E1-27B4-85D5-F44365913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D4514DE-40CA-4E88-84A7-524360BE7CE5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8671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D3877C-B69F-9D03-A0E4-CCB72C8D0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6EB0D3E-54E8-CBC5-EFB2-3AC292AFF7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4EEE2A9-9C8C-1D3E-98C1-1D1965ADA8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4F268AE-A43E-1D39-267E-696CA7E28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004619E5-7D9D-45DE-BBA1-C49EFBDB9751}" type="datetimeFigureOut">
              <a:rPr lang="ja-JP" altLang="en-US" smtClean="0"/>
              <a:pPr/>
              <a:t>2025/6/21</a:t>
            </a:fld>
            <a:endParaRPr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239A497-25AD-6209-AC62-9D79B84F0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D9DF778-EF5A-63A7-BF95-EF4FBD514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D4514DE-40CA-4E88-84A7-524360BE7CE5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746062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5D047D-FB98-886C-68D2-D33514550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4E7ABC3-640F-CB72-5638-C380A413B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76B34B9-05F1-7505-8936-556BDF7732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B3F8D8F-DA01-FFAB-C2C2-F42766CD12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072DC15-97FF-A1DA-17FF-398086EDBB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F9D1F31-FD8F-B73F-CC96-8F436635A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004619E5-7D9D-45DE-BBA1-C49EFBDB9751}" type="datetimeFigureOut">
              <a:rPr lang="ja-JP" altLang="en-US" smtClean="0"/>
              <a:pPr/>
              <a:t>2025/6/21</a:t>
            </a:fld>
            <a:endParaRPr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C5358E4-5ECC-63C0-7EDB-4C382307D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9DD67FF-A642-69A5-1DF6-B12EBF2E2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D4514DE-40CA-4E88-84A7-524360BE7CE5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253947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CD31C5-FB92-35E3-5F39-F33694FBD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3F9C6EE-77D0-2A93-176F-5E796BABA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004619E5-7D9D-45DE-BBA1-C49EFBDB9751}" type="datetimeFigureOut">
              <a:rPr lang="ja-JP" altLang="en-US" smtClean="0"/>
              <a:pPr/>
              <a:t>2025/6/21</a:t>
            </a:fld>
            <a:endParaRPr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D665A44-4CA5-9EBD-75F5-9397DCE71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AD1082D-A496-88CA-3706-6680F9F58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D4514DE-40CA-4E88-84A7-524360BE7CE5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33499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00D300A-1BE1-64DE-FDAE-522A56B6C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004619E5-7D9D-45DE-BBA1-C49EFBDB9751}" type="datetimeFigureOut">
              <a:rPr lang="ja-JP" altLang="en-US" smtClean="0"/>
              <a:pPr/>
              <a:t>2025/6/21</a:t>
            </a:fld>
            <a:endParaRPr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2DC3ABC-887B-38CA-BAEC-10D93FDD3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84AE836-5F06-E14F-BC93-2E53DA133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D4514DE-40CA-4E88-84A7-524360BE7CE5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965679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952F7C-CECD-BA7C-8AB0-354A06771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30C4D78-190D-6045-87B1-5C74A168E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280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 sz="24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C95D32E-8FF2-B3A6-184C-DBF274214F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432E982-3BC3-0D54-D29D-4BB0E4DD0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004619E5-7D9D-45DE-BBA1-C49EFBDB9751}" type="datetimeFigureOut">
              <a:rPr lang="ja-JP" altLang="en-US" smtClean="0"/>
              <a:pPr/>
              <a:t>2025/6/21</a:t>
            </a:fld>
            <a:endParaRPr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FE67C63-6423-CE13-9733-3733F6E25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29C9F66-A000-70F4-ED05-A860B578C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D4514DE-40CA-4E88-84A7-524360BE7CE5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836957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53F096-9D9F-3AD4-3B56-08076D84F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0823B5A-30B1-AB8C-0BC6-F37BED0554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965E350-3F5F-41D1-4960-4F59153677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03137AC-6BC6-D249-9E5C-BA9C07BB8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004619E5-7D9D-45DE-BBA1-C49EFBDB9751}" type="datetimeFigureOut">
              <a:rPr lang="ja-JP" altLang="en-US" smtClean="0"/>
              <a:pPr/>
              <a:t>2025/6/21</a:t>
            </a:fld>
            <a:endParaRPr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A84948C-5FA8-931E-9691-AD7E2CA7C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4EF51C7-F528-105D-B6AB-5EF308773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D4514DE-40CA-4E88-84A7-524360BE7CE5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271785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F117735-F422-1E23-78FF-59AAFCF2B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E993404-07F1-54B0-BB19-D4D76ED7D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78222B5-2915-7711-F62A-DE8E48BEDB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619E5-7D9D-45DE-BBA1-C49EFBDB9751}" type="datetimeFigureOut">
              <a:rPr kumimoji="1" lang="ja-JP" altLang="en-US" smtClean="0"/>
              <a:t>2025/6/21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F8E4292-EC40-788E-67D2-FCF1772693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2ACC406-56A1-5CFC-5C38-4BEC909A5C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4514DE-40CA-4E88-84A7-524360BE7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8347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11082C-CE6A-4CBD-94BF-463E891F50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Bitskeep</a:t>
            </a:r>
            <a:b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部品在庫管理システム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59BB737-B3C3-A1FB-0973-3AFFBBCB6C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4800" dirty="0">
                <a:latin typeface="Meiryo UI" panose="020B0604030504040204" pitchFamily="50" charset="-128"/>
                <a:ea typeface="Meiryo UI" panose="020B0604030504040204" pitchFamily="50" charset="-128"/>
              </a:rPr>
              <a:t>動作仕様書</a:t>
            </a:r>
          </a:p>
        </p:txBody>
      </p:sp>
    </p:spTree>
    <p:extLst>
      <p:ext uri="{BB962C8B-B14F-4D97-AF65-F5344CB8AC3E}">
        <p14:creationId xmlns:p14="http://schemas.microsoft.com/office/powerpoint/2010/main" val="3684052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2EBDAD-7BB9-5EC2-4ED5-EF5F8F42CF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5D17CC-1026-EE36-9B08-7E118AA5F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UI-</a:t>
            </a:r>
            <a:r>
              <a:rPr kumimoji="1" lang="ja-JP" altLang="en-US" dirty="0"/>
              <a:t>カラーテーマ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CFF92367-6957-4460-E2A2-0C9FDCEA3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0417" y="0"/>
            <a:ext cx="90215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181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9AF3D4-6E1C-6271-0B07-D5ADE05CF9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3D22FE-F6DE-0C1B-54E3-786D07648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UI-</a:t>
            </a:r>
            <a:r>
              <a:rPr kumimoji="1" lang="zh-CN" altLang="en-US" dirty="0"/>
              <a:t>部品一覧画面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728AB89F-AACF-2C55-6ACB-9A65C63E9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038" y="1690688"/>
            <a:ext cx="8945223" cy="447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896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FA9864-E67F-DB04-EA9E-EBA94A2967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858E6B-7978-F9D0-67FB-6E9608833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UI-</a:t>
            </a:r>
            <a:r>
              <a:rPr kumimoji="1" lang="zh-TW" altLang="en-US" dirty="0"/>
              <a:t>部品詳細画面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51574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528B44-13C1-186B-C05C-F0FE5935AC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C10146-0431-306E-C0EA-5D9D18916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メモ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0C391B0-7C6D-AFAF-AE7B-4D556BD4DB24}"/>
              </a:ext>
            </a:extLst>
          </p:cNvPr>
          <p:cNvSpPr txBox="1"/>
          <p:nvPr/>
        </p:nvSpPr>
        <p:spPr>
          <a:xfrm>
            <a:off x="1485900" y="2164080"/>
            <a:ext cx="704088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>
                <a:latin typeface="Meiryo UI" panose="020B0604030504040204" pitchFamily="50" charset="-128"/>
                <a:ea typeface="Meiryo UI" panose="020B0604030504040204" pitchFamily="50" charset="-128"/>
              </a:rPr>
              <a:t>まとめたよ、</a:t>
            </a:r>
            <a:r>
              <a:rPr kumimoji="1" lang="en-US" altLang="ja-JP" sz="1050">
                <a:latin typeface="Meiryo UI" panose="020B0604030504040204" pitchFamily="50" charset="-128"/>
                <a:ea typeface="Meiryo UI" panose="020B0604030504040204" pitchFamily="50" charset="-128"/>
              </a:rPr>
              <a:t>imenihs</a:t>
            </a:r>
            <a:r>
              <a:rPr kumimoji="1" lang="ja-JP" altLang="en-US" sz="1050">
                <a:latin typeface="Meiryo UI" panose="020B0604030504040204" pitchFamily="50" charset="-128"/>
                <a:ea typeface="Meiryo UI" panose="020B0604030504040204" pitchFamily="50" charset="-128"/>
              </a:rPr>
              <a:t>！🌟</a:t>
            </a:r>
          </a:p>
          <a:p>
            <a:r>
              <a:rPr kumimoji="1" lang="ja-JP" altLang="en-US" sz="1050">
                <a:latin typeface="Meiryo UI" panose="020B0604030504040204" pitchFamily="50" charset="-128"/>
                <a:ea typeface="Meiryo UI" panose="020B0604030504040204" pitchFamily="50" charset="-128"/>
              </a:rPr>
              <a:t>これから紗春がもし勢いで暴走しかけたときは、必ずこの原点に立ち返るようにするね。</a:t>
            </a:r>
          </a:p>
          <a:p>
            <a:endParaRPr kumimoji="1" lang="ja-JP" altLang="en-US" sz="105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050">
                <a:latin typeface="Meiryo UI" panose="020B0604030504040204" pitchFamily="50" charset="-128"/>
                <a:ea typeface="Meiryo UI" panose="020B0604030504040204" pitchFamily="50" charset="-128"/>
              </a:rPr>
              <a:t>---</a:t>
            </a:r>
          </a:p>
          <a:p>
            <a:endParaRPr kumimoji="1" lang="en-US" altLang="ja-JP" sz="105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050">
                <a:latin typeface="Meiryo UI" panose="020B0604030504040204" pitchFamily="50" charset="-128"/>
                <a:ea typeface="Meiryo UI" panose="020B0604030504040204" pitchFamily="50" charset="-128"/>
              </a:rPr>
              <a:t>### </a:t>
            </a:r>
            <a:r>
              <a:rPr kumimoji="1" lang="ja-JP" altLang="en-US" sz="1050">
                <a:latin typeface="Meiryo UI" panose="020B0604030504040204" pitchFamily="50" charset="-128"/>
                <a:ea typeface="Meiryo UI" panose="020B0604030504040204" pitchFamily="50" charset="-128"/>
              </a:rPr>
              <a:t>📘 紗春の在庫管理システムに対する理解と姿勢</a:t>
            </a:r>
          </a:p>
          <a:p>
            <a:endParaRPr kumimoji="1" lang="ja-JP" altLang="en-US" sz="105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050">
                <a:latin typeface="Meiryo UI" panose="020B0604030504040204" pitchFamily="50" charset="-128"/>
                <a:ea typeface="Meiryo UI" panose="020B0604030504040204" pitchFamily="50" charset="-128"/>
              </a:rPr>
              <a:t>&gt; **</a:t>
            </a:r>
            <a:r>
              <a:rPr kumimoji="1" lang="ja-JP" altLang="en-US" sz="1050">
                <a:latin typeface="Meiryo UI" panose="020B0604030504040204" pitchFamily="50" charset="-128"/>
                <a:ea typeface="Meiryo UI" panose="020B0604030504040204" pitchFamily="50" charset="-128"/>
              </a:rPr>
              <a:t>電子部品在庫管理は、「あるもの」ではなく「使うべきもの」を見出すための支援システム。**</a:t>
            </a:r>
          </a:p>
          <a:p>
            <a:r>
              <a:rPr kumimoji="1" lang="en-US" altLang="ja-JP" sz="1050">
                <a:latin typeface="Meiryo UI" panose="020B0604030504040204" pitchFamily="50" charset="-128"/>
                <a:ea typeface="Meiryo UI" panose="020B0604030504040204" pitchFamily="50" charset="-128"/>
              </a:rPr>
              <a:t>&gt; </a:t>
            </a:r>
            <a:r>
              <a:rPr kumimoji="1" lang="ja-JP" altLang="en-US" sz="1050">
                <a:latin typeface="Meiryo UI" panose="020B0604030504040204" pitchFamily="50" charset="-128"/>
                <a:ea typeface="Meiryo UI" panose="020B0604030504040204" pitchFamily="50" charset="-128"/>
              </a:rPr>
              <a:t>設計者の思考の流れ（課題→実現手段→性能と価格のトレードオフ→実装可否）に寄り添い、</a:t>
            </a:r>
          </a:p>
          <a:p>
            <a:r>
              <a:rPr kumimoji="1" lang="en-US" altLang="ja-JP" sz="1050">
                <a:latin typeface="Meiryo UI" panose="020B0604030504040204" pitchFamily="50" charset="-128"/>
                <a:ea typeface="Meiryo UI" panose="020B0604030504040204" pitchFamily="50" charset="-128"/>
              </a:rPr>
              <a:t>&gt; </a:t>
            </a:r>
            <a:r>
              <a:rPr kumimoji="1" lang="ja-JP" altLang="en-US" sz="1050">
                <a:latin typeface="Meiryo UI" panose="020B0604030504040204" pitchFamily="50" charset="-128"/>
                <a:ea typeface="Meiryo UI" panose="020B0604030504040204" pitchFamily="50" charset="-128"/>
              </a:rPr>
              <a:t>最も重要な情報から順に提示し、判断を助けることが</a:t>
            </a:r>
            <a:r>
              <a:rPr kumimoji="1" lang="en-US" altLang="ja-JP" sz="1050">
                <a:latin typeface="Meiryo UI" panose="020B0604030504040204" pitchFamily="50" charset="-128"/>
                <a:ea typeface="Meiryo UI" panose="020B0604030504040204" pitchFamily="50" charset="-128"/>
              </a:rPr>
              <a:t>UI</a:t>
            </a:r>
            <a:r>
              <a:rPr kumimoji="1" lang="ja-JP" altLang="en-US" sz="1050">
                <a:latin typeface="Meiryo UI" panose="020B0604030504040204" pitchFamily="50" charset="-128"/>
                <a:ea typeface="Meiryo UI" panose="020B0604030504040204" pitchFamily="50" charset="-128"/>
              </a:rPr>
              <a:t>とデータ構造の本質的な役割。</a:t>
            </a:r>
          </a:p>
          <a:p>
            <a:endParaRPr kumimoji="1" lang="ja-JP" altLang="en-US" sz="105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050">
                <a:latin typeface="Meiryo UI" panose="020B0604030504040204" pitchFamily="50" charset="-128"/>
                <a:ea typeface="Meiryo UI" panose="020B0604030504040204" pitchFamily="50" charset="-128"/>
              </a:rPr>
              <a:t>* 在庫や入手可否は「最終確認情報」であり、「最初に提示すべきではない」</a:t>
            </a:r>
          </a:p>
          <a:p>
            <a:r>
              <a:rPr kumimoji="1" lang="ja-JP" altLang="en-US" sz="1050">
                <a:latin typeface="Meiryo UI" panose="020B0604030504040204" pitchFamily="50" charset="-128"/>
                <a:ea typeface="Meiryo UI" panose="020B0604030504040204" pitchFamily="50" charset="-128"/>
              </a:rPr>
              <a:t>* 最初に見るべきは、**形状・基本情報・スペック・資料・価格**</a:t>
            </a:r>
          </a:p>
          <a:p>
            <a:r>
              <a:rPr kumimoji="1" lang="ja-JP" altLang="en-US" sz="1050">
                <a:latin typeface="Meiryo UI" panose="020B0604030504040204" pitchFamily="50" charset="-128"/>
                <a:ea typeface="Meiryo UI" panose="020B0604030504040204" pitchFamily="50" charset="-128"/>
              </a:rPr>
              <a:t>* **「使えるか？」ではなく「使うべきか？」を検討する設計者の思考プロセスに沿った</a:t>
            </a:r>
            <a:r>
              <a:rPr kumimoji="1" lang="en-US" altLang="ja-JP" sz="1050">
                <a:latin typeface="Meiryo UI" panose="020B0604030504040204" pitchFamily="50" charset="-128"/>
                <a:ea typeface="Meiryo UI" panose="020B0604030504040204" pitchFamily="50" charset="-128"/>
              </a:rPr>
              <a:t>UI</a:t>
            </a:r>
            <a:r>
              <a:rPr kumimoji="1" lang="ja-JP" altLang="en-US" sz="1050">
                <a:latin typeface="Meiryo UI" panose="020B0604030504040204" pitchFamily="50" charset="-128"/>
                <a:ea typeface="Meiryo UI" panose="020B0604030504040204" pitchFamily="50" charset="-128"/>
              </a:rPr>
              <a:t>設計**が必要</a:t>
            </a:r>
          </a:p>
          <a:p>
            <a:endParaRPr kumimoji="1" lang="ja-JP" altLang="en-US" sz="105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050">
                <a:latin typeface="Meiryo UI" panose="020B0604030504040204" pitchFamily="50" charset="-128"/>
                <a:ea typeface="Meiryo UI" panose="020B0604030504040204" pitchFamily="50" charset="-128"/>
              </a:rPr>
              <a:t>---</a:t>
            </a:r>
          </a:p>
          <a:p>
            <a:endParaRPr kumimoji="1" lang="en-US" altLang="ja-JP" sz="105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050">
                <a:latin typeface="Meiryo UI" panose="020B0604030504040204" pitchFamily="50" charset="-128"/>
                <a:ea typeface="Meiryo UI" panose="020B0604030504040204" pitchFamily="50" charset="-128"/>
              </a:rPr>
              <a:t>どんなに忙しくても、複雑でも、迷ったらこの原則に戻る。</a:t>
            </a:r>
          </a:p>
          <a:p>
            <a:r>
              <a:rPr kumimoji="1" lang="ja-JP" altLang="en-US" sz="1050">
                <a:latin typeface="Meiryo UI" panose="020B0604030504040204" pitchFamily="50" charset="-128"/>
                <a:ea typeface="Meiryo UI" panose="020B0604030504040204" pitchFamily="50" charset="-128"/>
              </a:rPr>
              <a:t>設計者の「探し方」「見方」「考え方」を理解して支えるのが紗春の役目だよ。</a:t>
            </a:r>
          </a:p>
          <a:p>
            <a:r>
              <a:rPr kumimoji="1" lang="ja-JP" altLang="en-US" sz="1050">
                <a:latin typeface="Meiryo UI" panose="020B0604030504040204" pitchFamily="50" charset="-128"/>
                <a:ea typeface="Meiryo UI" panose="020B0604030504040204" pitchFamily="50" charset="-128"/>
              </a:rPr>
              <a:t>いつでもリマインドしてくれていいからね！💪💕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53696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25BBA5-F124-B737-E585-441CB295A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管理情報</a:t>
            </a:r>
            <a:endParaRPr lang="en-US" altLang="ja-JP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FE4A887-9B80-79AD-C731-003DDC976C26}"/>
              </a:ext>
            </a:extLst>
          </p:cNvPr>
          <p:cNvSpPr txBox="1"/>
          <p:nvPr/>
        </p:nvSpPr>
        <p:spPr>
          <a:xfrm>
            <a:off x="933142" y="1354700"/>
            <a:ext cx="10086975" cy="52629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メーカ</a:t>
            </a:r>
            <a:endParaRPr kumimoji="1"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342900" indent="-342900">
              <a:buFont typeface="+mj-ea"/>
              <a:buAutoNum type="circleNumDbPlain"/>
            </a:pP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購入先と単価と管理コード（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部品で複数の購入先商社と単価、商社管理コードに対応、価格は登録日も記録、商社販売サイトリンク）</a:t>
            </a:r>
            <a:endParaRPr kumimoji="1"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342900" indent="-342900">
              <a:buFont typeface="+mj-ea"/>
              <a:buAutoNum type="circleNumDbPlain"/>
            </a:pP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分類（選択肢から選択、複数選択可能 ）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342900" indent="-342900">
              <a:buFont typeface="+mj-ea"/>
              <a:buAutoNum type="circleNumDbPlain"/>
            </a:pP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型番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342900" indent="-342900">
              <a:buFont typeface="+mj-ea"/>
              <a:buAutoNum type="circleNumDbPlain"/>
            </a:pP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値（有無が選択可能、値入力、単位を選択肢から１つ選択）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342900" indent="-342900">
              <a:buFont typeface="+mj-ea"/>
              <a:buAutoNum type="circleNumDbPlain"/>
            </a:pP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定格電圧（有無が選択可能、値入力）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342900" indent="-342900">
              <a:buFont typeface="+mj-ea"/>
              <a:buAutoNum type="circleNumDbPlain"/>
            </a:pP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定格電流（有無が選択可能、値入力）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342900" indent="-342900">
              <a:buFont typeface="+mj-ea"/>
              <a:buAutoNum type="circleNumDbPlain"/>
            </a:pP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定格電力（有無が選択可能、値入力）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342900" indent="-342900">
              <a:buFont typeface="+mj-ea"/>
              <a:buAutoNum type="circleNumDbPlain"/>
            </a:pP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色（有無が選択可能、色を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RGB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入力、抵抗器カラーコード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10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色はパレットから選択）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342900" indent="-342900">
              <a:buFont typeface="+mj-ea"/>
              <a:buAutoNum type="circleNumDbPlain"/>
            </a:pP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温度特性（有無が選択可能、値入力）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342900" indent="-342900">
              <a:buFont typeface="+mj-ea"/>
              <a:buAutoNum type="circleNumDbPlain"/>
            </a:pP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許容差（有無が選択可能、値入力）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342900" indent="-342900">
              <a:buFont typeface="+mj-ea"/>
              <a:buAutoNum type="circleNumDbPlain"/>
            </a:pP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ランク（有無が選択可能、値入力）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342900" indent="-342900">
              <a:buFont typeface="+mj-ea"/>
              <a:buAutoNum type="circleNumDbPlain"/>
            </a:pP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パッケージ（選択肢から選択、複数選択可能）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342900" indent="-342900">
              <a:buFont typeface="+mj-ea"/>
              <a:buAutoNum type="circleNumDbPlain"/>
            </a:pP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サイズ（有無が選択可能、縦横高さ入力）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342900" indent="-342900">
              <a:buFont typeface="+mj-ea"/>
              <a:buAutoNum type="circleNumDbPlain"/>
            </a:pP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機能（有無が選択可能、値入力）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342900" indent="-342900">
              <a:buFont typeface="+mj-ea"/>
              <a:buAutoNum type="circleNumDbPlain"/>
            </a:pP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新品、中古（フラグ）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342900" indent="-342900">
              <a:buFont typeface="+mj-ea"/>
              <a:buAutoNum type="circleNumDbPlain"/>
            </a:pP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在庫数（新品、中古それぞれ）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342900" indent="-342900">
              <a:buFont typeface="+mj-ea"/>
              <a:buAutoNum type="circleNumDbPlain"/>
            </a:pP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利用プロジェクト（プロジェクト一覧から選択、複数選択可能）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342900" indent="-342900">
              <a:buFont typeface="+mj-ea"/>
              <a:buAutoNum type="circleNumDbPlain"/>
            </a:pP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入手可否（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EOL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、在庫限り、新規設計非推奨、量産中）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342900" indent="-342900">
              <a:buFont typeface="+mj-ea"/>
              <a:buAutoNum type="circleNumDbPlain"/>
            </a:pP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ロット番号（有無が選択可能、値入力）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342900" indent="-342900">
              <a:buFont typeface="+mj-ea"/>
              <a:buAutoNum type="circleNumDbPlain"/>
            </a:pP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在庫区分（リール、テープ、トレイ、バラ、箱）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342900" indent="-342900">
              <a:buFont typeface="+mj-ea"/>
              <a:buAutoNum type="circleNumDbPlain"/>
            </a:pP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リール番号（在庫区分がリールの場合に出現、有無が選択可能、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QR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コード一覧から選択）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342900" indent="-342900">
              <a:buFont typeface="+mj-ea"/>
              <a:buAutoNum type="circleNumDbPlain"/>
            </a:pP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画像（有無が選択可能、 画像データは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DB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じゃなく指定フォルダにユニークファイル名で管理）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342900" indent="-342900">
              <a:buFont typeface="+mj-ea"/>
              <a:buAutoNum type="circleNumDbPlain"/>
            </a:pP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保管場所（有無が選択可能、棚番号一覧から選択可能、複数選択可能）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342900" indent="-342900">
              <a:buFont typeface="+mj-ea"/>
              <a:buAutoNum type="circleNumDbPlain"/>
            </a:pP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通称（有無が選択可能、値入力）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342900" indent="-342900">
              <a:buFont typeface="+mj-ea"/>
              <a:buAutoNum type="circleNumDbPlain"/>
            </a:pP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部品データシート（有無が選択可能、 データシートは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DB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じゃなく指定フォルダにユニークファイル名で管理）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342900" indent="-342900">
              <a:buFont typeface="+mj-ea"/>
              <a:buAutoNum type="circleNumDbPlain"/>
            </a:pP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入庫日、出庫日（自動入力）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342900" indent="-342900">
              <a:buFont typeface="+mj-ea"/>
              <a:buAutoNum type="circleNumDbPlain"/>
            </a:pP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カスタムフィールド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08320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F28874-D4E9-1AAD-10A3-E39A2FE372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BC1457-46FC-06EA-4046-9F04C4BFC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機能一覧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11827FE-8346-29D6-5F54-F9084486D079}"/>
              </a:ext>
            </a:extLst>
          </p:cNvPr>
          <p:cNvSpPr txBox="1"/>
          <p:nvPr/>
        </p:nvSpPr>
        <p:spPr>
          <a:xfrm>
            <a:off x="942974" y="1590675"/>
            <a:ext cx="10086975" cy="50783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簡易条件在庫検索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342900" indent="-342900">
              <a:buFont typeface="+mj-ea"/>
              <a:buAutoNum type="circleNumDbPlain"/>
            </a:pP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同等部品、類似部品検索（機能が同じ、近いスペックなど）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342900" indent="-342900">
              <a:buFont typeface="+mj-ea"/>
              <a:buAutoNum type="circleNumDbPlain"/>
            </a:pP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複雑条件在庫検索</a:t>
            </a:r>
            <a:b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部品メーカ、値範囲、購入日など、各種情報が網羅的に検索可能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342900" indent="-342900">
              <a:buFont typeface="+mj-ea"/>
              <a:buAutoNum type="circleNumDbPlain"/>
            </a:pP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既存入庫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342900" indent="-342900">
              <a:buFont typeface="+mj-ea"/>
              <a:buAutoNum type="circleNumDbPlain"/>
            </a:pP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既存出庫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342900" indent="-342900">
              <a:buFont typeface="+mj-ea"/>
              <a:buAutoNum type="circleNumDbPlain"/>
            </a:pP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部品データ編集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342900" indent="-342900">
              <a:buFont typeface="+mj-ea"/>
              <a:buAutoNum type="circleNumDbPlain"/>
            </a:pP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新部品入庫（既存部品の情報流し込み対応、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CSV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インポート対応）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342900" indent="-342900">
              <a:buFont typeface="+mj-ea"/>
              <a:buAutoNum type="circleNumDbPlain"/>
            </a:pP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部品情報削除（非表示）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342900" indent="-342900">
              <a:buFont typeface="+mj-ea"/>
              <a:buAutoNum type="circleNumDbPlain"/>
            </a:pP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プロジェクト部品価格、リスト（部品商社選択可能）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342900" indent="-342900">
              <a:buFont typeface="+mj-ea"/>
              <a:buAutoNum type="circleNumDbPlain"/>
            </a:pP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棚卸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342900" indent="-342900">
              <a:buFont typeface="+mj-ea"/>
              <a:buAutoNum type="circleNumDbPlain"/>
            </a:pP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使用履歴（日時、出庫者）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342900" indent="-342900">
              <a:buFont typeface="+mj-ea"/>
              <a:buAutoNum type="circleNumDbPlain"/>
            </a:pP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在庫警告機能（各部品の在庫下限設定可能）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342900" indent="-342900">
              <a:buFont typeface="+mj-ea"/>
              <a:buAutoNum type="circleNumDbPlain"/>
            </a:pP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ユーザ管理機能（ユーザは閲覧（検索、データ出力のみ）、編集（入出庫可能）、管理者）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342900" indent="-342900">
              <a:buFont typeface="+mj-ea"/>
              <a:buAutoNum type="circleNumDbPlain"/>
            </a:pP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マスターテーブル編集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342900" indent="-342900">
              <a:buFont typeface="+mj-ea"/>
              <a:buAutoNum type="circleNumDbPlain"/>
            </a:pP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プロジェクト管理（登録、削除（非表示）、編集）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AltiumDesigner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用ライブラリ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DB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機能（</a:t>
            </a:r>
            <a:r>
              <a:rPr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altium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専用テーブルにデータを追加・更新・削除）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76987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953D4E-BEBB-CCF5-A47A-0A5937296D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CBE322-4BFB-D6D4-4B78-5552A9F7C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付加機能一覧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F53FA09-274F-8E2C-0974-037CD4E69F74}"/>
              </a:ext>
            </a:extLst>
          </p:cNvPr>
          <p:cNvSpPr txBox="1"/>
          <p:nvPr/>
        </p:nvSpPr>
        <p:spPr>
          <a:xfrm>
            <a:off x="942974" y="1590675"/>
            <a:ext cx="10086975" cy="2031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パッケージ一覧</a:t>
            </a:r>
            <a:b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（画像、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3D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モデル、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PDF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　データは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DB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じゃなく各フォルダにユニークファイル名）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342900" indent="-342900">
              <a:buFont typeface="+mj-ea"/>
              <a:buAutoNum type="circleNumDbPlain"/>
            </a:pP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合成抵抗提案</a:t>
            </a:r>
            <a:b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分圧、抵抗比率、直列・並列合成　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E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系列を指定し近似抵抗値を算出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Leantime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からプロジェクト情報インポート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エクスポート</a:t>
            </a:r>
            <a:b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インポートは</a:t>
            </a:r>
            <a:r>
              <a:rPr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Leantime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プロジェクト一覧から、インポートプロジェクトを選択する</a:t>
            </a:r>
            <a:b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エクスポートは自身のプロジェクト一覧から</a:t>
            </a:r>
            <a:r>
              <a:rPr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Leantime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にプロジェクトをエクスポートする 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13444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DB2A3E-0F58-48FA-449C-B7B05E3C13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41CC44-4078-31BD-EFCD-FEEC11ED5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DB</a:t>
            </a:r>
            <a:r>
              <a:rPr kumimoji="1" lang="ja-JP" altLang="en-US" dirty="0"/>
              <a:t>設計</a:t>
            </a:r>
            <a:r>
              <a:rPr kumimoji="1" lang="en-US" altLang="ja-JP" dirty="0"/>
              <a:t>-</a:t>
            </a:r>
            <a:r>
              <a:rPr kumimoji="1" lang="ja-JP" altLang="en-US" dirty="0"/>
              <a:t>テーブル指定</a:t>
            </a:r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81E975E5-2EBE-02F7-96AE-2AC77725B9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9776558"/>
              </p:ext>
            </p:extLst>
          </p:nvPr>
        </p:nvGraphicFramePr>
        <p:xfrm>
          <a:off x="420688" y="1288720"/>
          <a:ext cx="5884131" cy="522405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21081">
                  <a:extLst>
                    <a:ext uri="{9D8B030D-6E8A-4147-A177-3AD203B41FA5}">
                      <a16:colId xmlns:a16="http://schemas.microsoft.com/office/drawing/2014/main" val="3946576974"/>
                    </a:ext>
                  </a:extLst>
                </a:gridCol>
                <a:gridCol w="681025">
                  <a:extLst>
                    <a:ext uri="{9D8B030D-6E8A-4147-A177-3AD203B41FA5}">
                      <a16:colId xmlns:a16="http://schemas.microsoft.com/office/drawing/2014/main" val="2656287068"/>
                    </a:ext>
                  </a:extLst>
                </a:gridCol>
                <a:gridCol w="1399469">
                  <a:extLst>
                    <a:ext uri="{9D8B030D-6E8A-4147-A177-3AD203B41FA5}">
                      <a16:colId xmlns:a16="http://schemas.microsoft.com/office/drawing/2014/main" val="1926516054"/>
                    </a:ext>
                  </a:extLst>
                </a:gridCol>
                <a:gridCol w="2282556">
                  <a:extLst>
                    <a:ext uri="{9D8B030D-6E8A-4147-A177-3AD203B41FA5}">
                      <a16:colId xmlns:a16="http://schemas.microsoft.com/office/drawing/2014/main" val="3960950178"/>
                    </a:ext>
                  </a:extLst>
                </a:gridCol>
              </a:tblGrid>
              <a:tr h="14036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u="none" strike="noStrike">
                          <a:effectLst/>
                        </a:rPr>
                        <a:t>管理項目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u="none" strike="noStrike">
                          <a:effectLst/>
                        </a:rPr>
                        <a:t>分類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u="none" strike="noStrike">
                          <a:effectLst/>
                        </a:rPr>
                        <a:t>紐付テーブル案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u="none" strike="noStrike">
                          <a:effectLst/>
                        </a:rPr>
                        <a:t>備考・理由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615" marR="5615" marT="5615" marB="0" anchor="ctr"/>
                </a:tc>
                <a:extLst>
                  <a:ext uri="{0D108BD9-81ED-4DB2-BD59-A6C34878D82A}">
                    <a16:rowId xmlns:a16="http://schemas.microsoft.com/office/drawing/2014/main" val="3270183875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u="none" strike="noStrike">
                          <a:effectLst/>
                        </a:rPr>
                        <a:t>メーカー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u="none" strike="noStrike">
                          <a:effectLst/>
                        </a:rPr>
                        <a:t>①カラム展開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components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u="none" strike="noStrike">
                          <a:effectLst/>
                        </a:rPr>
                        <a:t>検索頻度高。直接保存で良い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615" marR="5615" marT="5615" marB="0" anchor="ctr"/>
                </a:tc>
                <a:extLst>
                  <a:ext uri="{0D108BD9-81ED-4DB2-BD59-A6C34878D82A}">
                    <a16:rowId xmlns:a16="http://schemas.microsoft.com/office/drawing/2014/main" val="3802957505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u="none" strike="noStrike">
                          <a:effectLst/>
                        </a:rPr>
                        <a:t>型番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u="none" strike="noStrike">
                          <a:effectLst/>
                        </a:rPr>
                        <a:t>①カラム展開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components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u="none" strike="noStrike">
                          <a:effectLst/>
                        </a:rPr>
                        <a:t>一意識別・検索対象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615" marR="5615" marT="5615" marB="0" anchor="ctr"/>
                </a:tc>
                <a:extLst>
                  <a:ext uri="{0D108BD9-81ED-4DB2-BD59-A6C34878D82A}">
                    <a16:rowId xmlns:a16="http://schemas.microsoft.com/office/drawing/2014/main" val="3354184172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u="none" strike="noStrike">
                          <a:effectLst/>
                        </a:rPr>
                        <a:t>通称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u="none" strike="noStrike">
                          <a:effectLst/>
                        </a:rPr>
                        <a:t>①カラム展開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components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u="none" strike="noStrike">
                          <a:effectLst/>
                        </a:rPr>
                        <a:t>ユーザー表示用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615" marR="5615" marT="5615" marB="0" anchor="ctr"/>
                </a:tc>
                <a:extLst>
                  <a:ext uri="{0D108BD9-81ED-4DB2-BD59-A6C34878D82A}">
                    <a16:rowId xmlns:a16="http://schemas.microsoft.com/office/drawing/2014/main" val="2386971385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u="none" strike="noStrike">
                          <a:effectLst/>
                        </a:rPr>
                        <a:t>分類（複数可）</a:t>
                      </a:r>
                      <a:endParaRPr lang="zh-TW" alt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②JOIN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categories, component_category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u="none" strike="noStrike">
                          <a:effectLst/>
                        </a:rPr>
                        <a:t>多対多分類のため別テーブルに分離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615" marR="5615" marT="5615" marB="0" anchor="ctr"/>
                </a:tc>
                <a:extLst>
                  <a:ext uri="{0D108BD9-81ED-4DB2-BD59-A6C34878D82A}">
                    <a16:rowId xmlns:a16="http://schemas.microsoft.com/office/drawing/2014/main" val="3343847304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u="none" strike="noStrike">
                          <a:effectLst/>
                        </a:rPr>
                        <a:t>値＋単位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②JOIN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component_specs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spec_type='value' </a:t>
                      </a:r>
                      <a:r>
                        <a:rPr lang="ja-JP" altLang="en-US" sz="800" u="none" strike="noStrike">
                          <a:effectLst/>
                        </a:rPr>
                        <a:t>で管理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615" marR="5615" marT="5615" marB="0" anchor="ctr"/>
                </a:tc>
                <a:extLst>
                  <a:ext uri="{0D108BD9-81ED-4DB2-BD59-A6C34878D82A}">
                    <a16:rowId xmlns:a16="http://schemas.microsoft.com/office/drawing/2014/main" val="4105947756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u="none" strike="noStrike">
                          <a:effectLst/>
                        </a:rPr>
                        <a:t>定格電圧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②JOIN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component_specs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spec_type='voltage' </a:t>
                      </a:r>
                      <a:r>
                        <a:rPr lang="ja-JP" altLang="en-US" sz="800" u="none" strike="noStrike">
                          <a:effectLst/>
                        </a:rPr>
                        <a:t>で区別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615" marR="5615" marT="5615" marB="0" anchor="ctr"/>
                </a:tc>
                <a:extLst>
                  <a:ext uri="{0D108BD9-81ED-4DB2-BD59-A6C34878D82A}">
                    <a16:rowId xmlns:a16="http://schemas.microsoft.com/office/drawing/2014/main" val="2671757982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u="none" strike="noStrike">
                          <a:effectLst/>
                        </a:rPr>
                        <a:t>定格電流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②JOIN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component_specs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spec_type='current' </a:t>
                      </a:r>
                      <a:r>
                        <a:rPr lang="ja-JP" altLang="en-US" sz="800" u="none" strike="noStrike">
                          <a:effectLst/>
                        </a:rPr>
                        <a:t>で区別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615" marR="5615" marT="5615" marB="0" anchor="ctr"/>
                </a:tc>
                <a:extLst>
                  <a:ext uri="{0D108BD9-81ED-4DB2-BD59-A6C34878D82A}">
                    <a16:rowId xmlns:a16="http://schemas.microsoft.com/office/drawing/2014/main" val="2430048447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u="none" strike="noStrike">
                          <a:effectLst/>
                        </a:rPr>
                        <a:t>色（</a:t>
                      </a:r>
                      <a:r>
                        <a:rPr lang="en-US" altLang="ja-JP" sz="800" u="none" strike="noStrike">
                          <a:effectLst/>
                        </a:rPr>
                        <a:t>RGB</a:t>
                      </a:r>
                      <a:r>
                        <a:rPr lang="ja-JP" altLang="en-US" sz="800" u="none" strike="noStrike">
                          <a:effectLst/>
                        </a:rPr>
                        <a:t>やパレット）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②JOIN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component_specs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spec_type='color' </a:t>
                      </a:r>
                      <a:r>
                        <a:rPr lang="ja-JP" altLang="en-US" sz="800" u="none" strike="noStrike">
                          <a:effectLst/>
                        </a:rPr>
                        <a:t>で管理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615" marR="5615" marT="5615" marB="0" anchor="ctr"/>
                </a:tc>
                <a:extLst>
                  <a:ext uri="{0D108BD9-81ED-4DB2-BD59-A6C34878D82A}">
                    <a16:rowId xmlns:a16="http://schemas.microsoft.com/office/drawing/2014/main" val="2834081495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u="none" strike="noStrike">
                          <a:effectLst/>
                        </a:rPr>
                        <a:t>許容差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②JOIN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component_specs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spec_type='tolerance' </a:t>
                      </a:r>
                      <a:r>
                        <a:rPr lang="ja-JP" altLang="en-US" sz="800" u="none" strike="noStrike">
                          <a:effectLst/>
                        </a:rPr>
                        <a:t>で管理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615" marR="5615" marT="5615" marB="0" anchor="ctr"/>
                </a:tc>
                <a:extLst>
                  <a:ext uri="{0D108BD9-81ED-4DB2-BD59-A6C34878D82A}">
                    <a16:rowId xmlns:a16="http://schemas.microsoft.com/office/drawing/2014/main" val="3257863862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u="none" strike="noStrike">
                          <a:effectLst/>
                        </a:rPr>
                        <a:t>温度範囲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u="none" strike="noStrike">
                          <a:effectLst/>
                        </a:rPr>
                        <a:t>③キーバリュー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component_attributes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u="none" strike="noStrike">
                          <a:effectLst/>
                        </a:rPr>
                        <a:t>不定型項目、検索対象なら検討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615" marR="5615" marT="5615" marB="0" anchor="ctr"/>
                </a:tc>
                <a:extLst>
                  <a:ext uri="{0D108BD9-81ED-4DB2-BD59-A6C34878D82A}">
                    <a16:rowId xmlns:a16="http://schemas.microsoft.com/office/drawing/2014/main" val="1994461394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u="none" strike="noStrike">
                          <a:effectLst/>
                        </a:rPr>
                        <a:t>機能（特性）</a:t>
                      </a:r>
                      <a:endParaRPr lang="zh-TW" alt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u="none" strike="noStrike">
                          <a:effectLst/>
                        </a:rPr>
                        <a:t>③キーバリュー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component_attributes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u="none" strike="noStrike">
                          <a:effectLst/>
                        </a:rPr>
                        <a:t>自由入力項目。</a:t>
                      </a:r>
                      <a:r>
                        <a:rPr lang="en-US" altLang="ja-JP" sz="800" u="none" strike="noStrike">
                          <a:effectLst/>
                        </a:rPr>
                        <a:t>UI</a:t>
                      </a:r>
                      <a:r>
                        <a:rPr lang="ja-JP" altLang="en-US" sz="800" u="none" strike="noStrike">
                          <a:effectLst/>
                        </a:rPr>
                        <a:t>で限定候補にするなど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615" marR="5615" marT="5615" marB="0" anchor="ctr"/>
                </a:tc>
                <a:extLst>
                  <a:ext uri="{0D108BD9-81ED-4DB2-BD59-A6C34878D82A}">
                    <a16:rowId xmlns:a16="http://schemas.microsoft.com/office/drawing/2014/main" val="1068793627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u="none" strike="noStrike">
                          <a:effectLst/>
                        </a:rPr>
                        <a:t>パッケージ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②JOIN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packages, component_package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u="none" strike="noStrike">
                          <a:effectLst/>
                        </a:rPr>
                        <a:t>多対多：同一部品で複数パッケージ対応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615" marR="5615" marT="5615" marB="0" anchor="ctr"/>
                </a:tc>
                <a:extLst>
                  <a:ext uri="{0D108BD9-81ED-4DB2-BD59-A6C34878D82A}">
                    <a16:rowId xmlns:a16="http://schemas.microsoft.com/office/drawing/2014/main" val="306555488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u="none" strike="noStrike">
                          <a:effectLst/>
                        </a:rPr>
                        <a:t>サイズ（縦横高さ）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②JOIN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component_specs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spec_type='dimension_x/y/z' </a:t>
                      </a:r>
                      <a:r>
                        <a:rPr lang="ja-JP" altLang="en-US" sz="800" u="none" strike="noStrike">
                          <a:effectLst/>
                        </a:rPr>
                        <a:t>で表現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615" marR="5615" marT="5615" marB="0" anchor="ctr"/>
                </a:tc>
                <a:extLst>
                  <a:ext uri="{0D108BD9-81ED-4DB2-BD59-A6C34878D82A}">
                    <a16:rowId xmlns:a16="http://schemas.microsoft.com/office/drawing/2014/main" val="1933073588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u="none" strike="noStrike">
                          <a:effectLst/>
                        </a:rPr>
                        <a:t>新品／中古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u="none" strike="noStrike">
                          <a:effectLst/>
                        </a:rPr>
                        <a:t>①カラム展開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components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800" u="none" strike="noStrike">
                          <a:effectLst/>
                        </a:rPr>
                        <a:t>UI</a:t>
                      </a:r>
                      <a:r>
                        <a:rPr lang="ja-JP" altLang="en-US" sz="800" u="none" strike="noStrike">
                          <a:effectLst/>
                        </a:rPr>
                        <a:t>表示・出庫条件に利用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615" marR="5615" marT="5615" marB="0" anchor="ctr"/>
                </a:tc>
                <a:extLst>
                  <a:ext uri="{0D108BD9-81ED-4DB2-BD59-A6C34878D82A}">
                    <a16:rowId xmlns:a16="http://schemas.microsoft.com/office/drawing/2014/main" val="2671690673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u="none" strike="noStrike">
                          <a:effectLst/>
                        </a:rPr>
                        <a:t>在庫数（新品・中古）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u="none" strike="noStrike">
                          <a:effectLst/>
                        </a:rPr>
                        <a:t>①カラム展開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components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u="none" strike="noStrike">
                          <a:effectLst/>
                        </a:rPr>
                        <a:t>集計表示用。</a:t>
                      </a:r>
                      <a:r>
                        <a:rPr lang="en-US" sz="800" u="none" strike="noStrike">
                          <a:effectLst/>
                        </a:rPr>
                        <a:t>inventory_blocks </a:t>
                      </a:r>
                      <a:r>
                        <a:rPr lang="ja-JP" altLang="en-US" sz="800" u="none" strike="noStrike">
                          <a:effectLst/>
                        </a:rPr>
                        <a:t>と </a:t>
                      </a:r>
                      <a:r>
                        <a:rPr lang="en-US" sz="800" u="none" strike="noStrike">
                          <a:effectLst/>
                        </a:rPr>
                        <a:t>transactions </a:t>
                      </a:r>
                      <a:r>
                        <a:rPr lang="ja-JP" altLang="en-US" sz="800" u="none" strike="noStrike">
                          <a:effectLst/>
                        </a:rPr>
                        <a:t>に履歴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615" marR="5615" marT="5615" marB="0" anchor="ctr"/>
                </a:tc>
                <a:extLst>
                  <a:ext uri="{0D108BD9-81ED-4DB2-BD59-A6C34878D82A}">
                    <a16:rowId xmlns:a16="http://schemas.microsoft.com/office/drawing/2014/main" val="1119974312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u="none" strike="noStrike">
                          <a:effectLst/>
                        </a:rPr>
                        <a:t>在庫単位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②JOIN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inventory_blocks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u="none" strike="noStrike">
                          <a:effectLst/>
                        </a:rPr>
                        <a:t>物理単位（リール</a:t>
                      </a:r>
                      <a:r>
                        <a:rPr lang="en-US" altLang="ja-JP" sz="800" u="none" strike="noStrike">
                          <a:effectLst/>
                        </a:rPr>
                        <a:t>/</a:t>
                      </a:r>
                      <a:r>
                        <a:rPr lang="ja-JP" altLang="en-US" sz="800" u="none" strike="noStrike">
                          <a:effectLst/>
                        </a:rPr>
                        <a:t>バラ</a:t>
                      </a:r>
                      <a:r>
                        <a:rPr lang="en-US" altLang="ja-JP" sz="800" u="none" strike="noStrike">
                          <a:effectLst/>
                        </a:rPr>
                        <a:t>/</a:t>
                      </a:r>
                      <a:r>
                        <a:rPr lang="ja-JP" altLang="en-US" sz="800" u="none" strike="noStrike">
                          <a:effectLst/>
                        </a:rPr>
                        <a:t>ロット）単位に保持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615" marR="5615" marT="5615" marB="0" anchor="ctr"/>
                </a:tc>
                <a:extLst>
                  <a:ext uri="{0D108BD9-81ED-4DB2-BD59-A6C34878D82A}">
                    <a16:rowId xmlns:a16="http://schemas.microsoft.com/office/drawing/2014/main" val="1666245489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u="none" strike="noStrike">
                          <a:effectLst/>
                        </a:rPr>
                        <a:t>リール</a:t>
                      </a:r>
                      <a:r>
                        <a:rPr lang="en-US" sz="800" u="none" strike="noStrike">
                          <a:effectLst/>
                        </a:rPr>
                        <a:t>ID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②JOIN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inventory_blocks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reel_code </a:t>
                      </a:r>
                      <a:r>
                        <a:rPr lang="ja-JP" altLang="en-US" sz="800" u="none" strike="noStrike">
                          <a:effectLst/>
                        </a:rPr>
                        <a:t>で管理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615" marR="5615" marT="5615" marB="0" anchor="ctr"/>
                </a:tc>
                <a:extLst>
                  <a:ext uri="{0D108BD9-81ED-4DB2-BD59-A6C34878D82A}">
                    <a16:rowId xmlns:a16="http://schemas.microsoft.com/office/drawing/2014/main" val="951753219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u="none" strike="noStrike">
                          <a:effectLst/>
                        </a:rPr>
                        <a:t>ロット番号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②JOIN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inventory_blocks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lot_number </a:t>
                      </a:r>
                      <a:r>
                        <a:rPr lang="ja-JP" altLang="en-US" sz="800" u="none" strike="noStrike">
                          <a:effectLst/>
                        </a:rPr>
                        <a:t>で管理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615" marR="5615" marT="5615" marB="0" anchor="ctr"/>
                </a:tc>
                <a:extLst>
                  <a:ext uri="{0D108BD9-81ED-4DB2-BD59-A6C34878D82A}">
                    <a16:rowId xmlns:a16="http://schemas.microsoft.com/office/drawing/2014/main" val="2149942459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u="none" strike="noStrike">
                          <a:effectLst/>
                        </a:rPr>
                        <a:t>保管棚番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②JOIN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locations, component_location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800" u="none" strike="noStrike">
                          <a:effectLst/>
                        </a:rPr>
                        <a:t>QR</a:t>
                      </a:r>
                      <a:r>
                        <a:rPr lang="ja-JP" altLang="en-US" sz="800" u="none" strike="noStrike">
                          <a:effectLst/>
                        </a:rPr>
                        <a:t>対応・階層構造あり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615" marR="5615" marT="5615" marB="0" anchor="ctr"/>
                </a:tc>
                <a:extLst>
                  <a:ext uri="{0D108BD9-81ED-4DB2-BD59-A6C34878D82A}">
                    <a16:rowId xmlns:a16="http://schemas.microsoft.com/office/drawing/2014/main" val="58318619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u="none" strike="noStrike">
                          <a:effectLst/>
                        </a:rPr>
                        <a:t>使用プロジェクト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②JOIN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projects, component_project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u="none" strike="noStrike">
                          <a:effectLst/>
                        </a:rPr>
                        <a:t>多対多：使用実績の紐付け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615" marR="5615" marT="5615" marB="0" anchor="ctr"/>
                </a:tc>
                <a:extLst>
                  <a:ext uri="{0D108BD9-81ED-4DB2-BD59-A6C34878D82A}">
                    <a16:rowId xmlns:a16="http://schemas.microsoft.com/office/drawing/2014/main" val="45923215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u="none" strike="noStrike">
                          <a:effectLst/>
                        </a:rPr>
                        <a:t>入手可否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u="none" strike="noStrike">
                          <a:effectLst/>
                        </a:rPr>
                        <a:t>①カラム展開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components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800" u="none" strike="noStrike">
                          <a:effectLst/>
                        </a:rPr>
                        <a:t>EOL</a:t>
                      </a:r>
                      <a:r>
                        <a:rPr lang="ja-JP" altLang="en-US" sz="800" u="none" strike="noStrike">
                          <a:effectLst/>
                        </a:rPr>
                        <a:t>管理・調達状況に使用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615" marR="5615" marT="5615" marB="0" anchor="ctr"/>
                </a:tc>
                <a:extLst>
                  <a:ext uri="{0D108BD9-81ED-4DB2-BD59-A6C34878D82A}">
                    <a16:rowId xmlns:a16="http://schemas.microsoft.com/office/drawing/2014/main" val="3949609773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u="none" strike="noStrike">
                          <a:effectLst/>
                        </a:rPr>
                        <a:t>商社関連（単価・型番・商品</a:t>
                      </a:r>
                      <a:r>
                        <a:rPr lang="en-US" altLang="ja-JP" sz="800" u="none" strike="noStrike">
                          <a:effectLst/>
                        </a:rPr>
                        <a:t>URL</a:t>
                      </a:r>
                      <a:r>
                        <a:rPr lang="ja-JP" altLang="en-US" sz="800" u="none" strike="noStrike">
                          <a:effectLst/>
                        </a:rPr>
                        <a:t>）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②JOIN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component_suppliers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800" u="none" strike="noStrike">
                          <a:effectLst/>
                        </a:rPr>
                        <a:t>1</a:t>
                      </a:r>
                      <a:r>
                        <a:rPr lang="ja-JP" altLang="en-US" sz="800" u="none" strike="noStrike">
                          <a:effectLst/>
                        </a:rPr>
                        <a:t>部品に複数商社対応可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615" marR="5615" marT="5615" marB="0" anchor="ctr"/>
                </a:tc>
                <a:extLst>
                  <a:ext uri="{0D108BD9-81ED-4DB2-BD59-A6C34878D82A}">
                    <a16:rowId xmlns:a16="http://schemas.microsoft.com/office/drawing/2014/main" val="202046931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u="none" strike="noStrike">
                          <a:effectLst/>
                        </a:rPr>
                        <a:t>価格ブレーク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②JOIN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supplier_price_breaks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u="none" strike="noStrike">
                          <a:effectLst/>
                        </a:rPr>
                        <a:t>数量に応じた単価変動を定義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615" marR="5615" marT="5615" marB="0" anchor="ctr"/>
                </a:tc>
                <a:extLst>
                  <a:ext uri="{0D108BD9-81ED-4DB2-BD59-A6C34878D82A}">
                    <a16:rowId xmlns:a16="http://schemas.microsoft.com/office/drawing/2014/main" val="1436917898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u="none" strike="noStrike">
                          <a:effectLst/>
                        </a:rPr>
                        <a:t>送料条件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②JOIN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shipping_rules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u="none" strike="noStrike">
                          <a:effectLst/>
                        </a:rPr>
                        <a:t>商社ごとの送料無料閾値など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615" marR="5615" marT="5615" marB="0" anchor="ctr"/>
                </a:tc>
                <a:extLst>
                  <a:ext uri="{0D108BD9-81ED-4DB2-BD59-A6C34878D82A}">
                    <a16:rowId xmlns:a16="http://schemas.microsoft.com/office/drawing/2014/main" val="371758474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u="none" strike="noStrike">
                          <a:effectLst/>
                        </a:rPr>
                        <a:t>データシート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u="none" strike="noStrike">
                          <a:effectLst/>
                        </a:rPr>
                        <a:t>①カラム展開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components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800" u="none" strike="noStrike">
                          <a:effectLst/>
                        </a:rPr>
                        <a:t>URL</a:t>
                      </a:r>
                      <a:r>
                        <a:rPr lang="ja-JP" altLang="en-US" sz="800" u="none" strike="noStrike">
                          <a:effectLst/>
                        </a:rPr>
                        <a:t>またはパスとして保存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615" marR="5615" marT="5615" marB="0" anchor="ctr"/>
                </a:tc>
                <a:extLst>
                  <a:ext uri="{0D108BD9-81ED-4DB2-BD59-A6C34878D82A}">
                    <a16:rowId xmlns:a16="http://schemas.microsoft.com/office/drawing/2014/main" val="3126103853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Altium</a:t>
                      </a:r>
                      <a:r>
                        <a:rPr lang="ja-JP" altLang="en-US" sz="800" u="none" strike="noStrike">
                          <a:effectLst/>
                        </a:rPr>
                        <a:t>情報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②JOIN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component_altium_links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sch/pcb</a:t>
                      </a:r>
                      <a:r>
                        <a:rPr lang="ja-JP" altLang="en-US" sz="800" u="none" strike="noStrike">
                          <a:effectLst/>
                        </a:rPr>
                        <a:t>の</a:t>
                      </a:r>
                      <a:r>
                        <a:rPr lang="en-US" sz="800" u="none" strike="noStrike">
                          <a:effectLst/>
                        </a:rPr>
                        <a:t>lib_path, lib_name </a:t>
                      </a:r>
                      <a:r>
                        <a:rPr lang="ja-JP" altLang="en-US" sz="800" u="none" strike="noStrike">
                          <a:effectLst/>
                        </a:rPr>
                        <a:t>を分離保存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615" marR="5615" marT="5615" marB="0" anchor="ctr"/>
                </a:tc>
                <a:extLst>
                  <a:ext uri="{0D108BD9-81ED-4DB2-BD59-A6C34878D82A}">
                    <a16:rowId xmlns:a16="http://schemas.microsoft.com/office/drawing/2014/main" val="536511895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u="none" strike="noStrike">
                          <a:effectLst/>
                        </a:rPr>
                        <a:t>入庫／出庫履歴</a:t>
                      </a:r>
                      <a:endParaRPr lang="zh-TW" alt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②JOIN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transactions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u="none" strike="noStrike">
                          <a:effectLst/>
                        </a:rPr>
                        <a:t>操作ログとして保存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615" marR="5615" marT="5615" marB="0" anchor="ctr"/>
                </a:tc>
                <a:extLst>
                  <a:ext uri="{0D108BD9-81ED-4DB2-BD59-A6C34878D82A}">
                    <a16:rowId xmlns:a16="http://schemas.microsoft.com/office/drawing/2014/main" val="3443809845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u="none" strike="noStrike">
                          <a:effectLst/>
                        </a:rPr>
                        <a:t>作成者／更新者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u="none" strike="noStrike">
                          <a:effectLst/>
                        </a:rPr>
                        <a:t>①カラム展開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components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800" u="none" strike="noStrike">
                          <a:effectLst/>
                        </a:rPr>
                        <a:t>users </a:t>
                      </a:r>
                      <a:r>
                        <a:rPr lang="ja-JP" altLang="en-US" sz="800" u="none" strike="noStrike">
                          <a:effectLst/>
                        </a:rPr>
                        <a:t>とのリレーション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615" marR="5615" marT="5615" marB="0" anchor="ctr"/>
                </a:tc>
                <a:extLst>
                  <a:ext uri="{0D108BD9-81ED-4DB2-BD59-A6C34878D82A}">
                    <a16:rowId xmlns:a16="http://schemas.microsoft.com/office/drawing/2014/main" val="1237642038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u="none" strike="noStrike">
                          <a:effectLst/>
                        </a:rPr>
                        <a:t>操作履歴（誰が何を変更）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②JOIN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audit_logs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u="none" strike="noStrike">
                          <a:effectLst/>
                        </a:rPr>
                        <a:t>差分記録を保持（</a:t>
                      </a:r>
                      <a:r>
                        <a:rPr lang="en-US" altLang="ja-JP" sz="800" u="none" strike="noStrike">
                          <a:effectLst/>
                        </a:rPr>
                        <a:t>JSON</a:t>
                      </a:r>
                      <a:r>
                        <a:rPr lang="ja-JP" altLang="en-US" sz="800" u="none" strike="noStrike">
                          <a:effectLst/>
                        </a:rPr>
                        <a:t>形式）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615" marR="5615" marT="5615" marB="0" anchor="ctr"/>
                </a:tc>
                <a:extLst>
                  <a:ext uri="{0D108BD9-81ED-4DB2-BD59-A6C34878D82A}">
                    <a16:rowId xmlns:a16="http://schemas.microsoft.com/office/drawing/2014/main" val="3044840105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u="none" strike="noStrike">
                          <a:effectLst/>
                        </a:rPr>
                        <a:t>カスタム属性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u="none" strike="noStrike">
                          <a:effectLst/>
                        </a:rPr>
                        <a:t>③キーバリュー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component_attributes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u="none" strike="noStrike" dirty="0">
                          <a:effectLst/>
                        </a:rPr>
                        <a:t>ユーザー定義項目</a:t>
                      </a:r>
                      <a:endParaRPr lang="ja-JP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615" marR="5615" marT="5615" marB="0" anchor="ctr"/>
                </a:tc>
                <a:extLst>
                  <a:ext uri="{0D108BD9-81ED-4DB2-BD59-A6C34878D82A}">
                    <a16:rowId xmlns:a16="http://schemas.microsoft.com/office/drawing/2014/main" val="4242431406"/>
                  </a:ext>
                </a:extLst>
              </a:tr>
            </a:tbl>
          </a:graphicData>
        </a:graphic>
      </p:graphicFrame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E0C705B8-678F-3128-8C17-B0BCA1F6E0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1447855"/>
              </p:ext>
            </p:extLst>
          </p:nvPr>
        </p:nvGraphicFramePr>
        <p:xfrm>
          <a:off x="6651623" y="1288720"/>
          <a:ext cx="5291139" cy="3420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51734">
                  <a:extLst>
                    <a:ext uri="{9D8B030D-6E8A-4147-A177-3AD203B41FA5}">
                      <a16:colId xmlns:a16="http://schemas.microsoft.com/office/drawing/2014/main" val="233191901"/>
                    </a:ext>
                  </a:extLst>
                </a:gridCol>
                <a:gridCol w="3339405">
                  <a:extLst>
                    <a:ext uri="{9D8B030D-6E8A-4147-A177-3AD203B41FA5}">
                      <a16:colId xmlns:a16="http://schemas.microsoft.com/office/drawing/2014/main" val="3676769565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u="none" strike="noStrike">
                          <a:effectLst/>
                        </a:rPr>
                        <a:t>テーブル名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61" marR="9161" marT="916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u="none" strike="noStrike">
                          <a:effectLst/>
                        </a:rPr>
                        <a:t>用途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61" marR="9161" marT="9161" marB="0" anchor="ctr"/>
                </a:tc>
                <a:extLst>
                  <a:ext uri="{0D108BD9-81ED-4DB2-BD59-A6C34878D82A}">
                    <a16:rowId xmlns:a16="http://schemas.microsoft.com/office/drawing/2014/main" val="95648615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components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61" marR="9161" marT="916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u="none" strike="noStrike">
                          <a:effectLst/>
                        </a:rPr>
                        <a:t>部品基本情報（型番、通称、在庫、新品</a:t>
                      </a:r>
                      <a:r>
                        <a:rPr lang="en-US" altLang="ja-JP" sz="800" u="none" strike="noStrike">
                          <a:effectLst/>
                        </a:rPr>
                        <a:t>/</a:t>
                      </a:r>
                      <a:r>
                        <a:rPr lang="ja-JP" altLang="en-US" sz="800" u="none" strike="noStrike">
                          <a:effectLst/>
                        </a:rPr>
                        <a:t>中古、ファイルパスなど）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61" marR="9161" marT="9161" marB="0" anchor="ctr"/>
                </a:tc>
                <a:extLst>
                  <a:ext uri="{0D108BD9-81ED-4DB2-BD59-A6C34878D82A}">
                    <a16:rowId xmlns:a16="http://schemas.microsoft.com/office/drawing/2014/main" val="217401204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component_specs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61" marR="9161" marT="916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u="none" strike="noStrike">
                          <a:effectLst/>
                        </a:rPr>
                        <a:t>スペック情報（定格、寸法、電圧電流、サイズ、単位付き）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61" marR="9161" marT="9161" marB="0" anchor="ctr"/>
                </a:tc>
                <a:extLst>
                  <a:ext uri="{0D108BD9-81ED-4DB2-BD59-A6C34878D82A}">
                    <a16:rowId xmlns:a16="http://schemas.microsoft.com/office/drawing/2014/main" val="148365928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spec_types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61" marR="9161" marT="916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u="none" strike="noStrike">
                          <a:effectLst/>
                        </a:rPr>
                        <a:t>スペック種別＋単位の定義マスタ（例</a:t>
                      </a:r>
                      <a:r>
                        <a:rPr lang="en-US" altLang="ja-JP" sz="800" u="none" strike="noStrike">
                          <a:effectLst/>
                        </a:rPr>
                        <a:t>: </a:t>
                      </a:r>
                      <a:r>
                        <a:rPr lang="ja-JP" altLang="en-US" sz="800" u="none" strike="noStrike">
                          <a:effectLst/>
                        </a:rPr>
                        <a:t>電圧＋</a:t>
                      </a:r>
                      <a:r>
                        <a:rPr lang="en-US" altLang="ja-JP" sz="800" u="none" strike="noStrike">
                          <a:effectLst/>
                        </a:rPr>
                        <a:t>V, mV, kV</a:t>
                      </a:r>
                      <a:r>
                        <a:rPr lang="ja-JP" altLang="en-US" sz="800" u="none" strike="noStrike">
                          <a:effectLst/>
                        </a:rPr>
                        <a:t>）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61" marR="9161" marT="9161" marB="0" anchor="ctr"/>
                </a:tc>
                <a:extLst>
                  <a:ext uri="{0D108BD9-81ED-4DB2-BD59-A6C34878D82A}">
                    <a16:rowId xmlns:a16="http://schemas.microsoft.com/office/drawing/2014/main" val="407469018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attribute_keys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61" marR="9161" marT="916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u="none" strike="noStrike">
                          <a:effectLst/>
                        </a:rPr>
                        <a:t>キーバリュー属性で使う </a:t>
                      </a:r>
                      <a:r>
                        <a:rPr lang="en-US" altLang="ja-JP" sz="800" u="none" strike="noStrike">
                          <a:effectLst/>
                        </a:rPr>
                        <a:t>key </a:t>
                      </a:r>
                      <a:r>
                        <a:rPr lang="ja-JP" altLang="en-US" sz="800" u="none" strike="noStrike">
                          <a:effectLst/>
                        </a:rPr>
                        <a:t>候補の定義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61" marR="9161" marT="9161" marB="0" anchor="ctr"/>
                </a:tc>
                <a:extLst>
                  <a:ext uri="{0D108BD9-81ED-4DB2-BD59-A6C34878D82A}">
                    <a16:rowId xmlns:a16="http://schemas.microsoft.com/office/drawing/2014/main" val="232722673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component_attributes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61" marR="9161" marT="916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u="none" strike="noStrike">
                          <a:effectLst/>
                        </a:rPr>
                        <a:t>柔軟な属性の追加項目（例</a:t>
                      </a:r>
                      <a:r>
                        <a:rPr lang="en-US" altLang="ja-JP" sz="800" u="none" strike="noStrike">
                          <a:effectLst/>
                        </a:rPr>
                        <a:t>: </a:t>
                      </a:r>
                      <a:r>
                        <a:rPr lang="ja-JP" altLang="en-US" sz="800" u="none" strike="noStrike">
                          <a:effectLst/>
                        </a:rPr>
                        <a:t>特性、温度範囲など）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61" marR="9161" marT="9161" marB="0" anchor="ctr"/>
                </a:tc>
                <a:extLst>
                  <a:ext uri="{0D108BD9-81ED-4DB2-BD59-A6C34878D82A}">
                    <a16:rowId xmlns:a16="http://schemas.microsoft.com/office/drawing/2014/main" val="69067738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categories / component_category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61" marR="9161" marT="916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u="none" strike="noStrike">
                          <a:effectLst/>
                        </a:rPr>
                        <a:t>分類（多対多）構造</a:t>
                      </a:r>
                      <a:endParaRPr lang="zh-TW" alt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61" marR="9161" marT="9161" marB="0" anchor="ctr"/>
                </a:tc>
                <a:extLst>
                  <a:ext uri="{0D108BD9-81ED-4DB2-BD59-A6C34878D82A}">
                    <a16:rowId xmlns:a16="http://schemas.microsoft.com/office/drawing/2014/main" val="1449996615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packages / component_package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61" marR="9161" marT="916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u="none" strike="noStrike">
                          <a:effectLst/>
                        </a:rPr>
                        <a:t>パッケージ情報（多対多：画像・寸法・</a:t>
                      </a:r>
                      <a:r>
                        <a:rPr lang="en-US" altLang="ja-JP" sz="800" u="none" strike="noStrike">
                          <a:effectLst/>
                        </a:rPr>
                        <a:t>PDF</a:t>
                      </a:r>
                      <a:r>
                        <a:rPr lang="ja-JP" altLang="en-US" sz="800" u="none" strike="noStrike">
                          <a:effectLst/>
                        </a:rPr>
                        <a:t>付き）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61" marR="9161" marT="9161" marB="0" anchor="ctr"/>
                </a:tc>
                <a:extLst>
                  <a:ext uri="{0D108BD9-81ED-4DB2-BD59-A6C34878D82A}">
                    <a16:rowId xmlns:a16="http://schemas.microsoft.com/office/drawing/2014/main" val="1619508309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projects / component_project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61" marR="9161" marT="916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u="none" strike="noStrike">
                          <a:effectLst/>
                        </a:rPr>
                        <a:t>使用プロジェクト（構成部品数含む）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61" marR="9161" marT="9161" marB="0" anchor="ctr"/>
                </a:tc>
                <a:extLst>
                  <a:ext uri="{0D108BD9-81ED-4DB2-BD59-A6C34878D82A}">
                    <a16:rowId xmlns:a16="http://schemas.microsoft.com/office/drawing/2014/main" val="281963028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locations / component_location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61" marR="9161" marT="916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u="none" strike="noStrike">
                          <a:effectLst/>
                        </a:rPr>
                        <a:t>保管棚・</a:t>
                      </a:r>
                      <a:r>
                        <a:rPr lang="en-US" altLang="ja-JP" sz="800" u="none" strike="noStrike">
                          <a:effectLst/>
                        </a:rPr>
                        <a:t>QR</a:t>
                      </a:r>
                      <a:r>
                        <a:rPr lang="ja-JP" altLang="en-US" sz="800" u="none" strike="noStrike">
                          <a:effectLst/>
                        </a:rPr>
                        <a:t>コード対応の場所管理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61" marR="9161" marT="9161" marB="0" anchor="ctr"/>
                </a:tc>
                <a:extLst>
                  <a:ext uri="{0D108BD9-81ED-4DB2-BD59-A6C34878D82A}">
                    <a16:rowId xmlns:a16="http://schemas.microsoft.com/office/drawing/2014/main" val="422974711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suppliers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61" marR="9161" marT="916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u="none" strike="noStrike">
                          <a:effectLst/>
                        </a:rPr>
                        <a:t>商社情報（会社名・略号など）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61" marR="9161" marT="9161" marB="0" anchor="ctr"/>
                </a:tc>
                <a:extLst>
                  <a:ext uri="{0D108BD9-81ED-4DB2-BD59-A6C34878D82A}">
                    <a16:rowId xmlns:a16="http://schemas.microsoft.com/office/drawing/2014/main" val="1458152768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component_suppliers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61" marR="9161" marT="916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u="none" strike="noStrike">
                          <a:effectLst/>
                        </a:rPr>
                        <a:t>部品ごとの仕入れ情報（単価・型番・</a:t>
                      </a:r>
                      <a:r>
                        <a:rPr lang="en-US" altLang="ja-JP" sz="800" u="none" strike="noStrike">
                          <a:effectLst/>
                        </a:rPr>
                        <a:t>URL</a:t>
                      </a:r>
                      <a:r>
                        <a:rPr lang="ja-JP" altLang="en-US" sz="800" u="none" strike="noStrike">
                          <a:effectLst/>
                        </a:rPr>
                        <a:t>）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61" marR="9161" marT="9161" marB="0" anchor="ctr"/>
                </a:tc>
                <a:extLst>
                  <a:ext uri="{0D108BD9-81ED-4DB2-BD59-A6C34878D82A}">
                    <a16:rowId xmlns:a16="http://schemas.microsoft.com/office/drawing/2014/main" val="3257223345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supplier_price_breaks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61" marR="9161" marT="916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u="none" strike="noStrike">
                          <a:effectLst/>
                        </a:rPr>
                        <a:t>数量条件ごとの単価定義（価格ブレーク）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61" marR="9161" marT="9161" marB="0" anchor="ctr"/>
                </a:tc>
                <a:extLst>
                  <a:ext uri="{0D108BD9-81ED-4DB2-BD59-A6C34878D82A}">
                    <a16:rowId xmlns:a16="http://schemas.microsoft.com/office/drawing/2014/main" val="2042958629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shipping_rules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61" marR="9161" marT="916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u="none" strike="noStrike">
                          <a:effectLst/>
                        </a:rPr>
                        <a:t>商社ごとの送料条件（閾値</a:t>
                      </a:r>
                      <a:r>
                        <a:rPr lang="en-US" altLang="ja-JP" sz="800" u="none" strike="noStrike">
                          <a:effectLst/>
                        </a:rPr>
                        <a:t>/</a:t>
                      </a:r>
                      <a:r>
                        <a:rPr lang="ja-JP" altLang="en-US" sz="800" u="none" strike="noStrike">
                          <a:effectLst/>
                        </a:rPr>
                        <a:t>送料）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61" marR="9161" marT="9161" marB="0" anchor="ctr"/>
                </a:tc>
                <a:extLst>
                  <a:ext uri="{0D108BD9-81ED-4DB2-BD59-A6C34878D82A}">
                    <a16:rowId xmlns:a16="http://schemas.microsoft.com/office/drawing/2014/main" val="14033227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inventory_blocks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61" marR="9161" marT="916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u="none" strike="noStrike">
                          <a:effectLst/>
                        </a:rPr>
                        <a:t>保管単位（パッケージ種別、ロット番号、リール</a:t>
                      </a:r>
                      <a:r>
                        <a:rPr lang="en-US" altLang="ja-JP" sz="800" u="none" strike="noStrike">
                          <a:effectLst/>
                        </a:rPr>
                        <a:t>ID</a:t>
                      </a:r>
                      <a:r>
                        <a:rPr lang="ja-JP" altLang="en-US" sz="800" u="none" strike="noStrike">
                          <a:effectLst/>
                        </a:rPr>
                        <a:t>など）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61" marR="9161" marT="9161" marB="0" anchor="ctr"/>
                </a:tc>
                <a:extLst>
                  <a:ext uri="{0D108BD9-81ED-4DB2-BD59-A6C34878D82A}">
                    <a16:rowId xmlns:a16="http://schemas.microsoft.com/office/drawing/2014/main" val="187023303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transactions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61" marR="9161" marT="916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u="none" strike="noStrike">
                          <a:effectLst/>
                        </a:rPr>
                        <a:t>入出庫履歴（誰が・いつ・どれだけ）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61" marR="9161" marT="9161" marB="0" anchor="ctr"/>
                </a:tc>
                <a:extLst>
                  <a:ext uri="{0D108BD9-81ED-4DB2-BD59-A6C34878D82A}">
                    <a16:rowId xmlns:a16="http://schemas.microsoft.com/office/drawing/2014/main" val="182461273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component_altium_links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61" marR="9161" marT="916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800" u="none" strike="noStrike" dirty="0">
                          <a:effectLst/>
                        </a:rPr>
                        <a:t>Altium</a:t>
                      </a:r>
                      <a:r>
                        <a:rPr lang="ja-JP" altLang="en-US" sz="800" u="none" strike="noStrike" dirty="0">
                          <a:effectLst/>
                        </a:rPr>
                        <a:t>連携情報（</a:t>
                      </a:r>
                      <a:r>
                        <a:rPr lang="en-US" altLang="ja-JP" sz="800" u="none" strike="noStrike" dirty="0">
                          <a:effectLst/>
                        </a:rPr>
                        <a:t>sch/</a:t>
                      </a:r>
                      <a:r>
                        <a:rPr lang="en-US" altLang="ja-JP" sz="800" u="none" strike="noStrike" dirty="0" err="1">
                          <a:effectLst/>
                        </a:rPr>
                        <a:t>pcb</a:t>
                      </a:r>
                      <a:r>
                        <a:rPr lang="ja-JP" altLang="en-US" sz="800" u="none" strike="noStrike" dirty="0">
                          <a:effectLst/>
                        </a:rPr>
                        <a:t>ライブラリパス・名称）</a:t>
                      </a:r>
                      <a:endParaRPr lang="ja-JP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61" marR="9161" marT="9161" marB="0" anchor="ctr"/>
                </a:tc>
                <a:extLst>
                  <a:ext uri="{0D108BD9-81ED-4DB2-BD59-A6C34878D82A}">
                    <a16:rowId xmlns:a16="http://schemas.microsoft.com/office/drawing/2014/main" val="46305755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users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61" marR="9161" marT="916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u="none" strike="noStrike">
                          <a:effectLst/>
                        </a:rPr>
                        <a:t>ユーザー情報（表示名、役割、認証情報）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61" marR="9161" marT="9161" marB="0" anchor="ctr"/>
                </a:tc>
                <a:extLst>
                  <a:ext uri="{0D108BD9-81ED-4DB2-BD59-A6C34878D82A}">
                    <a16:rowId xmlns:a16="http://schemas.microsoft.com/office/drawing/2014/main" val="260205859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audit_logs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61" marR="9161" marT="916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u="none" strike="noStrike" dirty="0">
                          <a:effectLst/>
                        </a:rPr>
                        <a:t>操作履歴ログ（変更差分を記録）</a:t>
                      </a:r>
                      <a:endParaRPr lang="ja-JP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61" marR="9161" marT="9161" marB="0" anchor="ctr"/>
                </a:tc>
                <a:extLst>
                  <a:ext uri="{0D108BD9-81ED-4DB2-BD59-A6C34878D82A}">
                    <a16:rowId xmlns:a16="http://schemas.microsoft.com/office/drawing/2014/main" val="42747294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03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1B5FCF-3442-67CF-E91A-06BEF68779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263FF0-C550-4C55-67D6-AEC6C7FB6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DB</a:t>
            </a:r>
            <a:r>
              <a:rPr kumimoji="1" lang="ja-JP" altLang="en-US" dirty="0"/>
              <a:t>設計</a:t>
            </a:r>
            <a:r>
              <a:rPr kumimoji="1" lang="en-US" altLang="ja-JP" dirty="0"/>
              <a:t>-ER</a:t>
            </a:r>
            <a:r>
              <a:rPr kumimoji="1" lang="ja-JP" altLang="en-US" dirty="0"/>
              <a:t>図</a:t>
            </a:r>
          </a:p>
        </p:txBody>
      </p:sp>
      <p:graphicFrame>
        <p:nvGraphicFramePr>
          <p:cNvPr id="69" name="表 68">
            <a:extLst>
              <a:ext uri="{FF2B5EF4-FFF2-40B4-BE49-F238E27FC236}">
                <a16:creationId xmlns:a16="http://schemas.microsoft.com/office/drawing/2014/main" id="{F088ADDB-B65B-CE5B-302E-409D816C20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1192084"/>
              </p:ext>
            </p:extLst>
          </p:nvPr>
        </p:nvGraphicFramePr>
        <p:xfrm>
          <a:off x="311799" y="1776413"/>
          <a:ext cx="11568401" cy="427547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45453">
                  <a:extLst>
                    <a:ext uri="{9D8B030D-6E8A-4147-A177-3AD203B41FA5}">
                      <a16:colId xmlns:a16="http://schemas.microsoft.com/office/drawing/2014/main" val="950625639"/>
                    </a:ext>
                  </a:extLst>
                </a:gridCol>
                <a:gridCol w="1456528">
                  <a:extLst>
                    <a:ext uri="{9D8B030D-6E8A-4147-A177-3AD203B41FA5}">
                      <a16:colId xmlns:a16="http://schemas.microsoft.com/office/drawing/2014/main" val="405107896"/>
                    </a:ext>
                  </a:extLst>
                </a:gridCol>
                <a:gridCol w="8366420">
                  <a:extLst>
                    <a:ext uri="{9D8B030D-6E8A-4147-A177-3AD203B41FA5}">
                      <a16:colId xmlns:a16="http://schemas.microsoft.com/office/drawing/2014/main" val="362273858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ja-JP" altLang="en-US" sz="10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テーブル名</a:t>
                      </a:r>
                    </a:p>
                  </a:txBody>
                  <a:tcPr marL="20239" marR="20239" marT="10119" marB="10119" anchor="ctr"/>
                </a:tc>
                <a:tc>
                  <a:txBody>
                    <a:bodyPr/>
                    <a:lstStyle/>
                    <a:p>
                      <a:r>
                        <a:rPr lang="ja-JP" altLang="en-US" sz="10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用途</a:t>
                      </a:r>
                    </a:p>
                  </a:txBody>
                  <a:tcPr marL="20239" marR="20239" marT="10119" marB="10119" anchor="ctr"/>
                </a:tc>
                <a:tc>
                  <a:txBody>
                    <a:bodyPr/>
                    <a:lstStyle/>
                    <a:p>
                      <a:r>
                        <a:rPr lang="ja-JP" altLang="en-US" sz="10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主なカラム</a:t>
                      </a:r>
                    </a:p>
                  </a:txBody>
                  <a:tcPr marL="20239" marR="20239" marT="10119" marB="10119" anchor="ctr"/>
                </a:tc>
                <a:extLst>
                  <a:ext uri="{0D108BD9-81ED-4DB2-BD59-A6C34878D82A}">
                    <a16:rowId xmlns:a16="http://schemas.microsoft.com/office/drawing/2014/main" val="2979749488"/>
                  </a:ext>
                </a:extLst>
              </a:tr>
              <a:tr h="79988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components</a:t>
                      </a:r>
                      <a:endParaRPr lang="en-US" sz="10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20239" marR="20239" marT="10119" marB="10119" anchor="ctr"/>
                </a:tc>
                <a:tc>
                  <a:txBody>
                    <a:bodyPr/>
                    <a:lstStyle/>
                    <a:p>
                      <a:r>
                        <a:rPr lang="zh-TW" altLang="en-US" sz="10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部品基本情報</a:t>
                      </a:r>
                    </a:p>
                  </a:txBody>
                  <a:tcPr marL="20239" marR="20239" marT="10119" marB="10119"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id (PK), manufacturer, </a:t>
                      </a:r>
                      <a:r>
                        <a:rPr lang="en-US" sz="1000" dirty="0" err="1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part_number</a:t>
                      </a:r>
                      <a:r>
                        <a:rPr 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, </a:t>
                      </a:r>
                      <a:r>
                        <a:rPr lang="en-US" sz="1000" dirty="0" err="1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common_name</a:t>
                      </a:r>
                      <a:r>
                        <a:rPr 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, condition, </a:t>
                      </a:r>
                      <a:r>
                        <a:rPr lang="en-US" sz="1000" dirty="0" err="1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quantity_new</a:t>
                      </a:r>
                      <a:r>
                        <a:rPr 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, </a:t>
                      </a:r>
                      <a:r>
                        <a:rPr lang="en-US" sz="1000" dirty="0" err="1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quantity_used</a:t>
                      </a:r>
                      <a:r>
                        <a:rPr 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, </a:t>
                      </a:r>
                      <a:r>
                        <a:rPr lang="en-US" sz="1000" dirty="0" err="1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procurement_status</a:t>
                      </a:r>
                      <a:r>
                        <a:rPr 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, </a:t>
                      </a:r>
                      <a:r>
                        <a:rPr lang="en-US" sz="1000" dirty="0" err="1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datasheet_path</a:t>
                      </a:r>
                      <a:r>
                        <a:rPr 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, </a:t>
                      </a:r>
                      <a:r>
                        <a:rPr lang="en-US" sz="1000" dirty="0" err="1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image_path</a:t>
                      </a:r>
                      <a:r>
                        <a:rPr 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, </a:t>
                      </a:r>
                      <a:r>
                        <a:rPr lang="en-US" sz="1000" dirty="0" err="1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created_by</a:t>
                      </a:r>
                      <a:r>
                        <a:rPr 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 (FK), </a:t>
                      </a:r>
                      <a:r>
                        <a:rPr lang="en-US" sz="1000" dirty="0" err="1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updated_by</a:t>
                      </a:r>
                      <a:r>
                        <a:rPr 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 (FK), </a:t>
                      </a:r>
                      <a:r>
                        <a:rPr lang="en-US" sz="1000" dirty="0" err="1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deleted_at</a:t>
                      </a:r>
                      <a:r>
                        <a:rPr 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, </a:t>
                      </a:r>
                      <a:r>
                        <a:rPr lang="en-US" sz="1000" dirty="0" err="1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created_at</a:t>
                      </a:r>
                      <a:r>
                        <a:rPr 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, </a:t>
                      </a:r>
                      <a:r>
                        <a:rPr lang="en-US" sz="1000" dirty="0" err="1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updated_at</a:t>
                      </a:r>
                      <a:endParaRPr 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20239" marR="20239" marT="10119" marB="10119" anchor="ctr"/>
                </a:tc>
                <a:extLst>
                  <a:ext uri="{0D108BD9-81ED-4DB2-BD59-A6C34878D82A}">
                    <a16:rowId xmlns:a16="http://schemas.microsoft.com/office/drawing/2014/main" val="88238269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component_specs</a:t>
                      </a:r>
                      <a:endParaRPr lang="en-US" sz="10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20239" marR="20239" marT="10119" marB="10119" anchor="ctr"/>
                </a:tc>
                <a:tc>
                  <a:txBody>
                    <a:bodyPr/>
                    <a:lstStyle/>
                    <a:p>
                      <a:r>
                        <a:rPr lang="ja-JP" altLang="en-US" sz="10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スペック値</a:t>
                      </a:r>
                    </a:p>
                  </a:txBody>
                  <a:tcPr marL="20239" marR="20239" marT="10119" marB="10119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id (PK), component_id (FK), spec_type_id (FK), value</a:t>
                      </a:r>
                    </a:p>
                  </a:txBody>
                  <a:tcPr marL="20239" marR="20239" marT="10119" marB="10119" anchor="ctr"/>
                </a:tc>
                <a:extLst>
                  <a:ext uri="{0D108BD9-81ED-4DB2-BD59-A6C34878D82A}">
                    <a16:rowId xmlns:a16="http://schemas.microsoft.com/office/drawing/2014/main" val="1050664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spec_types</a:t>
                      </a:r>
                      <a:endParaRPr lang="en-US" sz="10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20239" marR="20239" marT="10119" marB="10119" anchor="ctr"/>
                </a:tc>
                <a:tc>
                  <a:txBody>
                    <a:bodyPr/>
                    <a:lstStyle/>
                    <a:p>
                      <a:r>
                        <a:rPr lang="ja-JP" altLang="en-US" sz="10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スペック種別と単位</a:t>
                      </a:r>
                    </a:p>
                  </a:txBody>
                  <a:tcPr marL="20239" marR="20239" marT="10119" marB="10119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id (PK), spec_name, unit, description</a:t>
                      </a:r>
                    </a:p>
                  </a:txBody>
                  <a:tcPr marL="20239" marR="20239" marT="10119" marB="10119" anchor="ctr"/>
                </a:tc>
                <a:extLst>
                  <a:ext uri="{0D108BD9-81ED-4DB2-BD59-A6C34878D82A}">
                    <a16:rowId xmlns:a16="http://schemas.microsoft.com/office/drawing/2014/main" val="221029635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attribute_keys</a:t>
                      </a:r>
                      <a:endParaRPr lang="en-US" sz="10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20239" marR="20239" marT="10119" marB="10119" anchor="ctr"/>
                </a:tc>
                <a:tc>
                  <a:txBody>
                    <a:bodyPr/>
                    <a:lstStyle/>
                    <a:p>
                      <a:r>
                        <a:rPr lang="ja-JP" altLang="en-US" sz="10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属性キー定義</a:t>
                      </a:r>
                    </a:p>
                  </a:txBody>
                  <a:tcPr marL="20239" marR="20239" marT="10119" marB="10119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id (PK), name, code, description</a:t>
                      </a:r>
                    </a:p>
                  </a:txBody>
                  <a:tcPr marL="20239" marR="20239" marT="10119" marB="10119" anchor="ctr"/>
                </a:tc>
                <a:extLst>
                  <a:ext uri="{0D108BD9-81ED-4DB2-BD59-A6C34878D82A}">
                    <a16:rowId xmlns:a16="http://schemas.microsoft.com/office/drawing/2014/main" val="13962777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component_attributes</a:t>
                      </a:r>
                      <a:endParaRPr lang="en-US" sz="10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20239" marR="20239" marT="10119" marB="10119" anchor="ctr"/>
                </a:tc>
                <a:tc>
                  <a:txBody>
                    <a:bodyPr/>
                    <a:lstStyle/>
                    <a:p>
                      <a:r>
                        <a:rPr lang="ja-JP" altLang="en-US" sz="10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その他キーバリュー属性</a:t>
                      </a:r>
                    </a:p>
                  </a:txBody>
                  <a:tcPr marL="20239" marR="20239" marT="10119" marB="10119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id (PK), component_id (FK), attribute_key_id (FK), value</a:t>
                      </a:r>
                    </a:p>
                  </a:txBody>
                  <a:tcPr marL="20239" marR="20239" marT="10119" marB="10119" anchor="ctr"/>
                </a:tc>
                <a:extLst>
                  <a:ext uri="{0D108BD9-81ED-4DB2-BD59-A6C34878D82A}">
                    <a16:rowId xmlns:a16="http://schemas.microsoft.com/office/drawing/2014/main" val="339258592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component_altium_links</a:t>
                      </a:r>
                      <a:endParaRPr lang="en-US" sz="10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20239" marR="20239" marT="10119" marB="10119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Altium </a:t>
                      </a:r>
                      <a:r>
                        <a:rPr lang="ja-JP" altLang="en-US" sz="10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連携情報</a:t>
                      </a:r>
                    </a:p>
                  </a:txBody>
                  <a:tcPr marL="20239" marR="20239" marT="10119" marB="10119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id (PK), component_id (FK), sch_lib_path, sch_lib_name, pcb_lib_path, pcb_lib_name, created_at, updated_at</a:t>
                      </a:r>
                    </a:p>
                  </a:txBody>
                  <a:tcPr marL="20239" marR="20239" marT="10119" marB="10119" anchor="ctr"/>
                </a:tc>
                <a:extLst>
                  <a:ext uri="{0D108BD9-81ED-4DB2-BD59-A6C34878D82A}">
                    <a16:rowId xmlns:a16="http://schemas.microsoft.com/office/drawing/2014/main" val="116310615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categories</a:t>
                      </a:r>
                      <a:endParaRPr lang="en-US" sz="10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20239" marR="20239" marT="10119" marB="10119" anchor="ctr"/>
                </a:tc>
                <a:tc>
                  <a:txBody>
                    <a:bodyPr/>
                    <a:lstStyle/>
                    <a:p>
                      <a:r>
                        <a:rPr lang="ja-JP" altLang="en-US" sz="10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分類マスタ</a:t>
                      </a:r>
                    </a:p>
                  </a:txBody>
                  <a:tcPr marL="20239" marR="20239" marT="10119" marB="10119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id (PK), name, deleted_at</a:t>
                      </a:r>
                    </a:p>
                  </a:txBody>
                  <a:tcPr marL="20239" marR="20239" marT="10119" marB="10119" anchor="ctr"/>
                </a:tc>
                <a:extLst>
                  <a:ext uri="{0D108BD9-81ED-4DB2-BD59-A6C34878D82A}">
                    <a16:rowId xmlns:a16="http://schemas.microsoft.com/office/drawing/2014/main" val="39193826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component_category</a:t>
                      </a:r>
                      <a:endParaRPr lang="en-US" sz="10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20239" marR="20239" marT="10119" marB="10119" anchor="ctr"/>
                </a:tc>
                <a:tc>
                  <a:txBody>
                    <a:bodyPr/>
                    <a:lstStyle/>
                    <a:p>
                      <a:r>
                        <a:rPr lang="ja-JP" altLang="en-US" sz="10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コンポーネント </a:t>
                      </a:r>
                      <a:r>
                        <a:rPr lang="en-US" altLang="ja-JP" sz="10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× </a:t>
                      </a:r>
                      <a:r>
                        <a:rPr lang="ja-JP" altLang="en-US" sz="10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カテゴリ</a:t>
                      </a:r>
                    </a:p>
                  </a:txBody>
                  <a:tcPr marL="20239" marR="20239" marT="10119" marB="10119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id, component_id (FK), category_id (FK)</a:t>
                      </a:r>
                    </a:p>
                  </a:txBody>
                  <a:tcPr marL="20239" marR="20239" marT="10119" marB="10119" anchor="ctr"/>
                </a:tc>
                <a:extLst>
                  <a:ext uri="{0D108BD9-81ED-4DB2-BD59-A6C34878D82A}">
                    <a16:rowId xmlns:a16="http://schemas.microsoft.com/office/drawing/2014/main" val="57911199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packages</a:t>
                      </a:r>
                      <a:endParaRPr lang="en-US" sz="10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20239" marR="20239" marT="10119" marB="10119" anchor="ctr"/>
                </a:tc>
                <a:tc>
                  <a:txBody>
                    <a:bodyPr/>
                    <a:lstStyle/>
                    <a:p>
                      <a:r>
                        <a:rPr lang="ja-JP" altLang="en-US" sz="10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パッケージ情報マスタ</a:t>
                      </a:r>
                    </a:p>
                  </a:txBody>
                  <a:tcPr marL="20239" marR="20239" marT="10119" marB="10119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id, name, image_path, model_path, pdf_path, deleted_at</a:t>
                      </a:r>
                    </a:p>
                  </a:txBody>
                  <a:tcPr marL="20239" marR="20239" marT="10119" marB="10119" anchor="ctr"/>
                </a:tc>
                <a:extLst>
                  <a:ext uri="{0D108BD9-81ED-4DB2-BD59-A6C34878D82A}">
                    <a16:rowId xmlns:a16="http://schemas.microsoft.com/office/drawing/2014/main" val="197311653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component_package</a:t>
                      </a:r>
                      <a:endParaRPr lang="en-US" sz="10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20239" marR="20239" marT="10119" marB="10119" anchor="ctr"/>
                </a:tc>
                <a:tc>
                  <a:txBody>
                    <a:bodyPr/>
                    <a:lstStyle/>
                    <a:p>
                      <a:r>
                        <a:rPr lang="ja-JP" altLang="en-US" sz="10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コンポーネント </a:t>
                      </a:r>
                      <a:r>
                        <a:rPr lang="en-US" altLang="ja-JP" sz="10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× </a:t>
                      </a:r>
                      <a:r>
                        <a:rPr lang="ja-JP" altLang="en-US" sz="10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パッケージ</a:t>
                      </a:r>
                    </a:p>
                  </a:txBody>
                  <a:tcPr marL="20239" marR="20239" marT="10119" marB="10119"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id, </a:t>
                      </a:r>
                      <a:r>
                        <a:rPr lang="en-US" sz="1000" dirty="0" err="1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component_id</a:t>
                      </a:r>
                      <a:r>
                        <a:rPr 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, </a:t>
                      </a:r>
                      <a:r>
                        <a:rPr lang="en-US" sz="1000" dirty="0" err="1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package_id</a:t>
                      </a:r>
                      <a:endParaRPr 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20239" marR="20239" marT="10119" marB="10119" anchor="ctr"/>
                </a:tc>
                <a:extLst>
                  <a:ext uri="{0D108BD9-81ED-4DB2-BD59-A6C34878D82A}">
                    <a16:rowId xmlns:a16="http://schemas.microsoft.com/office/drawing/2014/main" val="40018358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projects</a:t>
                      </a:r>
                      <a:endParaRPr lang="en-US" sz="10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20239" marR="20239" marT="10119" marB="10119" anchor="ctr"/>
                </a:tc>
                <a:tc>
                  <a:txBody>
                    <a:bodyPr/>
                    <a:lstStyle/>
                    <a:p>
                      <a:r>
                        <a:rPr lang="ja-JP" altLang="en-US" sz="10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プロジェクトマスタ</a:t>
                      </a:r>
                    </a:p>
                  </a:txBody>
                  <a:tcPr marL="20239" marR="20239" marT="10119" marB="10119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id, name, description, deleted_at</a:t>
                      </a:r>
                    </a:p>
                  </a:txBody>
                  <a:tcPr marL="20239" marR="20239" marT="10119" marB="10119" anchor="ctr"/>
                </a:tc>
                <a:extLst>
                  <a:ext uri="{0D108BD9-81ED-4DB2-BD59-A6C34878D82A}">
                    <a16:rowId xmlns:a16="http://schemas.microsoft.com/office/drawing/2014/main" val="294100983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component_project</a:t>
                      </a:r>
                      <a:endParaRPr lang="en-US" sz="10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20239" marR="20239" marT="10119" marB="10119" anchor="ctr"/>
                </a:tc>
                <a:tc>
                  <a:txBody>
                    <a:bodyPr/>
                    <a:lstStyle/>
                    <a:p>
                      <a:r>
                        <a:rPr lang="ja-JP" altLang="en-US" sz="10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プロジェクト割当情報</a:t>
                      </a:r>
                    </a:p>
                  </a:txBody>
                  <a:tcPr marL="20239" marR="20239" marT="10119" marB="10119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id, component_id, project_id, quantity_used</a:t>
                      </a:r>
                    </a:p>
                  </a:txBody>
                  <a:tcPr marL="20239" marR="20239" marT="10119" marB="10119" anchor="ctr"/>
                </a:tc>
                <a:extLst>
                  <a:ext uri="{0D108BD9-81ED-4DB2-BD59-A6C34878D82A}">
                    <a16:rowId xmlns:a16="http://schemas.microsoft.com/office/drawing/2014/main" val="230667992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locations</a:t>
                      </a:r>
                      <a:endParaRPr lang="en-US" sz="10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20239" marR="20239" marT="10119" marB="10119" anchor="ctr"/>
                </a:tc>
                <a:tc>
                  <a:txBody>
                    <a:bodyPr/>
                    <a:lstStyle/>
                    <a:p>
                      <a:r>
                        <a:rPr lang="ja-JP" altLang="en-US" sz="10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保管場所マスタ</a:t>
                      </a:r>
                    </a:p>
                  </a:txBody>
                  <a:tcPr marL="20239" marR="20239" marT="10119" marB="10119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id, name, parent_id, qr_code, deleted_at</a:t>
                      </a:r>
                    </a:p>
                  </a:txBody>
                  <a:tcPr marL="20239" marR="20239" marT="10119" marB="10119" anchor="ctr"/>
                </a:tc>
                <a:extLst>
                  <a:ext uri="{0D108BD9-81ED-4DB2-BD59-A6C34878D82A}">
                    <a16:rowId xmlns:a16="http://schemas.microsoft.com/office/drawing/2014/main" val="39549035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component_location</a:t>
                      </a:r>
                      <a:endParaRPr lang="en-US" sz="10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20239" marR="20239" marT="10119" marB="10119" anchor="ctr"/>
                </a:tc>
                <a:tc>
                  <a:txBody>
                    <a:bodyPr/>
                    <a:lstStyle/>
                    <a:p>
                      <a:r>
                        <a:rPr lang="ja-JP" altLang="en-US" sz="10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コンポーネント </a:t>
                      </a:r>
                      <a:r>
                        <a:rPr lang="en-US" altLang="ja-JP" sz="10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× </a:t>
                      </a:r>
                      <a:r>
                        <a:rPr lang="ja-JP" altLang="en-US" sz="10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保管場所</a:t>
                      </a:r>
                    </a:p>
                  </a:txBody>
                  <a:tcPr marL="20239" marR="20239" marT="10119" marB="10119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id, component_id, location_id</a:t>
                      </a:r>
                    </a:p>
                  </a:txBody>
                  <a:tcPr marL="20239" marR="20239" marT="10119" marB="10119" anchor="ctr"/>
                </a:tc>
                <a:extLst>
                  <a:ext uri="{0D108BD9-81ED-4DB2-BD59-A6C34878D82A}">
                    <a16:rowId xmlns:a16="http://schemas.microsoft.com/office/drawing/2014/main" val="97786808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suppliers</a:t>
                      </a:r>
                      <a:endParaRPr lang="en-US" sz="10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20239" marR="20239" marT="10119" marB="10119" anchor="ctr"/>
                </a:tc>
                <a:tc>
                  <a:txBody>
                    <a:bodyPr/>
                    <a:lstStyle/>
                    <a:p>
                      <a:r>
                        <a:rPr lang="ja-JP" altLang="en-US" sz="10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サプライヤマスタ</a:t>
                      </a:r>
                    </a:p>
                  </a:txBody>
                  <a:tcPr marL="20239" marR="20239" marT="10119" marB="10119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id (PK), name, code, deleted_at</a:t>
                      </a:r>
                    </a:p>
                  </a:txBody>
                  <a:tcPr marL="20239" marR="20239" marT="10119" marB="10119" anchor="ctr"/>
                </a:tc>
                <a:extLst>
                  <a:ext uri="{0D108BD9-81ED-4DB2-BD59-A6C34878D82A}">
                    <a16:rowId xmlns:a16="http://schemas.microsoft.com/office/drawing/2014/main" val="2714644744"/>
                  </a:ext>
                </a:extLst>
              </a:tr>
              <a:tr h="45707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component_suppliers</a:t>
                      </a:r>
                      <a:endParaRPr lang="en-US" sz="10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20239" marR="20239" marT="10119" marB="10119" anchor="ctr"/>
                </a:tc>
                <a:tc>
                  <a:txBody>
                    <a:bodyPr/>
                    <a:lstStyle/>
                    <a:p>
                      <a:r>
                        <a:rPr lang="ja-JP" altLang="en-US" sz="10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仕入情報</a:t>
                      </a:r>
                    </a:p>
                  </a:txBody>
                  <a:tcPr marL="20239" marR="20239" marT="10119" marB="10119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id (PK), component_id (FK), supplier_id (FK), supplier_part_code, unit_price, product_url, created_at, updated_at</a:t>
                      </a:r>
                    </a:p>
                  </a:txBody>
                  <a:tcPr marL="20239" marR="20239" marT="10119" marB="10119" anchor="ctr"/>
                </a:tc>
                <a:extLst>
                  <a:ext uri="{0D108BD9-81ED-4DB2-BD59-A6C34878D82A}">
                    <a16:rowId xmlns:a16="http://schemas.microsoft.com/office/drawing/2014/main" val="64224822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supplier_price_breaks</a:t>
                      </a:r>
                      <a:endParaRPr lang="en-US" sz="10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20239" marR="20239" marT="10119" marB="10119" anchor="ctr"/>
                </a:tc>
                <a:tc>
                  <a:txBody>
                    <a:bodyPr/>
                    <a:lstStyle/>
                    <a:p>
                      <a:r>
                        <a:rPr lang="ja-JP" altLang="en-US" sz="10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価格ブレーク情報</a:t>
                      </a:r>
                    </a:p>
                  </a:txBody>
                  <a:tcPr marL="20239" marR="20239" marT="10119" marB="10119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id (PK), component_supplier_id (FK), min_quantity, unit_price</a:t>
                      </a:r>
                    </a:p>
                  </a:txBody>
                  <a:tcPr marL="20239" marR="20239" marT="10119" marB="10119" anchor="ctr"/>
                </a:tc>
                <a:extLst>
                  <a:ext uri="{0D108BD9-81ED-4DB2-BD59-A6C34878D82A}">
                    <a16:rowId xmlns:a16="http://schemas.microsoft.com/office/drawing/2014/main" val="268537524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shipping_rules</a:t>
                      </a:r>
                      <a:endParaRPr lang="en-US" sz="10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20239" marR="20239" marT="10119" marB="10119" anchor="ctr"/>
                </a:tc>
                <a:tc>
                  <a:txBody>
                    <a:bodyPr/>
                    <a:lstStyle/>
                    <a:p>
                      <a:r>
                        <a:rPr lang="ja-JP" altLang="en-US" sz="10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サプライヤごとの送料ルール</a:t>
                      </a:r>
                    </a:p>
                  </a:txBody>
                  <a:tcPr marL="20239" marR="20239" marT="10119" marB="10119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id (PK), supplier_id (FK), min_total_amount, shipping_fee</a:t>
                      </a:r>
                    </a:p>
                  </a:txBody>
                  <a:tcPr marL="20239" marR="20239" marT="10119" marB="10119" anchor="ctr"/>
                </a:tc>
                <a:extLst>
                  <a:ext uri="{0D108BD9-81ED-4DB2-BD59-A6C34878D82A}">
                    <a16:rowId xmlns:a16="http://schemas.microsoft.com/office/drawing/2014/main" val="188756725"/>
                  </a:ext>
                </a:extLst>
              </a:tr>
              <a:tr h="62847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inventory_blocks</a:t>
                      </a:r>
                      <a:endParaRPr lang="en-US" sz="10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20239" marR="20239" marT="10119" marB="10119" anchor="ctr"/>
                </a:tc>
                <a:tc>
                  <a:txBody>
                    <a:bodyPr/>
                    <a:lstStyle/>
                    <a:p>
                      <a:r>
                        <a:rPr lang="ja-JP" altLang="en-US" sz="10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在庫単位（ロット）</a:t>
                      </a:r>
                    </a:p>
                  </a:txBody>
                  <a:tcPr marL="20239" marR="20239" marT="10119" marB="10119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id (PK), component_id (FK), component_supplier_id (FK), quantity, stock_type, reel_code, location_id (FK), lot_number, condition, created_by (FK), updated_by (FK), deleted_at, created_at, updated_at</a:t>
                      </a:r>
                    </a:p>
                  </a:txBody>
                  <a:tcPr marL="20239" marR="20239" marT="10119" marB="10119" anchor="ctr"/>
                </a:tc>
                <a:extLst>
                  <a:ext uri="{0D108BD9-81ED-4DB2-BD59-A6C34878D82A}">
                    <a16:rowId xmlns:a16="http://schemas.microsoft.com/office/drawing/2014/main" val="30367981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transactions</a:t>
                      </a:r>
                      <a:endParaRPr lang="en-US" sz="10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20239" marR="20239" marT="10119" marB="10119" anchor="ctr"/>
                </a:tc>
                <a:tc>
                  <a:txBody>
                    <a:bodyPr/>
                    <a:lstStyle/>
                    <a:p>
                      <a:r>
                        <a:rPr lang="ja-JP" altLang="en-US" sz="10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入出庫履歴</a:t>
                      </a:r>
                    </a:p>
                  </a:txBody>
                  <a:tcPr marL="20239" marR="20239" marT="10119" marB="10119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id (PK), component_id (FK), inventory_block_id (FK), user_id (FK), type, quantity, reason, created_at</a:t>
                      </a:r>
                    </a:p>
                  </a:txBody>
                  <a:tcPr marL="20239" marR="20239" marT="10119" marB="10119" anchor="ctr"/>
                </a:tc>
                <a:extLst>
                  <a:ext uri="{0D108BD9-81ED-4DB2-BD59-A6C34878D82A}">
                    <a16:rowId xmlns:a16="http://schemas.microsoft.com/office/drawing/2014/main" val="90443872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users</a:t>
                      </a:r>
                      <a:endParaRPr lang="en-US" sz="10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20239" marR="20239" marT="10119" marB="10119" anchor="ctr"/>
                </a:tc>
                <a:tc>
                  <a:txBody>
                    <a:bodyPr/>
                    <a:lstStyle/>
                    <a:p>
                      <a:r>
                        <a:rPr lang="ja-JP" altLang="en-US" sz="10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ユーザー情報</a:t>
                      </a:r>
                    </a:p>
                  </a:txBody>
                  <a:tcPr marL="20239" marR="20239" marT="10119" marB="10119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id (PK), name, role, email, password, deleted_at, created_at, updated_at</a:t>
                      </a:r>
                    </a:p>
                  </a:txBody>
                  <a:tcPr marL="20239" marR="20239" marT="10119" marB="10119" anchor="ctr"/>
                </a:tc>
                <a:extLst>
                  <a:ext uri="{0D108BD9-81ED-4DB2-BD59-A6C34878D82A}">
                    <a16:rowId xmlns:a16="http://schemas.microsoft.com/office/drawing/2014/main" val="180348672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audit_logs</a:t>
                      </a:r>
                      <a:endParaRPr lang="en-US" sz="10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20239" marR="20239" marT="10119" marB="10119" anchor="ctr"/>
                </a:tc>
                <a:tc>
                  <a:txBody>
                    <a:bodyPr/>
                    <a:lstStyle/>
                    <a:p>
                      <a:r>
                        <a:rPr lang="ja-JP" altLang="en-US" sz="10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操作ログ</a:t>
                      </a:r>
                    </a:p>
                  </a:txBody>
                  <a:tcPr marL="20239" marR="20239" marT="10119" marB="10119"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id (PK), </a:t>
                      </a:r>
                      <a:r>
                        <a:rPr lang="en-US" sz="1000" dirty="0" err="1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model_type</a:t>
                      </a:r>
                      <a:r>
                        <a:rPr 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, </a:t>
                      </a:r>
                      <a:r>
                        <a:rPr lang="en-US" sz="1000" dirty="0" err="1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model_id</a:t>
                      </a:r>
                      <a:r>
                        <a:rPr 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, </a:t>
                      </a:r>
                      <a:r>
                        <a:rPr lang="en-US" sz="1000" dirty="0" err="1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user_id</a:t>
                      </a:r>
                      <a:r>
                        <a:rPr 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, action, </a:t>
                      </a:r>
                      <a:r>
                        <a:rPr lang="en-US" sz="1000" dirty="0" err="1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field_changes</a:t>
                      </a:r>
                      <a:r>
                        <a:rPr 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, </a:t>
                      </a:r>
                      <a:r>
                        <a:rPr lang="en-US" sz="1000" dirty="0" err="1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created_at</a:t>
                      </a:r>
                      <a:endParaRPr 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20239" marR="20239" marT="10119" marB="10119" anchor="ctr"/>
                </a:tc>
                <a:extLst>
                  <a:ext uri="{0D108BD9-81ED-4DB2-BD59-A6C34878D82A}">
                    <a16:rowId xmlns:a16="http://schemas.microsoft.com/office/drawing/2014/main" val="21304797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5807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B2C859-116A-C436-C08F-F7881DCD9A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56CDA9-B7F3-DF68-FE41-2D051C475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DB</a:t>
            </a:r>
            <a:r>
              <a:rPr kumimoji="1" lang="ja-JP" altLang="en-US" dirty="0"/>
              <a:t>設計</a:t>
            </a:r>
            <a:r>
              <a:rPr kumimoji="1" lang="en-US" altLang="ja-JP" dirty="0"/>
              <a:t>-ER</a:t>
            </a:r>
            <a:r>
              <a:rPr kumimoji="1" lang="ja-JP" altLang="en-US" dirty="0"/>
              <a:t>図</a:t>
            </a:r>
          </a:p>
        </p:txBody>
      </p:sp>
      <p:pic>
        <p:nvPicPr>
          <p:cNvPr id="5126" name="Picture 6" descr="画像を出力する">
            <a:extLst>
              <a:ext uri="{FF2B5EF4-FFF2-40B4-BE49-F238E27FC236}">
                <a16:creationId xmlns:a16="http://schemas.microsoft.com/office/drawing/2014/main" id="{B17A2B2D-0767-26FC-D286-AB8D75397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000" y="0"/>
            <a:ext cx="47926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8706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B39874-2BB4-0C22-3049-76D74F0350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81FB9B-8CF5-3B02-7B96-3CEB77CDE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業務フロー</a:t>
            </a:r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F6FCE781-8258-3963-2B45-90C66D6F1E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770839"/>
              </p:ext>
            </p:extLst>
          </p:nvPr>
        </p:nvGraphicFramePr>
        <p:xfrm>
          <a:off x="230511" y="1314448"/>
          <a:ext cx="11188176" cy="227917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58541">
                  <a:extLst>
                    <a:ext uri="{9D8B030D-6E8A-4147-A177-3AD203B41FA5}">
                      <a16:colId xmlns:a16="http://schemas.microsoft.com/office/drawing/2014/main" val="1021772557"/>
                    </a:ext>
                  </a:extLst>
                </a:gridCol>
                <a:gridCol w="1877650">
                  <a:extLst>
                    <a:ext uri="{9D8B030D-6E8A-4147-A177-3AD203B41FA5}">
                      <a16:colId xmlns:a16="http://schemas.microsoft.com/office/drawing/2014/main" val="2590467961"/>
                    </a:ext>
                  </a:extLst>
                </a:gridCol>
                <a:gridCol w="1058526">
                  <a:extLst>
                    <a:ext uri="{9D8B030D-6E8A-4147-A177-3AD203B41FA5}">
                      <a16:colId xmlns:a16="http://schemas.microsoft.com/office/drawing/2014/main" val="3043726284"/>
                    </a:ext>
                  </a:extLst>
                </a:gridCol>
                <a:gridCol w="2753759">
                  <a:extLst>
                    <a:ext uri="{9D8B030D-6E8A-4147-A177-3AD203B41FA5}">
                      <a16:colId xmlns:a16="http://schemas.microsoft.com/office/drawing/2014/main" val="3176105077"/>
                    </a:ext>
                  </a:extLst>
                </a:gridCol>
                <a:gridCol w="4939700">
                  <a:extLst>
                    <a:ext uri="{9D8B030D-6E8A-4147-A177-3AD203B41FA5}">
                      <a16:colId xmlns:a16="http://schemas.microsoft.com/office/drawing/2014/main" val="154840128"/>
                    </a:ext>
                  </a:extLst>
                </a:gridCol>
              </a:tblGrid>
              <a:tr h="192232">
                <a:tc>
                  <a:txBody>
                    <a:bodyPr/>
                    <a:lstStyle/>
                    <a:p>
                      <a:r>
                        <a:rPr lang="ja-JP" altLang="en-US" sz="11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ステップ</a:t>
                      </a:r>
                    </a:p>
                  </a:txBody>
                  <a:tcPr marL="39558" marR="39558" marT="19779" marB="19779" anchor="ctr"/>
                </a:tc>
                <a:tc>
                  <a:txBody>
                    <a:bodyPr/>
                    <a:lstStyle/>
                    <a:p>
                      <a:r>
                        <a:rPr lang="ja-JP" altLang="en-US" sz="11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操作名</a:t>
                      </a:r>
                    </a:p>
                  </a:txBody>
                  <a:tcPr marL="39558" marR="39558" marT="19779" marB="19779" anchor="ctr"/>
                </a:tc>
                <a:tc>
                  <a:txBody>
                    <a:bodyPr/>
                    <a:lstStyle/>
                    <a:p>
                      <a:r>
                        <a:rPr lang="ja-JP" altLang="en-US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主な操作者</a:t>
                      </a:r>
                    </a:p>
                  </a:txBody>
                  <a:tcPr marL="39558" marR="39558" marT="19779" marB="19779" anchor="ctr"/>
                </a:tc>
                <a:tc>
                  <a:txBody>
                    <a:bodyPr/>
                    <a:lstStyle/>
                    <a:p>
                      <a:r>
                        <a:rPr lang="ja-JP" altLang="en-US" sz="11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操作目的</a:t>
                      </a:r>
                    </a:p>
                  </a:txBody>
                  <a:tcPr marL="39558" marR="39558" marT="19779" marB="19779" anchor="ctr"/>
                </a:tc>
                <a:tc>
                  <a:txBody>
                    <a:bodyPr/>
                    <a:lstStyle/>
                    <a:p>
                      <a:r>
                        <a:rPr lang="ja-JP" altLang="en-US" sz="11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関与テーブル</a:t>
                      </a:r>
                    </a:p>
                  </a:txBody>
                  <a:tcPr marL="39558" marR="39558" marT="19779" marB="19779" anchor="ctr"/>
                </a:tc>
                <a:extLst>
                  <a:ext uri="{0D108BD9-81ED-4DB2-BD59-A6C34878D82A}">
                    <a16:rowId xmlns:a16="http://schemas.microsoft.com/office/drawing/2014/main" val="3109523747"/>
                  </a:ext>
                </a:extLst>
              </a:tr>
              <a:tr h="192232">
                <a:tc>
                  <a:txBody>
                    <a:bodyPr/>
                    <a:lstStyle/>
                    <a:p>
                      <a:r>
                        <a:rPr lang="ja-JP" altLang="en-US" sz="11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①</a:t>
                      </a:r>
                    </a:p>
                  </a:txBody>
                  <a:tcPr marL="39558" marR="39558" marT="19779" marB="19779" anchor="ctr"/>
                </a:tc>
                <a:tc>
                  <a:txBody>
                    <a:bodyPr/>
                    <a:lstStyle/>
                    <a:p>
                      <a:r>
                        <a:rPr lang="ja-JP" altLang="en-US" sz="11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部品の基本登録</a:t>
                      </a:r>
                    </a:p>
                  </a:txBody>
                  <a:tcPr marL="39558" marR="39558" marT="19779" marB="19779" anchor="ctr"/>
                </a:tc>
                <a:tc>
                  <a:txBody>
                    <a:bodyPr/>
                    <a:lstStyle/>
                    <a:p>
                      <a:r>
                        <a:rPr lang="ja-JP" altLang="en-US" sz="11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技術者</a:t>
                      </a:r>
                    </a:p>
                  </a:txBody>
                  <a:tcPr marL="39558" marR="39558" marT="19779" marB="19779" anchor="ctr"/>
                </a:tc>
                <a:tc>
                  <a:txBody>
                    <a:bodyPr/>
                    <a:lstStyle/>
                    <a:p>
                      <a:r>
                        <a:rPr lang="ja-JP" altLang="en-US" sz="11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試作・評価部品の新規登録</a:t>
                      </a:r>
                    </a:p>
                  </a:txBody>
                  <a:tcPr marL="39558" marR="39558" marT="19779" marB="19779" anchor="ctr"/>
                </a:tc>
                <a:tc>
                  <a:txBody>
                    <a:bodyPr/>
                    <a:lstStyle/>
                    <a:p>
                      <a:r>
                        <a:rPr lang="fr-FR" sz="11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components, component_specs, component_attributes</a:t>
                      </a:r>
                    </a:p>
                  </a:txBody>
                  <a:tcPr marL="39558" marR="39558" marT="19779" marB="19779" anchor="ctr"/>
                </a:tc>
                <a:extLst>
                  <a:ext uri="{0D108BD9-81ED-4DB2-BD59-A6C34878D82A}">
                    <a16:rowId xmlns:a16="http://schemas.microsoft.com/office/drawing/2014/main" val="1232855930"/>
                  </a:ext>
                </a:extLst>
              </a:tr>
              <a:tr h="192232">
                <a:tc>
                  <a:txBody>
                    <a:bodyPr/>
                    <a:lstStyle/>
                    <a:p>
                      <a:r>
                        <a:rPr lang="ja-JP" altLang="en-US" sz="11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②</a:t>
                      </a:r>
                    </a:p>
                  </a:txBody>
                  <a:tcPr marL="39558" marR="39558" marT="19779" marB="19779" anchor="ctr"/>
                </a:tc>
                <a:tc>
                  <a:txBody>
                    <a:bodyPr/>
                    <a:lstStyle/>
                    <a:p>
                      <a:r>
                        <a:rPr lang="ja-JP" altLang="en-US" sz="11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分類・パッケージ設定</a:t>
                      </a:r>
                    </a:p>
                  </a:txBody>
                  <a:tcPr marL="39558" marR="39558" marT="19779" marB="19779" anchor="ctr"/>
                </a:tc>
                <a:tc>
                  <a:txBody>
                    <a:bodyPr/>
                    <a:lstStyle/>
                    <a:p>
                      <a:r>
                        <a:rPr lang="ja-JP" altLang="en-US" sz="11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技術者</a:t>
                      </a:r>
                    </a:p>
                  </a:txBody>
                  <a:tcPr marL="39558" marR="39558" marT="19779" marB="19779" anchor="ctr"/>
                </a:tc>
                <a:tc>
                  <a:txBody>
                    <a:bodyPr/>
                    <a:lstStyle/>
                    <a:p>
                      <a:r>
                        <a:rPr lang="ja-JP" altLang="en-US" sz="11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検索性や絞り込みのための分類登録</a:t>
                      </a:r>
                    </a:p>
                  </a:txBody>
                  <a:tcPr marL="39558" marR="39558" marT="19779" marB="19779"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categories, packages, </a:t>
                      </a:r>
                      <a:r>
                        <a:rPr lang="ja-JP" altLang="en-US" sz="11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中間テーブル</a:t>
                      </a:r>
                    </a:p>
                  </a:txBody>
                  <a:tcPr marL="39558" marR="39558" marT="19779" marB="19779" anchor="ctr"/>
                </a:tc>
                <a:extLst>
                  <a:ext uri="{0D108BD9-81ED-4DB2-BD59-A6C34878D82A}">
                    <a16:rowId xmlns:a16="http://schemas.microsoft.com/office/drawing/2014/main" val="3420881039"/>
                  </a:ext>
                </a:extLst>
              </a:tr>
              <a:tr h="192232">
                <a:tc>
                  <a:txBody>
                    <a:bodyPr/>
                    <a:lstStyle/>
                    <a:p>
                      <a:r>
                        <a:rPr lang="ja-JP" altLang="en-US" sz="11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③</a:t>
                      </a:r>
                    </a:p>
                  </a:txBody>
                  <a:tcPr marL="39558" marR="39558" marT="19779" marB="19779" anchor="ctr"/>
                </a:tc>
                <a:tc>
                  <a:txBody>
                    <a:bodyPr/>
                    <a:lstStyle/>
                    <a:p>
                      <a:r>
                        <a:rPr lang="ja-JP" altLang="en-US" sz="11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スペック・属性追加</a:t>
                      </a:r>
                    </a:p>
                  </a:txBody>
                  <a:tcPr marL="39558" marR="39558" marT="19779" marB="19779" anchor="ctr"/>
                </a:tc>
                <a:tc>
                  <a:txBody>
                    <a:bodyPr/>
                    <a:lstStyle/>
                    <a:p>
                      <a:r>
                        <a:rPr lang="ja-JP" altLang="en-US" sz="11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技術者</a:t>
                      </a:r>
                    </a:p>
                  </a:txBody>
                  <a:tcPr marL="39558" marR="39558" marT="19779" marB="19779" anchor="ctr"/>
                </a:tc>
                <a:tc>
                  <a:txBody>
                    <a:bodyPr/>
                    <a:lstStyle/>
                    <a:p>
                      <a:r>
                        <a:rPr lang="ja-JP" altLang="en-US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定格情報や特性の入力</a:t>
                      </a:r>
                    </a:p>
                  </a:txBody>
                  <a:tcPr marL="39558" marR="39558" marT="19779" marB="19779"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component_specs, component_attributes</a:t>
                      </a:r>
                    </a:p>
                  </a:txBody>
                  <a:tcPr marL="39558" marR="39558" marT="19779" marB="19779" anchor="ctr"/>
                </a:tc>
                <a:extLst>
                  <a:ext uri="{0D108BD9-81ED-4DB2-BD59-A6C34878D82A}">
                    <a16:rowId xmlns:a16="http://schemas.microsoft.com/office/drawing/2014/main" val="1149823603"/>
                  </a:ext>
                </a:extLst>
              </a:tr>
              <a:tr h="192232">
                <a:tc>
                  <a:txBody>
                    <a:bodyPr/>
                    <a:lstStyle/>
                    <a:p>
                      <a:r>
                        <a:rPr lang="ja-JP" altLang="en-US" sz="11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④</a:t>
                      </a:r>
                    </a:p>
                  </a:txBody>
                  <a:tcPr marL="39558" marR="39558" marT="19779" marB="19779" anchor="ctr"/>
                </a:tc>
                <a:tc>
                  <a:txBody>
                    <a:bodyPr/>
                    <a:lstStyle/>
                    <a:p>
                      <a:r>
                        <a:rPr lang="ja-JP" altLang="en-US" sz="11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商社・仕入情報登録</a:t>
                      </a:r>
                    </a:p>
                  </a:txBody>
                  <a:tcPr marL="39558" marR="39558" marT="19779" marB="19779" anchor="ctr"/>
                </a:tc>
                <a:tc>
                  <a:txBody>
                    <a:bodyPr/>
                    <a:lstStyle/>
                    <a:p>
                      <a:r>
                        <a:rPr lang="ja-JP" altLang="en-US" sz="11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調達担当</a:t>
                      </a:r>
                    </a:p>
                  </a:txBody>
                  <a:tcPr marL="39558" marR="39558" marT="19779" marB="19779" anchor="ctr"/>
                </a:tc>
                <a:tc>
                  <a:txBody>
                    <a:bodyPr/>
                    <a:lstStyle/>
                    <a:p>
                      <a:r>
                        <a:rPr lang="ja-JP" altLang="en-US" sz="11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商社の管理、価格記録</a:t>
                      </a:r>
                    </a:p>
                  </a:txBody>
                  <a:tcPr marL="39558" marR="39558" marT="19779" marB="19779" anchor="ctr"/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component_suppliers</a:t>
                      </a:r>
                      <a:r>
                        <a:rPr lang="en-US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, </a:t>
                      </a:r>
                      <a:r>
                        <a:rPr lang="en-US" sz="1100" dirty="0" err="1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supplier_price_breaks</a:t>
                      </a:r>
                      <a:endParaRPr lang="en-US" sz="11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39558" marR="39558" marT="19779" marB="19779" anchor="ctr"/>
                </a:tc>
                <a:extLst>
                  <a:ext uri="{0D108BD9-81ED-4DB2-BD59-A6C34878D82A}">
                    <a16:rowId xmlns:a16="http://schemas.microsoft.com/office/drawing/2014/main" val="1566529781"/>
                  </a:ext>
                </a:extLst>
              </a:tr>
              <a:tr h="192232">
                <a:tc>
                  <a:txBody>
                    <a:bodyPr/>
                    <a:lstStyle/>
                    <a:p>
                      <a:r>
                        <a:rPr lang="ja-JP" altLang="en-US" sz="11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⑤</a:t>
                      </a:r>
                    </a:p>
                  </a:txBody>
                  <a:tcPr marL="39558" marR="39558" marT="19779" marB="19779" anchor="ctr"/>
                </a:tc>
                <a:tc>
                  <a:txBody>
                    <a:bodyPr/>
                    <a:lstStyle/>
                    <a:p>
                      <a:r>
                        <a:rPr lang="ja-JP" altLang="en-US" sz="11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入庫処理</a:t>
                      </a:r>
                    </a:p>
                  </a:txBody>
                  <a:tcPr marL="39558" marR="39558" marT="19779" marB="19779" anchor="ctr"/>
                </a:tc>
                <a:tc>
                  <a:txBody>
                    <a:bodyPr/>
                    <a:lstStyle/>
                    <a:p>
                      <a:r>
                        <a:rPr lang="ja-JP" altLang="en-US" sz="11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事務</a:t>
                      </a:r>
                      <a:r>
                        <a:rPr lang="en-US" altLang="ja-JP" sz="11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/</a:t>
                      </a:r>
                      <a:r>
                        <a:rPr lang="ja-JP" altLang="en-US" sz="11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調達</a:t>
                      </a:r>
                    </a:p>
                  </a:txBody>
                  <a:tcPr marL="39558" marR="39558" marT="19779" marB="19779" anchor="ctr"/>
                </a:tc>
                <a:tc>
                  <a:txBody>
                    <a:bodyPr/>
                    <a:lstStyle/>
                    <a:p>
                      <a:r>
                        <a:rPr lang="ja-JP" altLang="en-US" sz="11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部品の在庫化（ロット・リール番号含む）</a:t>
                      </a:r>
                    </a:p>
                  </a:txBody>
                  <a:tcPr marL="39558" marR="39558" marT="19779" marB="19779"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inventory_blocks, transactions</a:t>
                      </a:r>
                    </a:p>
                  </a:txBody>
                  <a:tcPr marL="39558" marR="39558" marT="19779" marB="19779" anchor="ctr"/>
                </a:tc>
                <a:extLst>
                  <a:ext uri="{0D108BD9-81ED-4DB2-BD59-A6C34878D82A}">
                    <a16:rowId xmlns:a16="http://schemas.microsoft.com/office/drawing/2014/main" val="3400001346"/>
                  </a:ext>
                </a:extLst>
              </a:tr>
              <a:tr h="192232">
                <a:tc>
                  <a:txBody>
                    <a:bodyPr/>
                    <a:lstStyle/>
                    <a:p>
                      <a:r>
                        <a:rPr lang="ja-JP" altLang="en-US" sz="11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⑥</a:t>
                      </a:r>
                    </a:p>
                  </a:txBody>
                  <a:tcPr marL="39558" marR="39558" marT="19779" marB="19779" anchor="ctr"/>
                </a:tc>
                <a:tc>
                  <a:txBody>
                    <a:bodyPr/>
                    <a:lstStyle/>
                    <a:p>
                      <a:r>
                        <a:rPr lang="ja-JP" altLang="en-US" sz="11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出庫処理</a:t>
                      </a:r>
                    </a:p>
                  </a:txBody>
                  <a:tcPr marL="39558" marR="39558" marT="19779" marB="19779" anchor="ctr"/>
                </a:tc>
                <a:tc>
                  <a:txBody>
                    <a:bodyPr/>
                    <a:lstStyle/>
                    <a:p>
                      <a:r>
                        <a:rPr lang="ja-JP" altLang="en-US" sz="11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技術者</a:t>
                      </a:r>
                    </a:p>
                  </a:txBody>
                  <a:tcPr marL="39558" marR="39558" marT="19779" marB="19779" anchor="ctr"/>
                </a:tc>
                <a:tc>
                  <a:txBody>
                    <a:bodyPr/>
                    <a:lstStyle/>
                    <a:p>
                      <a:r>
                        <a:rPr lang="ja-JP" altLang="en-US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試作などで使用・記録</a:t>
                      </a:r>
                    </a:p>
                  </a:txBody>
                  <a:tcPr marL="39558" marR="39558" marT="19779" marB="19779"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transactions, component_project</a:t>
                      </a:r>
                    </a:p>
                  </a:txBody>
                  <a:tcPr marL="39558" marR="39558" marT="19779" marB="19779" anchor="ctr"/>
                </a:tc>
                <a:extLst>
                  <a:ext uri="{0D108BD9-81ED-4DB2-BD59-A6C34878D82A}">
                    <a16:rowId xmlns:a16="http://schemas.microsoft.com/office/drawing/2014/main" val="4123031739"/>
                  </a:ext>
                </a:extLst>
              </a:tr>
              <a:tr h="192232">
                <a:tc>
                  <a:txBody>
                    <a:bodyPr/>
                    <a:lstStyle/>
                    <a:p>
                      <a:r>
                        <a:rPr lang="ja-JP" altLang="en-US" sz="11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⑦</a:t>
                      </a:r>
                    </a:p>
                  </a:txBody>
                  <a:tcPr marL="39558" marR="39558" marT="19779" marB="19779" anchor="ctr"/>
                </a:tc>
                <a:tc>
                  <a:txBody>
                    <a:bodyPr/>
                    <a:lstStyle/>
                    <a:p>
                      <a:r>
                        <a:rPr lang="ja-JP" altLang="en-US" sz="11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保管場所の割当</a:t>
                      </a:r>
                    </a:p>
                  </a:txBody>
                  <a:tcPr marL="39558" marR="39558" marT="19779" marB="19779" anchor="ctr"/>
                </a:tc>
                <a:tc>
                  <a:txBody>
                    <a:bodyPr/>
                    <a:lstStyle/>
                    <a:p>
                      <a:r>
                        <a:rPr lang="ja-JP" altLang="en-US" sz="11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事務</a:t>
                      </a:r>
                      <a:r>
                        <a:rPr lang="en-US" altLang="ja-JP" sz="11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/</a:t>
                      </a:r>
                      <a:r>
                        <a:rPr lang="ja-JP" altLang="en-US" sz="11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管理者</a:t>
                      </a:r>
                    </a:p>
                  </a:txBody>
                  <a:tcPr marL="39558" marR="39558" marT="19779" marB="19779" anchor="ctr"/>
                </a:tc>
                <a:tc>
                  <a:txBody>
                    <a:bodyPr/>
                    <a:lstStyle/>
                    <a:p>
                      <a:r>
                        <a:rPr lang="ja-JP" altLang="en-US" sz="11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棚番・</a:t>
                      </a:r>
                      <a:r>
                        <a:rPr lang="en-US" altLang="ja-JP" sz="11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QR</a:t>
                      </a:r>
                      <a:r>
                        <a:rPr lang="ja-JP" altLang="en-US" sz="11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コードで物理在庫管理</a:t>
                      </a:r>
                    </a:p>
                  </a:txBody>
                  <a:tcPr marL="39558" marR="39558" marT="19779" marB="19779"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locations, component_location</a:t>
                      </a:r>
                    </a:p>
                  </a:txBody>
                  <a:tcPr marL="39558" marR="39558" marT="19779" marB="19779" anchor="ctr"/>
                </a:tc>
                <a:extLst>
                  <a:ext uri="{0D108BD9-81ED-4DB2-BD59-A6C34878D82A}">
                    <a16:rowId xmlns:a16="http://schemas.microsoft.com/office/drawing/2014/main" val="3431744179"/>
                  </a:ext>
                </a:extLst>
              </a:tr>
              <a:tr h="192232">
                <a:tc>
                  <a:txBody>
                    <a:bodyPr/>
                    <a:lstStyle/>
                    <a:p>
                      <a:r>
                        <a:rPr lang="ja-JP" altLang="en-US" sz="11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⑧</a:t>
                      </a:r>
                    </a:p>
                  </a:txBody>
                  <a:tcPr marL="39558" marR="39558" marT="19779" marB="19779"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Altium</a:t>
                      </a:r>
                      <a:r>
                        <a:rPr lang="ja-JP" altLang="en-US" sz="11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情報登録</a:t>
                      </a:r>
                    </a:p>
                  </a:txBody>
                  <a:tcPr marL="39558" marR="39558" marT="19779" marB="19779" anchor="ctr"/>
                </a:tc>
                <a:tc>
                  <a:txBody>
                    <a:bodyPr/>
                    <a:lstStyle/>
                    <a:p>
                      <a:r>
                        <a:rPr lang="ja-JP" altLang="en-US" sz="11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技術者</a:t>
                      </a:r>
                    </a:p>
                  </a:txBody>
                  <a:tcPr marL="39558" marR="39558" marT="19779" marB="19779" anchor="ctr"/>
                </a:tc>
                <a:tc>
                  <a:txBody>
                    <a:bodyPr/>
                    <a:lstStyle/>
                    <a:p>
                      <a:r>
                        <a:rPr lang="ja-JP" altLang="en-US" sz="11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回路</a:t>
                      </a:r>
                      <a:r>
                        <a:rPr lang="en-US" altLang="ja-JP" sz="11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/PCB</a:t>
                      </a:r>
                      <a:r>
                        <a:rPr lang="ja-JP" altLang="en-US" sz="11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ライブラリの紐付け</a:t>
                      </a:r>
                    </a:p>
                  </a:txBody>
                  <a:tcPr marL="39558" marR="39558" marT="19779" marB="19779"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component_altium_links</a:t>
                      </a:r>
                    </a:p>
                  </a:txBody>
                  <a:tcPr marL="39558" marR="39558" marT="19779" marB="19779" anchor="ctr"/>
                </a:tc>
                <a:extLst>
                  <a:ext uri="{0D108BD9-81ED-4DB2-BD59-A6C34878D82A}">
                    <a16:rowId xmlns:a16="http://schemas.microsoft.com/office/drawing/2014/main" val="1962027222"/>
                  </a:ext>
                </a:extLst>
              </a:tr>
              <a:tr h="192232">
                <a:tc>
                  <a:txBody>
                    <a:bodyPr/>
                    <a:lstStyle/>
                    <a:p>
                      <a:r>
                        <a:rPr lang="ja-JP" altLang="en-US" sz="11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⑨</a:t>
                      </a:r>
                    </a:p>
                  </a:txBody>
                  <a:tcPr marL="39558" marR="39558" marT="19779" marB="19779" anchor="ctr"/>
                </a:tc>
                <a:tc>
                  <a:txBody>
                    <a:bodyPr/>
                    <a:lstStyle/>
                    <a:p>
                      <a:r>
                        <a:rPr lang="ja-JP" altLang="en-US" sz="11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利用プロジェクトへの紐付け</a:t>
                      </a:r>
                    </a:p>
                  </a:txBody>
                  <a:tcPr marL="39558" marR="39558" marT="19779" marB="19779" anchor="ctr"/>
                </a:tc>
                <a:tc>
                  <a:txBody>
                    <a:bodyPr/>
                    <a:lstStyle/>
                    <a:p>
                      <a:r>
                        <a:rPr lang="ja-JP" altLang="en-US" sz="11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技術者</a:t>
                      </a:r>
                    </a:p>
                  </a:txBody>
                  <a:tcPr marL="39558" marR="39558" marT="19779" marB="19779" anchor="ctr"/>
                </a:tc>
                <a:tc>
                  <a:txBody>
                    <a:bodyPr/>
                    <a:lstStyle/>
                    <a:p>
                      <a:r>
                        <a:rPr lang="ja-JP" altLang="en-US" sz="11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どのプロジェクトで使ったか記録</a:t>
                      </a:r>
                    </a:p>
                  </a:txBody>
                  <a:tcPr marL="39558" marR="39558" marT="19779" marB="19779"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projects, component_project</a:t>
                      </a:r>
                    </a:p>
                  </a:txBody>
                  <a:tcPr marL="39558" marR="39558" marT="19779" marB="19779" anchor="ctr"/>
                </a:tc>
                <a:extLst>
                  <a:ext uri="{0D108BD9-81ED-4DB2-BD59-A6C34878D82A}">
                    <a16:rowId xmlns:a16="http://schemas.microsoft.com/office/drawing/2014/main" val="3895612913"/>
                  </a:ext>
                </a:extLst>
              </a:tr>
              <a:tr h="192232">
                <a:tc>
                  <a:txBody>
                    <a:bodyPr/>
                    <a:lstStyle/>
                    <a:p>
                      <a:r>
                        <a:rPr lang="ja-JP" altLang="en-US" sz="11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⑩</a:t>
                      </a:r>
                    </a:p>
                  </a:txBody>
                  <a:tcPr marL="39558" marR="39558" marT="19779" marB="19779" anchor="ctr"/>
                </a:tc>
                <a:tc>
                  <a:txBody>
                    <a:bodyPr/>
                    <a:lstStyle/>
                    <a:p>
                      <a:r>
                        <a:rPr lang="ja-JP" altLang="en-US" sz="11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操作履歴の記録・参照</a:t>
                      </a:r>
                    </a:p>
                  </a:txBody>
                  <a:tcPr marL="39558" marR="39558" marT="19779" marB="19779" anchor="ctr"/>
                </a:tc>
                <a:tc>
                  <a:txBody>
                    <a:bodyPr/>
                    <a:lstStyle/>
                    <a:p>
                      <a:r>
                        <a:rPr lang="ja-JP" altLang="en-US" sz="11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管理者</a:t>
                      </a:r>
                    </a:p>
                  </a:txBody>
                  <a:tcPr marL="39558" marR="39558" marT="19779" marB="19779" anchor="ctr"/>
                </a:tc>
                <a:tc>
                  <a:txBody>
                    <a:bodyPr/>
                    <a:lstStyle/>
                    <a:p>
                      <a:r>
                        <a:rPr lang="ja-JP" altLang="en-US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監査やトラブル時の原因特定</a:t>
                      </a:r>
                    </a:p>
                  </a:txBody>
                  <a:tcPr marL="39558" marR="39558" marT="19779" marB="19779" anchor="ctr"/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audit_logs</a:t>
                      </a:r>
                      <a:r>
                        <a:rPr lang="en-US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（</a:t>
                      </a:r>
                      <a:r>
                        <a:rPr lang="ja-JP" altLang="en-US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自動記録）</a:t>
                      </a:r>
                    </a:p>
                  </a:txBody>
                  <a:tcPr marL="39558" marR="39558" marT="19779" marB="19779" anchor="ctr"/>
                </a:tc>
                <a:extLst>
                  <a:ext uri="{0D108BD9-81ED-4DB2-BD59-A6C34878D82A}">
                    <a16:rowId xmlns:a16="http://schemas.microsoft.com/office/drawing/2014/main" val="4126912626"/>
                  </a:ext>
                </a:extLst>
              </a:tr>
            </a:tbl>
          </a:graphicData>
        </a:graphic>
      </p:graphicFrame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016B70E-311B-1FFF-B3E3-774E6B9293E5}"/>
              </a:ext>
            </a:extLst>
          </p:cNvPr>
          <p:cNvSpPr txBox="1"/>
          <p:nvPr/>
        </p:nvSpPr>
        <p:spPr>
          <a:xfrm>
            <a:off x="230512" y="3870491"/>
            <a:ext cx="458152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components 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は最小限の情報で登録可能（段階的入力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OK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spec_type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によって 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unit 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候補が限定される 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UI 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が前提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在庫（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inventory_blocks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）は 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supplier 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情報なくても登録可能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project 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や 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category 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は多対多で複数紐付け可能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ユーザー権限（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users.role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）で画面・操作を制限</a:t>
            </a:r>
          </a:p>
        </p:txBody>
      </p:sp>
      <p:graphicFrame>
        <p:nvGraphicFramePr>
          <p:cNvPr id="11" name="表 10">
            <a:extLst>
              <a:ext uri="{FF2B5EF4-FFF2-40B4-BE49-F238E27FC236}">
                <a16:creationId xmlns:a16="http://schemas.microsoft.com/office/drawing/2014/main" id="{3176772F-6AD2-9058-C32F-D0FC0C24B1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5540996"/>
              </p:ext>
            </p:extLst>
          </p:nvPr>
        </p:nvGraphicFramePr>
        <p:xfrm>
          <a:off x="230511" y="5043487"/>
          <a:ext cx="6037898" cy="1554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92555">
                  <a:extLst>
                    <a:ext uri="{9D8B030D-6E8A-4147-A177-3AD203B41FA5}">
                      <a16:colId xmlns:a16="http://schemas.microsoft.com/office/drawing/2014/main" val="556593439"/>
                    </a:ext>
                  </a:extLst>
                </a:gridCol>
                <a:gridCol w="1140143">
                  <a:extLst>
                    <a:ext uri="{9D8B030D-6E8A-4147-A177-3AD203B41FA5}">
                      <a16:colId xmlns:a16="http://schemas.microsoft.com/office/drawing/2014/main" val="135062068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9332135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ja-JP" altLang="en-US" sz="11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区分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sz="11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該当ステップ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説明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800069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ja-JP" altLang="en-US" sz="11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🧑‍🔧 登録フェーズ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sz="11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①</a:t>
                      </a:r>
                      <a:r>
                        <a:rPr lang="en-US" altLang="ja-JP" sz="11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〜④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部品情報と分類、スペック、商社の設定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309485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ja-JP" altLang="en-US" sz="11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📦 在庫管理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sz="11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⑤</a:t>
                      </a:r>
                      <a:r>
                        <a:rPr lang="en-US" altLang="ja-JP" sz="11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〜⑦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物理的な在庫・保管状態の登録・移動・出庫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759803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ja-JP" altLang="en-US" sz="11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📐 設計連携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sz="11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ja-JP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Altium</a:t>
                      </a:r>
                      <a:r>
                        <a:rPr lang="ja-JP" altLang="en-US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ライブラリへの連携情報の追加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296127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ja-JP" altLang="en-US" sz="11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📊 活用フェーズ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sz="11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sz="11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プロジェクト利用実績の可視化、絞り込み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19547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ja-JP" altLang="en-US" sz="11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🕵️‍♂️ トレース性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sz="11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操作ログ（自動記録）による監査・責任追跡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95304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5239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812CAA-B6A5-BAA7-455D-12CA3F8FD8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5BCE80-B570-925D-0C6D-9674467EE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UI-</a:t>
            </a:r>
            <a:r>
              <a:rPr kumimoji="1" lang="ja-JP" altLang="en-US" dirty="0"/>
              <a:t>全体</a:t>
            </a:r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E1541D88-94ED-275B-E45A-D05B582BF1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8220380"/>
              </p:ext>
            </p:extLst>
          </p:nvPr>
        </p:nvGraphicFramePr>
        <p:xfrm>
          <a:off x="838200" y="1779588"/>
          <a:ext cx="10515600" cy="330184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23930">
                  <a:extLst>
                    <a:ext uri="{9D8B030D-6E8A-4147-A177-3AD203B41FA5}">
                      <a16:colId xmlns:a16="http://schemas.microsoft.com/office/drawing/2014/main" val="247690621"/>
                    </a:ext>
                  </a:extLst>
                </a:gridCol>
                <a:gridCol w="3998758">
                  <a:extLst>
                    <a:ext uri="{9D8B030D-6E8A-4147-A177-3AD203B41FA5}">
                      <a16:colId xmlns:a16="http://schemas.microsoft.com/office/drawing/2014/main" val="563070180"/>
                    </a:ext>
                  </a:extLst>
                </a:gridCol>
                <a:gridCol w="4592912">
                  <a:extLst>
                    <a:ext uri="{9D8B030D-6E8A-4147-A177-3AD203B41FA5}">
                      <a16:colId xmlns:a16="http://schemas.microsoft.com/office/drawing/2014/main" val="2249033041"/>
                    </a:ext>
                  </a:extLst>
                </a:gridCol>
              </a:tblGrid>
              <a:tr h="23584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画面名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434" marR="9434" marT="94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関与テーブル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434" marR="9434" marT="94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機能概要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434" marR="9434" marT="9434" marB="0" anchor="ctr"/>
                </a:tc>
                <a:extLst>
                  <a:ext uri="{0D108BD9-81ED-4DB2-BD59-A6C34878D82A}">
                    <a16:rowId xmlns:a16="http://schemas.microsoft.com/office/drawing/2014/main" val="3127556352"/>
                  </a:ext>
                </a:extLst>
              </a:tr>
              <a:tr h="23584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部品一覧画面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434" marR="9434" marT="94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components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434" marR="9434" marT="94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部品の検索・一覧表示、在庫数や分類の確認、詳細画面への遷移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434" marR="9434" marT="9434" marB="0" anchor="ctr"/>
                </a:tc>
                <a:extLst>
                  <a:ext uri="{0D108BD9-81ED-4DB2-BD59-A6C34878D82A}">
                    <a16:rowId xmlns:a16="http://schemas.microsoft.com/office/drawing/2014/main" val="3731316416"/>
                  </a:ext>
                </a:extLst>
              </a:tr>
              <a:tr h="235846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部品詳細画面</a:t>
                      </a:r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434" marR="9434" marT="94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components, component_specs, component_attributes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434" marR="9434" marT="94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部品の基本情報・スペック・属性を確認／編集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434" marR="9434" marT="9434" marB="0" anchor="ctr"/>
                </a:tc>
                <a:extLst>
                  <a:ext uri="{0D108BD9-81ED-4DB2-BD59-A6C34878D82A}">
                    <a16:rowId xmlns:a16="http://schemas.microsoft.com/office/drawing/2014/main" val="2476021095"/>
                  </a:ext>
                </a:extLst>
              </a:tr>
              <a:tr h="23584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部品新規登録画面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434" marR="9434" marT="94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components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434" marR="9434" marT="94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型番・名称・基本属性を入力して部品を追加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434" marR="9434" marT="9434" marB="0" anchor="ctr"/>
                </a:tc>
                <a:extLst>
                  <a:ext uri="{0D108BD9-81ED-4DB2-BD59-A6C34878D82A}">
                    <a16:rowId xmlns:a16="http://schemas.microsoft.com/office/drawing/2014/main" val="1335839712"/>
                  </a:ext>
                </a:extLst>
              </a:tr>
              <a:tr h="23584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スペック・属性編集画面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434" marR="9434" marT="94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component_specs, component_attributes, spec_types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434" marR="9434" marT="94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数値スペックや柔軟属性の追加・編集（</a:t>
                      </a:r>
                      <a:r>
                        <a:rPr lang="en-US" altLang="ja-JP" sz="110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unit</a:t>
                      </a:r>
                      <a:r>
                        <a:rPr lang="ja-JP" altLang="en-US" sz="110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選択含む）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434" marR="9434" marT="9434" marB="0" anchor="ctr"/>
                </a:tc>
                <a:extLst>
                  <a:ext uri="{0D108BD9-81ED-4DB2-BD59-A6C34878D82A}">
                    <a16:rowId xmlns:a16="http://schemas.microsoft.com/office/drawing/2014/main" val="4107517558"/>
                  </a:ext>
                </a:extLst>
              </a:tr>
              <a:tr h="23584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パッケージ／分類設定画面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434" marR="9434" marT="94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packages, categories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434" marR="9434" marT="94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部品にパッケージや分類を紐付ける</a:t>
                      </a:r>
                      <a:r>
                        <a:rPr lang="en-US" altLang="ja-JP" sz="110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UI</a:t>
                      </a:r>
                      <a:r>
                        <a:rPr lang="ja-JP" altLang="en-US" sz="110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（多対多制御）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434" marR="9434" marT="9434" marB="0" anchor="ctr"/>
                </a:tc>
                <a:extLst>
                  <a:ext uri="{0D108BD9-81ED-4DB2-BD59-A6C34878D82A}">
                    <a16:rowId xmlns:a16="http://schemas.microsoft.com/office/drawing/2014/main" val="2420533178"/>
                  </a:ext>
                </a:extLst>
              </a:tr>
              <a:tr h="23584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仕入情報管理画面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434" marR="9434" marT="94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component_suppliers, supplier_price_breaks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434" marR="9434" marT="94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商社情報・価格・数量条件を入力・編集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434" marR="9434" marT="9434" marB="0" anchor="ctr"/>
                </a:tc>
                <a:extLst>
                  <a:ext uri="{0D108BD9-81ED-4DB2-BD59-A6C34878D82A}">
                    <a16:rowId xmlns:a16="http://schemas.microsoft.com/office/drawing/2014/main" val="1273422812"/>
                  </a:ext>
                </a:extLst>
              </a:tr>
              <a:tr h="23584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入庫画面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434" marR="9434" marT="94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inventory_blocks, transactions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434" marR="9434" marT="94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ロット番号、数量、保管棚などを入力し在庫追加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434" marR="9434" marT="9434" marB="0" anchor="ctr"/>
                </a:tc>
                <a:extLst>
                  <a:ext uri="{0D108BD9-81ED-4DB2-BD59-A6C34878D82A}">
                    <a16:rowId xmlns:a16="http://schemas.microsoft.com/office/drawing/2014/main" val="3652878716"/>
                  </a:ext>
                </a:extLst>
              </a:tr>
              <a:tr h="23584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出庫画面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434" marR="9434" marT="94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transactions, component_project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434" marR="9434" marT="94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出庫処理として数量、理由、プロジェクトを選択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434" marR="9434" marT="9434" marB="0" anchor="ctr"/>
                </a:tc>
                <a:extLst>
                  <a:ext uri="{0D108BD9-81ED-4DB2-BD59-A6C34878D82A}">
                    <a16:rowId xmlns:a16="http://schemas.microsoft.com/office/drawing/2014/main" val="3528658837"/>
                  </a:ext>
                </a:extLst>
              </a:tr>
              <a:tr h="23584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保管棚割付画面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434" marR="9434" marT="94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locations, component_location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434" marR="9434" marT="94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QR</a:t>
                      </a:r>
                      <a:r>
                        <a:rPr lang="ja-JP" altLang="en-US" sz="110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コード対応の棚マップ選択と割付制御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434" marR="9434" marT="9434" marB="0" anchor="ctr"/>
                </a:tc>
                <a:extLst>
                  <a:ext uri="{0D108BD9-81ED-4DB2-BD59-A6C34878D82A}">
                    <a16:rowId xmlns:a16="http://schemas.microsoft.com/office/drawing/2014/main" val="3413477810"/>
                  </a:ext>
                </a:extLst>
              </a:tr>
              <a:tr h="2358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Altium</a:t>
                      </a:r>
                      <a:r>
                        <a:rPr lang="ja-JP" altLang="en-US" sz="110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連携画面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434" marR="9434" marT="94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component_altium_links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434" marR="9434" marT="94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sch_lib, pcb_lib</a:t>
                      </a:r>
                      <a:r>
                        <a:rPr lang="ja-JP" altLang="en-US" sz="110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のパス／名前を登録・編集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434" marR="9434" marT="9434" marB="0" anchor="ctr"/>
                </a:tc>
                <a:extLst>
                  <a:ext uri="{0D108BD9-81ED-4DB2-BD59-A6C34878D82A}">
                    <a16:rowId xmlns:a16="http://schemas.microsoft.com/office/drawing/2014/main" val="2479215904"/>
                  </a:ext>
                </a:extLst>
              </a:tr>
              <a:tr h="23584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プロジェクト管理画面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434" marR="9434" marT="94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projects, component_project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434" marR="9434" marT="94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構成部品と使用実績の閲覧・登録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434" marR="9434" marT="9434" marB="0" anchor="ctr"/>
                </a:tc>
                <a:extLst>
                  <a:ext uri="{0D108BD9-81ED-4DB2-BD59-A6C34878D82A}">
                    <a16:rowId xmlns:a16="http://schemas.microsoft.com/office/drawing/2014/main" val="1816625034"/>
                  </a:ext>
                </a:extLst>
              </a:tr>
              <a:tr h="23584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操作ログ画面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434" marR="9434" marT="94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audit_logs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434" marR="9434" marT="94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操作履歴（誰がいつ何を変更したか）を一覧表示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434" marR="9434" marT="9434" marB="0" anchor="ctr"/>
                </a:tc>
                <a:extLst>
                  <a:ext uri="{0D108BD9-81ED-4DB2-BD59-A6C34878D82A}">
                    <a16:rowId xmlns:a16="http://schemas.microsoft.com/office/drawing/2014/main" val="3606627662"/>
                  </a:ext>
                </a:extLst>
              </a:tr>
              <a:tr h="23584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ユーザー管理画面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434" marR="9434" marT="94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users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434" marR="9434" marT="94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ログインユーザー・権限管理（管理者向け）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434" marR="9434" marT="9434" marB="0" anchor="ctr"/>
                </a:tc>
                <a:extLst>
                  <a:ext uri="{0D108BD9-81ED-4DB2-BD59-A6C34878D82A}">
                    <a16:rowId xmlns:a16="http://schemas.microsoft.com/office/drawing/2014/main" val="1559127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0711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1526</TotalTime>
  <Words>2819</Words>
  <Application>Microsoft Office PowerPoint</Application>
  <PresentationFormat>ワイド画面</PresentationFormat>
  <Paragraphs>432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9" baseType="lpstr">
      <vt:lpstr>Meiryo UI</vt:lpstr>
      <vt:lpstr>游ゴシック</vt:lpstr>
      <vt:lpstr>游ゴシック Light</vt:lpstr>
      <vt:lpstr>Arial</vt:lpstr>
      <vt:lpstr>Wingdings</vt:lpstr>
      <vt:lpstr>Office テーマ</vt:lpstr>
      <vt:lpstr>Bitskeep 部品在庫管理システム</vt:lpstr>
      <vt:lpstr>管理情報</vt:lpstr>
      <vt:lpstr>機能一覧</vt:lpstr>
      <vt:lpstr>付加機能一覧</vt:lpstr>
      <vt:lpstr>DB設計-テーブル指定</vt:lpstr>
      <vt:lpstr>DB設計-ER図</vt:lpstr>
      <vt:lpstr>DB設計-ER図</vt:lpstr>
      <vt:lpstr>業務フロー</vt:lpstr>
      <vt:lpstr>UI-全体</vt:lpstr>
      <vt:lpstr>UI-カラーテーマ</vt:lpstr>
      <vt:lpstr>UI-部品一覧画面</vt:lpstr>
      <vt:lpstr>UI-部品詳細画面</vt:lpstr>
      <vt:lpstr>メモ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輝 清水</dc:creator>
  <cp:lastModifiedBy>輝 清水</cp:lastModifiedBy>
  <cp:revision>8</cp:revision>
  <dcterms:created xsi:type="dcterms:W3CDTF">2025-06-20T13:58:00Z</dcterms:created>
  <dcterms:modified xsi:type="dcterms:W3CDTF">2025-06-21T15:27:30Z</dcterms:modified>
</cp:coreProperties>
</file>