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SemiBold"/>
      <p:regular r:id="rId28"/>
      <p:bold r:id="rId29"/>
      <p:italic r:id="rId30"/>
      <p:boldItalic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imen abidi (Imenj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SemiBold-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Semi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SemiBold-boldItalic.fntdata"/><Relationship Id="rId30" Type="http://schemas.openxmlformats.org/officeDocument/2006/relationships/font" Target="fonts/NunitoSemiBold-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2-26T10:57:26.183">
    <p:pos x="6000" y="0"/>
    <p:text>Welcome, everyone. 
In today's competitive market, strategic pricing and discounting are vital for success. so in this presentation we'll uncover insights into consumer behavior and effective discount strategies.   
we was requested by Eniac to help in maximazing revenue while staying competitive,, so our main foccus was to studie. 
we conducted an analysis of a sample of 15-monthof data. However, it is imperative to note that this timeframe may not fully unveil discernible patterns. Furthermore, the dataset lacked crucial contextual information like customer profiles and reviews, which could have provided valuable insights.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2-26T08:25:51.552">
    <p:pos x="6000" y="0"/>
    <p:text>Investigating the data  indicate that 90% of products are sold with discounts, wish cover 95% of th total revenue with an average discount of 20%,  wish suggests a strong inclination among customers towards seeking value-oriented purchases. wish underscores the significance of discounts in influencing customer purchasing decisions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2-26T12:59:57.398">
    <p:pos x="6000" y="0"/>
    <p:text>Eniac is  offering substantial discounts on lower-priced items to appeal to price-sensitive customers, while gradually reducing discounts on higher-priced items. This aims to optimize revenue and uphold perceived value across different price segments, while also ensuring continued user growth. and now marvin will show u  a study on one of eniac's products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b8d3f14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b8d3f14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b8d3f0d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b8d3f0d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2b6ef381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2b6ef381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b8d3f0d6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b8d3f0d6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2b3e7ba5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2b3e7ba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b8d3f0d6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b8d3f0d6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b8d3f0d6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b8d3f0d6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b8d3f0d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b8d3f0d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b8d3f0d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bb8d3f0d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b8d3f0d6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b8d3f0d6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b8d3f0d6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b8d3f0d6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b8d3f141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b8d3f141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b8d3f0d6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b8d3f0d6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b8d3f0d6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b8d3f0d6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bb547598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bb547598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b8d3f141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b8d3f141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bb547598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bb547598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b8d3f0d6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b8d3f0d6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c47fb4f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c47fb4f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b8d3f0d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b8d3f0d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55" name="Google Shape;55;p13"/>
          <p:cNvSpPr/>
          <p:nvPr/>
        </p:nvSpPr>
        <p:spPr>
          <a:xfrm>
            <a:off x="507675" y="569725"/>
            <a:ext cx="8096100" cy="3941100"/>
          </a:xfrm>
          <a:prstGeom prst="flowChartAlternateProcess">
            <a:avLst/>
          </a:prstGeom>
          <a:solidFill>
            <a:schemeClr val="lt1"/>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endParaRPr>
          </a:p>
          <a:p>
            <a:pPr indent="0" lvl="0" marL="0" rtl="0" algn="ctr">
              <a:spcBef>
                <a:spcPts val="0"/>
              </a:spcBef>
              <a:spcAft>
                <a:spcPts val="0"/>
              </a:spcAft>
              <a:buNone/>
            </a:pPr>
            <a:r>
              <a:rPr b="1" lang="en-GB" sz="4100">
                <a:solidFill>
                  <a:srgbClr val="38761D"/>
                </a:solidFill>
              </a:rPr>
              <a:t>Unlocking Value </a:t>
            </a:r>
            <a:endParaRPr b="1" sz="4100">
              <a:solidFill>
                <a:srgbClr val="38761D"/>
              </a:solidFill>
            </a:endParaRPr>
          </a:p>
          <a:p>
            <a:pPr indent="0" lvl="0" marL="0" rtl="0" algn="ctr">
              <a:spcBef>
                <a:spcPts val="0"/>
              </a:spcBef>
              <a:spcAft>
                <a:spcPts val="0"/>
              </a:spcAft>
              <a:buNone/>
            </a:pPr>
            <a:r>
              <a:t/>
            </a:r>
            <a:endParaRPr b="1" sz="3600">
              <a:solidFill>
                <a:schemeClr val="dk1"/>
              </a:solidFill>
            </a:endParaRPr>
          </a:p>
          <a:p>
            <a:pPr indent="0" lvl="0" marL="0" rtl="0" algn="ctr">
              <a:spcBef>
                <a:spcPts val="0"/>
              </a:spcBef>
              <a:spcAft>
                <a:spcPts val="0"/>
              </a:spcAft>
              <a:buNone/>
            </a:pPr>
            <a:r>
              <a:t/>
            </a:r>
            <a:endParaRPr b="1" sz="3600">
              <a:solidFill>
                <a:schemeClr val="dk1"/>
              </a:solidFill>
            </a:endParaRPr>
          </a:p>
          <a:p>
            <a:pPr indent="0" lvl="0" marL="0" rtl="0" algn="ctr">
              <a:spcBef>
                <a:spcPts val="0"/>
              </a:spcBef>
              <a:spcAft>
                <a:spcPts val="0"/>
              </a:spcAft>
              <a:buNone/>
            </a:pPr>
            <a:r>
              <a:rPr b="1" lang="en-GB" sz="3600">
                <a:solidFill>
                  <a:srgbClr val="93C47D"/>
                </a:solidFill>
              </a:rPr>
              <a:t>Data-Driven Discount Decisions</a:t>
            </a:r>
            <a:endParaRPr b="1" sz="3600">
              <a:solidFill>
                <a:srgbClr val="93C47D"/>
              </a:solidFill>
            </a:endParaRPr>
          </a:p>
          <a:p>
            <a:pPr indent="0" lvl="0" marL="0" rtl="0" algn="ctr">
              <a:spcBef>
                <a:spcPts val="0"/>
              </a:spcBef>
              <a:spcAft>
                <a:spcPts val="0"/>
              </a:spcAft>
              <a:buNone/>
            </a:pPr>
            <a:r>
              <a:t/>
            </a:r>
            <a:endParaRPr sz="2000"/>
          </a:p>
          <a:p>
            <a:pPr indent="0" lvl="0" marL="0" rtl="0" algn="ctr">
              <a:spcBef>
                <a:spcPts val="0"/>
              </a:spcBef>
              <a:spcAft>
                <a:spcPts val="0"/>
              </a:spcAft>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rotWithShape="1">
          <a:blip r:embed="rId3">
            <a:alphaModFix/>
          </a:blip>
          <a:srcRect b="0" l="1048" r="0" t="0"/>
          <a:stretch/>
        </p:blipFill>
        <p:spPr>
          <a:xfrm>
            <a:off x="533150" y="116450"/>
            <a:ext cx="8163849" cy="4838700"/>
          </a:xfrm>
          <a:prstGeom prst="rect">
            <a:avLst/>
          </a:prstGeom>
          <a:noFill/>
          <a:ln>
            <a:noFill/>
          </a:ln>
        </p:spPr>
      </p:pic>
      <p:sp>
        <p:nvSpPr>
          <p:cNvPr id="119" name="Google Shape;119;p22"/>
          <p:cNvSpPr txBox="1"/>
          <p:nvPr/>
        </p:nvSpPr>
        <p:spPr>
          <a:xfrm>
            <a:off x="0" y="170375"/>
            <a:ext cx="9144000" cy="500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dk2"/>
                </a:solidFill>
              </a:rPr>
              <a:t>Apple AirPods - </a:t>
            </a:r>
            <a:r>
              <a:rPr b="1" lang="en-GB" sz="1800">
                <a:solidFill>
                  <a:schemeClr val="dk2"/>
                </a:solidFill>
              </a:rPr>
              <a:t>Moderate Year-End Discounts Have A Strong Leverage Effect  </a:t>
            </a:r>
            <a:endParaRPr b="1" sz="1800">
              <a:solidFill>
                <a:schemeClr val="dk2"/>
              </a:solidFill>
            </a:endParaRPr>
          </a:p>
          <a:p>
            <a:pPr indent="0" lvl="0" marL="0" rtl="0" algn="ctr">
              <a:spcBef>
                <a:spcPts val="0"/>
              </a:spcBef>
              <a:spcAft>
                <a:spcPts val="0"/>
              </a:spcAft>
              <a:buNone/>
            </a:pPr>
            <a:r>
              <a:t/>
            </a:r>
            <a:endParaRPr sz="1800">
              <a:solidFill>
                <a:schemeClr val="dk2"/>
              </a:solidFill>
            </a:endParaRPr>
          </a:p>
        </p:txBody>
      </p:sp>
      <p:grpSp>
        <p:nvGrpSpPr>
          <p:cNvPr id="120" name="Google Shape;120;p22"/>
          <p:cNvGrpSpPr/>
          <p:nvPr/>
        </p:nvGrpSpPr>
        <p:grpSpPr>
          <a:xfrm>
            <a:off x="4657750" y="958500"/>
            <a:ext cx="4522200" cy="3837000"/>
            <a:chOff x="4534175" y="922550"/>
            <a:chExt cx="4522200" cy="3837000"/>
          </a:xfrm>
        </p:grpSpPr>
        <p:sp>
          <p:nvSpPr>
            <p:cNvPr id="121" name="Google Shape;121;p22"/>
            <p:cNvSpPr txBox="1"/>
            <p:nvPr/>
          </p:nvSpPr>
          <p:spPr>
            <a:xfrm>
              <a:off x="4534175" y="3546600"/>
              <a:ext cx="174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DD7E6B"/>
                  </a:solidFill>
                </a:rPr>
                <a:t>n</a:t>
              </a:r>
              <a:r>
                <a:rPr lang="en-GB" sz="1800">
                  <a:solidFill>
                    <a:srgbClr val="DD7E6B"/>
                  </a:solidFill>
                </a:rPr>
                <a:t>o discount</a:t>
              </a:r>
              <a:endParaRPr sz="1800">
                <a:solidFill>
                  <a:srgbClr val="DD7E6B"/>
                </a:solidFill>
              </a:endParaRPr>
            </a:p>
          </p:txBody>
        </p:sp>
        <p:cxnSp>
          <p:nvCxnSpPr>
            <p:cNvPr id="122" name="Google Shape;122;p22"/>
            <p:cNvCxnSpPr/>
            <p:nvPr/>
          </p:nvCxnSpPr>
          <p:spPr>
            <a:xfrm>
              <a:off x="6320050" y="922550"/>
              <a:ext cx="0" cy="3837000"/>
            </a:xfrm>
            <a:prstGeom prst="straightConnector1">
              <a:avLst/>
            </a:prstGeom>
            <a:noFill/>
            <a:ln cap="flat" cmpd="sng" w="28575">
              <a:solidFill>
                <a:srgbClr val="DD7E6B"/>
              </a:solidFill>
              <a:prstDash val="dash"/>
              <a:round/>
              <a:headEnd len="med" w="med" type="none"/>
              <a:tailEnd len="med" w="med" type="none"/>
            </a:ln>
          </p:spPr>
        </p:cxnSp>
        <p:sp>
          <p:nvSpPr>
            <p:cNvPr id="123" name="Google Shape;123;p22"/>
            <p:cNvSpPr txBox="1"/>
            <p:nvPr/>
          </p:nvSpPr>
          <p:spPr>
            <a:xfrm>
              <a:off x="6679475" y="3546600"/>
              <a:ext cx="237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DD7E6B"/>
                  </a:solidFill>
                </a:rPr>
                <a:t>9-14% </a:t>
              </a:r>
              <a:r>
                <a:rPr lang="en-GB" sz="1800">
                  <a:solidFill>
                    <a:srgbClr val="DD7E6B"/>
                  </a:solidFill>
                </a:rPr>
                <a:t>discount </a:t>
              </a:r>
              <a:endParaRPr sz="1800">
                <a:solidFill>
                  <a:srgbClr val="DD7E6B"/>
                </a:solidFill>
              </a:endParaRPr>
            </a:p>
          </p:txBody>
        </p:sp>
      </p:grpSp>
      <p:sp>
        <p:nvSpPr>
          <p:cNvPr id="124" name="Google Shape;124;p22"/>
          <p:cNvSpPr txBox="1"/>
          <p:nvPr/>
        </p:nvSpPr>
        <p:spPr>
          <a:xfrm>
            <a:off x="1961925" y="1982875"/>
            <a:ext cx="4698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rgbClr val="6AA84F"/>
                </a:solidFill>
              </a:rPr>
              <a:t>→</a:t>
            </a:r>
            <a:r>
              <a:rPr lang="en-GB" sz="2200">
                <a:solidFill>
                  <a:srgbClr val="6AA84F"/>
                </a:solidFill>
              </a:rPr>
              <a:t> 83% </a:t>
            </a:r>
            <a:r>
              <a:rPr lang="en-GB" sz="2200">
                <a:solidFill>
                  <a:schemeClr val="dk1"/>
                </a:solidFill>
              </a:rPr>
              <a:t>more orders</a:t>
            </a:r>
            <a:endParaRPr sz="2200">
              <a:solidFill>
                <a:schemeClr val="dk1"/>
              </a:solidFill>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8</a:t>
            </a:r>
            <a:endParaRPr/>
          </a:p>
        </p:txBody>
      </p:sp>
      <p:sp>
        <p:nvSpPr>
          <p:cNvPr id="131" name="Google Shape;131;p23"/>
          <p:cNvSpPr txBox="1"/>
          <p:nvPr/>
        </p:nvSpPr>
        <p:spPr>
          <a:xfrm>
            <a:off x="-60175" y="187150"/>
            <a:ext cx="85971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GB" sz="1800">
                <a:solidFill>
                  <a:srgbClr val="6AA84F"/>
                </a:solidFill>
              </a:rPr>
              <a:t>Q</a:t>
            </a:r>
            <a:r>
              <a:rPr b="1" baseline="-25000" lang="en-GB" sz="1800">
                <a:solidFill>
                  <a:srgbClr val="6AA84F"/>
                </a:solidFill>
              </a:rPr>
              <a:t>4</a:t>
            </a:r>
            <a:r>
              <a:rPr b="1" i="1" lang="en-GB" sz="1800">
                <a:solidFill>
                  <a:srgbClr val="0D0D0D"/>
                </a:solidFill>
                <a:highlight>
                  <a:srgbClr val="FFFFFF"/>
                </a:highlight>
              </a:rPr>
              <a:t> </a:t>
            </a:r>
            <a:r>
              <a:rPr b="1" i="1" lang="en-GB" sz="1800">
                <a:solidFill>
                  <a:schemeClr val="dk2"/>
                </a:solidFill>
                <a:highlight>
                  <a:srgbClr val="FFFFFF"/>
                </a:highlight>
              </a:rPr>
              <a:t>Revenue </a:t>
            </a:r>
            <a:r>
              <a:rPr b="1" i="1" lang="en-GB" sz="1800">
                <a:solidFill>
                  <a:srgbClr val="93C47D"/>
                </a:solidFill>
                <a:highlight>
                  <a:srgbClr val="FFFFFF"/>
                </a:highlight>
              </a:rPr>
              <a:t>Peak</a:t>
            </a:r>
            <a:endParaRPr b="1" i="1" sz="1800">
              <a:solidFill>
                <a:srgbClr val="93C47D"/>
              </a:solidFill>
            </a:endParaRPr>
          </a:p>
        </p:txBody>
      </p:sp>
      <p:pic>
        <p:nvPicPr>
          <p:cNvPr id="132" name="Google Shape;132;p23"/>
          <p:cNvPicPr preferRelativeResize="0"/>
          <p:nvPr/>
        </p:nvPicPr>
        <p:blipFill>
          <a:blip r:embed="rId3">
            <a:alphaModFix/>
          </a:blip>
          <a:stretch>
            <a:fillRect/>
          </a:stretch>
        </p:blipFill>
        <p:spPr>
          <a:xfrm>
            <a:off x="609600" y="1002250"/>
            <a:ext cx="7545050" cy="4065051"/>
          </a:xfrm>
          <a:prstGeom prst="rect">
            <a:avLst/>
          </a:prstGeom>
          <a:noFill/>
          <a:ln>
            <a:noFill/>
          </a:ln>
        </p:spPr>
      </p:pic>
      <p:sp>
        <p:nvSpPr>
          <p:cNvPr id="133" name="Google Shape;133;p23"/>
          <p:cNvSpPr/>
          <p:nvPr/>
        </p:nvSpPr>
        <p:spPr>
          <a:xfrm>
            <a:off x="3036975" y="4525900"/>
            <a:ext cx="767100" cy="39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ctr">
              <a:lnSpc>
                <a:spcPct val="150000"/>
              </a:lnSpc>
              <a:spcBef>
                <a:spcPts val="1200"/>
              </a:spcBef>
              <a:spcAft>
                <a:spcPts val="0"/>
              </a:spcAft>
              <a:buClr>
                <a:schemeClr val="dk1"/>
              </a:buClr>
              <a:buSzPts val="1100"/>
              <a:buFont typeface="Arial"/>
              <a:buNone/>
            </a:pPr>
            <a:r>
              <a:rPr lang="en-GB" sz="1800">
                <a:solidFill>
                  <a:schemeClr val="dk2"/>
                </a:solidFill>
                <a:latin typeface="Times New Roman"/>
                <a:ea typeface="Times New Roman"/>
                <a:cs typeface="Times New Roman"/>
                <a:sym typeface="Times New Roman"/>
              </a:rPr>
              <a:t>Q</a:t>
            </a:r>
            <a:r>
              <a:rPr baseline="-25000" lang="en-GB" sz="1800">
                <a:solidFill>
                  <a:schemeClr val="dk2"/>
                </a:solidFill>
                <a:latin typeface="Times New Roman"/>
                <a:ea typeface="Times New Roman"/>
                <a:cs typeface="Times New Roman"/>
                <a:sym typeface="Times New Roman"/>
              </a:rPr>
              <a:t>3</a:t>
            </a:r>
            <a:endParaRPr baseline="-25000" sz="1800">
              <a:solidFill>
                <a:schemeClr val="dk2"/>
              </a:solidFill>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
        <p:nvSpPr>
          <p:cNvPr id="134" name="Google Shape;134;p23"/>
          <p:cNvSpPr/>
          <p:nvPr/>
        </p:nvSpPr>
        <p:spPr>
          <a:xfrm>
            <a:off x="1294400" y="4540925"/>
            <a:ext cx="767100" cy="39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ctr">
              <a:lnSpc>
                <a:spcPct val="150000"/>
              </a:lnSpc>
              <a:spcBef>
                <a:spcPts val="1200"/>
              </a:spcBef>
              <a:spcAft>
                <a:spcPts val="0"/>
              </a:spcAft>
              <a:buNone/>
            </a:pPr>
            <a:r>
              <a:rPr lang="en-GB" sz="1800">
                <a:solidFill>
                  <a:schemeClr val="dk2"/>
                </a:solidFill>
                <a:latin typeface="Times New Roman"/>
                <a:ea typeface="Times New Roman"/>
                <a:cs typeface="Times New Roman"/>
                <a:sym typeface="Times New Roman"/>
              </a:rPr>
              <a:t>Q</a:t>
            </a:r>
            <a:r>
              <a:rPr baseline="-25000" lang="en-GB" sz="1800">
                <a:solidFill>
                  <a:schemeClr val="dk2"/>
                </a:solidFill>
                <a:latin typeface="Times New Roman"/>
                <a:ea typeface="Times New Roman"/>
                <a:cs typeface="Times New Roman"/>
                <a:sym typeface="Times New Roman"/>
              </a:rPr>
              <a:t>4</a:t>
            </a:r>
            <a:endParaRPr baseline="-25000" sz="1800">
              <a:solidFill>
                <a:schemeClr val="dk2"/>
              </a:solidFill>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
        <p:nvSpPr>
          <p:cNvPr id="135" name="Google Shape;135;p23"/>
          <p:cNvSpPr/>
          <p:nvPr/>
        </p:nvSpPr>
        <p:spPr>
          <a:xfrm>
            <a:off x="4883425" y="4540925"/>
            <a:ext cx="767100" cy="39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ctr">
              <a:lnSpc>
                <a:spcPct val="150000"/>
              </a:lnSpc>
              <a:spcBef>
                <a:spcPts val="1200"/>
              </a:spcBef>
              <a:spcAft>
                <a:spcPts val="0"/>
              </a:spcAft>
              <a:buNone/>
            </a:pPr>
            <a:r>
              <a:rPr lang="en-GB" sz="1800">
                <a:solidFill>
                  <a:schemeClr val="dk2"/>
                </a:solidFill>
                <a:latin typeface="Times New Roman"/>
                <a:ea typeface="Times New Roman"/>
                <a:cs typeface="Times New Roman"/>
                <a:sym typeface="Times New Roman"/>
              </a:rPr>
              <a:t>Q</a:t>
            </a:r>
            <a:r>
              <a:rPr baseline="-25000" lang="en-GB" sz="1900">
                <a:solidFill>
                  <a:schemeClr val="dk1"/>
                </a:solidFill>
                <a:latin typeface="Times New Roman"/>
                <a:ea typeface="Times New Roman"/>
                <a:cs typeface="Times New Roman"/>
                <a:sym typeface="Times New Roman"/>
              </a:rPr>
              <a:t>2</a:t>
            </a:r>
            <a:endParaRPr baseline="-25000" sz="19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
        <p:nvSpPr>
          <p:cNvPr id="136" name="Google Shape;136;p23"/>
          <p:cNvSpPr/>
          <p:nvPr/>
        </p:nvSpPr>
        <p:spPr>
          <a:xfrm>
            <a:off x="6885675" y="4525900"/>
            <a:ext cx="767100" cy="39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ctr">
              <a:lnSpc>
                <a:spcPct val="150000"/>
              </a:lnSpc>
              <a:spcBef>
                <a:spcPts val="1200"/>
              </a:spcBef>
              <a:spcAft>
                <a:spcPts val="0"/>
              </a:spcAft>
              <a:buNone/>
            </a:pPr>
            <a:r>
              <a:rPr lang="en-GB" sz="1800">
                <a:solidFill>
                  <a:schemeClr val="dk2"/>
                </a:solidFill>
                <a:latin typeface="Times New Roman"/>
                <a:ea typeface="Times New Roman"/>
                <a:cs typeface="Times New Roman"/>
                <a:sym typeface="Times New Roman"/>
              </a:rPr>
              <a:t>Q</a:t>
            </a:r>
            <a:r>
              <a:rPr baseline="-25000" lang="en-GB" sz="1800">
                <a:solidFill>
                  <a:schemeClr val="dk2"/>
                </a:solidFill>
                <a:latin typeface="Times New Roman"/>
                <a:ea typeface="Times New Roman"/>
                <a:cs typeface="Times New Roman"/>
                <a:sym typeface="Times New Roman"/>
              </a:rPr>
              <a:t>1</a:t>
            </a:r>
            <a:endParaRPr baseline="-25000" sz="1800">
              <a:solidFill>
                <a:schemeClr val="dk2"/>
              </a:solidFill>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
        <p:nvSpPr>
          <p:cNvPr id="137" name="Google Shape;137;p23"/>
          <p:cNvSpPr/>
          <p:nvPr/>
        </p:nvSpPr>
        <p:spPr>
          <a:xfrm>
            <a:off x="5308925" y="806750"/>
            <a:ext cx="3323700" cy="8271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2"/>
                </a:solidFill>
              </a:rPr>
              <a:t>Revenue in Q4 = 2.3 M Euro</a:t>
            </a:r>
            <a:endParaRPr>
              <a:solidFill>
                <a:schemeClr val="dk2"/>
              </a:solidFill>
            </a:endParaRPr>
          </a:p>
        </p:txBody>
      </p:sp>
      <p:sp>
        <p:nvSpPr>
          <p:cNvPr id="138" name="Google Shape;138;p23"/>
          <p:cNvSpPr/>
          <p:nvPr/>
        </p:nvSpPr>
        <p:spPr>
          <a:xfrm>
            <a:off x="1020675" y="992600"/>
            <a:ext cx="1037700" cy="227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165425" y="648675"/>
            <a:ext cx="4792000" cy="4243150"/>
          </a:xfrm>
          <a:prstGeom prst="rect">
            <a:avLst/>
          </a:prstGeom>
          <a:noFill/>
          <a:ln>
            <a:noFill/>
          </a:ln>
        </p:spPr>
      </p:pic>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9</a:t>
            </a:r>
            <a:endParaRPr/>
          </a:p>
        </p:txBody>
      </p:sp>
      <p:pic>
        <p:nvPicPr>
          <p:cNvPr id="145" name="Google Shape;145;p24"/>
          <p:cNvPicPr preferRelativeResize="0"/>
          <p:nvPr/>
        </p:nvPicPr>
        <p:blipFill>
          <a:blip r:embed="rId4">
            <a:alphaModFix/>
          </a:blip>
          <a:stretch>
            <a:fillRect/>
          </a:stretch>
        </p:blipFill>
        <p:spPr>
          <a:xfrm>
            <a:off x="4361450" y="510350"/>
            <a:ext cx="4659701" cy="4243150"/>
          </a:xfrm>
          <a:prstGeom prst="rect">
            <a:avLst/>
          </a:prstGeom>
          <a:noFill/>
          <a:ln>
            <a:noFill/>
          </a:ln>
        </p:spPr>
      </p:pic>
      <p:sp>
        <p:nvSpPr>
          <p:cNvPr id="146" name="Google Shape;146;p24"/>
          <p:cNvSpPr txBox="1"/>
          <p:nvPr/>
        </p:nvSpPr>
        <p:spPr>
          <a:xfrm>
            <a:off x="641125" y="153925"/>
            <a:ext cx="2757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800">
                <a:solidFill>
                  <a:srgbClr val="741B47"/>
                </a:solidFill>
              </a:rPr>
              <a:t>Q</a:t>
            </a:r>
            <a:r>
              <a:rPr b="1" baseline="-25000" lang="en-GB" sz="1800">
                <a:solidFill>
                  <a:srgbClr val="741B47"/>
                </a:solidFill>
              </a:rPr>
              <a:t>4</a:t>
            </a:r>
            <a:r>
              <a:rPr b="1" i="1" lang="en-GB" sz="1800">
                <a:solidFill>
                  <a:srgbClr val="0D0D0D"/>
                </a:solidFill>
                <a:highlight>
                  <a:srgbClr val="FFFFFF"/>
                </a:highlight>
              </a:rPr>
              <a:t> </a:t>
            </a:r>
            <a:r>
              <a:rPr b="1" i="1" lang="en-GB" sz="1800">
                <a:solidFill>
                  <a:schemeClr val="dk2"/>
                </a:solidFill>
                <a:highlight>
                  <a:srgbClr val="FFFFFF"/>
                </a:highlight>
              </a:rPr>
              <a:t>Product sold</a:t>
            </a:r>
            <a:r>
              <a:rPr b="1" i="1" lang="en-GB" sz="1800">
                <a:solidFill>
                  <a:srgbClr val="0D0D0D"/>
                </a:solidFill>
                <a:highlight>
                  <a:srgbClr val="FFFFFF"/>
                </a:highlight>
              </a:rPr>
              <a:t> </a:t>
            </a:r>
            <a:r>
              <a:rPr b="1" i="1" lang="en-GB" sz="1800">
                <a:solidFill>
                  <a:srgbClr val="741B47"/>
                </a:solidFill>
                <a:highlight>
                  <a:srgbClr val="FFFFFF"/>
                </a:highlight>
              </a:rPr>
              <a:t>Peak</a:t>
            </a:r>
            <a:r>
              <a:rPr b="1" i="1" lang="en-GB" sz="1800">
                <a:solidFill>
                  <a:srgbClr val="93C47D"/>
                </a:solidFill>
                <a:highlight>
                  <a:srgbClr val="FFFFFF"/>
                </a:highlight>
              </a:rPr>
              <a:t>     </a:t>
            </a:r>
            <a:endParaRPr b="1" i="1" sz="1800">
              <a:solidFill>
                <a:srgbClr val="660000"/>
              </a:solidFill>
            </a:endParaRPr>
          </a:p>
        </p:txBody>
      </p:sp>
      <p:sp>
        <p:nvSpPr>
          <p:cNvPr id="147" name="Google Shape;147;p24"/>
          <p:cNvSpPr/>
          <p:nvPr/>
        </p:nvSpPr>
        <p:spPr>
          <a:xfrm>
            <a:off x="1336500" y="615625"/>
            <a:ext cx="2256000" cy="24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4"/>
          <p:cNvSpPr/>
          <p:nvPr/>
        </p:nvSpPr>
        <p:spPr>
          <a:xfrm>
            <a:off x="5756100" y="539425"/>
            <a:ext cx="2256000" cy="24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4"/>
          <p:cNvSpPr/>
          <p:nvPr/>
        </p:nvSpPr>
        <p:spPr>
          <a:xfrm>
            <a:off x="6719625" y="675775"/>
            <a:ext cx="548700" cy="6468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4"/>
          <p:cNvSpPr txBox="1"/>
          <p:nvPr/>
        </p:nvSpPr>
        <p:spPr>
          <a:xfrm>
            <a:off x="4800600" y="153925"/>
            <a:ext cx="4572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800">
                <a:solidFill>
                  <a:srgbClr val="660000"/>
                </a:solidFill>
              </a:rPr>
              <a:t>July</a:t>
            </a:r>
            <a:r>
              <a:rPr b="1" i="1" lang="en-GB" sz="1800">
                <a:solidFill>
                  <a:srgbClr val="0D0D0D"/>
                </a:solidFill>
                <a:highlight>
                  <a:schemeClr val="lt1"/>
                </a:highlight>
              </a:rPr>
              <a:t> </a:t>
            </a:r>
            <a:r>
              <a:rPr b="1" i="1" lang="en-GB" sz="1800">
                <a:solidFill>
                  <a:schemeClr val="dk2"/>
                </a:solidFill>
                <a:highlight>
                  <a:schemeClr val="lt1"/>
                </a:highlight>
              </a:rPr>
              <a:t>Discount</a:t>
            </a:r>
            <a:r>
              <a:rPr b="1" i="1" lang="en-GB" sz="1800">
                <a:solidFill>
                  <a:srgbClr val="0D0D0D"/>
                </a:solidFill>
                <a:highlight>
                  <a:schemeClr val="lt1"/>
                </a:highlight>
              </a:rPr>
              <a:t>% </a:t>
            </a:r>
            <a:r>
              <a:rPr b="1" i="1" lang="en-GB" sz="1800">
                <a:solidFill>
                  <a:srgbClr val="660000"/>
                </a:solidFill>
                <a:highlight>
                  <a:schemeClr val="lt1"/>
                </a:highlight>
              </a:rPr>
              <a:t>Peak</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14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800">
                <a:solidFill>
                  <a:srgbClr val="38761D"/>
                </a:solidFill>
              </a:rPr>
              <a:t>Recommendation</a:t>
            </a:r>
            <a:endParaRPr b="1" sz="1800">
              <a:solidFill>
                <a:srgbClr val="38761D"/>
              </a:solidFill>
            </a:endParaRPr>
          </a:p>
        </p:txBody>
      </p:sp>
      <p:sp>
        <p:nvSpPr>
          <p:cNvPr id="156" name="Google Shape;156;p25"/>
          <p:cNvSpPr txBox="1"/>
          <p:nvPr/>
        </p:nvSpPr>
        <p:spPr>
          <a:xfrm>
            <a:off x="541425" y="1522000"/>
            <a:ext cx="7931100" cy="7080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1500"/>
              </a:spcBef>
              <a:spcAft>
                <a:spcPts val="1500"/>
              </a:spcAft>
              <a:buNone/>
            </a:pPr>
            <a:r>
              <a:rPr b="1" i="1" lang="en-GB" sz="3400">
                <a:solidFill>
                  <a:schemeClr val="dk2"/>
                </a:solidFill>
                <a:highlight>
                  <a:srgbClr val="FFFFFF"/>
                </a:highlight>
                <a:latin typeface="Roboto"/>
                <a:ea typeface="Roboto"/>
                <a:cs typeface="Roboto"/>
                <a:sym typeface="Roboto"/>
              </a:rPr>
              <a:t>Apply discount in the </a:t>
            </a:r>
            <a:r>
              <a:rPr b="1" i="1" lang="en-GB" sz="3400">
                <a:solidFill>
                  <a:srgbClr val="674EA7"/>
                </a:solidFill>
                <a:highlight>
                  <a:srgbClr val="FFFFFF"/>
                </a:highlight>
                <a:latin typeface="Roboto"/>
                <a:ea typeface="Roboto"/>
                <a:cs typeface="Roboto"/>
                <a:sym typeface="Roboto"/>
              </a:rPr>
              <a:t>Q4 </a:t>
            </a:r>
            <a:r>
              <a:rPr b="1" i="1" lang="en-GB" sz="3400">
                <a:solidFill>
                  <a:schemeClr val="dk2"/>
                </a:solidFill>
                <a:highlight>
                  <a:srgbClr val="FFFFFF"/>
                </a:highlight>
                <a:latin typeface="Roboto"/>
                <a:ea typeface="Roboto"/>
                <a:cs typeface="Roboto"/>
                <a:sym typeface="Roboto"/>
              </a:rPr>
              <a:t>of the year</a:t>
            </a:r>
            <a:endParaRPr b="1" i="1" sz="3400">
              <a:solidFill>
                <a:schemeClr val="dk2"/>
              </a:solidFill>
              <a:highlight>
                <a:srgbClr val="FFFFFF"/>
              </a:highlight>
              <a:latin typeface="Roboto"/>
              <a:ea typeface="Roboto"/>
              <a:cs typeface="Roboto"/>
              <a:sym typeface="Roboto"/>
            </a:endParaRPr>
          </a:p>
        </p:txBody>
      </p:sp>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10</a:t>
            </a:r>
            <a:endParaRPr/>
          </a:p>
        </p:txBody>
      </p:sp>
      <p:sp>
        <p:nvSpPr>
          <p:cNvPr id="158" name="Google Shape;158;p25"/>
          <p:cNvSpPr txBox="1"/>
          <p:nvPr/>
        </p:nvSpPr>
        <p:spPr>
          <a:xfrm>
            <a:off x="5076825" y="2686000"/>
            <a:ext cx="3944400" cy="13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b="1" i="1" lang="en-GB" sz="3600">
                <a:solidFill>
                  <a:srgbClr val="C27BA0"/>
                </a:solidFill>
                <a:highlight>
                  <a:schemeClr val="lt1"/>
                </a:highlight>
                <a:latin typeface="Roboto"/>
                <a:ea typeface="Roboto"/>
                <a:cs typeface="Roboto"/>
                <a:sym typeface="Roboto"/>
              </a:rPr>
              <a:t>Maintaining</a:t>
            </a:r>
            <a:r>
              <a:rPr b="1" i="1" lang="en-GB" sz="3600">
                <a:solidFill>
                  <a:srgbClr val="C27BA0"/>
                </a:solidFill>
                <a:highlight>
                  <a:schemeClr val="lt1"/>
                </a:highlight>
                <a:latin typeface="Roboto"/>
                <a:ea typeface="Roboto"/>
                <a:cs typeface="Roboto"/>
                <a:sym typeface="Roboto"/>
              </a:rPr>
              <a:t> the high revenue</a:t>
            </a:r>
            <a:endParaRPr b="1" i="1" sz="3600">
              <a:solidFill>
                <a:srgbClr val="C27BA0"/>
              </a:solidFill>
              <a:highlight>
                <a:schemeClr val="lt1"/>
              </a:highlight>
              <a:latin typeface="Roboto"/>
              <a:ea typeface="Roboto"/>
              <a:cs typeface="Roboto"/>
              <a:sym typeface="Roboto"/>
            </a:endParaRPr>
          </a:p>
        </p:txBody>
      </p:sp>
      <p:sp>
        <p:nvSpPr>
          <p:cNvPr id="159" name="Google Shape;159;p25"/>
          <p:cNvSpPr txBox="1"/>
          <p:nvPr/>
        </p:nvSpPr>
        <p:spPr>
          <a:xfrm>
            <a:off x="311700" y="2686000"/>
            <a:ext cx="3944400" cy="13761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1500"/>
              </a:spcBef>
              <a:spcAft>
                <a:spcPts val="1500"/>
              </a:spcAft>
              <a:buNone/>
            </a:pPr>
            <a:r>
              <a:rPr b="1" i="1" lang="en-GB" sz="3600">
                <a:solidFill>
                  <a:srgbClr val="6FA8DC"/>
                </a:solidFill>
                <a:highlight>
                  <a:schemeClr val="lt1"/>
                </a:highlight>
                <a:latin typeface="Roboto"/>
                <a:ea typeface="Roboto"/>
                <a:cs typeface="Roboto"/>
                <a:sym typeface="Roboto"/>
              </a:rPr>
              <a:t>Optimizing the impact on sale</a:t>
            </a:r>
            <a:endParaRPr b="1" i="1" sz="3600">
              <a:solidFill>
                <a:srgbClr val="6FA8DC"/>
              </a:solidFill>
              <a:highlight>
                <a:schemeClr val="lt1"/>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
                                        <p:tgtEl>
                                          <p:spTgt spid="1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
                                        <p:tgtEl>
                                          <p:spTgt spid="1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6" name="Google Shape;16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11</a:t>
            </a:r>
            <a:endParaRPr/>
          </a:p>
        </p:txBody>
      </p:sp>
      <p:pic>
        <p:nvPicPr>
          <p:cNvPr id="167" name="Google Shape;167;p26"/>
          <p:cNvPicPr preferRelativeResize="0"/>
          <p:nvPr/>
        </p:nvPicPr>
        <p:blipFill rotWithShape="1">
          <a:blip r:embed="rId3">
            <a:alphaModFix/>
          </a:blip>
          <a:srcRect b="21240" l="0" r="0" t="-6101"/>
          <a:stretch/>
        </p:blipFill>
        <p:spPr>
          <a:xfrm>
            <a:off x="0" y="298525"/>
            <a:ext cx="9144000" cy="4364700"/>
          </a:xfrm>
          <a:prstGeom prst="rect">
            <a:avLst/>
          </a:prstGeom>
          <a:noFill/>
          <a:ln>
            <a:noFill/>
          </a:ln>
        </p:spPr>
      </p:pic>
      <p:sp>
        <p:nvSpPr>
          <p:cNvPr id="168" name="Google Shape;168;p26"/>
          <p:cNvSpPr txBox="1"/>
          <p:nvPr/>
        </p:nvSpPr>
        <p:spPr>
          <a:xfrm>
            <a:off x="4833600" y="860150"/>
            <a:ext cx="3998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2"/>
                </a:solidFill>
                <a:latin typeface="Nunito SemiBold"/>
                <a:ea typeface="Nunito SemiBold"/>
                <a:cs typeface="Nunito SemiBold"/>
                <a:sym typeface="Nunito SemiBold"/>
              </a:rPr>
              <a:t>Thank You!</a:t>
            </a:r>
            <a:endParaRPr sz="3400">
              <a:solidFill>
                <a:schemeClr val="dk2"/>
              </a:solidFill>
              <a:latin typeface="Nunito SemiBold"/>
              <a:ea typeface="Nunito SemiBold"/>
              <a:cs typeface="Nunito SemiBold"/>
              <a:sym typeface="Nunito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319575" y="1362425"/>
            <a:ext cx="224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20"/>
              <a:t>Appendix</a:t>
            </a:r>
            <a:endParaRPr b="1" sz="2920"/>
          </a:p>
        </p:txBody>
      </p:sp>
      <p:sp>
        <p:nvSpPr>
          <p:cNvPr id="174" name="Google Shape;17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1055188" y="284788"/>
            <a:ext cx="7033625" cy="4573926"/>
          </a:xfrm>
          <a:prstGeom prst="rect">
            <a:avLst/>
          </a:prstGeom>
          <a:noFill/>
          <a:ln>
            <a:noFill/>
          </a:ln>
        </p:spPr>
      </p:pic>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152400" y="152400"/>
            <a:ext cx="8374974" cy="4838701"/>
          </a:xfrm>
          <a:prstGeom prst="rect">
            <a:avLst/>
          </a:prstGeom>
          <a:noFill/>
          <a:ln>
            <a:noFill/>
          </a:ln>
        </p:spPr>
      </p:pic>
      <p:sp>
        <p:nvSpPr>
          <p:cNvPr id="186" name="Google Shape;18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152400" y="152400"/>
            <a:ext cx="6201887" cy="4838700"/>
          </a:xfrm>
          <a:prstGeom prst="rect">
            <a:avLst/>
          </a:prstGeom>
          <a:noFill/>
          <a:ln>
            <a:noFill/>
          </a:ln>
        </p:spPr>
      </p:pic>
      <p:sp>
        <p:nvSpPr>
          <p:cNvPr id="192" name="Google Shape;19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152400" y="152400"/>
            <a:ext cx="6177325" cy="4838700"/>
          </a:xfrm>
          <a:prstGeom prst="rect">
            <a:avLst/>
          </a:prstGeom>
          <a:noFill/>
          <a:ln>
            <a:noFill/>
          </a:ln>
        </p:spPr>
      </p:pic>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 name="Shape 59"/>
        <p:cNvGrpSpPr/>
        <p:nvPr/>
      </p:nvGrpSpPr>
      <p:grpSpPr>
        <a:xfrm>
          <a:off x="0" y="0"/>
          <a:ext cx="0" cy="0"/>
          <a:chOff x="0" y="0"/>
          <a:chExt cx="0" cy="0"/>
        </a:xfrm>
      </p:grpSpPr>
      <p:sp>
        <p:nvSpPr>
          <p:cNvPr id="60" name="Google Shape;60;p14"/>
          <p:cNvSpPr txBox="1"/>
          <p:nvPr/>
        </p:nvSpPr>
        <p:spPr>
          <a:xfrm>
            <a:off x="278250" y="496300"/>
            <a:ext cx="85875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rgbClr val="0D0D0D"/>
                </a:solidFill>
                <a:highlight>
                  <a:srgbClr val="FFFFFF"/>
                </a:highlight>
                <a:latin typeface="Roboto"/>
                <a:ea typeface="Roboto"/>
                <a:cs typeface="Roboto"/>
                <a:sym typeface="Roboto"/>
              </a:rPr>
              <a:t>I</a:t>
            </a:r>
            <a:r>
              <a:rPr lang="en-GB" sz="2400">
                <a:solidFill>
                  <a:srgbClr val="0D0D0D"/>
                </a:solidFill>
                <a:highlight>
                  <a:srgbClr val="FFFFFF"/>
                </a:highlight>
                <a:latin typeface="Roboto"/>
                <a:ea typeface="Roboto"/>
                <a:cs typeface="Roboto"/>
                <a:sym typeface="Roboto"/>
              </a:rPr>
              <a:t>n today's dynamic market landscape, companies are:</a:t>
            </a:r>
            <a:endParaRPr sz="24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sz="2400">
                <a:solidFill>
                  <a:srgbClr val="0D0D0D"/>
                </a:solidFill>
                <a:highlight>
                  <a:srgbClr val="FFFFFF"/>
                </a:highlight>
                <a:latin typeface="Roboto"/>
                <a:ea typeface="Roboto"/>
                <a:cs typeface="Roboto"/>
                <a:sym typeface="Roboto"/>
              </a:rPr>
              <a:t> constantly challenged to strike a delicate balance between maximizing </a:t>
            </a:r>
            <a:r>
              <a:rPr b="1" lang="en-GB" sz="2400">
                <a:solidFill>
                  <a:srgbClr val="0D0D0D"/>
                </a:solidFill>
                <a:highlight>
                  <a:srgbClr val="FFFFFF"/>
                </a:highlight>
                <a:latin typeface="Roboto"/>
                <a:ea typeface="Roboto"/>
                <a:cs typeface="Roboto"/>
                <a:sym typeface="Roboto"/>
              </a:rPr>
              <a:t>profits</a:t>
            </a:r>
            <a:r>
              <a:rPr lang="en-GB" sz="2400">
                <a:solidFill>
                  <a:srgbClr val="0D0D0D"/>
                </a:solidFill>
                <a:highlight>
                  <a:srgbClr val="FFFFFF"/>
                </a:highlight>
                <a:latin typeface="Roboto"/>
                <a:ea typeface="Roboto"/>
                <a:cs typeface="Roboto"/>
                <a:sym typeface="Roboto"/>
              </a:rPr>
              <a:t> and staying </a:t>
            </a:r>
            <a:r>
              <a:rPr b="1" lang="en-GB" sz="2400">
                <a:solidFill>
                  <a:srgbClr val="0D0D0D"/>
                </a:solidFill>
                <a:highlight>
                  <a:srgbClr val="FFFFFF"/>
                </a:highlight>
                <a:latin typeface="Roboto"/>
                <a:ea typeface="Roboto"/>
                <a:cs typeface="Roboto"/>
                <a:sym typeface="Roboto"/>
              </a:rPr>
              <a:t>competitive</a:t>
            </a:r>
            <a:r>
              <a:rPr lang="en-GB" sz="2400">
                <a:solidFill>
                  <a:srgbClr val="0D0D0D"/>
                </a:solidFill>
                <a:highlight>
                  <a:srgbClr val="FFFFFF"/>
                </a:highlight>
                <a:latin typeface="Roboto"/>
                <a:ea typeface="Roboto"/>
                <a:cs typeface="Roboto"/>
                <a:sym typeface="Roboto"/>
              </a:rPr>
              <a:t>. </a:t>
            </a:r>
            <a:endParaRPr sz="24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sz="2400">
                <a:solidFill>
                  <a:srgbClr val="0D0D0D"/>
                </a:solidFill>
                <a:highlight>
                  <a:srgbClr val="FFFFFF"/>
                </a:highlight>
                <a:latin typeface="Roboto"/>
                <a:ea typeface="Roboto"/>
                <a:cs typeface="Roboto"/>
                <a:sym typeface="Roboto"/>
              </a:rPr>
              <a:t>Pricing strategies play a pivotal role in this equilibrium, influencing consumer behavior, market positioning, and ultimately, the bottom line. As data scientists, our role is to harness the power of data to inform strategic decisions that drive business growth and success.</a:t>
            </a:r>
            <a:endParaRPr sz="2400"/>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5" name="Google Shape;20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06" name="Google Shape;206;p32"/>
          <p:cNvPicPr preferRelativeResize="0"/>
          <p:nvPr/>
        </p:nvPicPr>
        <p:blipFill rotWithShape="1">
          <a:blip r:embed="rId3">
            <a:alphaModFix/>
          </a:blip>
          <a:srcRect b="0" l="970" r="0" t="0"/>
          <a:stretch/>
        </p:blipFill>
        <p:spPr>
          <a:xfrm>
            <a:off x="229862" y="0"/>
            <a:ext cx="8684276" cy="5143499"/>
          </a:xfrm>
          <a:prstGeom prst="rect">
            <a:avLst/>
          </a:prstGeom>
          <a:noFill/>
          <a:ln>
            <a:noFill/>
          </a:ln>
        </p:spPr>
      </p:pic>
      <p:sp>
        <p:nvSpPr>
          <p:cNvPr id="207" name="Google Shape;207;p32"/>
          <p:cNvSpPr/>
          <p:nvPr/>
        </p:nvSpPr>
        <p:spPr>
          <a:xfrm>
            <a:off x="182700" y="561725"/>
            <a:ext cx="1554600" cy="45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3" name="Google Shape;21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3"/>
          <p:cNvPicPr preferRelativeResize="0"/>
          <p:nvPr/>
        </p:nvPicPr>
        <p:blipFill>
          <a:blip r:embed="rId3">
            <a:alphaModFix/>
          </a:blip>
          <a:stretch>
            <a:fillRect/>
          </a:stretch>
        </p:blipFill>
        <p:spPr>
          <a:xfrm>
            <a:off x="635742" y="0"/>
            <a:ext cx="7872516" cy="5143500"/>
          </a:xfrm>
          <a:prstGeom prst="rect">
            <a:avLst/>
          </a:prstGeom>
          <a:noFill/>
          <a:ln>
            <a:noFill/>
          </a:ln>
        </p:spPr>
      </p:pic>
      <p:sp>
        <p:nvSpPr>
          <p:cNvPr id="215" name="Google Shape;21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0" y="255050"/>
            <a:ext cx="8903400" cy="13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500">
                <a:solidFill>
                  <a:schemeClr val="dk2"/>
                </a:solidFill>
                <a:highlight>
                  <a:srgbClr val="FFFFFF"/>
                </a:highlight>
              </a:rPr>
              <a:t>C</a:t>
            </a:r>
            <a:r>
              <a:rPr lang="en-GB" sz="2500">
                <a:solidFill>
                  <a:schemeClr val="dk2"/>
                </a:solidFill>
                <a:highlight>
                  <a:srgbClr val="FFFFFF"/>
                </a:highlight>
              </a:rPr>
              <a:t>ompanies are </a:t>
            </a:r>
            <a:r>
              <a:rPr lang="en-GB" sz="2500">
                <a:solidFill>
                  <a:schemeClr val="dk2"/>
                </a:solidFill>
                <a:highlight>
                  <a:srgbClr val="FFFFFF"/>
                </a:highlight>
              </a:rPr>
              <a:t>challenged </a:t>
            </a:r>
            <a:r>
              <a:rPr lang="en-GB" sz="2500">
                <a:solidFill>
                  <a:schemeClr val="dk2"/>
                </a:solidFill>
                <a:highlight>
                  <a:srgbClr val="FFFFFF"/>
                </a:highlight>
              </a:rPr>
              <a:t>:</a:t>
            </a:r>
            <a:endParaRPr sz="2500">
              <a:solidFill>
                <a:schemeClr val="dk2"/>
              </a:solidFill>
              <a:highlight>
                <a:srgbClr val="FFFFFF"/>
              </a:highlight>
            </a:endParaRPr>
          </a:p>
          <a:p>
            <a:pPr indent="0" lvl="0" marL="0" rtl="0" algn="l">
              <a:spcBef>
                <a:spcPts val="0"/>
              </a:spcBef>
              <a:spcAft>
                <a:spcPts val="0"/>
              </a:spcAft>
              <a:buNone/>
            </a:pPr>
            <a:r>
              <a:rPr lang="en-GB" sz="2500">
                <a:solidFill>
                  <a:srgbClr val="0D0D0D"/>
                </a:solidFill>
                <a:highlight>
                  <a:srgbClr val="FFFFFF"/>
                </a:highlight>
              </a:rPr>
              <a:t> </a:t>
            </a:r>
            <a:endParaRPr sz="2500">
              <a:solidFill>
                <a:srgbClr val="0D0D0D"/>
              </a:solidFill>
              <a:highlight>
                <a:srgbClr val="FFFFFF"/>
              </a:highlight>
            </a:endParaRPr>
          </a:p>
          <a:p>
            <a:pPr indent="0" lvl="0" marL="0" rtl="0" algn="ctr">
              <a:spcBef>
                <a:spcPts val="0"/>
              </a:spcBef>
              <a:spcAft>
                <a:spcPts val="0"/>
              </a:spcAft>
              <a:buNone/>
            </a:pPr>
            <a:r>
              <a:rPr lang="en-GB" sz="2500">
                <a:solidFill>
                  <a:schemeClr val="dk2"/>
                </a:solidFill>
                <a:highlight>
                  <a:srgbClr val="FFFFFF"/>
                </a:highlight>
              </a:rPr>
              <a:t>Maximizing</a:t>
            </a:r>
            <a:r>
              <a:rPr lang="en-GB" sz="2500">
                <a:solidFill>
                  <a:srgbClr val="0D0D0D"/>
                </a:solidFill>
                <a:highlight>
                  <a:srgbClr val="FFFFFF"/>
                </a:highlight>
              </a:rPr>
              <a:t> </a:t>
            </a:r>
            <a:r>
              <a:rPr b="1" lang="en-GB" sz="2700">
                <a:solidFill>
                  <a:srgbClr val="38761D"/>
                </a:solidFill>
                <a:highlight>
                  <a:srgbClr val="FFFFFF"/>
                </a:highlight>
              </a:rPr>
              <a:t>revenue</a:t>
            </a:r>
            <a:r>
              <a:rPr lang="en-GB" sz="2500">
                <a:solidFill>
                  <a:srgbClr val="0D0D0D"/>
                </a:solidFill>
                <a:highlight>
                  <a:srgbClr val="FFFFFF"/>
                </a:highlight>
              </a:rPr>
              <a:t> </a:t>
            </a:r>
            <a:r>
              <a:rPr lang="en-GB" sz="2500">
                <a:solidFill>
                  <a:schemeClr val="dk2"/>
                </a:solidFill>
                <a:highlight>
                  <a:srgbClr val="FFFFFF"/>
                </a:highlight>
              </a:rPr>
              <a:t>and staying</a:t>
            </a:r>
            <a:r>
              <a:rPr lang="en-GB" sz="2500">
                <a:solidFill>
                  <a:srgbClr val="0D0D0D"/>
                </a:solidFill>
                <a:highlight>
                  <a:srgbClr val="FFFFFF"/>
                </a:highlight>
              </a:rPr>
              <a:t> </a:t>
            </a:r>
            <a:r>
              <a:rPr b="1" lang="en-GB" sz="2700">
                <a:solidFill>
                  <a:srgbClr val="38761D"/>
                </a:solidFill>
                <a:highlight>
                  <a:srgbClr val="FFFFFF"/>
                </a:highlight>
              </a:rPr>
              <a:t>competitive</a:t>
            </a:r>
            <a:r>
              <a:rPr lang="en-GB" sz="2700">
                <a:solidFill>
                  <a:srgbClr val="0D0D0D"/>
                </a:solidFill>
                <a:highlight>
                  <a:srgbClr val="FFFFFF"/>
                </a:highlight>
              </a:rPr>
              <a:t>.</a:t>
            </a:r>
            <a:r>
              <a:rPr lang="en-GB" sz="2500">
                <a:solidFill>
                  <a:srgbClr val="0D0D0D"/>
                </a:solidFill>
                <a:highlight>
                  <a:srgbClr val="FFFFFF"/>
                </a:highlight>
              </a:rPr>
              <a:t> </a:t>
            </a:r>
            <a:endParaRPr sz="2500">
              <a:solidFill>
                <a:srgbClr val="0D0D0D"/>
              </a:solidFill>
              <a:highlight>
                <a:srgbClr val="FFFFFF"/>
              </a:highlight>
            </a:endParaRPr>
          </a:p>
        </p:txBody>
      </p:sp>
      <p:sp>
        <p:nvSpPr>
          <p:cNvPr id="67" name="Google Shape;67;p15"/>
          <p:cNvSpPr txBox="1"/>
          <p:nvPr/>
        </p:nvSpPr>
        <p:spPr>
          <a:xfrm>
            <a:off x="311375" y="1912000"/>
            <a:ext cx="439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dk2"/>
                </a:solidFill>
                <a:highlight>
                  <a:srgbClr val="FFFFFF"/>
                </a:highlight>
              </a:rPr>
              <a:t>Pricing strategies</a:t>
            </a:r>
            <a:endParaRPr b="1" sz="2800">
              <a:solidFill>
                <a:schemeClr val="dk2"/>
              </a:solidFill>
            </a:endParaRPr>
          </a:p>
        </p:txBody>
      </p:sp>
      <p:sp>
        <p:nvSpPr>
          <p:cNvPr id="68" name="Google Shape;68;p15"/>
          <p:cNvSpPr txBox="1"/>
          <p:nvPr/>
        </p:nvSpPr>
        <p:spPr>
          <a:xfrm>
            <a:off x="2031325" y="2876550"/>
            <a:ext cx="5414400" cy="16623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Clr>
                <a:srgbClr val="93C47D"/>
              </a:buClr>
              <a:buSzPts val="3200"/>
              <a:buChar char="➔"/>
            </a:pPr>
            <a:r>
              <a:rPr lang="en-GB" sz="3200">
                <a:solidFill>
                  <a:srgbClr val="93C47D"/>
                </a:solidFill>
                <a:highlight>
                  <a:srgbClr val="FFFFFF"/>
                </a:highlight>
              </a:rPr>
              <a:t>C</a:t>
            </a:r>
            <a:r>
              <a:rPr lang="en-GB" sz="3200">
                <a:solidFill>
                  <a:srgbClr val="93C47D"/>
                </a:solidFill>
                <a:highlight>
                  <a:srgbClr val="FFFFFF"/>
                </a:highlight>
              </a:rPr>
              <a:t>onsumer behavior</a:t>
            </a:r>
            <a:endParaRPr sz="3200">
              <a:solidFill>
                <a:srgbClr val="93C47D"/>
              </a:solidFill>
              <a:highlight>
                <a:srgbClr val="FFFFFF"/>
              </a:highlight>
            </a:endParaRPr>
          </a:p>
          <a:p>
            <a:pPr indent="-431800" lvl="0" marL="457200" rtl="0" algn="l">
              <a:spcBef>
                <a:spcPts val="0"/>
              </a:spcBef>
              <a:spcAft>
                <a:spcPts val="0"/>
              </a:spcAft>
              <a:buClr>
                <a:srgbClr val="93C47D"/>
              </a:buClr>
              <a:buSzPts val="3200"/>
              <a:buChar char="➔"/>
            </a:pPr>
            <a:r>
              <a:rPr lang="en-GB" sz="3200">
                <a:solidFill>
                  <a:srgbClr val="93C47D"/>
                </a:solidFill>
                <a:highlight>
                  <a:srgbClr val="FFFFFF"/>
                </a:highlight>
              </a:rPr>
              <a:t>Maintaining revenue</a:t>
            </a:r>
            <a:endParaRPr sz="3200">
              <a:solidFill>
                <a:srgbClr val="93C47D"/>
              </a:solidFill>
              <a:highlight>
                <a:srgbClr val="FFFFFF"/>
              </a:highlight>
            </a:endParaRPr>
          </a:p>
          <a:p>
            <a:pPr indent="-431800" lvl="0" marL="457200" rtl="0" algn="l">
              <a:spcBef>
                <a:spcPts val="0"/>
              </a:spcBef>
              <a:spcAft>
                <a:spcPts val="0"/>
              </a:spcAft>
              <a:buClr>
                <a:srgbClr val="93C47D"/>
              </a:buClr>
              <a:buSzPts val="3200"/>
              <a:buChar char="➔"/>
            </a:pPr>
            <a:r>
              <a:rPr lang="en-GB" sz="3200">
                <a:solidFill>
                  <a:srgbClr val="93C47D"/>
                </a:solidFill>
                <a:highlight>
                  <a:srgbClr val="FFFFFF"/>
                </a:highlight>
              </a:rPr>
              <a:t>Discount strategies</a:t>
            </a:r>
            <a:endParaRPr sz="3200">
              <a:solidFill>
                <a:srgbClr val="93C47D"/>
              </a:solidFill>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3</a:t>
            </a:r>
            <a:endParaRPr/>
          </a:p>
        </p:txBody>
      </p:sp>
      <p:sp>
        <p:nvSpPr>
          <p:cNvPr id="75" name="Google Shape;75;p16"/>
          <p:cNvSpPr txBox="1"/>
          <p:nvPr/>
        </p:nvSpPr>
        <p:spPr>
          <a:xfrm>
            <a:off x="1007550" y="879700"/>
            <a:ext cx="6964500" cy="4024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GB" sz="2200">
                <a:solidFill>
                  <a:srgbClr val="38761D"/>
                </a:solidFill>
              </a:rPr>
              <a:t>90%</a:t>
            </a:r>
            <a:r>
              <a:rPr b="1" lang="en-GB" sz="2200">
                <a:solidFill>
                  <a:schemeClr val="dk2"/>
                </a:solidFill>
              </a:rPr>
              <a:t> of </a:t>
            </a:r>
            <a:r>
              <a:rPr b="1" lang="en-GB" sz="2200">
                <a:solidFill>
                  <a:schemeClr val="dk2"/>
                </a:solidFill>
              </a:rPr>
              <a:t>products are sold </a:t>
            </a:r>
            <a:r>
              <a:rPr b="1" lang="en-GB" sz="2200">
                <a:solidFill>
                  <a:srgbClr val="38761D"/>
                </a:solidFill>
              </a:rPr>
              <a:t>With </a:t>
            </a:r>
            <a:r>
              <a:rPr b="1" lang="en-GB" sz="2200">
                <a:solidFill>
                  <a:schemeClr val="dk2"/>
                </a:solidFill>
              </a:rPr>
              <a:t>discount</a:t>
            </a:r>
            <a:r>
              <a:rPr b="1" lang="en-GB" sz="2200">
                <a:solidFill>
                  <a:schemeClr val="dk2"/>
                </a:solidFill>
              </a:rPr>
              <a:t> </a:t>
            </a:r>
            <a:endParaRPr b="1" sz="2200">
              <a:solidFill>
                <a:schemeClr val="dk2"/>
              </a:solidFill>
            </a:endParaRPr>
          </a:p>
          <a:p>
            <a:pPr indent="0" lvl="0" marL="0" rtl="0" algn="ctr">
              <a:lnSpc>
                <a:spcPct val="150000"/>
              </a:lnSpc>
              <a:spcBef>
                <a:spcPts val="0"/>
              </a:spcBef>
              <a:spcAft>
                <a:spcPts val="0"/>
              </a:spcAft>
              <a:buNone/>
            </a:pPr>
            <a:r>
              <a:t/>
            </a:r>
            <a:endParaRPr b="1" sz="2200">
              <a:solidFill>
                <a:schemeClr val="dk2"/>
              </a:solidFill>
            </a:endParaRPr>
          </a:p>
          <a:p>
            <a:pPr indent="0" lvl="0" marL="0" rtl="0" algn="ctr">
              <a:lnSpc>
                <a:spcPct val="150000"/>
              </a:lnSpc>
              <a:spcBef>
                <a:spcPts val="0"/>
              </a:spcBef>
              <a:spcAft>
                <a:spcPts val="0"/>
              </a:spcAft>
              <a:buNone/>
            </a:pPr>
            <a:r>
              <a:t/>
            </a:r>
            <a:endParaRPr b="1" sz="2200">
              <a:solidFill>
                <a:schemeClr val="dk2"/>
              </a:solidFill>
            </a:endParaRPr>
          </a:p>
          <a:p>
            <a:pPr indent="0" lvl="0" marL="0" rtl="0" algn="ctr">
              <a:lnSpc>
                <a:spcPct val="150000"/>
              </a:lnSpc>
              <a:spcBef>
                <a:spcPts val="0"/>
              </a:spcBef>
              <a:spcAft>
                <a:spcPts val="0"/>
              </a:spcAft>
              <a:buNone/>
            </a:pPr>
            <a:r>
              <a:rPr b="1" lang="en-GB" sz="2200">
                <a:solidFill>
                  <a:srgbClr val="6AA84F"/>
                </a:solidFill>
              </a:rPr>
              <a:t>95%</a:t>
            </a:r>
            <a:r>
              <a:rPr b="1" lang="en-GB" sz="2200">
                <a:solidFill>
                  <a:schemeClr val="dk2"/>
                </a:solidFill>
              </a:rPr>
              <a:t> from the total revenue</a:t>
            </a:r>
            <a:endParaRPr b="1" sz="2200">
              <a:solidFill>
                <a:schemeClr val="dk2"/>
              </a:solidFill>
            </a:endParaRPr>
          </a:p>
          <a:p>
            <a:pPr indent="0" lvl="0" marL="0" rtl="0" algn="ctr">
              <a:lnSpc>
                <a:spcPct val="150000"/>
              </a:lnSpc>
              <a:spcBef>
                <a:spcPts val="0"/>
              </a:spcBef>
              <a:spcAft>
                <a:spcPts val="0"/>
              </a:spcAft>
              <a:buNone/>
            </a:pPr>
            <a:r>
              <a:t/>
            </a:r>
            <a:endParaRPr b="1" sz="2200">
              <a:solidFill>
                <a:schemeClr val="dk2"/>
              </a:solidFill>
            </a:endParaRPr>
          </a:p>
          <a:p>
            <a:pPr indent="0" lvl="0" marL="0" rtl="0" algn="ctr">
              <a:lnSpc>
                <a:spcPct val="150000"/>
              </a:lnSpc>
              <a:spcBef>
                <a:spcPts val="0"/>
              </a:spcBef>
              <a:spcAft>
                <a:spcPts val="0"/>
              </a:spcAft>
              <a:buNone/>
            </a:pPr>
            <a:r>
              <a:t/>
            </a:r>
            <a:endParaRPr b="1" sz="2200">
              <a:solidFill>
                <a:schemeClr val="dk2"/>
              </a:solidFill>
            </a:endParaRPr>
          </a:p>
          <a:p>
            <a:pPr indent="0" lvl="0" marL="0" rtl="0" algn="ctr">
              <a:lnSpc>
                <a:spcPct val="150000"/>
              </a:lnSpc>
              <a:spcBef>
                <a:spcPts val="0"/>
              </a:spcBef>
              <a:spcAft>
                <a:spcPts val="0"/>
              </a:spcAft>
              <a:buClr>
                <a:schemeClr val="dk1"/>
              </a:buClr>
              <a:buSzPts val="1100"/>
              <a:buFont typeface="Arial"/>
              <a:buNone/>
            </a:pPr>
            <a:r>
              <a:rPr b="1" lang="en-GB" sz="2200">
                <a:solidFill>
                  <a:srgbClr val="93C47D"/>
                </a:solidFill>
              </a:rPr>
              <a:t>20%</a:t>
            </a:r>
            <a:r>
              <a:rPr b="1" lang="en-GB" sz="2200">
                <a:solidFill>
                  <a:srgbClr val="38761D"/>
                </a:solidFill>
              </a:rPr>
              <a:t> </a:t>
            </a:r>
            <a:r>
              <a:rPr b="1" lang="en-GB" sz="2200">
                <a:solidFill>
                  <a:schemeClr val="dk2"/>
                </a:solidFill>
              </a:rPr>
              <a:t>Average</a:t>
            </a:r>
            <a:r>
              <a:rPr b="1" lang="en-GB" sz="2200">
                <a:solidFill>
                  <a:srgbClr val="980000"/>
                </a:solidFill>
              </a:rPr>
              <a:t> </a:t>
            </a:r>
            <a:r>
              <a:rPr b="1" lang="en-GB" sz="2200">
                <a:solidFill>
                  <a:schemeClr val="dk2"/>
                </a:solidFill>
              </a:rPr>
              <a:t>discount</a:t>
            </a:r>
            <a:endParaRPr b="1" sz="2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 name="Shape 79"/>
        <p:cNvGrpSpPr/>
        <p:nvPr/>
      </p:nvGrpSpPr>
      <p:grpSpPr>
        <a:xfrm>
          <a:off x="0" y="0"/>
          <a:ext cx="0" cy="0"/>
          <a:chOff x="0" y="0"/>
          <a:chExt cx="0" cy="0"/>
        </a:xfrm>
      </p:grpSpPr>
      <p:sp>
        <p:nvSpPr>
          <p:cNvPr id="80" name="Google Shape;80;p17"/>
          <p:cNvSpPr txBox="1"/>
          <p:nvPr>
            <p:ph type="ctrTitle"/>
          </p:nvPr>
        </p:nvSpPr>
        <p:spPr>
          <a:xfrm>
            <a:off x="0" y="25617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Discounted</a:t>
            </a:r>
            <a:r>
              <a:rPr lang="en-GB"/>
              <a:t> sales </a:t>
            </a:r>
            <a:endParaRPr/>
          </a:p>
        </p:txBody>
      </p:sp>
      <p:sp>
        <p:nvSpPr>
          <p:cNvPr id="81" name="Google Shape;81;p17"/>
          <p:cNvSpPr txBox="1"/>
          <p:nvPr>
            <p:ph idx="1" type="subTitle"/>
          </p:nvPr>
        </p:nvSpPr>
        <p:spPr>
          <a:xfrm>
            <a:off x="432550" y="1598425"/>
            <a:ext cx="8170800" cy="3112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2050">
                <a:solidFill>
                  <a:schemeClr val="accent2"/>
                </a:solidFill>
                <a:highlight>
                  <a:srgbClr val="FFFFFF"/>
                </a:highlight>
              </a:rPr>
              <a:t>Total number of products sold: 53646</a:t>
            </a:r>
            <a:endParaRPr sz="2050">
              <a:solidFill>
                <a:schemeClr val="accent2"/>
              </a:solidFill>
              <a:highlight>
                <a:srgbClr val="FFFFFF"/>
              </a:highlight>
            </a:endParaRPr>
          </a:p>
          <a:p>
            <a:pPr indent="0" lvl="0" marL="0" rtl="0" algn="ctr">
              <a:lnSpc>
                <a:spcPct val="150000"/>
              </a:lnSpc>
              <a:spcBef>
                <a:spcPts val="0"/>
              </a:spcBef>
              <a:spcAft>
                <a:spcPts val="0"/>
              </a:spcAft>
              <a:buNone/>
            </a:pPr>
            <a:r>
              <a:rPr lang="en-GB" sz="2050">
                <a:solidFill>
                  <a:schemeClr val="accent2"/>
                </a:solidFill>
                <a:highlight>
                  <a:srgbClr val="FFFFFF"/>
                </a:highlight>
              </a:rPr>
              <a:t>Number of products sold with discount: 51085</a:t>
            </a:r>
            <a:endParaRPr sz="2050">
              <a:solidFill>
                <a:schemeClr val="accent2"/>
              </a:solidFill>
              <a:highlight>
                <a:srgbClr val="FFFFFF"/>
              </a:highlight>
            </a:endParaRPr>
          </a:p>
          <a:p>
            <a:pPr indent="0" lvl="0" marL="0" rtl="0" algn="ctr">
              <a:lnSpc>
                <a:spcPct val="150000"/>
              </a:lnSpc>
              <a:spcBef>
                <a:spcPts val="0"/>
              </a:spcBef>
              <a:spcAft>
                <a:spcPts val="0"/>
              </a:spcAft>
              <a:buNone/>
            </a:pPr>
            <a:r>
              <a:rPr lang="en-GB" sz="2050">
                <a:solidFill>
                  <a:schemeClr val="accent2"/>
                </a:solidFill>
                <a:highlight>
                  <a:srgbClr val="FFFFFF"/>
                </a:highlight>
              </a:rPr>
              <a:t>Number of products sold without discount: 2561</a:t>
            </a:r>
            <a:endParaRPr sz="2050">
              <a:solidFill>
                <a:schemeClr val="accent2"/>
              </a:solidFill>
              <a:highlight>
                <a:srgbClr val="FFFFFF"/>
              </a:highlight>
            </a:endParaRPr>
          </a:p>
          <a:p>
            <a:pPr indent="0" lvl="0" marL="0" rtl="0" algn="ctr">
              <a:lnSpc>
                <a:spcPct val="150000"/>
              </a:lnSpc>
              <a:spcBef>
                <a:spcPts val="0"/>
              </a:spcBef>
              <a:spcAft>
                <a:spcPts val="0"/>
              </a:spcAft>
              <a:buNone/>
            </a:pPr>
            <a:r>
              <a:rPr lang="en-GB" sz="2050">
                <a:solidFill>
                  <a:schemeClr val="accent2"/>
                </a:solidFill>
                <a:highlight>
                  <a:srgbClr val="FFFFFF"/>
                </a:highlight>
              </a:rPr>
              <a:t>Percentage of products sold with discount: 95.22</a:t>
            </a:r>
            <a:endParaRPr sz="2050">
              <a:solidFill>
                <a:schemeClr val="accent2"/>
              </a:solidFill>
              <a:highlight>
                <a:srgbClr val="FFFFFF"/>
              </a:highlight>
            </a:endParaRPr>
          </a:p>
          <a:p>
            <a:pPr indent="0" lvl="0" marL="0" rtl="0" algn="ctr">
              <a:lnSpc>
                <a:spcPct val="150000"/>
              </a:lnSpc>
              <a:spcBef>
                <a:spcPts val="0"/>
              </a:spcBef>
              <a:spcAft>
                <a:spcPts val="0"/>
              </a:spcAft>
              <a:buNone/>
            </a:pPr>
            <a:r>
              <a:rPr lang="en-GB" sz="2050">
                <a:solidFill>
                  <a:schemeClr val="accent2"/>
                </a:solidFill>
                <a:highlight>
                  <a:srgbClr val="FFFFFF"/>
                </a:highlight>
              </a:rPr>
              <a:t>Percentage of products sold without discount: 4.77</a:t>
            </a:r>
            <a:endParaRPr sz="2050">
              <a:solidFill>
                <a:schemeClr val="accent2"/>
              </a:solidFill>
              <a:highlight>
                <a:srgbClr val="FFFFFF"/>
              </a:highlight>
            </a:endParaRPr>
          </a:p>
          <a:p>
            <a:pPr indent="0" lvl="0" marL="0" rtl="0" algn="ctr">
              <a:lnSpc>
                <a:spcPct val="150000"/>
              </a:lnSpc>
              <a:spcBef>
                <a:spcPts val="0"/>
              </a:spcBef>
              <a:spcAft>
                <a:spcPts val="0"/>
              </a:spcAft>
              <a:buNone/>
            </a:pPr>
            <a:r>
              <a:rPr lang="en-GB" sz="2050">
                <a:solidFill>
                  <a:schemeClr val="accent2"/>
                </a:solidFill>
                <a:highlight>
                  <a:srgbClr val="FFFFFF"/>
                </a:highlight>
              </a:rPr>
              <a:t>Average discounts: 20%</a:t>
            </a:r>
            <a:endParaRPr sz="2050">
              <a:solidFill>
                <a:schemeClr val="accent2"/>
              </a:solidFill>
              <a:highlight>
                <a:srgbClr val="FFFFFF"/>
              </a:highlight>
            </a:endParaRPr>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4</a:t>
            </a:r>
            <a:endParaRPr/>
          </a:p>
        </p:txBody>
      </p:sp>
      <p:sp>
        <p:nvSpPr>
          <p:cNvPr id="88" name="Google Shape;88;p18"/>
          <p:cNvSpPr txBox="1"/>
          <p:nvPr/>
        </p:nvSpPr>
        <p:spPr>
          <a:xfrm>
            <a:off x="1373850" y="228600"/>
            <a:ext cx="7158300" cy="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dk2"/>
                </a:solidFill>
                <a:highlight>
                  <a:srgbClr val="FFFFFF"/>
                </a:highlight>
              </a:rPr>
              <a:t>Significantly Higher Sales Volume with Discounts</a:t>
            </a:r>
            <a:r>
              <a:rPr b="1" lang="en-GB" sz="1700">
                <a:solidFill>
                  <a:srgbClr val="0D0D0D"/>
                </a:solidFill>
                <a:highlight>
                  <a:srgbClr val="FFFFFF"/>
                </a:highlight>
              </a:rPr>
              <a:t> </a:t>
            </a:r>
            <a:endParaRPr b="1" sz="2300">
              <a:solidFill>
                <a:schemeClr val="dk2"/>
              </a:solidFill>
            </a:endParaRPr>
          </a:p>
        </p:txBody>
      </p:sp>
      <p:pic>
        <p:nvPicPr>
          <p:cNvPr id="89" name="Google Shape;89;p18"/>
          <p:cNvPicPr preferRelativeResize="0"/>
          <p:nvPr/>
        </p:nvPicPr>
        <p:blipFill>
          <a:blip r:embed="rId3">
            <a:alphaModFix/>
          </a:blip>
          <a:stretch>
            <a:fillRect/>
          </a:stretch>
        </p:blipFill>
        <p:spPr>
          <a:xfrm>
            <a:off x="385950" y="738875"/>
            <a:ext cx="7843651" cy="424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5</a:t>
            </a:r>
            <a:endParaRPr/>
          </a:p>
        </p:txBody>
      </p:sp>
      <p:sp>
        <p:nvSpPr>
          <p:cNvPr id="95" name="Google Shape;95;p19"/>
          <p:cNvSpPr txBox="1"/>
          <p:nvPr/>
        </p:nvSpPr>
        <p:spPr>
          <a:xfrm>
            <a:off x="50175" y="2067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dk2"/>
                </a:solidFill>
                <a:highlight>
                  <a:srgbClr val="FFFFFF"/>
                </a:highlight>
              </a:rPr>
              <a:t>Discounts Amplified for Lower-Priced Products</a:t>
            </a:r>
            <a:endParaRPr b="1" sz="2400">
              <a:solidFill>
                <a:schemeClr val="dk2"/>
              </a:solidFill>
            </a:endParaRPr>
          </a:p>
        </p:txBody>
      </p:sp>
      <p:pic>
        <p:nvPicPr>
          <p:cNvPr id="96" name="Google Shape;96;p19"/>
          <p:cNvPicPr preferRelativeResize="0"/>
          <p:nvPr/>
        </p:nvPicPr>
        <p:blipFill>
          <a:blip r:embed="rId4">
            <a:alphaModFix/>
          </a:blip>
          <a:stretch>
            <a:fillRect/>
          </a:stretch>
        </p:blipFill>
        <p:spPr>
          <a:xfrm>
            <a:off x="645725" y="1148450"/>
            <a:ext cx="7721925" cy="3673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2" name="Google Shape;102;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3" name="Google Shape;10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4" name="Google Shape;104;p20"/>
          <p:cNvPicPr preferRelativeResize="0"/>
          <p:nvPr/>
        </p:nvPicPr>
        <p:blipFill rotWithShape="1">
          <a:blip r:embed="rId3">
            <a:alphaModFix/>
          </a:blip>
          <a:srcRect b="-4240" l="0" r="0" t="4240"/>
          <a:stretch/>
        </p:blipFill>
        <p:spPr>
          <a:xfrm>
            <a:off x="206700" y="971600"/>
            <a:ext cx="8375976" cy="409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rotWithShape="1">
          <a:blip r:embed="rId3">
            <a:alphaModFix/>
          </a:blip>
          <a:srcRect b="0" l="8120" r="1143" t="0"/>
          <a:stretch/>
        </p:blipFill>
        <p:spPr>
          <a:xfrm>
            <a:off x="1191775" y="838200"/>
            <a:ext cx="6608076" cy="4652274"/>
          </a:xfrm>
          <a:prstGeom prst="rect">
            <a:avLst/>
          </a:prstGeom>
          <a:noFill/>
          <a:ln>
            <a:noFill/>
          </a:ln>
        </p:spPr>
      </p:pic>
      <p:sp>
        <p:nvSpPr>
          <p:cNvPr id="110" name="Google Shape;110;p21"/>
          <p:cNvSpPr/>
          <p:nvPr/>
        </p:nvSpPr>
        <p:spPr>
          <a:xfrm>
            <a:off x="994275" y="2758525"/>
            <a:ext cx="7397100" cy="377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1"/>
          <p:cNvSpPr/>
          <p:nvPr/>
        </p:nvSpPr>
        <p:spPr>
          <a:xfrm>
            <a:off x="1052775" y="5058925"/>
            <a:ext cx="7280100" cy="8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6</a:t>
            </a:r>
            <a:endParaRPr/>
          </a:p>
        </p:txBody>
      </p:sp>
      <p:sp>
        <p:nvSpPr>
          <p:cNvPr id="113" name="Google Shape;113;p21"/>
          <p:cNvSpPr txBox="1"/>
          <p:nvPr/>
        </p:nvSpPr>
        <p:spPr>
          <a:xfrm>
            <a:off x="986250" y="197600"/>
            <a:ext cx="717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Apple AirPods - A Prime Example of ENIAC's Discount Strategy</a:t>
            </a:r>
            <a:endParaRPr b="1"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