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d247b44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d247b44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d247b44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d247b44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d1ef009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d1ef009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d1ef009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d1ef009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d1ef009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d1ef009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d247b4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d247b4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d247b44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d247b44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d247b44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d247b44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247b44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d247b44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d247b44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d247b44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9125"/>
            <a:ext cx="8520600" cy="4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How many different versions should be tested?</a:t>
            </a:r>
            <a:endParaRPr sz="2000">
              <a:solidFill>
                <a:srgbClr val="4D5C6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What kind of changes can we implement in each version of the test (from changing just the colour of a button to redesigning the whole site)?</a:t>
            </a:r>
            <a:endParaRPr sz="2000">
              <a:solidFill>
                <a:srgbClr val="4D5C6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How can we show one version to a selected group of users and another version to a different group?</a:t>
            </a:r>
            <a:endParaRPr sz="2000">
              <a:solidFill>
                <a:srgbClr val="4D5C6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Which metric should we choose to compare the different versions?</a:t>
            </a:r>
            <a:endParaRPr sz="2000">
              <a:solidFill>
                <a:srgbClr val="4D5C6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Should Eniac experiment with other elements of the site instead (or in addition to) the “SHOP NOW” button?</a:t>
            </a:r>
            <a:endParaRPr sz="2000">
              <a:solidFill>
                <a:srgbClr val="4D5C6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How can we track, store and analyze the data from each version?</a:t>
            </a:r>
            <a:endParaRPr sz="2000">
              <a:solidFill>
                <a:srgbClr val="4D5C6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How can we ever be sure that the version with the best performance does not have more clicks due to just chance?</a:t>
            </a:r>
            <a:endParaRPr sz="2000">
              <a:solidFill>
                <a:srgbClr val="4D5C6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How long can we expect the experiment to last?</a:t>
            </a:r>
            <a:endParaRPr sz="2000">
              <a:solidFill>
                <a:srgbClr val="4D5C6D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Sample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1F1F"/>
                </a:solidFill>
                <a:highlight>
                  <a:srgbClr val="FFFFFF"/>
                </a:highlight>
              </a:rPr>
              <a:t>Figuring out the perfect sample size for your A/B test can be tricky. Here's a simpler approach: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fr" sz="1200">
                <a:solidFill>
                  <a:srgbClr val="1F1F1F"/>
                </a:solidFill>
                <a:highlight>
                  <a:srgbClr val="FFFFFF"/>
                </a:highlight>
              </a:rPr>
              <a:t>Use online calculators:</a:t>
            </a:r>
            <a:r>
              <a:rPr lang="fr" sz="1200">
                <a:solidFill>
                  <a:srgbClr val="1F1F1F"/>
                </a:solidFill>
                <a:highlight>
                  <a:srgbClr val="FFFFFF"/>
                </a:highlight>
              </a:rPr>
              <a:t> Websites like VWO, Optimizely, or Evan Miller offer free A/B testing calculators.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fr" sz="1200">
                <a:solidFill>
                  <a:srgbClr val="1F1F1F"/>
                </a:solidFill>
                <a:highlight>
                  <a:srgbClr val="FFFFFF"/>
                </a:highlight>
              </a:rPr>
              <a:t>Input basic info:</a:t>
            </a:r>
            <a:r>
              <a:rPr lang="fr" sz="1200">
                <a:solidFill>
                  <a:srgbClr val="1F1F1F"/>
                </a:solidFill>
                <a:highlight>
                  <a:srgbClr val="FFFFFF"/>
                </a:highlight>
              </a:rPr>
              <a:t> Provide your </a:t>
            </a:r>
            <a:r>
              <a:rPr b="1" lang="fr" sz="1200">
                <a:solidFill>
                  <a:srgbClr val="1F1F1F"/>
                </a:solidFill>
                <a:highlight>
                  <a:srgbClr val="FFFFFF"/>
                </a:highlight>
              </a:rPr>
              <a:t>baseline conversion rate</a:t>
            </a:r>
            <a:r>
              <a:rPr lang="fr" sz="1200">
                <a:solidFill>
                  <a:srgbClr val="1F1F1F"/>
                </a:solidFill>
                <a:highlight>
                  <a:srgbClr val="FFFFFF"/>
                </a:highlight>
              </a:rPr>
              <a:t> (current performance), the </a:t>
            </a:r>
            <a:r>
              <a:rPr b="1" lang="fr" sz="1200">
                <a:solidFill>
                  <a:srgbClr val="1F1F1F"/>
                </a:solidFill>
                <a:highlight>
                  <a:srgbClr val="FFFFFF"/>
                </a:highlight>
              </a:rPr>
              <a:t>smallest improvement you want to see</a:t>
            </a:r>
            <a:r>
              <a:rPr lang="fr" sz="1200">
                <a:solidFill>
                  <a:srgbClr val="1F1F1F"/>
                </a:solidFill>
                <a:highlight>
                  <a:srgbClr val="FFFFFF"/>
                </a:highlight>
              </a:rPr>
              <a:t> (e.g., 5% increase), and your desired </a:t>
            </a:r>
            <a:r>
              <a:rPr b="1" lang="fr" sz="1200">
                <a:solidFill>
                  <a:srgbClr val="1F1F1F"/>
                </a:solidFill>
                <a:highlight>
                  <a:srgbClr val="FFFFFF"/>
                </a:highlight>
              </a:rPr>
              <a:t>confidence level</a:t>
            </a:r>
            <a:r>
              <a:rPr lang="fr" sz="1200">
                <a:solidFill>
                  <a:srgbClr val="1F1F1F"/>
                </a:solidFill>
                <a:highlight>
                  <a:srgbClr val="FFFFFF"/>
                </a:highlight>
              </a:rPr>
              <a:t> (typically 95%).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fr" sz="1200">
                <a:solidFill>
                  <a:srgbClr val="1F1F1F"/>
                </a:solidFill>
                <a:highlight>
                  <a:srgbClr val="FFFFFF"/>
                </a:highlight>
              </a:rPr>
              <a:t>Get your answer:</a:t>
            </a:r>
            <a:r>
              <a:rPr lang="fr" sz="1200">
                <a:solidFill>
                  <a:srgbClr val="1F1F1F"/>
                </a:solidFill>
                <a:highlight>
                  <a:srgbClr val="FFFFFF"/>
                </a:highlight>
              </a:rPr>
              <a:t> The calculator will tell you the </a:t>
            </a:r>
            <a:r>
              <a:rPr b="1" lang="fr" sz="1200">
                <a:solidFill>
                  <a:srgbClr val="1F1F1F"/>
                </a:solidFill>
                <a:highlight>
                  <a:srgbClr val="FFFFFF"/>
                </a:highlight>
              </a:rPr>
              <a:t>minimum number of users</a:t>
            </a:r>
            <a:r>
              <a:rPr lang="fr" sz="1200">
                <a:solidFill>
                  <a:srgbClr val="1F1F1F"/>
                </a:solidFill>
                <a:highlight>
                  <a:srgbClr val="FFFFFF"/>
                </a:highlight>
              </a:rPr>
              <a:t> needed for each test group.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D5C6D"/>
                </a:solidFill>
                <a:highlight>
                  <a:schemeClr val="lt1"/>
                </a:highlight>
              </a:rPr>
              <a:t>8. </a:t>
            </a:r>
            <a:r>
              <a:rPr lang="fr" sz="2000">
                <a:solidFill>
                  <a:srgbClr val="4D5C6D"/>
                </a:solidFill>
                <a:highlight>
                  <a:schemeClr val="lt1"/>
                </a:highlight>
              </a:rPr>
              <a:t>How long can we expect the experiment to last?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52050" y="484325"/>
            <a:ext cx="8814000" cy="4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The duration of an A/B test depends on several factors, making it impossible to provide a one-size-fits-all answer. However, here's a general idea: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Minimum: Aim for at least 2 weeks to gather enough data and account for natural fluctuations in traffic and user behavior.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Ideal: A 4-6 week timeframe provides a good balance between gathering enough data and avoiding an overly long test that might miss seasonal trends or user behavior shifts.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Considerations: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Traffic volume: Low traffic volume might require a longer test duration to reach a statistically significant sample size.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Expected effect size: A larger expected difference between versions allows for a shorter test duration.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Seasonality and trends: Account for potential seasonal variations or ongoing trends that might impact results.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➔"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Use A/B testing tools that provide sample size calculators to estimate the time needed based on your specific traffic and desired confidence level. 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➔"/>
            </a:pPr>
            <a:r>
              <a:rPr lang="fr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Monitor the test progress and consider stopping early if a clear winner emerges with high statistical significance.</a:t>
            </a:r>
            <a:endParaRPr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How many different versions should be tested?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574900"/>
            <a:ext cx="91440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number of versions to test in an A/B test depends on factors like objectives, resources, and complexity. While testing many versions may seem appealing, it's best to limit them to 2-4. Here's why: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fr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Complexity: Additional versions increase test complexity, making management and analysis more challenging.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fr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Focus: Testing too many variations makes it harder to isolate specific changes and understand their impact.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fr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Cost: Running numerous variations consumes more time and resources.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with 2 versions for a direct comparison. Consider 3 versions if hypotheses warrant it, but avoid testing more than 4 due to increased complexity. Prioritize critical changes based on goals, and iterate based on results.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500"/>
              <a:buChar char="➔"/>
            </a:pPr>
            <a:r>
              <a:rPr b="1" lang="fr" sz="15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you can test multiple versions in A/B testing, it's best to stick with 2 to 3 versions at most. Too many versions make it harder to manage, analyze, and draw clear conclusions. Focus on testing the most important changes first</a:t>
            </a:r>
            <a:endParaRPr b="1" sz="15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681725"/>
            <a:ext cx="8520600" cy="4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A/B testing lets you experiment with different versions of your site, from </a:t>
            </a:r>
            <a:r>
              <a:rPr b="1"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micro-tweaks</a:t>
            </a:r>
            <a:r>
              <a:rPr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like button colors or font sizes to </a:t>
            </a:r>
            <a:r>
              <a:rPr b="1"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macro-revamps</a:t>
            </a:r>
            <a:r>
              <a:rPr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like complete layout changes.</a:t>
            </a:r>
            <a:endParaRPr sz="1416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8529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416"/>
              <a:buFont typeface="Roboto"/>
              <a:buChar char="●"/>
            </a:pPr>
            <a:r>
              <a:rPr b="1"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Small tweaks:</a:t>
            </a:r>
            <a:r>
              <a:rPr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Experiment with individual elements like headlines, images, or button functionalities. Think of it like testing different ingredients in a recipe.</a:t>
            </a:r>
            <a:endParaRPr sz="1416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852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16"/>
              <a:buChar char="●"/>
            </a:pPr>
            <a:r>
              <a:rPr b="1"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 changes:</a:t>
            </a:r>
            <a:r>
              <a:rPr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This is like trying a whole new recipe! You could test completely different layouts, add or remove features, or even redesign the entire site.</a:t>
            </a:r>
            <a:endParaRPr sz="1416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16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16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8529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416"/>
              <a:buFont typeface="Roboto"/>
              <a:buChar char="➔"/>
            </a:pPr>
            <a:r>
              <a:rPr b="1" lang="fr" sz="1416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small: Focus on specific changes to see their impact without overwhelming users. Gradually scale up with more significant changes if your smaller tests yield positive results. </a:t>
            </a:r>
            <a:endParaRPr b="1" sz="1416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16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" name="Google Shape;66;p15"/>
          <p:cNvSpPr txBox="1"/>
          <p:nvPr/>
        </p:nvSpPr>
        <p:spPr>
          <a:xfrm>
            <a:off x="0" y="0"/>
            <a:ext cx="897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2 </a:t>
            </a: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What kind of changes can we implement in each version of the test (from changing just the colour of a button to redesigning the whole site)?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0" y="140225"/>
            <a:ext cx="897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3.  </a:t>
            </a:r>
            <a:r>
              <a:rPr lang="fr" sz="2000">
                <a:solidFill>
                  <a:srgbClr val="4D5C6D"/>
                </a:solidFill>
                <a:highlight>
                  <a:srgbClr val="FFFFFF"/>
                </a:highlight>
              </a:rPr>
              <a:t>How can we show one version to a selected group of users and another version to a different group?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9106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Common methods for user targeting: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Random assignment: This is the most common method where users are randomly assigned to each group, ensuring a fair comparison.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User attributes: You can target specific user groups based on their characteristics like location, device type, or previous interactions.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Cookie-based targeting: A temporary cookie can be used to identify users and ensure they consistently see the same version throughout the test duration.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9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➔"/>
            </a:pPr>
            <a:r>
              <a:rPr b="1" lang="fr" sz="2100">
                <a:latin typeface="Roboto"/>
                <a:ea typeface="Roboto"/>
                <a:cs typeface="Roboto"/>
                <a:sym typeface="Roboto"/>
              </a:rPr>
              <a:t>This ensures that each user has an equal chance of being exposed to each version, helping to minimize bias in the results.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D5C6D"/>
                </a:solidFill>
                <a:highlight>
                  <a:schemeClr val="lt1"/>
                </a:highlight>
              </a:rPr>
              <a:t>4.  </a:t>
            </a:r>
            <a:r>
              <a:rPr lang="fr" sz="2000">
                <a:solidFill>
                  <a:srgbClr val="4D5C6D"/>
                </a:solidFill>
                <a:highlight>
                  <a:schemeClr val="lt1"/>
                </a:highlight>
              </a:rPr>
              <a:t>Which metric should we choose to compare the different versions?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98700"/>
            <a:ext cx="8520600" cy="4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best metric to compare A/B test versions depends on your specific goals.</a:t>
            </a:r>
            <a:endParaRPr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Primary metrics:</a:t>
            </a:r>
            <a:endParaRPr b="1"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40"/>
              <a:buChar char="●"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Conversion rate:</a:t>
            </a: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This measures the percentage of users who complete your desired action, like making a purchase or signing up.</a:t>
            </a:r>
            <a:endParaRPr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40"/>
              <a:buChar char="●"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Engagement metrics:</a:t>
            </a: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These track user interaction, like time on page, click-through rate, or scroll depth. These can be </a:t>
            </a: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valuable</a:t>
            </a: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understanding user behavior and </a:t>
            </a: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complementing conversion rate</a:t>
            </a: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data.</a:t>
            </a:r>
            <a:endParaRPr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Secondary metrics:</a:t>
            </a:r>
            <a:endParaRPr b="1"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40"/>
              <a:buChar char="●"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Revenue:</a:t>
            </a: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if your goal is directly tied to revenue (e.g., increasing sales), this could be your primary metric.</a:t>
            </a:r>
            <a:endParaRPr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40"/>
              <a:buChar char="●"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satisfaction:</a:t>
            </a: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Surveys or user feedback can provide insights into user experience and preference.</a:t>
            </a:r>
            <a:endParaRPr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40"/>
              <a:buFont typeface="Roboto"/>
              <a:buChar char="➔"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Choosing the right metric:</a:t>
            </a:r>
            <a:endParaRPr b="1"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40"/>
              <a:buChar char="●"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Align with your goals:</a:t>
            </a: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metric you choose should directly reflect the success of your test in achieving your intended outcome.</a:t>
            </a:r>
            <a:endParaRPr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40"/>
              <a:buChar char="●"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 the context:</a:t>
            </a: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Different metrics may be relevant depending on the specific element or functionality you're testing.</a:t>
            </a:r>
            <a:endParaRPr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40"/>
              <a:buChar char="●"/>
            </a:pPr>
            <a:r>
              <a:rPr b="1"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Combine metrics:</a:t>
            </a:r>
            <a:r>
              <a:rPr lang="fr" sz="124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some cases, using a combination of metrics can provide a more comprehensive picture (e.g., conversion rate and user satisfaction).</a:t>
            </a:r>
            <a:endParaRPr sz="12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4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35500" y="140225"/>
            <a:ext cx="85206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ct val="100000"/>
              <a:buAutoNum type="arabicPeriod"/>
            </a:pPr>
            <a:r>
              <a:rPr lang="fr" sz="2000">
                <a:solidFill>
                  <a:srgbClr val="4D5C6D"/>
                </a:solidFill>
                <a:highlight>
                  <a:schemeClr val="lt1"/>
                </a:highlight>
              </a:rPr>
              <a:t>Should Eniac experiment with other elements of the site instead (or in addition to) the “SHOP NOW” button?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we can change the button to the right side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6200" y="14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D5C6D"/>
                </a:solidFill>
                <a:highlight>
                  <a:schemeClr val="lt1"/>
                </a:highlight>
              </a:rPr>
              <a:t>6. </a:t>
            </a:r>
            <a:r>
              <a:rPr lang="fr" sz="2000">
                <a:solidFill>
                  <a:srgbClr val="4D5C6D"/>
                </a:solidFill>
                <a:highlight>
                  <a:schemeClr val="lt1"/>
                </a:highlight>
              </a:rPr>
              <a:t>How can we track, store and analyze the data from each version?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6200" y="757000"/>
            <a:ext cx="8756100" cy="4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1. Tracking:</a:t>
            </a:r>
            <a:endParaRPr b="1"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1941" lvl="0" marL="45720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Tools: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Use A/B testing tools, web analytics (like Google Analytics), or custom code to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capture user interactions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(clicks, conversions) with each version.</a:t>
            </a:r>
            <a:endParaRPr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1941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User identification: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Assign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unique identifiers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(e.g., cookies) to differentiate users and assign them to specific versions.</a:t>
            </a:r>
            <a:endParaRPr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1941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Data capture: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Track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predefined metrics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(conversions, clicks) and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additional data points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relevant to user behavior.</a:t>
            </a:r>
            <a:endParaRPr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2. Storage:</a:t>
            </a:r>
            <a:endParaRPr b="1"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1941" lvl="0" marL="45720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Secure storage: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Choose a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secure database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accessible to authorized personnel for analysis.</a:t>
            </a:r>
            <a:endParaRPr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1941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Data organization: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Implement a clear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data structure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for easy retrieval and analysis.</a:t>
            </a:r>
            <a:endParaRPr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3. Analysis:</a:t>
            </a:r>
            <a:endParaRPr b="1"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1941" lvl="0" marL="45720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A/B testing tools: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Most offer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built-in dashboards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to visualize and analyze results.</a:t>
            </a:r>
            <a:endParaRPr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1941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Key metrics: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Focus on the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predefined metrics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chosen at the beginning to assess test success.</a:t>
            </a:r>
            <a:endParaRPr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1941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Secondary data: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Explore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additional data points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to understand user behavior and the "why" behind the results.</a:t>
            </a:r>
            <a:endParaRPr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1941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Statistical significance: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Use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statistical tests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to determine the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confidence level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significance</a:t>
            </a:r>
            <a:r>
              <a:rPr lang="fr" sz="21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of observed differences between versions.</a:t>
            </a:r>
            <a:endParaRPr sz="2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-360875" y="-12175"/>
            <a:ext cx="96978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400">
                <a:solidFill>
                  <a:srgbClr val="4D5C6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fr" sz="1400">
                <a:solidFill>
                  <a:srgbClr val="4D5C6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can we be sure that the version with the best performance does not have more clicks due to just chance?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81400" y="407350"/>
            <a:ext cx="8898000" cy="4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1. Statistical Significance:</a:t>
            </a:r>
            <a:endParaRPr b="1"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640" lvl="0" marL="45720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040"/>
              <a:buChar char="●"/>
            </a:pP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A/B testing tools calculate a </a:t>
            </a: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p-value</a:t>
            </a: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, which indicates the probability of observing the results by pure chance.</a:t>
            </a:r>
            <a:endParaRPr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64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40"/>
              <a:buChar char="●"/>
            </a:pP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low p-value (e.g., below 0.05)</a:t>
            </a: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suggests it's unlikely the difference is random.</a:t>
            </a:r>
            <a:endParaRPr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2. Sample Size.</a:t>
            </a:r>
            <a:endParaRPr b="1"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640" lvl="0" marL="457200" rtl="0" algn="l">
              <a:lnSpc>
                <a:spcPct val="15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40"/>
              <a:buChar char="●"/>
            </a:pP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larger sample size</a:t>
            </a: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leads to more </a:t>
            </a: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reliable results</a:t>
            </a: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and reduces the chance of random fluctuations impacting conclusions.</a:t>
            </a:r>
            <a:endParaRPr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3. Randomization:</a:t>
            </a:r>
            <a:endParaRPr b="1"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640" lvl="0" marL="45720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040"/>
              <a:buChar char="●"/>
            </a:pP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Randomly assigning</a:t>
            </a: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users to each version ensures both groups are statistically similar, minimizing the influence of external factors on the results.</a:t>
            </a:r>
            <a:endParaRPr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4. Running the test for long enough:</a:t>
            </a:r>
            <a:endParaRPr b="1"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640" lvl="0" marL="45720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040"/>
              <a:buChar char="●"/>
            </a:pP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Short tests might not capture enough user data, leading to </a:t>
            </a: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inconclusive results</a:t>
            </a: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false positives</a:t>
            </a: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6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40"/>
              <a:buChar char="●"/>
            </a:pP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Run the test for a </a:t>
            </a:r>
            <a:r>
              <a:rPr b="1"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sufficient duration</a:t>
            </a:r>
            <a:r>
              <a:rPr lang="fr" sz="10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based on your expected traffic and statistical requirements.</a:t>
            </a:r>
            <a:endParaRPr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990" lvl="0" marL="45720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140"/>
              <a:buFont typeface="Roboto"/>
              <a:buChar char="➔"/>
            </a:pPr>
            <a:r>
              <a:rPr b="1" lang="fr" sz="114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By implementing these steps, you can increase confidence that the observed performance difference is not just due to chance and represents a genuine impact of the variations you tested.</a:t>
            </a:r>
            <a:endParaRPr b="1" sz="114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050" y="467725"/>
            <a:ext cx="4843451" cy="40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76200" y="-76200"/>
            <a:ext cx="38970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0700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Frequentist approach</a:t>
            </a:r>
            <a:endParaRPr b="1" sz="2100">
              <a:solidFill>
                <a:srgbClr val="0700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00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frequentist approach to statistical significance is based on </a:t>
            </a:r>
            <a:r>
              <a:rPr b="1" lang="fr">
                <a:solidFill>
                  <a:srgbClr val="BF317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p-value</a:t>
            </a:r>
            <a:r>
              <a:rPr lang="fr">
                <a:solidFill>
                  <a:srgbClr val="0700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. To determine the p-value we need :</a:t>
            </a:r>
            <a:endParaRPr>
              <a:solidFill>
                <a:srgbClr val="0700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7003A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0700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mean difference between the two hypotheses</a:t>
            </a:r>
            <a:endParaRPr>
              <a:solidFill>
                <a:srgbClr val="0700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003A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0700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standard deviation of the difference between the two hypotheses</a:t>
            </a:r>
            <a:endParaRPr>
              <a:solidFill>
                <a:srgbClr val="0700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003A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0700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sample size of each hypothesis</a:t>
            </a:r>
            <a:endParaRPr>
              <a:solidFill>
                <a:srgbClr val="0700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003A"/>
              </a:buClr>
              <a:buSzPts val="1400"/>
              <a:buFont typeface="Roboto"/>
              <a:buChar char="➔"/>
            </a:pPr>
            <a:r>
              <a:rPr lang="fr">
                <a:solidFill>
                  <a:srgbClr val="0700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Now you can easily calculate the p-value using a significance testing tool or significance level calculator. </a:t>
            </a:r>
            <a:r>
              <a:rPr b="1" lang="fr">
                <a:solidFill>
                  <a:srgbClr val="0700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the p-value you get is 0.05, the probability of the variation is 5%.</a:t>
            </a:r>
            <a:endParaRPr b="1">
              <a:solidFill>
                <a:srgbClr val="0700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