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
      <p:font typeface="Fjalla One"/>
      <p:regular r:id="rId33"/>
    </p:embeddedFont>
    <p:embeddedFont>
      <p:font typeface="Barlow Semi Condensed Medium"/>
      <p:regular r:id="rId34"/>
      <p:bold r:id="rId35"/>
      <p:italic r:id="rId36"/>
      <p:boldItalic r:id="rId37"/>
    </p:embeddedFont>
    <p:embeddedFont>
      <p:font typeface="Barlow Semi Condensed"/>
      <p:regular r:id="rId38"/>
      <p:bold r:id="rId39"/>
      <p:italic r:id="rId40"/>
      <p:boldItalic r:id="rId41"/>
    </p:embeddedFont>
    <p:embeddedFont>
      <p:font typeface="Fira Sans Extra Condensed SemiBol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italic.fntdata"/><Relationship Id="rId20" Type="http://schemas.openxmlformats.org/officeDocument/2006/relationships/slide" Target="slides/slide16.xml"/><Relationship Id="rId42" Type="http://schemas.openxmlformats.org/officeDocument/2006/relationships/font" Target="fonts/FiraSansExtraCondensedSemiBold-regular.fntdata"/><Relationship Id="rId41" Type="http://schemas.openxmlformats.org/officeDocument/2006/relationships/font" Target="fonts/BarlowSemiCondensed-boldItalic.fntdata"/><Relationship Id="rId22" Type="http://schemas.openxmlformats.org/officeDocument/2006/relationships/slide" Target="slides/slide18.xml"/><Relationship Id="rId44" Type="http://schemas.openxmlformats.org/officeDocument/2006/relationships/font" Target="fonts/FiraSansExtraCondensedSemiBold-italic.fntdata"/><Relationship Id="rId21" Type="http://schemas.openxmlformats.org/officeDocument/2006/relationships/slide" Target="slides/slide17.xml"/><Relationship Id="rId43" Type="http://schemas.openxmlformats.org/officeDocument/2006/relationships/font" Target="fonts/FiraSansExtraCondensedSemiBold-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FiraSansExtraCondensed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FjallaOne-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BarlowSemiCondensedMedium-bold.fntdata"/><Relationship Id="rId12" Type="http://schemas.openxmlformats.org/officeDocument/2006/relationships/slide" Target="slides/slide8.xml"/><Relationship Id="rId34" Type="http://schemas.openxmlformats.org/officeDocument/2006/relationships/font" Target="fonts/BarlowSemiCondensedMedium-regular.fntdata"/><Relationship Id="rId15" Type="http://schemas.openxmlformats.org/officeDocument/2006/relationships/slide" Target="slides/slide11.xml"/><Relationship Id="rId37" Type="http://schemas.openxmlformats.org/officeDocument/2006/relationships/font" Target="fonts/BarlowSemiCondensedMedium-boldItalic.fntdata"/><Relationship Id="rId14" Type="http://schemas.openxmlformats.org/officeDocument/2006/relationships/slide" Target="slides/slide10.xml"/><Relationship Id="rId36" Type="http://schemas.openxmlformats.org/officeDocument/2006/relationships/font" Target="fonts/BarlowSemiCondensedMedium-italic.fntdata"/><Relationship Id="rId17" Type="http://schemas.openxmlformats.org/officeDocument/2006/relationships/slide" Target="slides/slide13.xml"/><Relationship Id="rId39" Type="http://schemas.openxmlformats.org/officeDocument/2006/relationships/font" Target="fonts/BarlowSemiCondensed-bold.fntdata"/><Relationship Id="rId16" Type="http://schemas.openxmlformats.org/officeDocument/2006/relationships/slide" Target="slides/slide12.xml"/><Relationship Id="rId38" Type="http://schemas.openxmlformats.org/officeDocument/2006/relationships/font" Target="fonts/BarlowSemiCondense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ureka.co/blog/snake-game-with-pygame/#install" TargetMode="External"/><Relationship Id="rId3" Type="http://schemas.openxmlformats.org/officeDocument/2006/relationships/hyperlink" Target="https://www.edureka.co/blog/snake-game-with-pygame/#screen" TargetMode="External"/><Relationship Id="rId4" Type="http://schemas.openxmlformats.org/officeDocument/2006/relationships/hyperlink" Target="https://www.edureka.co/blog/snake-game-with-pygame/#createthesnake" TargetMode="External"/><Relationship Id="rId9" Type="http://schemas.openxmlformats.org/officeDocument/2006/relationships/hyperlink" Target="https://www.edureka.co/blog/snake-game-with-pygame/#score" TargetMode="External"/><Relationship Id="rId5" Type="http://schemas.openxmlformats.org/officeDocument/2006/relationships/hyperlink" Target="https://www.edureka.co/blog/snake-game-with-pygame/#move" TargetMode="External"/><Relationship Id="rId6" Type="http://schemas.openxmlformats.org/officeDocument/2006/relationships/hyperlink" Target="https://www.edureka.co/blog/snake-game-with-pygame/#boundaries" TargetMode="External"/><Relationship Id="rId7" Type="http://schemas.openxmlformats.org/officeDocument/2006/relationships/hyperlink" Target="https://www.edureka.co/blog/snake-game-with-pygame/#food" TargetMode="External"/><Relationship Id="rId8" Type="http://schemas.openxmlformats.org/officeDocument/2006/relationships/hyperlink" Target="https://www.edureka.co/blog/snake-game-with-pygame/#increaselength"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achine_learning" TargetMode="External"/><Relationship Id="rId3" Type="http://schemas.openxmlformats.org/officeDocument/2006/relationships/hyperlink" Target="https://en.wikipedia.org/wiki/Intelligent_agent" TargetMode="External"/><Relationship Id="rId4" Type="http://schemas.openxmlformats.org/officeDocument/2006/relationships/hyperlink" Target="https://en.wikipedia.org/wiki/Action_selection" TargetMode="External"/><Relationship Id="rId5" Type="http://schemas.openxmlformats.org/officeDocument/2006/relationships/hyperlink" Target="https://en.wikipedia.org/wiki/Supervised_learning" TargetMode="External"/><Relationship Id="rId6" Type="http://schemas.openxmlformats.org/officeDocument/2006/relationships/hyperlink" Target="https://en.wikipedia.org/wiki/Unsupervised_learn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today we are going to talk about snake game with deep reinforcement learning  .</a:t>
            </a:r>
            <a:endParaRPr/>
          </a:p>
          <a:p>
            <a:pPr indent="0" lvl="0" marL="0" rtl="0" algn="l">
              <a:spcBef>
                <a:spcPts val="0"/>
              </a:spcBef>
              <a:spcAft>
                <a:spcPts val="0"/>
              </a:spcAft>
              <a:buNone/>
            </a:pPr>
            <a:r>
              <a:rPr lang="en"/>
              <a:t>I chose this application because i  wanted to know how rienforcement learning works in real application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8714a43093_1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8714a43093_1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a:t>
            </a:r>
            <a:r>
              <a:rPr i="1" lang="en" sz="1500">
                <a:solidFill>
                  <a:srgbClr val="292929"/>
                </a:solidFill>
                <a:highlight>
                  <a:srgbClr val="FFFFFF"/>
                </a:highlight>
                <a:latin typeface="Georgia"/>
                <a:ea typeface="Georgia"/>
                <a:cs typeface="Georgia"/>
                <a:sym typeface="Georgia"/>
              </a:rPr>
              <a:t>environment</a:t>
            </a:r>
            <a:r>
              <a:rPr lang="en" sz="1500">
                <a:solidFill>
                  <a:srgbClr val="292929"/>
                </a:solidFill>
                <a:highlight>
                  <a:srgbClr val="FFFFFF"/>
                </a:highlight>
                <a:latin typeface="Georgia"/>
                <a:ea typeface="Georgia"/>
                <a:cs typeface="Georgia"/>
                <a:sym typeface="Georgia"/>
              </a:rPr>
              <a:t> (our game)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and the </a:t>
            </a:r>
            <a:r>
              <a:rPr i="1" lang="en" sz="1500">
                <a:solidFill>
                  <a:srgbClr val="292929"/>
                </a:solidFill>
                <a:highlight>
                  <a:srgbClr val="FFFFFF"/>
                </a:highlight>
                <a:latin typeface="Georgia"/>
                <a:ea typeface="Georgia"/>
                <a:cs typeface="Georgia"/>
                <a:sym typeface="Georgia"/>
              </a:rPr>
              <a:t>agent</a:t>
            </a:r>
            <a:r>
              <a:rPr lang="en" sz="1500">
                <a:solidFill>
                  <a:srgbClr val="292929"/>
                </a:solidFill>
                <a:highlight>
                  <a:srgbClr val="FFFFFF"/>
                </a:highlight>
                <a:latin typeface="Georgia"/>
                <a:ea typeface="Georgia"/>
                <a:cs typeface="Georgia"/>
                <a:sym typeface="Georgia"/>
              </a:rPr>
              <a:t>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Model is pytorch model in deep learning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g9f7573e938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0" name="Google Shape;2320;g9f7573e938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5" name="Google Shape;2325;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It means that we need to describe our game by a set of states S (for example, an index based on Snake’s position), a set of actions A (for example, Up, Down, Right, Left), a reward function R (for example, +10 when Snake eats an apple, -10 when Snakes hits a wall) and optionally a transition function T that describes the transitions among states. To use Reinforcement Learning, we need to formalize our problem using these 4 components.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129c1ee5a52_0_1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129c1ee5a52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73239"/>
                </a:solidFill>
                <a:highlight>
                  <a:srgbClr val="FFFFFF"/>
                </a:highlight>
              </a:rPr>
              <a:t>Also </a:t>
            </a:r>
            <a:r>
              <a:rPr lang="en" sz="1300">
                <a:solidFill>
                  <a:srgbClr val="273239"/>
                </a:solidFill>
                <a:highlight>
                  <a:srgbClr val="FFFFFF"/>
                </a:highlight>
              </a:rPr>
              <a:t>The model is designed using Pytorch, but you can also use TensorFlow based on your comfort.</a:t>
            </a:r>
            <a:endParaRPr sz="1300">
              <a:solidFill>
                <a:srgbClr val="273239"/>
              </a:solidFill>
              <a:highlight>
                <a:srgbClr val="FFFFFF"/>
              </a:highlight>
            </a:endParaRPr>
          </a:p>
          <a:p>
            <a:pPr indent="0" lvl="0" marL="0" rtl="0" algn="l">
              <a:lnSpc>
                <a:spcPct val="115000"/>
              </a:lnSpc>
              <a:spcBef>
                <a:spcPts val="800"/>
              </a:spcBef>
              <a:spcAft>
                <a:spcPts val="0"/>
              </a:spcAft>
              <a:buNone/>
            </a:pPr>
            <a:r>
              <a:rPr lang="en" sz="1300">
                <a:solidFill>
                  <a:srgbClr val="273239"/>
                </a:solidFill>
                <a:highlight>
                  <a:srgbClr val="FFFFFF"/>
                </a:highlight>
              </a:rPr>
              <a:t>We are using Dense neural network with an</a:t>
            </a:r>
            <a:r>
              <a:rPr b="1" lang="en" sz="1300">
                <a:solidFill>
                  <a:srgbClr val="273239"/>
                </a:solidFill>
                <a:highlight>
                  <a:srgbClr val="FFFFFF"/>
                </a:highlight>
              </a:rPr>
              <a:t> input layer of size 11</a:t>
            </a:r>
            <a:r>
              <a:rPr lang="en" sz="1300">
                <a:solidFill>
                  <a:srgbClr val="273239"/>
                </a:solidFill>
                <a:highlight>
                  <a:srgbClr val="FFFFFF"/>
                </a:highlight>
              </a:rPr>
              <a:t> and one </a:t>
            </a:r>
            <a:r>
              <a:rPr b="1" lang="en" sz="1300">
                <a:solidFill>
                  <a:srgbClr val="273239"/>
                </a:solidFill>
                <a:highlight>
                  <a:srgbClr val="FFFFFF"/>
                </a:highlight>
              </a:rPr>
              <a:t>dense layer with 256 neurons</a:t>
            </a:r>
            <a:r>
              <a:rPr lang="en" sz="1300">
                <a:solidFill>
                  <a:srgbClr val="273239"/>
                </a:solidFill>
                <a:highlight>
                  <a:srgbClr val="FFFFFF"/>
                </a:highlight>
              </a:rPr>
              <a:t> and </a:t>
            </a:r>
            <a:r>
              <a:rPr b="1" lang="en" sz="1300">
                <a:solidFill>
                  <a:srgbClr val="273239"/>
                </a:solidFill>
                <a:highlight>
                  <a:srgbClr val="FFFFFF"/>
                </a:highlight>
              </a:rPr>
              <a:t>output of 3 neurons. </a:t>
            </a:r>
            <a:r>
              <a:rPr lang="en" sz="1300">
                <a:solidFill>
                  <a:srgbClr val="273239"/>
                </a:solidFill>
                <a:highlight>
                  <a:srgbClr val="FFFFFF"/>
                </a:highlight>
              </a:rPr>
              <a:t>You can tweak these hyper parameters to get the best result.</a:t>
            </a:r>
            <a:endParaRPr sz="1300">
              <a:solidFill>
                <a:srgbClr val="273239"/>
              </a:solidFill>
              <a:highlight>
                <a:srgbClr val="FFFFFF"/>
              </a:highlight>
            </a:endParaRPr>
          </a:p>
          <a:p>
            <a:pPr indent="0" lvl="0" marL="0" rtl="0" algn="l">
              <a:lnSpc>
                <a:spcPct val="115000"/>
              </a:lnSpc>
              <a:spcBef>
                <a:spcPts val="800"/>
              </a:spcBef>
              <a:spcAft>
                <a:spcPts val="0"/>
              </a:spcAft>
              <a:buNone/>
            </a:pPr>
            <a:r>
              <a:t/>
            </a:r>
            <a:endParaRPr>
              <a:solidFill>
                <a:schemeClr val="dk1"/>
              </a:solidFill>
            </a:endParaRPr>
          </a:p>
          <a:p>
            <a:pPr indent="0" lvl="0" marL="0" rtl="0" algn="l">
              <a:spcBef>
                <a:spcPts val="0"/>
              </a:spcBef>
              <a:spcAft>
                <a:spcPts val="0"/>
              </a:spcAft>
              <a:buNone/>
            </a:pPr>
            <a:r>
              <a:t/>
            </a:r>
            <a:endParaRPr sz="1300">
              <a:solidFill>
                <a:srgbClr val="273239"/>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g86fa6133bc_4_2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7" name="Google Shape;2337;g86fa6133bc_4_2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73239"/>
                </a:solidFill>
                <a:highlight>
                  <a:srgbClr val="FFFFFF"/>
                </a:highlight>
              </a:rPr>
              <a:t>The model is designed using Pytorch, but you can also use TensorFlow based on your comfort.</a:t>
            </a:r>
            <a:endParaRPr sz="1300">
              <a:solidFill>
                <a:srgbClr val="273239"/>
              </a:solidFill>
              <a:highlight>
                <a:srgbClr val="FFFFFF"/>
              </a:highlight>
            </a:endParaRPr>
          </a:p>
          <a:p>
            <a:pPr indent="0" lvl="0" marL="0" rtl="0" algn="l">
              <a:lnSpc>
                <a:spcPct val="115000"/>
              </a:lnSpc>
              <a:spcBef>
                <a:spcPts val="800"/>
              </a:spcBef>
              <a:spcAft>
                <a:spcPts val="0"/>
              </a:spcAft>
              <a:buNone/>
            </a:pPr>
            <a:r>
              <a:rPr lang="en" sz="1300">
                <a:solidFill>
                  <a:srgbClr val="273239"/>
                </a:solidFill>
                <a:highlight>
                  <a:srgbClr val="FFFFFF"/>
                </a:highlight>
              </a:rPr>
              <a:t>We are using Dense neural network with an</a:t>
            </a:r>
            <a:r>
              <a:rPr b="1" lang="en" sz="1300">
                <a:solidFill>
                  <a:srgbClr val="273239"/>
                </a:solidFill>
                <a:highlight>
                  <a:srgbClr val="FFFFFF"/>
                </a:highlight>
              </a:rPr>
              <a:t> input layer of size 11</a:t>
            </a:r>
            <a:r>
              <a:rPr lang="en" sz="1300">
                <a:solidFill>
                  <a:srgbClr val="273239"/>
                </a:solidFill>
                <a:highlight>
                  <a:srgbClr val="FFFFFF"/>
                </a:highlight>
              </a:rPr>
              <a:t> and one </a:t>
            </a:r>
            <a:r>
              <a:rPr b="1" lang="en" sz="1300">
                <a:solidFill>
                  <a:srgbClr val="273239"/>
                </a:solidFill>
                <a:highlight>
                  <a:srgbClr val="FFFFFF"/>
                </a:highlight>
              </a:rPr>
              <a:t>dense layer with 256 neurons</a:t>
            </a:r>
            <a:r>
              <a:rPr lang="en" sz="1300">
                <a:solidFill>
                  <a:srgbClr val="273239"/>
                </a:solidFill>
                <a:highlight>
                  <a:srgbClr val="FFFFFF"/>
                </a:highlight>
              </a:rPr>
              <a:t> and </a:t>
            </a:r>
            <a:r>
              <a:rPr b="1" lang="en" sz="1300">
                <a:solidFill>
                  <a:srgbClr val="273239"/>
                </a:solidFill>
                <a:highlight>
                  <a:srgbClr val="FFFFFF"/>
                </a:highlight>
              </a:rPr>
              <a:t>output of 3 neurons. </a:t>
            </a:r>
            <a:r>
              <a:rPr lang="en" sz="1300">
                <a:solidFill>
                  <a:srgbClr val="273239"/>
                </a:solidFill>
                <a:highlight>
                  <a:srgbClr val="FFFFFF"/>
                </a:highlight>
              </a:rPr>
              <a:t>You can tweak these hyper parameters to get the best result.</a:t>
            </a:r>
            <a:endParaRPr sz="1300">
              <a:solidFill>
                <a:srgbClr val="273239"/>
              </a:solidFill>
              <a:highlight>
                <a:srgbClr val="FFFFFF"/>
              </a:highlight>
            </a:endParaRPr>
          </a:p>
          <a:p>
            <a:pPr indent="0" lvl="0" marL="0" rtl="0" algn="l">
              <a:lnSpc>
                <a:spcPct val="115000"/>
              </a:lnSpc>
              <a:spcBef>
                <a:spcPts val="80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300">
              <a:solidFill>
                <a:srgbClr val="273239"/>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129c1ee5a5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129c1ee5a5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In my implementation, I used </a:t>
            </a:r>
            <a:r>
              <a:rPr b="1" lang="en" sz="1500">
                <a:solidFill>
                  <a:srgbClr val="292929"/>
                </a:solidFill>
                <a:highlight>
                  <a:srgbClr val="FFFFFF"/>
                </a:highlight>
                <a:latin typeface="Georgia"/>
                <a:ea typeface="Georgia"/>
                <a:cs typeface="Georgia"/>
                <a:sym typeface="Georgia"/>
              </a:rPr>
              <a:t>Deep Q-Learning</a:t>
            </a:r>
            <a:r>
              <a:rPr lang="en" sz="1500">
                <a:solidFill>
                  <a:srgbClr val="292929"/>
                </a:solidFill>
                <a:highlight>
                  <a:srgbClr val="FFFFFF"/>
                </a:highlight>
                <a:latin typeface="Georgia"/>
                <a:ea typeface="Georgia"/>
                <a:cs typeface="Georgia"/>
                <a:sym typeface="Georgia"/>
              </a:rPr>
              <a:t> instead of a traditional supervised Machine Learning approach. What’s the difference? Traditional ML algorithms need to be trained with an input and a “correct answer” called target.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6" name="Shape 2346"/>
        <p:cNvGrpSpPr/>
        <p:nvPr/>
      </p:nvGrpSpPr>
      <p:grpSpPr>
        <a:xfrm>
          <a:off x="0" y="0"/>
          <a:ext cx="0" cy="0"/>
          <a:chOff x="0" y="0"/>
          <a:chExt cx="0" cy="0"/>
        </a:xfrm>
      </p:grpSpPr>
      <p:sp>
        <p:nvSpPr>
          <p:cNvPr id="2347" name="Google Shape;2347;g129ceec7b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129ceec7b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In my implementation, I used </a:t>
            </a:r>
            <a:r>
              <a:rPr b="1" lang="en" sz="1500">
                <a:solidFill>
                  <a:srgbClr val="292929"/>
                </a:solidFill>
                <a:highlight>
                  <a:srgbClr val="FFFFFF"/>
                </a:highlight>
                <a:latin typeface="Georgia"/>
                <a:ea typeface="Georgia"/>
                <a:cs typeface="Georgia"/>
                <a:sym typeface="Georgia"/>
              </a:rPr>
              <a:t>Deep Q-Learning</a:t>
            </a:r>
            <a:r>
              <a:rPr lang="en" sz="1500">
                <a:solidFill>
                  <a:srgbClr val="292929"/>
                </a:solidFill>
                <a:highlight>
                  <a:srgbClr val="FFFFFF"/>
                </a:highlight>
                <a:latin typeface="Georgia"/>
                <a:ea typeface="Georgia"/>
                <a:cs typeface="Georgia"/>
                <a:sym typeface="Georgia"/>
              </a:rPr>
              <a:t> instead of a traditional supervised Machine Learning approach. What’s the difference? Traditional ML algorithms need to be trained with an input and a “correct answer” called target.</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system will then try to learn how to predict targets based on unseen inputs. In this example, we don’t know the best action to take at each state of the game (this is actually what we are trying to learn!), so a traditional approach would not be effective.</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129ceec7b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129ceec7b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1300"/>
              </a:spcBef>
              <a:spcAft>
                <a:spcPts val="0"/>
              </a:spcAft>
              <a:buNone/>
            </a:pPr>
            <a:r>
              <a:rPr lang="en" sz="1500">
                <a:solidFill>
                  <a:srgbClr val="292929"/>
                </a:solidFill>
                <a:highlight>
                  <a:srgbClr val="FFFFFF"/>
                </a:highlight>
                <a:latin typeface="Georgia"/>
                <a:ea typeface="Georgia"/>
                <a:cs typeface="Georgia"/>
                <a:sym typeface="Georgia"/>
              </a:rPr>
              <a:t>To understand how the agent takes decisions, we need to know what a Q-Table is. A Q-table is a matrix that correlates the </a:t>
            </a:r>
            <a:r>
              <a:rPr i="1" lang="en" sz="1500">
                <a:solidFill>
                  <a:srgbClr val="292929"/>
                </a:solidFill>
                <a:highlight>
                  <a:srgbClr val="FFFFFF"/>
                </a:highlight>
                <a:latin typeface="Georgia"/>
                <a:ea typeface="Georgia"/>
                <a:cs typeface="Georgia"/>
                <a:sym typeface="Georgia"/>
              </a:rPr>
              <a:t>state</a:t>
            </a:r>
            <a:r>
              <a:rPr lang="en" sz="1500">
                <a:solidFill>
                  <a:srgbClr val="292929"/>
                </a:solidFill>
                <a:highlight>
                  <a:srgbClr val="FFFFFF"/>
                </a:highlight>
                <a:latin typeface="Georgia"/>
                <a:ea typeface="Georgia"/>
                <a:cs typeface="Georgia"/>
                <a:sym typeface="Georgia"/>
              </a:rPr>
              <a:t> of the agent with the possible actions that the agent can adopt. The values in the table are the action’s probability of success (technically, a measure of the expected cumulative reward), which were updated based on the rewards the agent received during training. An example of a greedy policy is a policy where the agent looks up the table and selects the action that leads to the highest score.</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1300"/>
              </a:spcBef>
              <a:spcAft>
                <a:spcPts val="0"/>
              </a:spcAft>
              <a:buClr>
                <a:schemeClr val="dk1"/>
              </a:buClr>
              <a:buSzPts val="1100"/>
              <a:buFont typeface="Arial"/>
              <a:buNone/>
            </a:pPr>
            <a:r>
              <a:rPr lang="en" sz="1500">
                <a:solidFill>
                  <a:srgbClr val="292929"/>
                </a:solidFill>
                <a:highlight>
                  <a:srgbClr val="FFFFFF"/>
                </a:highlight>
                <a:latin typeface="Georgia"/>
                <a:ea typeface="Georgia"/>
                <a:cs typeface="Georgia"/>
                <a:sym typeface="Georgia"/>
              </a:rPr>
              <a:t>In the example, we might want to choose RIGHT if we are in State 2, and we might want to go UP if we are in State 4. The values in the Q-Table represent the </a:t>
            </a:r>
            <a:r>
              <a:rPr b="1" lang="en" sz="1500">
                <a:solidFill>
                  <a:srgbClr val="292929"/>
                </a:solidFill>
                <a:highlight>
                  <a:srgbClr val="FFFFFF"/>
                </a:highlight>
                <a:latin typeface="Georgia"/>
                <a:ea typeface="Georgia"/>
                <a:cs typeface="Georgia"/>
                <a:sym typeface="Georgia"/>
              </a:rPr>
              <a:t>cumulative</a:t>
            </a:r>
            <a:r>
              <a:rPr lang="en" sz="1500">
                <a:solidFill>
                  <a:srgbClr val="292929"/>
                </a:solidFill>
                <a:highlight>
                  <a:srgbClr val="FFFFFF"/>
                </a:highlight>
                <a:latin typeface="Georgia"/>
                <a:ea typeface="Georgia"/>
                <a:cs typeface="Georgia"/>
                <a:sym typeface="Georgia"/>
              </a:rPr>
              <a:t> </a:t>
            </a:r>
            <a:r>
              <a:rPr b="1" lang="en" sz="1500">
                <a:solidFill>
                  <a:srgbClr val="292929"/>
                </a:solidFill>
                <a:highlight>
                  <a:srgbClr val="FFFFFF"/>
                </a:highlight>
                <a:latin typeface="Georgia"/>
                <a:ea typeface="Georgia"/>
                <a:cs typeface="Georgia"/>
                <a:sym typeface="Georgia"/>
              </a:rPr>
              <a:t>expected reward </a:t>
            </a:r>
            <a:r>
              <a:rPr lang="en" sz="1500">
                <a:solidFill>
                  <a:srgbClr val="292929"/>
                </a:solidFill>
                <a:highlight>
                  <a:srgbClr val="FFFFFF"/>
                </a:highlight>
                <a:latin typeface="Georgia"/>
                <a:ea typeface="Georgia"/>
                <a:cs typeface="Georgia"/>
                <a:sym typeface="Georgia"/>
              </a:rPr>
              <a:t>of taking action </a:t>
            </a:r>
            <a:r>
              <a:rPr i="1" lang="en" sz="1500">
                <a:solidFill>
                  <a:srgbClr val="292929"/>
                </a:solidFill>
                <a:highlight>
                  <a:srgbClr val="FFFFFF"/>
                </a:highlight>
                <a:latin typeface="Georgia"/>
                <a:ea typeface="Georgia"/>
                <a:cs typeface="Georgia"/>
                <a:sym typeface="Georgia"/>
              </a:rPr>
              <a:t>a</a:t>
            </a:r>
            <a:r>
              <a:rPr lang="en" sz="1500">
                <a:solidFill>
                  <a:srgbClr val="292929"/>
                </a:solidFill>
                <a:highlight>
                  <a:srgbClr val="FFFFFF"/>
                </a:highlight>
                <a:latin typeface="Georgia"/>
                <a:ea typeface="Georgia"/>
                <a:cs typeface="Georgia"/>
                <a:sym typeface="Georgia"/>
              </a:rPr>
              <a:t> from a state </a:t>
            </a:r>
            <a:r>
              <a:rPr i="1" lang="en" sz="1500">
                <a:solidFill>
                  <a:srgbClr val="292929"/>
                </a:solidFill>
                <a:highlight>
                  <a:srgbClr val="FFFFFF"/>
                </a:highlight>
                <a:latin typeface="Georgia"/>
                <a:ea typeface="Georgia"/>
                <a:cs typeface="Georgia"/>
                <a:sym typeface="Georgia"/>
              </a:rPr>
              <a:t>s.</a:t>
            </a:r>
            <a:r>
              <a:rPr b="1" i="1" lang="en" sz="1500">
                <a:solidFill>
                  <a:srgbClr val="292929"/>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In other words, these values give us an indication of the average reward that the agent obtains if it takes action </a:t>
            </a:r>
            <a:r>
              <a:rPr i="1" lang="en" sz="1500">
                <a:solidFill>
                  <a:srgbClr val="292929"/>
                </a:solidFill>
                <a:highlight>
                  <a:srgbClr val="FFFFFF"/>
                </a:highlight>
                <a:latin typeface="Georgia"/>
                <a:ea typeface="Georgia"/>
                <a:cs typeface="Georgia"/>
                <a:sym typeface="Georgia"/>
              </a:rPr>
              <a:t>a </a:t>
            </a:r>
            <a:r>
              <a:rPr lang="en" sz="1500">
                <a:solidFill>
                  <a:srgbClr val="292929"/>
                </a:solidFill>
                <a:highlight>
                  <a:srgbClr val="FFFFFF"/>
                </a:highlight>
                <a:latin typeface="Georgia"/>
                <a:ea typeface="Georgia"/>
                <a:cs typeface="Georgia"/>
                <a:sym typeface="Georgia"/>
              </a:rPr>
              <a:t>from that state </a:t>
            </a:r>
            <a:r>
              <a:rPr i="1" lang="en" sz="1500">
                <a:solidFill>
                  <a:srgbClr val="292929"/>
                </a:solidFill>
                <a:highlight>
                  <a:srgbClr val="FFFFFF"/>
                </a:highlight>
                <a:latin typeface="Georgia"/>
                <a:ea typeface="Georgia"/>
                <a:cs typeface="Georgia"/>
                <a:sym typeface="Georgia"/>
              </a:rPr>
              <a:t>s</a:t>
            </a:r>
            <a:r>
              <a:rPr lang="en" sz="1500">
                <a:solidFill>
                  <a:srgbClr val="292929"/>
                </a:solidFill>
                <a:highlight>
                  <a:srgbClr val="FFFFFF"/>
                </a:highlight>
                <a:latin typeface="Georgia"/>
                <a:ea typeface="Georgia"/>
                <a:cs typeface="Georgia"/>
                <a:sym typeface="Georgia"/>
              </a:rPr>
              <a:t>. </a:t>
            </a:r>
            <a:r>
              <a:rPr b="1" i="1" lang="en" sz="1500">
                <a:solidFill>
                  <a:srgbClr val="292929"/>
                </a:solidFill>
                <a:highlight>
                  <a:srgbClr val="FFFFFF"/>
                </a:highlight>
                <a:latin typeface="Georgia"/>
                <a:ea typeface="Georgia"/>
                <a:cs typeface="Georgia"/>
                <a:sym typeface="Georgia"/>
              </a:rPr>
              <a:t>This table is the policy of the agent that we mentioned before: </a:t>
            </a:r>
            <a:r>
              <a:rPr lang="en" sz="1500">
                <a:solidFill>
                  <a:srgbClr val="292929"/>
                </a:solidFill>
                <a:highlight>
                  <a:srgbClr val="FFFFFF"/>
                </a:highlight>
                <a:latin typeface="Georgia"/>
                <a:ea typeface="Georgia"/>
                <a:cs typeface="Georgia"/>
                <a:sym typeface="Georgia"/>
              </a:rPr>
              <a:t>it determines what actions should be taken from every state to maximize the expected reward. What’s the problem with this? The policy is a table, hence it can only handle a finite state space. In other words, we cannot have an infinitely large table with infinite states. This might be a problem for those situations where we have a very big number of possible states.</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8" name="Shape 2358"/>
        <p:cNvGrpSpPr/>
        <p:nvPr/>
      </p:nvGrpSpPr>
      <p:grpSpPr>
        <a:xfrm>
          <a:off x="0" y="0"/>
          <a:ext cx="0" cy="0"/>
          <a:chOff x="0" y="0"/>
          <a:chExt cx="0" cy="0"/>
        </a:xfrm>
      </p:grpSpPr>
      <p:sp>
        <p:nvSpPr>
          <p:cNvPr id="2359" name="Google Shape;2359;g129c1ee5a52_0_1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0" name="Google Shape;2360;g129c1ee5a52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Deep Q-Learning increases the potentiality of Q-Learning by converting the table into Deep Neural Network — that is a powerful representation of a parametrized function. The Q-values are updated according to the Bellman equation:</a:t>
            </a:r>
            <a:endParaRPr sz="1300">
              <a:solidFill>
                <a:srgbClr val="273239"/>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8714a43093_3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8714a43093_3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3000"/>
              </a:spcBef>
              <a:spcAft>
                <a:spcPts val="0"/>
              </a:spcAft>
              <a:buClr>
                <a:schemeClr val="dk1"/>
              </a:buClr>
              <a:buSzPts val="1100"/>
              <a:buFont typeface="Arial"/>
              <a:buNone/>
            </a:pPr>
            <a:r>
              <a:rPr lang="en" sz="1500">
                <a:solidFill>
                  <a:srgbClr val="292929"/>
                </a:solidFill>
                <a:highlight>
                  <a:srgbClr val="FFFFFF"/>
                </a:highlight>
                <a:latin typeface="Georgia"/>
                <a:ea typeface="Georgia"/>
                <a:cs typeface="Georgia"/>
                <a:sym typeface="Georgia"/>
              </a:rPr>
              <a:t>On a general level, the algorithm works as follow:</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3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game starts, and the Q-value is randomly initialized.</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agent collects the current state </a:t>
            </a:r>
            <a:r>
              <a:rPr b="1" lang="en" sz="1500">
                <a:solidFill>
                  <a:srgbClr val="292929"/>
                </a:solidFill>
                <a:highlight>
                  <a:srgbClr val="FFFFFF"/>
                </a:highlight>
                <a:latin typeface="Georgia"/>
                <a:ea typeface="Georgia"/>
                <a:cs typeface="Georgia"/>
                <a:sym typeface="Georgia"/>
              </a:rPr>
              <a:t>s </a:t>
            </a:r>
            <a:r>
              <a:rPr lang="en" sz="1500">
                <a:solidFill>
                  <a:srgbClr val="292929"/>
                </a:solidFill>
                <a:highlight>
                  <a:srgbClr val="FFFFFF"/>
                </a:highlight>
                <a:latin typeface="Georgia"/>
                <a:ea typeface="Georgia"/>
                <a:cs typeface="Georgia"/>
                <a:sym typeface="Georgia"/>
              </a:rPr>
              <a:t>(the observation).</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agent executes an </a:t>
            </a:r>
            <a:r>
              <a:rPr b="1" lang="en" sz="1500">
                <a:solidFill>
                  <a:srgbClr val="292929"/>
                </a:solidFill>
                <a:highlight>
                  <a:srgbClr val="FFFFFF"/>
                </a:highlight>
                <a:latin typeface="Georgia"/>
                <a:ea typeface="Georgia"/>
                <a:cs typeface="Georgia"/>
                <a:sym typeface="Georgia"/>
              </a:rPr>
              <a:t>action </a:t>
            </a:r>
            <a:r>
              <a:rPr lang="en" sz="1500">
                <a:solidFill>
                  <a:srgbClr val="292929"/>
                </a:solidFill>
                <a:highlight>
                  <a:srgbClr val="FFFFFF"/>
                </a:highlight>
                <a:latin typeface="Georgia"/>
                <a:ea typeface="Georgia"/>
                <a:cs typeface="Georgia"/>
                <a:sym typeface="Georgia"/>
              </a:rPr>
              <a:t>based on the collected state</a:t>
            </a:r>
            <a:r>
              <a:rPr b="1" lang="en" sz="1500">
                <a:solidFill>
                  <a:srgbClr val="292929"/>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The action can either be random or returned by its neural network. During the first phase of the training, the system often chooses random actions to maximize </a:t>
            </a:r>
            <a:r>
              <a:rPr b="1" lang="en" sz="1500">
                <a:solidFill>
                  <a:srgbClr val="292929"/>
                </a:solidFill>
                <a:highlight>
                  <a:srgbClr val="FFFFFF"/>
                </a:highlight>
                <a:latin typeface="Georgia"/>
                <a:ea typeface="Georgia"/>
                <a:cs typeface="Georgia"/>
                <a:sym typeface="Georgia"/>
              </a:rPr>
              <a:t>exploration.</a:t>
            </a:r>
            <a:r>
              <a:rPr lang="en" sz="1500">
                <a:solidFill>
                  <a:srgbClr val="292929"/>
                </a:solidFill>
                <a:highlight>
                  <a:srgbClr val="FFFFFF"/>
                </a:highlight>
                <a:latin typeface="Georgia"/>
                <a:ea typeface="Georgia"/>
                <a:cs typeface="Georgia"/>
                <a:sym typeface="Georgia"/>
              </a:rPr>
              <a:t> Later on, the system relies more and more on its neural network.</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When the AI chooses and performs the action, the environment gives a </a:t>
            </a:r>
            <a:r>
              <a:rPr b="1" lang="en" sz="1500">
                <a:solidFill>
                  <a:srgbClr val="292929"/>
                </a:solidFill>
                <a:highlight>
                  <a:srgbClr val="FFFFFF"/>
                </a:highlight>
                <a:latin typeface="Georgia"/>
                <a:ea typeface="Georgia"/>
                <a:cs typeface="Georgia"/>
                <a:sym typeface="Georgia"/>
              </a:rPr>
              <a:t>reward </a:t>
            </a:r>
            <a:r>
              <a:rPr lang="en" sz="1500">
                <a:solidFill>
                  <a:srgbClr val="292929"/>
                </a:solidFill>
                <a:highlight>
                  <a:srgbClr val="FFFFFF"/>
                </a:highlight>
                <a:latin typeface="Georgia"/>
                <a:ea typeface="Georgia"/>
                <a:cs typeface="Georgia"/>
                <a:sym typeface="Georgia"/>
              </a:rPr>
              <a:t>to the agent. Then, the agent reaches the new state </a:t>
            </a:r>
            <a:r>
              <a:rPr b="1" lang="en" sz="1500">
                <a:solidFill>
                  <a:srgbClr val="292929"/>
                </a:solidFill>
                <a:highlight>
                  <a:srgbClr val="FFFFFF"/>
                </a:highlight>
                <a:latin typeface="Georgia"/>
                <a:ea typeface="Georgia"/>
                <a:cs typeface="Georgia"/>
                <a:sym typeface="Georgia"/>
              </a:rPr>
              <a:t>state’</a:t>
            </a:r>
            <a:r>
              <a:rPr lang="en" sz="1500">
                <a:solidFill>
                  <a:srgbClr val="292929"/>
                </a:solidFill>
                <a:highlight>
                  <a:srgbClr val="FFFFFF"/>
                </a:highlight>
                <a:latin typeface="Georgia"/>
                <a:ea typeface="Georgia"/>
                <a:cs typeface="Georgia"/>
                <a:sym typeface="Georgia"/>
              </a:rPr>
              <a:t> and it updates its Q-value according to the Bellman equation as mentioned above. Also, for each move, it stores the original state, the action, the state reached after performed that action, the reward obtained and whether the game ended or not. This data is later sampled to train the neural network. This operation is called </a:t>
            </a:r>
            <a:r>
              <a:rPr b="1" lang="en" sz="1500">
                <a:solidFill>
                  <a:srgbClr val="292929"/>
                </a:solidFill>
                <a:highlight>
                  <a:srgbClr val="FFFFFF"/>
                </a:highlight>
                <a:latin typeface="Georgia"/>
                <a:ea typeface="Georgia"/>
                <a:cs typeface="Georgia"/>
                <a:sym typeface="Georgia"/>
              </a:rPr>
              <a:t>Replay Memory</a:t>
            </a:r>
            <a:r>
              <a:rPr lang="en"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These last two operations are repeated until a certain condition is met (example: the game ends).</a:t>
            </a:r>
            <a:endParaRPr sz="1500">
              <a:solidFill>
                <a:srgbClr val="292929"/>
              </a:solidFill>
              <a:highlight>
                <a:srgbClr val="FFFFFF"/>
              </a:highlight>
              <a:latin typeface="Georgia"/>
              <a:ea typeface="Georgia"/>
              <a:cs typeface="Georgia"/>
              <a:sym typeface="Georgia"/>
            </a:endParaRPr>
          </a:p>
          <a:p>
            <a:pPr indent="-323850" lvl="0" marL="457200" rtl="0" algn="l">
              <a:lnSpc>
                <a:spcPct val="190909"/>
              </a:lnSpc>
              <a:spcBef>
                <a:spcPts val="0"/>
              </a:spcBef>
              <a:spcAft>
                <a:spcPts val="0"/>
              </a:spcAft>
              <a:buClr>
                <a:srgbClr val="292929"/>
              </a:buClr>
              <a:buSzPts val="1500"/>
              <a:buFont typeface="Roboto"/>
              <a:buChar char="●"/>
            </a:pPr>
            <a:r>
              <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 met show you the content of this presentation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5" name="Shape 2455"/>
        <p:cNvGrpSpPr/>
        <p:nvPr/>
      </p:nvGrpSpPr>
      <p:grpSpPr>
        <a:xfrm>
          <a:off x="0" y="0"/>
          <a:ext cx="0" cy="0"/>
          <a:chOff x="0" y="0"/>
          <a:chExt cx="0" cy="0"/>
        </a:xfrm>
      </p:grpSpPr>
      <p:sp>
        <p:nvSpPr>
          <p:cNvPr id="2456" name="Google Shape;2456;g129ceec7b9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7" name="Google Shape;2457;g129ceec7b9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On a general level, the algorithm works as follow:</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3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game starts, and the Q-value is randomly initialized.</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agent collects the current state </a:t>
            </a:r>
            <a:r>
              <a:rPr b="1" lang="en" sz="1500">
                <a:solidFill>
                  <a:srgbClr val="292929"/>
                </a:solidFill>
                <a:highlight>
                  <a:srgbClr val="FFFFFF"/>
                </a:highlight>
                <a:latin typeface="Georgia"/>
                <a:ea typeface="Georgia"/>
                <a:cs typeface="Georgia"/>
                <a:sym typeface="Georgia"/>
              </a:rPr>
              <a:t>s </a:t>
            </a:r>
            <a:r>
              <a:rPr lang="en" sz="1500">
                <a:solidFill>
                  <a:srgbClr val="292929"/>
                </a:solidFill>
                <a:highlight>
                  <a:srgbClr val="FFFFFF"/>
                </a:highlight>
                <a:latin typeface="Georgia"/>
                <a:ea typeface="Georgia"/>
                <a:cs typeface="Georgia"/>
                <a:sym typeface="Georgia"/>
              </a:rPr>
              <a:t>(the observation).</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agent executes an </a:t>
            </a:r>
            <a:r>
              <a:rPr b="1" lang="en" sz="1500">
                <a:solidFill>
                  <a:srgbClr val="292929"/>
                </a:solidFill>
                <a:highlight>
                  <a:srgbClr val="FFFFFF"/>
                </a:highlight>
                <a:latin typeface="Georgia"/>
                <a:ea typeface="Georgia"/>
                <a:cs typeface="Georgia"/>
                <a:sym typeface="Georgia"/>
              </a:rPr>
              <a:t>action </a:t>
            </a:r>
            <a:r>
              <a:rPr lang="en" sz="1500">
                <a:solidFill>
                  <a:srgbClr val="292929"/>
                </a:solidFill>
                <a:highlight>
                  <a:srgbClr val="FFFFFF"/>
                </a:highlight>
                <a:latin typeface="Georgia"/>
                <a:ea typeface="Georgia"/>
                <a:cs typeface="Georgia"/>
                <a:sym typeface="Georgia"/>
              </a:rPr>
              <a:t>based on the collected state</a:t>
            </a:r>
            <a:r>
              <a:rPr b="1" lang="en" sz="1500">
                <a:solidFill>
                  <a:srgbClr val="292929"/>
                </a:solidFill>
                <a:highlight>
                  <a:srgbClr val="FFFFFF"/>
                </a:highlight>
                <a:latin typeface="Georgia"/>
                <a:ea typeface="Georgia"/>
                <a:cs typeface="Georgia"/>
                <a:sym typeface="Georgia"/>
              </a:rPr>
              <a:t>. </a:t>
            </a:r>
            <a:r>
              <a:rPr lang="en" sz="1500">
                <a:solidFill>
                  <a:srgbClr val="292929"/>
                </a:solidFill>
                <a:highlight>
                  <a:srgbClr val="FFFFFF"/>
                </a:highlight>
                <a:latin typeface="Georgia"/>
                <a:ea typeface="Georgia"/>
                <a:cs typeface="Georgia"/>
                <a:sym typeface="Georgia"/>
              </a:rPr>
              <a:t>The action can either be random or returned by its neural network. During the first phase of the training, the system often chooses random actions to maximize </a:t>
            </a:r>
            <a:r>
              <a:rPr b="1" lang="en" sz="1500">
                <a:solidFill>
                  <a:srgbClr val="292929"/>
                </a:solidFill>
                <a:highlight>
                  <a:srgbClr val="FFFFFF"/>
                </a:highlight>
                <a:latin typeface="Georgia"/>
                <a:ea typeface="Georgia"/>
                <a:cs typeface="Georgia"/>
                <a:sym typeface="Georgia"/>
              </a:rPr>
              <a:t>exploration.</a:t>
            </a:r>
            <a:r>
              <a:rPr lang="en" sz="1500">
                <a:solidFill>
                  <a:srgbClr val="292929"/>
                </a:solidFill>
                <a:highlight>
                  <a:srgbClr val="FFFFFF"/>
                </a:highlight>
                <a:latin typeface="Georgia"/>
                <a:ea typeface="Georgia"/>
                <a:cs typeface="Georgia"/>
                <a:sym typeface="Georgia"/>
              </a:rPr>
              <a:t> Later on, the system relies more and more on its neural network.</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When the AI chooses and performs the action, the environment gives a </a:t>
            </a:r>
            <a:r>
              <a:rPr b="1" lang="en" sz="1500">
                <a:solidFill>
                  <a:srgbClr val="292929"/>
                </a:solidFill>
                <a:highlight>
                  <a:srgbClr val="FFFFFF"/>
                </a:highlight>
                <a:latin typeface="Georgia"/>
                <a:ea typeface="Georgia"/>
                <a:cs typeface="Georgia"/>
                <a:sym typeface="Georgia"/>
              </a:rPr>
              <a:t>reward </a:t>
            </a:r>
            <a:r>
              <a:rPr lang="en" sz="1500">
                <a:solidFill>
                  <a:srgbClr val="292929"/>
                </a:solidFill>
                <a:highlight>
                  <a:srgbClr val="FFFFFF"/>
                </a:highlight>
                <a:latin typeface="Georgia"/>
                <a:ea typeface="Georgia"/>
                <a:cs typeface="Georgia"/>
                <a:sym typeface="Georgia"/>
              </a:rPr>
              <a:t>to the agent. Then, the agent reaches the new state </a:t>
            </a:r>
            <a:r>
              <a:rPr b="1" lang="en" sz="1500">
                <a:solidFill>
                  <a:srgbClr val="292929"/>
                </a:solidFill>
                <a:highlight>
                  <a:srgbClr val="FFFFFF"/>
                </a:highlight>
                <a:latin typeface="Georgia"/>
                <a:ea typeface="Georgia"/>
                <a:cs typeface="Georgia"/>
                <a:sym typeface="Georgia"/>
              </a:rPr>
              <a:t>state’</a:t>
            </a:r>
            <a:r>
              <a:rPr lang="en" sz="1500">
                <a:solidFill>
                  <a:srgbClr val="292929"/>
                </a:solidFill>
                <a:highlight>
                  <a:srgbClr val="FFFFFF"/>
                </a:highlight>
                <a:latin typeface="Georgia"/>
                <a:ea typeface="Georgia"/>
                <a:cs typeface="Georgia"/>
                <a:sym typeface="Georgia"/>
              </a:rPr>
              <a:t> and it updates its Q-value according to the Bellman equation as mentioned above. Also, for each move, it stores the original state, the action, the state reached after performed that action, the reward obtained and whether the game ended or not. This data is later sampled to train the neural network. This operation is called </a:t>
            </a:r>
            <a:r>
              <a:rPr b="1" lang="en" sz="1500">
                <a:solidFill>
                  <a:srgbClr val="292929"/>
                </a:solidFill>
                <a:highlight>
                  <a:srgbClr val="FFFFFF"/>
                </a:highlight>
                <a:latin typeface="Georgia"/>
                <a:ea typeface="Georgia"/>
                <a:cs typeface="Georgia"/>
                <a:sym typeface="Georgia"/>
              </a:rPr>
              <a:t>Replay Memory</a:t>
            </a:r>
            <a:r>
              <a:rPr lang="en"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These last two operations are repeated until a certain condition is met (example: the game ends).</a:t>
            </a:r>
            <a:endParaRPr sz="1500">
              <a:solidFill>
                <a:srgbClr val="292929"/>
              </a:solidFill>
              <a:highlight>
                <a:srgbClr val="FFFFFF"/>
              </a:highlight>
              <a:latin typeface="Georgia"/>
              <a:ea typeface="Georgia"/>
              <a:cs typeface="Georgia"/>
              <a:sym typeface="Georgia"/>
            </a:endParaRPr>
          </a:p>
          <a:p>
            <a:pPr indent="-323850" lvl="0" marL="457200" rtl="0" algn="l">
              <a:lnSpc>
                <a:spcPct val="190909"/>
              </a:lnSpc>
              <a:spcBef>
                <a:spcPts val="0"/>
              </a:spcBef>
              <a:spcAft>
                <a:spcPts val="0"/>
              </a:spcAft>
              <a:buClr>
                <a:srgbClr val="292929"/>
              </a:buClr>
              <a:buSzPts val="1500"/>
              <a:buFont typeface="Roboto"/>
              <a:buChar char="●"/>
            </a:pPr>
            <a:r>
              <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0" name="Shape 2460"/>
        <p:cNvGrpSpPr/>
        <p:nvPr/>
      </p:nvGrpSpPr>
      <p:grpSpPr>
        <a:xfrm>
          <a:off x="0" y="0"/>
          <a:ext cx="0" cy="0"/>
          <a:chOff x="0" y="0"/>
          <a:chExt cx="0" cy="0"/>
        </a:xfrm>
      </p:grpSpPr>
      <p:sp>
        <p:nvSpPr>
          <p:cNvPr id="2461" name="Google Shape;2461;g8714a43093_3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2" name="Google Shape;2462;g8714a43093_3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Deep neural network optimizes the output (action) to a specific input (state) trying to maximize the expected reward. The value that expresses how good the prediction is compared to the truth is given by the Loss function. The job of a neural network is to minimize the loss, to reduce the difference between the real target and the predicted one. In our case, the loss is expressed as: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6" name="Shape 2466"/>
        <p:cNvGrpSpPr/>
        <p:nvPr/>
      </p:nvGrpSpPr>
      <p:grpSpPr>
        <a:xfrm>
          <a:off x="0" y="0"/>
          <a:ext cx="0" cy="0"/>
          <a:chOff x="0" y="0"/>
          <a:chExt cx="0" cy="0"/>
        </a:xfrm>
      </p:grpSpPr>
      <p:sp>
        <p:nvSpPr>
          <p:cNvPr id="2467" name="Google Shape;2467;g129c1ee5a5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8" name="Google Shape;2468;g129c1ee5a5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Q-learning is a reinforcement learning method that teaches a learning agent how to perform a task by rewarding good behavior and punishing bad behavior. In Snake, for example, moving closer to the food is good. Going off the screen is bad. At each point in the game, the agent will choose the action with the highest expected reward.</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3000"/>
              </a:spcBef>
              <a:spcAft>
                <a:spcPts val="0"/>
              </a:spcAft>
              <a:buClr>
                <a:schemeClr val="dk1"/>
              </a:buClr>
              <a:buSzPts val="1100"/>
              <a:buFont typeface="Arial"/>
              <a:buNone/>
            </a:pPr>
            <a:r>
              <a:rPr lang="en" sz="1500">
                <a:solidFill>
                  <a:srgbClr val="292929"/>
                </a:solidFill>
                <a:highlight>
                  <a:srgbClr val="FFFFFF"/>
                </a:highlight>
                <a:latin typeface="Georgia"/>
                <a:ea typeface="Georgia"/>
                <a:cs typeface="Georgia"/>
                <a:sym typeface="Georgia"/>
              </a:rPr>
              <a:t>Q-learning is a reinforcement learning method that teaches a learning agent how to perform a task by rewarding good behavior and punishing bad behavior. In Snake, for example, moving closer to the food is good. Going off the screen is bad. At each point in the game, the agent will choose the action with the highest expected reward.</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8" name="Shape 2478"/>
        <p:cNvGrpSpPr/>
        <p:nvPr/>
      </p:nvGrpSpPr>
      <p:grpSpPr>
        <a:xfrm>
          <a:off x="0" y="0"/>
          <a:ext cx="0" cy="0"/>
          <a:chOff x="0" y="0"/>
          <a:chExt cx="0" cy="0"/>
        </a:xfrm>
      </p:grpSpPr>
      <p:sp>
        <p:nvSpPr>
          <p:cNvPr id="2479" name="Google Shape;2479;g8728718f4e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0" name="Google Shape;2480;g8728718f4e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2" name="Google Shape;1952;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want to make a game, we need to know what is the concept of this game .</a:t>
            </a:r>
            <a:endParaRPr/>
          </a:p>
          <a:p>
            <a:pPr indent="0" lvl="0" marL="0" rtl="0" algn="l">
              <a:spcBef>
                <a:spcPts val="0"/>
              </a:spcBef>
              <a:spcAft>
                <a:spcPts val="0"/>
              </a:spcAft>
              <a:buNone/>
            </a:pPr>
            <a:r>
              <a:rPr lang="en"/>
              <a:t>So first we choose the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generated the loop game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129c1ee5a5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129c1ee5a5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8714a43093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8714a43093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in this application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804e9800b4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9" name="Google Shape;2009;g804e9800b4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70000"/>
              </a:lnSpc>
              <a:spcBef>
                <a:spcPts val="0"/>
              </a:spcBef>
              <a:spcAft>
                <a:spcPts val="0"/>
              </a:spcAft>
              <a:buClr>
                <a:schemeClr val="dk1"/>
              </a:buClr>
              <a:buSzPts val="1100"/>
              <a:buFont typeface="Arial"/>
              <a:buNone/>
            </a:pPr>
            <a:r>
              <a:rPr lang="en" sz="1200">
                <a:solidFill>
                  <a:srgbClr val="4A4A4A"/>
                </a:solidFill>
              </a:rPr>
              <a:t>Before moving on, let’s have a quick look at all the sub-bits that build the Snake Game in Python:</a:t>
            </a:r>
            <a:endParaRPr sz="1200">
              <a:solidFill>
                <a:srgbClr val="4A4A4A"/>
              </a:solidFill>
            </a:endParaRPr>
          </a:p>
          <a:p>
            <a:pPr indent="-304800" lvl="0" marL="457200" rtl="0" algn="l">
              <a:lnSpc>
                <a:spcPct val="115000"/>
              </a:lnSpc>
              <a:spcBef>
                <a:spcPts val="1200"/>
              </a:spcBef>
              <a:spcAft>
                <a:spcPts val="0"/>
              </a:spcAft>
              <a:buClr>
                <a:srgbClr val="4A4A4A"/>
              </a:buClr>
              <a:buSzPts val="1200"/>
              <a:buAutoNum type="arabicPeriod"/>
            </a:pPr>
            <a:r>
              <a:rPr lang="en" sz="1200">
                <a:solidFill>
                  <a:srgbClr val="007BFF"/>
                </a:solidFill>
                <a:uFill>
                  <a:noFill/>
                </a:uFill>
                <a:hlinkClick r:id="rId2">
                  <a:extLst>
                    <a:ext uri="{A12FA001-AC4F-418D-AE19-62706E023703}">
                      <ahyp:hlinkClr val="tx"/>
                    </a:ext>
                  </a:extLst>
                </a:hlinkClick>
              </a:rPr>
              <a:t>Installing Pygame</a:t>
            </a:r>
            <a:endParaRPr sz="1200">
              <a:solidFill>
                <a:srgbClr val="007BFF"/>
              </a:solidFill>
            </a:endParaRPr>
          </a:p>
          <a:p>
            <a:pPr indent="-304800" lvl="0" marL="457200" rtl="0" algn="l">
              <a:lnSpc>
                <a:spcPct val="115000"/>
              </a:lnSpc>
              <a:spcBef>
                <a:spcPts val="0"/>
              </a:spcBef>
              <a:spcAft>
                <a:spcPts val="0"/>
              </a:spcAft>
              <a:buClr>
                <a:srgbClr val="4A4A4A"/>
              </a:buClr>
              <a:buSzPts val="1200"/>
              <a:buAutoNum type="arabicPeriod"/>
            </a:pPr>
            <a:r>
              <a:rPr lang="en" sz="1200">
                <a:solidFill>
                  <a:srgbClr val="007BFF"/>
                </a:solidFill>
                <a:uFill>
                  <a:noFill/>
                </a:uFill>
                <a:hlinkClick r:id="rId3">
                  <a:extLst>
                    <a:ext uri="{A12FA001-AC4F-418D-AE19-62706E023703}">
                      <ahyp:hlinkClr val="tx"/>
                    </a:ext>
                  </a:extLst>
                </a:hlinkClick>
              </a:rPr>
              <a:t>Create the Screen</a:t>
            </a:r>
            <a:endParaRPr sz="1200">
              <a:solidFill>
                <a:srgbClr val="007BFF"/>
              </a:solidFill>
            </a:endParaRPr>
          </a:p>
          <a:p>
            <a:pPr indent="-304800" lvl="0" marL="457200" rtl="0" algn="l">
              <a:lnSpc>
                <a:spcPct val="115000"/>
              </a:lnSpc>
              <a:spcBef>
                <a:spcPts val="0"/>
              </a:spcBef>
              <a:spcAft>
                <a:spcPts val="0"/>
              </a:spcAft>
              <a:buClr>
                <a:srgbClr val="4A4A4A"/>
              </a:buClr>
              <a:buSzPts val="1200"/>
              <a:buAutoNum type="arabicPeriod"/>
            </a:pPr>
            <a:r>
              <a:rPr lang="en" sz="1200">
                <a:solidFill>
                  <a:srgbClr val="007BFF"/>
                </a:solidFill>
                <a:uFill>
                  <a:noFill/>
                </a:uFill>
                <a:hlinkClick r:id="rId4">
                  <a:extLst>
                    <a:ext uri="{A12FA001-AC4F-418D-AE19-62706E023703}">
                      <ahyp:hlinkClr val="tx"/>
                    </a:ext>
                  </a:extLst>
                </a:hlinkClick>
              </a:rPr>
              <a:t>Create the Snake</a:t>
            </a:r>
            <a:endParaRPr sz="1200">
              <a:solidFill>
                <a:srgbClr val="007BFF"/>
              </a:solidFill>
            </a:endParaRPr>
          </a:p>
          <a:p>
            <a:pPr indent="-304800" lvl="0" marL="457200" rtl="0" algn="l">
              <a:lnSpc>
                <a:spcPct val="115000"/>
              </a:lnSpc>
              <a:spcBef>
                <a:spcPts val="0"/>
              </a:spcBef>
              <a:spcAft>
                <a:spcPts val="0"/>
              </a:spcAft>
              <a:buClr>
                <a:srgbClr val="4A4A4A"/>
              </a:buClr>
              <a:buSzPts val="1200"/>
              <a:buAutoNum type="arabicPeriod"/>
            </a:pPr>
            <a:r>
              <a:rPr lang="en" sz="1200">
                <a:solidFill>
                  <a:srgbClr val="007BFF"/>
                </a:solidFill>
                <a:uFill>
                  <a:noFill/>
                </a:uFill>
                <a:hlinkClick r:id="rId5">
                  <a:extLst>
                    <a:ext uri="{A12FA001-AC4F-418D-AE19-62706E023703}">
                      <ahyp:hlinkClr val="tx"/>
                    </a:ext>
                  </a:extLst>
                </a:hlinkClick>
              </a:rPr>
              <a:t>Moving the Snake</a:t>
            </a:r>
            <a:endParaRPr sz="1200">
              <a:solidFill>
                <a:srgbClr val="007BFF"/>
              </a:solidFill>
            </a:endParaRPr>
          </a:p>
          <a:p>
            <a:pPr indent="-304800" lvl="0" marL="457200" rtl="0" algn="l">
              <a:lnSpc>
                <a:spcPct val="115000"/>
              </a:lnSpc>
              <a:spcBef>
                <a:spcPts val="0"/>
              </a:spcBef>
              <a:spcAft>
                <a:spcPts val="0"/>
              </a:spcAft>
              <a:buClr>
                <a:srgbClr val="4A4A4A"/>
              </a:buClr>
              <a:buSzPts val="1200"/>
              <a:buAutoNum type="arabicPeriod"/>
            </a:pPr>
            <a:r>
              <a:rPr lang="en" sz="1200">
                <a:solidFill>
                  <a:srgbClr val="007BFF"/>
                </a:solidFill>
                <a:uFill>
                  <a:noFill/>
                </a:uFill>
                <a:hlinkClick r:id="rId6">
                  <a:extLst>
                    <a:ext uri="{A12FA001-AC4F-418D-AE19-62706E023703}">
                      <ahyp:hlinkClr val="tx"/>
                    </a:ext>
                  </a:extLst>
                </a:hlinkClick>
              </a:rPr>
              <a:t>Game Over when Snake hits the boundaries</a:t>
            </a:r>
            <a:endParaRPr sz="1200">
              <a:solidFill>
                <a:srgbClr val="007BFF"/>
              </a:solidFill>
            </a:endParaRPr>
          </a:p>
          <a:p>
            <a:pPr indent="-304800" lvl="0" marL="457200" rtl="0" algn="l">
              <a:lnSpc>
                <a:spcPct val="115000"/>
              </a:lnSpc>
              <a:spcBef>
                <a:spcPts val="0"/>
              </a:spcBef>
              <a:spcAft>
                <a:spcPts val="0"/>
              </a:spcAft>
              <a:buClr>
                <a:srgbClr val="4A4A4A"/>
              </a:buClr>
              <a:buSzPts val="1200"/>
              <a:buAutoNum type="arabicPeriod"/>
            </a:pPr>
            <a:r>
              <a:rPr lang="en" sz="1200">
                <a:solidFill>
                  <a:srgbClr val="007BFF"/>
                </a:solidFill>
                <a:uFill>
                  <a:noFill/>
                </a:uFill>
                <a:hlinkClick r:id="rId7">
                  <a:extLst>
                    <a:ext uri="{A12FA001-AC4F-418D-AE19-62706E023703}">
                      <ahyp:hlinkClr val="tx"/>
                    </a:ext>
                  </a:extLst>
                </a:hlinkClick>
              </a:rPr>
              <a:t>Adding the Food</a:t>
            </a:r>
            <a:endParaRPr sz="1200">
              <a:solidFill>
                <a:srgbClr val="007BFF"/>
              </a:solidFill>
            </a:endParaRPr>
          </a:p>
          <a:p>
            <a:pPr indent="-304800" lvl="0" marL="457200" rtl="0" algn="l">
              <a:lnSpc>
                <a:spcPct val="115000"/>
              </a:lnSpc>
              <a:spcBef>
                <a:spcPts val="0"/>
              </a:spcBef>
              <a:spcAft>
                <a:spcPts val="0"/>
              </a:spcAft>
              <a:buClr>
                <a:srgbClr val="4A4A4A"/>
              </a:buClr>
              <a:buSzPts val="1200"/>
              <a:buAutoNum type="arabicPeriod"/>
            </a:pPr>
            <a:r>
              <a:rPr lang="en" sz="1200">
                <a:solidFill>
                  <a:srgbClr val="007BFF"/>
                </a:solidFill>
                <a:uFill>
                  <a:noFill/>
                </a:uFill>
                <a:hlinkClick r:id="rId8">
                  <a:extLst>
                    <a:ext uri="{A12FA001-AC4F-418D-AE19-62706E023703}">
                      <ahyp:hlinkClr val="tx"/>
                    </a:ext>
                  </a:extLst>
                </a:hlinkClick>
              </a:rPr>
              <a:t>Increasing the Length of the Snake</a:t>
            </a:r>
            <a:endParaRPr sz="1200">
              <a:solidFill>
                <a:srgbClr val="007BFF"/>
              </a:solidFill>
            </a:endParaRPr>
          </a:p>
          <a:p>
            <a:pPr indent="-304800" lvl="0" marL="457200" rtl="0" algn="l">
              <a:lnSpc>
                <a:spcPct val="115000"/>
              </a:lnSpc>
              <a:spcBef>
                <a:spcPts val="0"/>
              </a:spcBef>
              <a:spcAft>
                <a:spcPts val="0"/>
              </a:spcAft>
              <a:buClr>
                <a:srgbClr val="4A4A4A"/>
              </a:buClr>
              <a:buSzPts val="1200"/>
              <a:buAutoNum type="arabicPeriod"/>
            </a:pPr>
            <a:r>
              <a:rPr lang="en" sz="1200">
                <a:solidFill>
                  <a:srgbClr val="007BFF"/>
                </a:solidFill>
                <a:uFill>
                  <a:noFill/>
                </a:uFill>
                <a:hlinkClick r:id="rId9">
                  <a:extLst>
                    <a:ext uri="{A12FA001-AC4F-418D-AE19-62706E023703}">
                      <ahyp:hlinkClr val="tx"/>
                    </a:ext>
                  </a:extLst>
                </a:hlinkClick>
              </a:rPr>
              <a:t>Displaying the Score</a:t>
            </a:r>
            <a:endParaRPr sz="1200">
              <a:solidFill>
                <a:srgbClr val="007BFF"/>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129c1ee5a5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129c1ee5a5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to introduce Reinforcement 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4" name="Shape 2294"/>
        <p:cNvGrpSpPr/>
        <p:nvPr/>
      </p:nvGrpSpPr>
      <p:grpSpPr>
        <a:xfrm>
          <a:off x="0" y="0"/>
          <a:ext cx="0" cy="0"/>
          <a:chOff x="0" y="0"/>
          <a:chExt cx="0" cy="0"/>
        </a:xfrm>
      </p:grpSpPr>
      <p:sp>
        <p:nvSpPr>
          <p:cNvPr id="2295" name="Google Shape;2295;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6" name="Google Shape;2296;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202122"/>
                </a:solidFill>
                <a:highlight>
                  <a:srgbClr val="FFFFFF"/>
                </a:highlight>
              </a:rPr>
              <a:t>Reinforcement learning</a:t>
            </a:r>
            <a:r>
              <a:rPr lang="en" sz="1050">
                <a:solidFill>
                  <a:srgbClr val="202122"/>
                </a:solidFill>
                <a:highlight>
                  <a:srgbClr val="FFFFFF"/>
                </a:highlight>
              </a:rPr>
              <a:t> (</a:t>
            </a:r>
            <a:r>
              <a:rPr b="1" lang="en" sz="1050">
                <a:solidFill>
                  <a:srgbClr val="202122"/>
                </a:solidFill>
                <a:highlight>
                  <a:srgbClr val="FFFFFF"/>
                </a:highlight>
              </a:rPr>
              <a:t>RL</a:t>
            </a:r>
            <a:r>
              <a:rPr lang="en" sz="1050">
                <a:solidFill>
                  <a:srgbClr val="202122"/>
                </a:solidFill>
                <a:highlight>
                  <a:srgbClr val="FFFFFF"/>
                </a:highlight>
              </a:rPr>
              <a:t>) is an area of </a:t>
            </a:r>
            <a:r>
              <a:rPr lang="en" sz="1050">
                <a:solidFill>
                  <a:srgbClr val="0645AD"/>
                </a:solidFill>
                <a:highlight>
                  <a:srgbClr val="FFFFFF"/>
                </a:highlight>
                <a:uFill>
                  <a:noFill/>
                </a:uFill>
                <a:hlinkClick r:id="rId2">
                  <a:extLst>
                    <a:ext uri="{A12FA001-AC4F-418D-AE19-62706E023703}">
                      <ahyp:hlinkClr val="tx"/>
                    </a:ext>
                  </a:extLst>
                </a:hlinkClick>
              </a:rPr>
              <a:t>machine learning</a:t>
            </a:r>
            <a:r>
              <a:rPr lang="en" sz="1050">
                <a:solidFill>
                  <a:srgbClr val="202122"/>
                </a:solidFill>
                <a:highlight>
                  <a:srgbClr val="FFFFFF"/>
                </a:highlight>
              </a:rPr>
              <a:t> concerned with how </a:t>
            </a:r>
            <a:r>
              <a:rPr lang="en" sz="1050">
                <a:solidFill>
                  <a:srgbClr val="0645AD"/>
                </a:solidFill>
                <a:highlight>
                  <a:srgbClr val="FFFFFF"/>
                </a:highlight>
                <a:uFill>
                  <a:noFill/>
                </a:uFill>
                <a:hlinkClick r:id="rId3">
                  <a:extLst>
                    <a:ext uri="{A12FA001-AC4F-418D-AE19-62706E023703}">
                      <ahyp:hlinkClr val="tx"/>
                    </a:ext>
                  </a:extLst>
                </a:hlinkClick>
              </a:rPr>
              <a:t>intelligent agents</a:t>
            </a:r>
            <a:r>
              <a:rPr lang="en" sz="1050">
                <a:solidFill>
                  <a:srgbClr val="202122"/>
                </a:solidFill>
                <a:highlight>
                  <a:srgbClr val="FFFFFF"/>
                </a:highlight>
              </a:rPr>
              <a:t> ought to take </a:t>
            </a:r>
            <a:r>
              <a:rPr lang="en" sz="1050">
                <a:solidFill>
                  <a:srgbClr val="0645AD"/>
                </a:solidFill>
                <a:highlight>
                  <a:srgbClr val="FFFFFF"/>
                </a:highlight>
                <a:uFill>
                  <a:noFill/>
                </a:uFill>
                <a:hlinkClick r:id="rId4">
                  <a:extLst>
                    <a:ext uri="{A12FA001-AC4F-418D-AE19-62706E023703}">
                      <ahyp:hlinkClr val="tx"/>
                    </a:ext>
                  </a:extLst>
                </a:hlinkClick>
              </a:rPr>
              <a:t>actions</a:t>
            </a:r>
            <a:r>
              <a:rPr lang="en" sz="1050">
                <a:solidFill>
                  <a:srgbClr val="202122"/>
                </a:solidFill>
                <a:highlight>
                  <a:srgbClr val="FFFFFF"/>
                </a:highlight>
              </a:rPr>
              <a:t> in an environment in order to maximize the notion of cumulative reward. Reinforcement learning is one of three basic machine learning paradigms, alongside </a:t>
            </a:r>
            <a:r>
              <a:rPr lang="en" sz="1050">
                <a:solidFill>
                  <a:srgbClr val="0645AD"/>
                </a:solidFill>
                <a:highlight>
                  <a:srgbClr val="FFFFFF"/>
                </a:highlight>
                <a:uFill>
                  <a:noFill/>
                </a:uFill>
                <a:hlinkClick r:id="rId5">
                  <a:extLst>
                    <a:ext uri="{A12FA001-AC4F-418D-AE19-62706E023703}">
                      <ahyp:hlinkClr val="tx"/>
                    </a:ext>
                  </a:extLst>
                </a:hlinkClick>
              </a:rPr>
              <a:t>supervised learning</a:t>
            </a:r>
            <a:r>
              <a:rPr lang="en" sz="1050">
                <a:solidFill>
                  <a:srgbClr val="202122"/>
                </a:solidFill>
                <a:highlight>
                  <a:srgbClr val="FFFFFF"/>
                </a:highlight>
              </a:rPr>
              <a:t> and </a:t>
            </a:r>
            <a:r>
              <a:rPr lang="en" sz="1050">
                <a:solidFill>
                  <a:srgbClr val="0645AD"/>
                </a:solidFill>
                <a:highlight>
                  <a:srgbClr val="FFFFFF"/>
                </a:highlight>
                <a:uFill>
                  <a:noFill/>
                </a:uFill>
                <a:hlinkClick r:id="rId6">
                  <a:extLst>
                    <a:ext uri="{A12FA001-AC4F-418D-AE19-62706E023703}">
                      <ahyp:hlinkClr val="tx"/>
                    </a:ext>
                  </a:extLst>
                </a:hlinkClick>
              </a:rPr>
              <a:t>unsupervised learning</a:t>
            </a:r>
            <a:r>
              <a:rPr lang="en" sz="1050">
                <a:solidFill>
                  <a:srgbClr val="202122"/>
                </a:solidFill>
                <a:highlight>
                  <a:srgbClr val="FFFFFF"/>
                </a:highlight>
              </a:rPr>
              <a: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2.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hyperlink" Target="https://www.edureka.co/blog/snake-game-with-pygame/#install" TargetMode="External"/><Relationship Id="rId4" Type="http://schemas.openxmlformats.org/officeDocument/2006/relationships/hyperlink" Target="https://www.edureka.co/blog/snake-game-with-pygame/#createthesnake" TargetMode="External"/><Relationship Id="rId9" Type="http://schemas.openxmlformats.org/officeDocument/2006/relationships/hyperlink" Target="https://www.edureka.co/blog/snake-game-with-pygame/#move" TargetMode="External"/><Relationship Id="rId5" Type="http://schemas.openxmlformats.org/officeDocument/2006/relationships/hyperlink" Target="https://www.edureka.co/blog/snake-game-with-pygame/#screen" TargetMode="External"/><Relationship Id="rId6" Type="http://schemas.openxmlformats.org/officeDocument/2006/relationships/hyperlink" Target="https://www.edureka.co/blog/snake-game-with-pygame/#increaselength" TargetMode="External"/><Relationship Id="rId7" Type="http://schemas.openxmlformats.org/officeDocument/2006/relationships/hyperlink" Target="https://www.edureka.co/blog/snake-game-with-pygame/#score" TargetMode="External"/><Relationship Id="rId8" Type="http://schemas.openxmlformats.org/officeDocument/2006/relationships/hyperlink" Target="https://www.edureka.co/blog/snake-game-with-pygame/#food" TargetMode="External"/><Relationship Id="rId10" Type="http://schemas.openxmlformats.org/officeDocument/2006/relationships/hyperlink" Target="https://www.edureka.co/blog/snake-game-with-pygame/#boundari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33"/>
          <p:cNvSpPr txBox="1"/>
          <p:nvPr>
            <p:ph type="ctrTitle"/>
          </p:nvPr>
        </p:nvSpPr>
        <p:spPr>
          <a:xfrm>
            <a:off x="4605731" y="409811"/>
            <a:ext cx="3264300" cy="179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200"/>
              <a:t>Snake AI</a:t>
            </a:r>
            <a:endParaRPr sz="6200">
              <a:solidFill>
                <a:schemeClr val="dk2"/>
              </a:solidFill>
            </a:endParaRPr>
          </a:p>
        </p:txBody>
      </p:sp>
      <p:sp>
        <p:nvSpPr>
          <p:cNvPr id="1687" name="Google Shape;1687;p33"/>
          <p:cNvSpPr txBox="1"/>
          <p:nvPr>
            <p:ph idx="1" type="subTitle"/>
          </p:nvPr>
        </p:nvSpPr>
        <p:spPr>
          <a:xfrm>
            <a:off x="4755399" y="2123700"/>
            <a:ext cx="3708300" cy="8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Developing a self-learning snake </a:t>
            </a:r>
            <a:endParaRPr sz="1800"/>
          </a:p>
          <a:p>
            <a:pPr indent="0" lvl="0" marL="0" rtl="0" algn="l">
              <a:spcBef>
                <a:spcPts val="0"/>
              </a:spcBef>
              <a:spcAft>
                <a:spcPts val="0"/>
              </a:spcAft>
              <a:buNone/>
            </a:pPr>
            <a:r>
              <a:rPr lang="en" sz="1800"/>
              <a:t>game using Reinforcement Learning and pygame</a:t>
            </a:r>
            <a:endParaRPr sz="1800"/>
          </a:p>
          <a:p>
            <a:pPr indent="0" lvl="0" marL="0" rtl="0" algn="r">
              <a:spcBef>
                <a:spcPts val="0"/>
              </a:spcBef>
              <a:spcAft>
                <a:spcPts val="0"/>
              </a:spcAft>
              <a:buClr>
                <a:schemeClr val="dk1"/>
              </a:buClr>
              <a:buSzPts val="1100"/>
              <a:buFont typeface="Arial"/>
              <a:buNone/>
            </a:pPr>
            <a:r>
              <a:t/>
            </a:r>
            <a:endParaRPr sz="1600"/>
          </a:p>
          <a:p>
            <a:pPr indent="0" lvl="0" marL="0" rtl="0" algn="r">
              <a:spcBef>
                <a:spcPts val="0"/>
              </a:spcBef>
              <a:spcAft>
                <a:spcPts val="0"/>
              </a:spcAft>
              <a:buClr>
                <a:schemeClr val="dk1"/>
              </a:buClr>
              <a:buSzPts val="1100"/>
              <a:buFont typeface="Arial"/>
              <a:buNone/>
            </a:pPr>
            <a:r>
              <a:t/>
            </a:r>
            <a:endParaRPr sz="1800">
              <a:solidFill>
                <a:schemeClr val="accent1"/>
              </a:solidFill>
            </a:endParaRPr>
          </a:p>
          <a:p>
            <a:pPr indent="0" lvl="0" marL="0" rtl="0" algn="r">
              <a:spcBef>
                <a:spcPts val="0"/>
              </a:spcBef>
              <a:spcAft>
                <a:spcPts val="0"/>
              </a:spcAft>
              <a:buNone/>
            </a:pPr>
            <a:r>
              <a:t/>
            </a:r>
            <a:endParaRPr sz="1800">
              <a:solidFill>
                <a:schemeClr val="accent1"/>
              </a:solidFill>
            </a:endParaRPr>
          </a:p>
        </p:txBody>
      </p:sp>
      <p:sp>
        <p:nvSpPr>
          <p:cNvPr id="1688" name="Google Shape;1688;p33"/>
          <p:cNvSpPr/>
          <p:nvPr/>
        </p:nvSpPr>
        <p:spPr>
          <a:xfrm>
            <a:off x="53275" y="1056166"/>
            <a:ext cx="4801460" cy="4087340"/>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9" name="Google Shape;1689;p33"/>
          <p:cNvPicPr preferRelativeResize="0"/>
          <p:nvPr/>
        </p:nvPicPr>
        <p:blipFill>
          <a:blip r:embed="rId3">
            <a:alphaModFix/>
          </a:blip>
          <a:stretch>
            <a:fillRect/>
          </a:stretch>
        </p:blipFill>
        <p:spPr>
          <a:xfrm>
            <a:off x="788213" y="1490450"/>
            <a:ext cx="3331575" cy="3331575"/>
          </a:xfrm>
          <a:prstGeom prst="rect">
            <a:avLst/>
          </a:prstGeom>
          <a:noFill/>
          <a:ln>
            <a:noFill/>
          </a:ln>
        </p:spPr>
      </p:pic>
      <p:sp>
        <p:nvSpPr>
          <p:cNvPr id="1690" name="Google Shape;1690;p33"/>
          <p:cNvSpPr txBox="1"/>
          <p:nvPr>
            <p:ph idx="1" type="subTitle"/>
          </p:nvPr>
        </p:nvSpPr>
        <p:spPr>
          <a:xfrm>
            <a:off x="7603949" y="3019800"/>
            <a:ext cx="3708300" cy="8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C4587"/>
                </a:solidFill>
              </a:rPr>
              <a:t>Imen Selmi </a:t>
            </a:r>
            <a:endParaRPr sz="1800">
              <a:solidFill>
                <a:srgbClr val="1C4587"/>
              </a:solidFill>
            </a:endParaRPr>
          </a:p>
          <a:p>
            <a:pPr indent="0" lvl="0" marL="0" rtl="0" algn="l">
              <a:spcBef>
                <a:spcPts val="0"/>
              </a:spcBef>
              <a:spcAft>
                <a:spcPts val="0"/>
              </a:spcAft>
              <a:buNone/>
            </a:pPr>
            <a:r>
              <a:rPr lang="en" sz="1800">
                <a:solidFill>
                  <a:srgbClr val="1C4587"/>
                </a:solidFill>
              </a:rPr>
              <a:t>GI2S3</a:t>
            </a:r>
            <a:endParaRPr sz="1800">
              <a:solidFill>
                <a:srgbClr val="1C4587"/>
              </a:solidFill>
            </a:endParaRPr>
          </a:p>
          <a:p>
            <a:pPr indent="0" lvl="0" marL="0" rtl="0" algn="r">
              <a:spcBef>
                <a:spcPts val="0"/>
              </a:spcBef>
              <a:spcAft>
                <a:spcPts val="0"/>
              </a:spcAft>
              <a:buClr>
                <a:schemeClr val="dk1"/>
              </a:buClr>
              <a:buSzPts val="1100"/>
              <a:buFont typeface="Arial"/>
              <a:buNone/>
            </a:pPr>
            <a:r>
              <a:t/>
            </a:r>
            <a:endParaRPr sz="1600"/>
          </a:p>
          <a:p>
            <a:pPr indent="0" lvl="0" marL="0" rtl="0" algn="r">
              <a:spcBef>
                <a:spcPts val="0"/>
              </a:spcBef>
              <a:spcAft>
                <a:spcPts val="0"/>
              </a:spcAft>
              <a:buClr>
                <a:schemeClr val="dk1"/>
              </a:buClr>
              <a:buSzPts val="1100"/>
              <a:buFont typeface="Arial"/>
              <a:buNone/>
            </a:pPr>
            <a:r>
              <a:t/>
            </a:r>
            <a:endParaRPr sz="1800">
              <a:solidFill>
                <a:schemeClr val="accent1"/>
              </a:solidFill>
            </a:endParaRPr>
          </a:p>
          <a:p>
            <a:pPr indent="0" lvl="0" marL="0" rtl="0" algn="r">
              <a:spcBef>
                <a:spcPts val="0"/>
              </a:spcBef>
              <a:spcAft>
                <a:spcPts val="0"/>
              </a:spcAft>
              <a:buNone/>
            </a:pPr>
            <a:r>
              <a:t/>
            </a:r>
            <a:endParaRPr sz="1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42"/>
          <p:cNvSpPr/>
          <p:nvPr/>
        </p:nvSpPr>
        <p:spPr>
          <a:xfrm>
            <a:off x="1183525" y="1040025"/>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308" name="Google Shape;2308;p42"/>
          <p:cNvSpPr/>
          <p:nvPr/>
        </p:nvSpPr>
        <p:spPr>
          <a:xfrm>
            <a:off x="1183525" y="2314693"/>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2"/>
          <p:cNvSpPr/>
          <p:nvPr/>
        </p:nvSpPr>
        <p:spPr>
          <a:xfrm>
            <a:off x="1183525" y="3592724"/>
            <a:ext cx="2473800" cy="1019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2"/>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RL</a:t>
            </a:r>
            <a:endParaRPr/>
          </a:p>
        </p:txBody>
      </p:sp>
      <p:sp>
        <p:nvSpPr>
          <p:cNvPr id="2311" name="Google Shape;2311;p42"/>
          <p:cNvSpPr txBox="1"/>
          <p:nvPr>
            <p:ph idx="1" type="subTitle"/>
          </p:nvPr>
        </p:nvSpPr>
        <p:spPr>
          <a:xfrm>
            <a:off x="1408175" y="1035279"/>
            <a:ext cx="2184000" cy="4572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3600"/>
              </a:spcAft>
              <a:buNone/>
            </a:pPr>
            <a:r>
              <a:rPr lang="en"/>
              <a:t>The Environment </a:t>
            </a:r>
            <a:endParaRPr/>
          </a:p>
        </p:txBody>
      </p:sp>
      <p:sp>
        <p:nvSpPr>
          <p:cNvPr id="2312" name="Google Shape;2312;p42"/>
          <p:cNvSpPr txBox="1"/>
          <p:nvPr>
            <p:ph idx="2" type="subTitle"/>
          </p:nvPr>
        </p:nvSpPr>
        <p:spPr>
          <a:xfrm>
            <a:off x="1408175" y="1336956"/>
            <a:ext cx="2184000" cy="6108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lang="en" sz="1300">
                <a:solidFill>
                  <a:srgbClr val="273239"/>
                </a:solidFill>
                <a:highlight>
                  <a:srgbClr val="FFFFFF"/>
                </a:highlight>
                <a:latin typeface="Arial"/>
                <a:ea typeface="Arial"/>
                <a:cs typeface="Arial"/>
                <a:sym typeface="Arial"/>
              </a:rPr>
              <a:t>(the game that we just build)</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t/>
            </a:r>
            <a:endParaRPr/>
          </a:p>
        </p:txBody>
      </p:sp>
      <p:sp>
        <p:nvSpPr>
          <p:cNvPr id="2313" name="Google Shape;2313;p42"/>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a:t>
            </a:r>
            <a:endParaRPr/>
          </a:p>
        </p:txBody>
      </p:sp>
      <p:sp>
        <p:nvSpPr>
          <p:cNvPr id="2314" name="Google Shape;2314;p42"/>
          <p:cNvSpPr txBox="1"/>
          <p:nvPr>
            <p:ph idx="4" type="subTitle"/>
          </p:nvPr>
        </p:nvSpPr>
        <p:spPr>
          <a:xfrm>
            <a:off x="1408175" y="2609979"/>
            <a:ext cx="2184000" cy="6108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3600"/>
              </a:spcAft>
              <a:buNone/>
            </a:pPr>
            <a:r>
              <a:rPr lang="en" sz="1300">
                <a:solidFill>
                  <a:srgbClr val="273239"/>
                </a:solidFill>
                <a:highlight>
                  <a:srgbClr val="FFFFFF"/>
                </a:highlight>
                <a:latin typeface="Arial"/>
                <a:ea typeface="Arial"/>
                <a:cs typeface="Arial"/>
                <a:sym typeface="Arial"/>
              </a:rPr>
              <a:t>(Reinforcement model for move prediction)</a:t>
            </a:r>
            <a:endParaRPr>
              <a:latin typeface="Barlow Semi Condensed"/>
              <a:ea typeface="Barlow Semi Condensed"/>
              <a:cs typeface="Barlow Semi Condensed"/>
              <a:sym typeface="Barlow Semi Condensed"/>
            </a:endParaRPr>
          </a:p>
        </p:txBody>
      </p:sp>
      <p:sp>
        <p:nvSpPr>
          <p:cNvPr id="2315" name="Google Shape;2315;p42"/>
          <p:cNvSpPr txBox="1"/>
          <p:nvPr>
            <p:ph idx="5" type="subTitle"/>
          </p:nvPr>
        </p:nvSpPr>
        <p:spPr>
          <a:xfrm>
            <a:off x="1408175" y="3587645"/>
            <a:ext cx="2184000" cy="4572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3600"/>
              </a:spcAft>
              <a:buNone/>
            </a:pPr>
            <a:r>
              <a:rPr lang="en"/>
              <a:t>The Agent </a:t>
            </a:r>
            <a:endParaRPr/>
          </a:p>
        </p:txBody>
      </p:sp>
      <p:sp>
        <p:nvSpPr>
          <p:cNvPr id="2316" name="Google Shape;2316;p42"/>
          <p:cNvSpPr txBox="1"/>
          <p:nvPr>
            <p:ph idx="6" type="subTitle"/>
          </p:nvPr>
        </p:nvSpPr>
        <p:spPr>
          <a:xfrm>
            <a:off x="1408175" y="3889317"/>
            <a:ext cx="2184000" cy="6108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0"/>
              </a:spcAft>
              <a:buNone/>
            </a:pPr>
            <a:r>
              <a:rPr lang="en" sz="1300">
                <a:solidFill>
                  <a:srgbClr val="273239"/>
                </a:solidFill>
                <a:highlight>
                  <a:srgbClr val="FFFFFF"/>
                </a:highlight>
                <a:latin typeface="Arial"/>
                <a:ea typeface="Arial"/>
                <a:cs typeface="Arial"/>
                <a:sym typeface="Arial"/>
              </a:rPr>
              <a:t>(Intermediary between Environment and Model)</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t/>
            </a:r>
            <a:endParaRPr/>
          </a:p>
        </p:txBody>
      </p:sp>
      <p:pic>
        <p:nvPicPr>
          <p:cNvPr id="2317" name="Google Shape;2317;p42"/>
          <p:cNvPicPr preferRelativeResize="0"/>
          <p:nvPr/>
        </p:nvPicPr>
        <p:blipFill>
          <a:blip r:embed="rId3">
            <a:alphaModFix/>
          </a:blip>
          <a:stretch>
            <a:fillRect/>
          </a:stretch>
        </p:blipFill>
        <p:spPr>
          <a:xfrm>
            <a:off x="4779488" y="1140613"/>
            <a:ext cx="4095750" cy="381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1" name="Shape 2321"/>
        <p:cNvGrpSpPr/>
        <p:nvPr/>
      </p:nvGrpSpPr>
      <p:grpSpPr>
        <a:xfrm>
          <a:off x="0" y="0"/>
          <a:ext cx="0" cy="0"/>
          <a:chOff x="0" y="0"/>
          <a:chExt cx="0" cy="0"/>
        </a:xfrm>
      </p:grpSpPr>
      <p:sp>
        <p:nvSpPr>
          <p:cNvPr id="2322" name="Google Shape;2322;p43"/>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What does this mean?</a:t>
            </a:r>
            <a:endParaRPr sz="3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6" name="Shape 2326"/>
        <p:cNvGrpSpPr/>
        <p:nvPr/>
      </p:nvGrpSpPr>
      <p:grpSpPr>
        <a:xfrm>
          <a:off x="0" y="0"/>
          <a:ext cx="0" cy="0"/>
          <a:chOff x="0" y="0"/>
          <a:chExt cx="0" cy="0"/>
        </a:xfrm>
      </p:grpSpPr>
      <p:pic>
        <p:nvPicPr>
          <p:cNvPr id="2327" name="Google Shape;2327;p44"/>
          <p:cNvPicPr preferRelativeResize="0"/>
          <p:nvPr/>
        </p:nvPicPr>
        <p:blipFill>
          <a:blip r:embed="rId3">
            <a:alphaModFix/>
          </a:blip>
          <a:stretch>
            <a:fillRect/>
          </a:stretch>
        </p:blipFill>
        <p:spPr>
          <a:xfrm>
            <a:off x="1862050" y="1189025"/>
            <a:ext cx="4107050" cy="2628500"/>
          </a:xfrm>
          <a:prstGeom prst="rect">
            <a:avLst/>
          </a:prstGeom>
          <a:noFill/>
          <a:ln>
            <a:noFill/>
          </a:ln>
        </p:spPr>
      </p:pic>
      <p:sp>
        <p:nvSpPr>
          <p:cNvPr id="2328" name="Google Shape;2328;p44"/>
          <p:cNvSpPr txBox="1"/>
          <p:nvPr/>
        </p:nvSpPr>
        <p:spPr>
          <a:xfrm>
            <a:off x="6078675" y="99360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Reward:</a:t>
            </a:r>
            <a:endParaRPr/>
          </a:p>
          <a:p>
            <a:pPr indent="0" lvl="0" marL="0" rtl="0" algn="l">
              <a:spcBef>
                <a:spcPts val="0"/>
              </a:spcBef>
              <a:spcAft>
                <a:spcPts val="0"/>
              </a:spcAft>
              <a:buNone/>
            </a:pPr>
            <a:r>
              <a:rPr lang="en"/>
              <a:t>-eat food : +10</a:t>
            </a:r>
            <a:endParaRPr/>
          </a:p>
          <a:p>
            <a:pPr indent="0" lvl="0" marL="0" rtl="0" algn="l">
              <a:spcBef>
                <a:spcPts val="0"/>
              </a:spcBef>
              <a:spcAft>
                <a:spcPts val="0"/>
              </a:spcAft>
              <a:buNone/>
            </a:pPr>
            <a:r>
              <a:rPr lang="en"/>
              <a:t>-game over : -10 </a:t>
            </a:r>
            <a:endParaRPr/>
          </a:p>
          <a:p>
            <a:pPr indent="0" lvl="0" marL="0" rtl="0" algn="l">
              <a:spcBef>
                <a:spcPts val="0"/>
              </a:spcBef>
              <a:spcAft>
                <a:spcPts val="0"/>
              </a:spcAft>
              <a:buNone/>
            </a:pPr>
            <a:r>
              <a:rPr lang="en"/>
              <a:t>-else:0</a:t>
            </a:r>
            <a:endParaRPr/>
          </a:p>
        </p:txBody>
      </p:sp>
      <p:sp>
        <p:nvSpPr>
          <p:cNvPr id="2329" name="Google Shape;2329;p44"/>
          <p:cNvSpPr txBox="1"/>
          <p:nvPr/>
        </p:nvSpPr>
        <p:spPr>
          <a:xfrm>
            <a:off x="1227450" y="38211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Action :</a:t>
            </a:r>
            <a:endParaRPr/>
          </a:p>
          <a:p>
            <a:pPr indent="0" lvl="0" marL="0" rtl="0" algn="l">
              <a:spcBef>
                <a:spcPts val="0"/>
              </a:spcBef>
              <a:spcAft>
                <a:spcPts val="0"/>
              </a:spcAft>
              <a:buNone/>
            </a:pPr>
            <a:r>
              <a:rPr lang="en"/>
              <a:t>[1,0,0]=&gt;straight</a:t>
            </a:r>
            <a:endParaRPr/>
          </a:p>
          <a:p>
            <a:pPr indent="0" lvl="0" marL="0" rtl="0" algn="l">
              <a:spcBef>
                <a:spcPts val="0"/>
              </a:spcBef>
              <a:spcAft>
                <a:spcPts val="0"/>
              </a:spcAft>
              <a:buNone/>
            </a:pPr>
            <a:r>
              <a:rPr lang="en"/>
              <a:t>[0,1,0]=&gt;right turn</a:t>
            </a:r>
            <a:endParaRPr/>
          </a:p>
          <a:p>
            <a:pPr indent="0" lvl="0" marL="0" rtl="0" algn="l">
              <a:spcBef>
                <a:spcPts val="0"/>
              </a:spcBef>
              <a:spcAft>
                <a:spcPts val="0"/>
              </a:spcAft>
              <a:buNone/>
            </a:pPr>
            <a:r>
              <a:rPr lang="en"/>
              <a:t>[0,0,1]=&gt;left turn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id="2334" name="Google Shape;2334;p45"/>
          <p:cNvPicPr preferRelativeResize="0"/>
          <p:nvPr/>
        </p:nvPicPr>
        <p:blipFill>
          <a:blip r:embed="rId3">
            <a:alphaModFix/>
          </a:blip>
          <a:stretch>
            <a:fillRect/>
          </a:stretch>
        </p:blipFill>
        <p:spPr>
          <a:xfrm>
            <a:off x="1328700" y="901800"/>
            <a:ext cx="6234475" cy="3339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pic>
        <p:nvPicPr>
          <p:cNvPr id="2339" name="Google Shape;2339;p46"/>
          <p:cNvPicPr preferRelativeResize="0"/>
          <p:nvPr/>
        </p:nvPicPr>
        <p:blipFill>
          <a:blip r:embed="rId3">
            <a:alphaModFix/>
          </a:blip>
          <a:stretch>
            <a:fillRect/>
          </a:stretch>
        </p:blipFill>
        <p:spPr>
          <a:xfrm>
            <a:off x="1487374" y="438375"/>
            <a:ext cx="6068575" cy="4436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47"/>
          <p:cNvSpPr txBox="1"/>
          <p:nvPr>
            <p:ph type="title"/>
          </p:nvPr>
        </p:nvSpPr>
        <p:spPr>
          <a:xfrm>
            <a:off x="3267775" y="2581825"/>
            <a:ext cx="69045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Code logic </a:t>
            </a:r>
            <a:endParaRPr sz="4300"/>
          </a:p>
        </p:txBody>
      </p:sp>
      <p:sp>
        <p:nvSpPr>
          <p:cNvPr id="2345" name="Google Shape;2345;p47"/>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9" name="Shape 2349"/>
        <p:cNvGrpSpPr/>
        <p:nvPr/>
      </p:nvGrpSpPr>
      <p:grpSpPr>
        <a:xfrm>
          <a:off x="0" y="0"/>
          <a:ext cx="0" cy="0"/>
          <a:chOff x="0" y="0"/>
          <a:chExt cx="0" cy="0"/>
        </a:xfrm>
      </p:grpSpPr>
      <p:pic>
        <p:nvPicPr>
          <p:cNvPr id="2350" name="Google Shape;2350;p48"/>
          <p:cNvPicPr preferRelativeResize="0"/>
          <p:nvPr/>
        </p:nvPicPr>
        <p:blipFill>
          <a:blip r:embed="rId3">
            <a:alphaModFix/>
          </a:blip>
          <a:stretch>
            <a:fillRect/>
          </a:stretch>
        </p:blipFill>
        <p:spPr>
          <a:xfrm>
            <a:off x="1900525" y="257725"/>
            <a:ext cx="5440675" cy="453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49"/>
          <p:cNvSpPr/>
          <p:nvPr/>
        </p:nvSpPr>
        <p:spPr>
          <a:xfrm>
            <a:off x="1727950" y="289100"/>
            <a:ext cx="5493000" cy="430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2356" name="Google Shape;2356;p49"/>
          <p:cNvPicPr preferRelativeResize="0"/>
          <p:nvPr/>
        </p:nvPicPr>
        <p:blipFill>
          <a:blip r:embed="rId3">
            <a:alphaModFix/>
          </a:blip>
          <a:stretch>
            <a:fillRect/>
          </a:stretch>
        </p:blipFill>
        <p:spPr>
          <a:xfrm>
            <a:off x="1109375" y="1200125"/>
            <a:ext cx="6925249" cy="2643550"/>
          </a:xfrm>
          <a:prstGeom prst="rect">
            <a:avLst/>
          </a:prstGeom>
          <a:noFill/>
          <a:ln>
            <a:noFill/>
          </a:ln>
        </p:spPr>
      </p:pic>
      <p:sp>
        <p:nvSpPr>
          <p:cNvPr id="2357" name="Google Shape;2357;p49"/>
          <p:cNvSpPr txBox="1"/>
          <p:nvPr>
            <p:ph type="title"/>
          </p:nvPr>
        </p:nvSpPr>
        <p:spPr>
          <a:xfrm>
            <a:off x="3624550" y="392100"/>
            <a:ext cx="1699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Q-Table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1" name="Shape 2361"/>
        <p:cNvGrpSpPr/>
        <p:nvPr/>
      </p:nvGrpSpPr>
      <p:grpSpPr>
        <a:xfrm>
          <a:off x="0" y="0"/>
          <a:ext cx="0" cy="0"/>
          <a:chOff x="0" y="0"/>
          <a:chExt cx="0" cy="0"/>
        </a:xfrm>
      </p:grpSpPr>
      <p:pic>
        <p:nvPicPr>
          <p:cNvPr id="2362" name="Google Shape;2362;p50"/>
          <p:cNvPicPr preferRelativeResize="0"/>
          <p:nvPr/>
        </p:nvPicPr>
        <p:blipFill>
          <a:blip r:embed="rId3">
            <a:alphaModFix/>
          </a:blip>
          <a:stretch>
            <a:fillRect/>
          </a:stretch>
        </p:blipFill>
        <p:spPr>
          <a:xfrm>
            <a:off x="1647925" y="1145599"/>
            <a:ext cx="5848150" cy="2586700"/>
          </a:xfrm>
          <a:prstGeom prst="rect">
            <a:avLst/>
          </a:prstGeom>
          <a:noFill/>
          <a:ln>
            <a:noFill/>
          </a:ln>
        </p:spPr>
      </p:pic>
      <p:sp>
        <p:nvSpPr>
          <p:cNvPr id="2363" name="Google Shape;2363;p50"/>
          <p:cNvSpPr txBox="1"/>
          <p:nvPr>
            <p:ph type="title"/>
          </p:nvPr>
        </p:nvSpPr>
        <p:spPr>
          <a:xfrm>
            <a:off x="2872350" y="365228"/>
            <a:ext cx="54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Bellman Equation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51"/>
          <p:cNvSpPr txBox="1"/>
          <p:nvPr>
            <p:ph idx="1" type="body"/>
          </p:nvPr>
        </p:nvSpPr>
        <p:spPr>
          <a:xfrm>
            <a:off x="655100" y="1919797"/>
            <a:ext cx="2788800" cy="136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t>How </a:t>
            </a:r>
            <a:r>
              <a:rPr b="1" lang="en" sz="2200"/>
              <a:t>algorithm</a:t>
            </a:r>
            <a:r>
              <a:rPr b="1" lang="en" sz="2200"/>
              <a:t> works ?</a:t>
            </a:r>
            <a:endParaRPr b="1" sz="2200"/>
          </a:p>
        </p:txBody>
      </p:sp>
      <p:grpSp>
        <p:nvGrpSpPr>
          <p:cNvPr id="2369" name="Google Shape;2369;p51"/>
          <p:cNvGrpSpPr/>
          <p:nvPr/>
        </p:nvGrpSpPr>
        <p:grpSpPr>
          <a:xfrm>
            <a:off x="3831152" y="807450"/>
            <a:ext cx="4097650" cy="3780909"/>
            <a:chOff x="1230400" y="410075"/>
            <a:chExt cx="5124625" cy="4728500"/>
          </a:xfrm>
        </p:grpSpPr>
        <p:sp>
          <p:nvSpPr>
            <p:cNvPr id="2370" name="Google Shape;2370;p51"/>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1"/>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1"/>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1"/>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1"/>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1"/>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1"/>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1"/>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1"/>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1"/>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1"/>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1"/>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1"/>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1"/>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1"/>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1"/>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1"/>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1"/>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1"/>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1"/>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1"/>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1"/>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1"/>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1"/>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1"/>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1"/>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1"/>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1"/>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1"/>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1"/>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1"/>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1"/>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1"/>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1"/>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1"/>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1"/>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1"/>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1"/>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1"/>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1"/>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1"/>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1"/>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1"/>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1"/>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1"/>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1"/>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1"/>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1"/>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1"/>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1"/>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1"/>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1"/>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1"/>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1"/>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1"/>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1"/>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1"/>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1"/>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1"/>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1"/>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1"/>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1"/>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1"/>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1"/>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1"/>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1"/>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1"/>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1"/>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1"/>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1"/>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1"/>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1"/>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1"/>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1"/>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1"/>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1"/>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1"/>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1"/>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1"/>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1"/>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1"/>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1"/>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1"/>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1"/>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54" name="Google Shape;2454;p51"/>
          <p:cNvPicPr preferRelativeResize="0"/>
          <p:nvPr/>
        </p:nvPicPr>
        <p:blipFill>
          <a:blip r:embed="rId3">
            <a:alphaModFix/>
          </a:blip>
          <a:stretch>
            <a:fillRect/>
          </a:stretch>
        </p:blipFill>
        <p:spPr>
          <a:xfrm>
            <a:off x="5382975" y="1658500"/>
            <a:ext cx="1505051" cy="1505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grpSp>
        <p:nvGrpSpPr>
          <p:cNvPr id="1695" name="Google Shape;1695;p34"/>
          <p:cNvGrpSpPr/>
          <p:nvPr/>
        </p:nvGrpSpPr>
        <p:grpSpPr>
          <a:xfrm>
            <a:off x="4279298" y="1542571"/>
            <a:ext cx="4430405" cy="3106404"/>
            <a:chOff x="862950" y="825025"/>
            <a:chExt cx="5862650" cy="4111175"/>
          </a:xfrm>
        </p:grpSpPr>
        <p:sp>
          <p:nvSpPr>
            <p:cNvPr id="1696" name="Google Shape;1696;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34"/>
          <p:cNvGrpSpPr/>
          <p:nvPr/>
        </p:nvGrpSpPr>
        <p:grpSpPr>
          <a:xfrm>
            <a:off x="731647" y="573573"/>
            <a:ext cx="635100" cy="734640"/>
            <a:chOff x="731647" y="573573"/>
            <a:chExt cx="635100" cy="734640"/>
          </a:xfrm>
        </p:grpSpPr>
        <p:grpSp>
          <p:nvGrpSpPr>
            <p:cNvPr id="1906" name="Google Shape;1906;p34"/>
            <p:cNvGrpSpPr/>
            <p:nvPr/>
          </p:nvGrpSpPr>
          <p:grpSpPr>
            <a:xfrm>
              <a:off x="731647" y="573573"/>
              <a:ext cx="635100" cy="635100"/>
              <a:chOff x="917231" y="750460"/>
              <a:chExt cx="635100" cy="635100"/>
            </a:xfrm>
          </p:grpSpPr>
          <p:sp>
            <p:nvSpPr>
              <p:cNvPr id="1907" name="Google Shape;1907;p34"/>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9" name="Google Shape;1909;p34"/>
            <p:cNvGrpSpPr/>
            <p:nvPr/>
          </p:nvGrpSpPr>
          <p:grpSpPr>
            <a:xfrm>
              <a:off x="961679" y="1281213"/>
              <a:ext cx="175013" cy="27000"/>
              <a:chOff x="5662375" y="212375"/>
              <a:chExt cx="175013" cy="27000"/>
            </a:xfrm>
          </p:grpSpPr>
          <p:sp>
            <p:nvSpPr>
              <p:cNvPr id="1910" name="Google Shape;1910;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1" name="Google Shape;1911;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2" name="Google Shape;1912;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13" name="Google Shape;1913;p34"/>
          <p:cNvGrpSpPr/>
          <p:nvPr/>
        </p:nvGrpSpPr>
        <p:grpSpPr>
          <a:xfrm>
            <a:off x="731647" y="1650460"/>
            <a:ext cx="635100" cy="733490"/>
            <a:chOff x="731647" y="1650460"/>
            <a:chExt cx="635100" cy="733490"/>
          </a:xfrm>
        </p:grpSpPr>
        <p:grpSp>
          <p:nvGrpSpPr>
            <p:cNvPr id="1914" name="Google Shape;1914;p34"/>
            <p:cNvGrpSpPr/>
            <p:nvPr/>
          </p:nvGrpSpPr>
          <p:grpSpPr>
            <a:xfrm>
              <a:off x="731647" y="1650460"/>
              <a:ext cx="635100" cy="635100"/>
              <a:chOff x="917231" y="1827973"/>
              <a:chExt cx="635100" cy="635100"/>
            </a:xfrm>
          </p:grpSpPr>
          <p:sp>
            <p:nvSpPr>
              <p:cNvPr id="1915" name="Google Shape;1915;p34"/>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7" name="Google Shape;1917;p34"/>
            <p:cNvGrpSpPr/>
            <p:nvPr/>
          </p:nvGrpSpPr>
          <p:grpSpPr>
            <a:xfrm>
              <a:off x="961679" y="2356951"/>
              <a:ext cx="175013" cy="27000"/>
              <a:chOff x="5662375" y="212375"/>
              <a:chExt cx="175013" cy="27000"/>
            </a:xfrm>
          </p:grpSpPr>
          <p:sp>
            <p:nvSpPr>
              <p:cNvPr id="1918" name="Google Shape;1918;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9" name="Google Shape;1919;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0" name="Google Shape;1920;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21" name="Google Shape;1921;p34"/>
          <p:cNvGrpSpPr/>
          <p:nvPr/>
        </p:nvGrpSpPr>
        <p:grpSpPr>
          <a:xfrm>
            <a:off x="731647" y="2728277"/>
            <a:ext cx="635100" cy="734984"/>
            <a:chOff x="731647" y="2728277"/>
            <a:chExt cx="635100" cy="734984"/>
          </a:xfrm>
        </p:grpSpPr>
        <p:grpSp>
          <p:nvGrpSpPr>
            <p:cNvPr id="1922" name="Google Shape;1922;p34"/>
            <p:cNvGrpSpPr/>
            <p:nvPr/>
          </p:nvGrpSpPr>
          <p:grpSpPr>
            <a:xfrm>
              <a:off x="731647" y="2728277"/>
              <a:ext cx="635100" cy="635100"/>
              <a:chOff x="917231" y="2905502"/>
              <a:chExt cx="635100" cy="635100"/>
            </a:xfrm>
          </p:grpSpPr>
          <p:sp>
            <p:nvSpPr>
              <p:cNvPr id="1923" name="Google Shape;1923;p34"/>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34"/>
            <p:cNvGrpSpPr/>
            <p:nvPr/>
          </p:nvGrpSpPr>
          <p:grpSpPr>
            <a:xfrm>
              <a:off x="961679" y="3436260"/>
              <a:ext cx="175013" cy="27000"/>
              <a:chOff x="5662375" y="212375"/>
              <a:chExt cx="175013" cy="27000"/>
            </a:xfrm>
          </p:grpSpPr>
          <p:sp>
            <p:nvSpPr>
              <p:cNvPr id="1926" name="Google Shape;1926;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7" name="Google Shape;1927;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8" name="Google Shape;1928;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29" name="Google Shape;1929;p34"/>
          <p:cNvGrpSpPr/>
          <p:nvPr/>
        </p:nvGrpSpPr>
        <p:grpSpPr>
          <a:xfrm>
            <a:off x="731647" y="3806675"/>
            <a:ext cx="635100" cy="734704"/>
            <a:chOff x="731647" y="3806675"/>
            <a:chExt cx="635100" cy="734704"/>
          </a:xfrm>
        </p:grpSpPr>
        <p:grpSp>
          <p:nvGrpSpPr>
            <p:cNvPr id="1930" name="Google Shape;1930;p34"/>
            <p:cNvGrpSpPr/>
            <p:nvPr/>
          </p:nvGrpSpPr>
          <p:grpSpPr>
            <a:xfrm>
              <a:off x="731647" y="3806675"/>
              <a:ext cx="635100" cy="635100"/>
              <a:chOff x="917231" y="3983097"/>
              <a:chExt cx="635100" cy="635100"/>
            </a:xfrm>
          </p:grpSpPr>
          <p:sp>
            <p:nvSpPr>
              <p:cNvPr id="1931" name="Google Shape;1931;p34"/>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3" name="Google Shape;1933;p34"/>
            <p:cNvGrpSpPr/>
            <p:nvPr/>
          </p:nvGrpSpPr>
          <p:grpSpPr>
            <a:xfrm>
              <a:off x="961679" y="4514379"/>
              <a:ext cx="175013" cy="27000"/>
              <a:chOff x="5662375" y="212375"/>
              <a:chExt cx="175013" cy="27000"/>
            </a:xfrm>
          </p:grpSpPr>
          <p:sp>
            <p:nvSpPr>
              <p:cNvPr id="1934" name="Google Shape;1934;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35" name="Google Shape;1935;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36" name="Google Shape;1936;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937" name="Google Shape;1937;p34"/>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1938" name="Google Shape;1938;p34"/>
          <p:cNvSpPr txBox="1"/>
          <p:nvPr>
            <p:ph idx="2" type="subTitle"/>
          </p:nvPr>
        </p:nvSpPr>
        <p:spPr>
          <a:xfrm>
            <a:off x="1664208" y="7132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Intro to Game </a:t>
            </a:r>
            <a:r>
              <a:rPr lang="en"/>
              <a:t>Development</a:t>
            </a:r>
            <a:endParaRPr>
              <a:latin typeface="Barlow Semi Condensed"/>
              <a:ea typeface="Barlow Semi Condensed"/>
              <a:cs typeface="Barlow Semi Condensed"/>
              <a:sym typeface="Barlow Semi Condensed"/>
            </a:endParaRPr>
          </a:p>
        </p:txBody>
      </p:sp>
      <p:sp>
        <p:nvSpPr>
          <p:cNvPr id="1939" name="Google Shape;1939;p34"/>
          <p:cNvSpPr txBox="1"/>
          <p:nvPr>
            <p:ph idx="1" type="subTitle"/>
          </p:nvPr>
        </p:nvSpPr>
        <p:spPr>
          <a:xfrm>
            <a:off x="1664208" y="42976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Common concept</a:t>
            </a:r>
            <a:endParaRPr/>
          </a:p>
        </p:txBody>
      </p:sp>
      <p:sp>
        <p:nvSpPr>
          <p:cNvPr id="1940" name="Google Shape;1940;p34"/>
          <p:cNvSpPr txBox="1"/>
          <p:nvPr>
            <p:ph idx="3" type="subTitle"/>
          </p:nvPr>
        </p:nvSpPr>
        <p:spPr>
          <a:xfrm>
            <a:off x="1664208" y="1746497"/>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Designing the gameplay</a:t>
            </a:r>
            <a:endParaRPr/>
          </a:p>
        </p:txBody>
      </p:sp>
      <p:sp>
        <p:nvSpPr>
          <p:cNvPr id="1941" name="Google Shape;1941;p34"/>
          <p:cNvSpPr txBox="1"/>
          <p:nvPr>
            <p:ph idx="5" type="subTitle"/>
          </p:nvPr>
        </p:nvSpPr>
        <p:spPr>
          <a:xfrm>
            <a:off x="1664208" y="2587752"/>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RL concepts</a:t>
            </a:r>
            <a:endParaRPr/>
          </a:p>
        </p:txBody>
      </p:sp>
      <p:sp>
        <p:nvSpPr>
          <p:cNvPr id="1942" name="Google Shape;1942;p34"/>
          <p:cNvSpPr txBox="1"/>
          <p:nvPr>
            <p:ph idx="6" type="subTitle"/>
          </p:nvPr>
        </p:nvSpPr>
        <p:spPr>
          <a:xfrm>
            <a:off x="1465899" y="4072975"/>
            <a:ext cx="3011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Events and control,</a:t>
            </a:r>
            <a:r>
              <a:rPr lang="en"/>
              <a:t>Implementation</a:t>
            </a:r>
            <a:endParaRPr/>
          </a:p>
        </p:txBody>
      </p:sp>
      <p:sp>
        <p:nvSpPr>
          <p:cNvPr id="1943" name="Google Shape;1943;p34"/>
          <p:cNvSpPr txBox="1"/>
          <p:nvPr>
            <p:ph idx="7" type="subTitle"/>
          </p:nvPr>
        </p:nvSpPr>
        <p:spPr>
          <a:xfrm>
            <a:off x="1664208" y="36667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Code Logic</a:t>
            </a:r>
            <a:endParaRPr/>
          </a:p>
        </p:txBody>
      </p:sp>
      <p:sp>
        <p:nvSpPr>
          <p:cNvPr id="1944" name="Google Shape;1944;p34"/>
          <p:cNvSpPr txBox="1"/>
          <p:nvPr>
            <p:ph idx="8" type="subTitle"/>
          </p:nvPr>
        </p:nvSpPr>
        <p:spPr>
          <a:xfrm>
            <a:off x="1751373" y="3006250"/>
            <a:ext cx="31068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Agent,State,Reward,Policy,MDP </a:t>
            </a:r>
            <a:endParaRPr/>
          </a:p>
          <a:p>
            <a:pPr indent="0" lvl="0" marL="0" rtl="0" algn="l">
              <a:spcBef>
                <a:spcPts val="0"/>
              </a:spcBef>
              <a:spcAft>
                <a:spcPts val="0"/>
              </a:spcAft>
              <a:buClr>
                <a:schemeClr val="dk1"/>
              </a:buClr>
              <a:buSzPts val="1100"/>
              <a:buFont typeface="Arial"/>
              <a:buNone/>
            </a:pPr>
            <a:r>
              <a:rPr lang="en"/>
              <a:t>and few more</a:t>
            </a:r>
            <a:endParaRPr/>
          </a:p>
        </p:txBody>
      </p:sp>
      <p:sp>
        <p:nvSpPr>
          <p:cNvPr id="1945" name="Google Shape;1945;p34"/>
          <p:cNvSpPr txBox="1"/>
          <p:nvPr>
            <p:ph idx="9" type="title"/>
          </p:nvPr>
        </p:nvSpPr>
        <p:spPr>
          <a:xfrm>
            <a:off x="813816" y="72237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46" name="Google Shape;1946;p34"/>
          <p:cNvSpPr txBox="1"/>
          <p:nvPr>
            <p:ph idx="13" type="title"/>
          </p:nvPr>
        </p:nvSpPr>
        <p:spPr>
          <a:xfrm>
            <a:off x="813816" y="180136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47" name="Google Shape;1947;p34"/>
          <p:cNvSpPr txBox="1"/>
          <p:nvPr>
            <p:ph idx="14" type="title"/>
          </p:nvPr>
        </p:nvSpPr>
        <p:spPr>
          <a:xfrm>
            <a:off x="813816" y="2880360"/>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948" name="Google Shape;1948;p34"/>
          <p:cNvSpPr txBox="1"/>
          <p:nvPr>
            <p:ph idx="15" type="title"/>
          </p:nvPr>
        </p:nvSpPr>
        <p:spPr>
          <a:xfrm>
            <a:off x="813816" y="395935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949" name="Google Shape;1949;p34"/>
          <p:cNvSpPr txBox="1"/>
          <p:nvPr>
            <p:ph idx="6" type="subTitle"/>
          </p:nvPr>
        </p:nvSpPr>
        <p:spPr>
          <a:xfrm>
            <a:off x="1711749" y="2093975"/>
            <a:ext cx="3011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it works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8" name="Shape 2458"/>
        <p:cNvGrpSpPr/>
        <p:nvPr/>
      </p:nvGrpSpPr>
      <p:grpSpPr>
        <a:xfrm>
          <a:off x="0" y="0"/>
          <a:ext cx="0" cy="0"/>
          <a:chOff x="0" y="0"/>
          <a:chExt cx="0" cy="0"/>
        </a:xfrm>
      </p:grpSpPr>
      <p:pic>
        <p:nvPicPr>
          <p:cNvPr id="2459" name="Google Shape;2459;p52"/>
          <p:cNvPicPr preferRelativeResize="0"/>
          <p:nvPr/>
        </p:nvPicPr>
        <p:blipFill>
          <a:blip r:embed="rId3">
            <a:alphaModFix/>
          </a:blip>
          <a:stretch>
            <a:fillRect/>
          </a:stretch>
        </p:blipFill>
        <p:spPr>
          <a:xfrm>
            <a:off x="1048900" y="972925"/>
            <a:ext cx="6729925" cy="312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3" name="Shape 2463"/>
        <p:cNvGrpSpPr/>
        <p:nvPr/>
      </p:nvGrpSpPr>
      <p:grpSpPr>
        <a:xfrm>
          <a:off x="0" y="0"/>
          <a:ext cx="0" cy="0"/>
          <a:chOff x="0" y="0"/>
          <a:chExt cx="0" cy="0"/>
        </a:xfrm>
      </p:grpSpPr>
      <p:sp>
        <p:nvSpPr>
          <p:cNvPr id="2464" name="Google Shape;2464;p53"/>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Loss</a:t>
            </a:r>
            <a:endParaRPr/>
          </a:p>
          <a:p>
            <a:pPr indent="0" lvl="0" marL="0" rtl="0" algn="ctr">
              <a:spcBef>
                <a:spcPts val="0"/>
              </a:spcBef>
              <a:spcAft>
                <a:spcPts val="0"/>
              </a:spcAft>
              <a:buNone/>
            </a:pPr>
            <a:r>
              <a:t/>
            </a:r>
            <a:endParaRPr/>
          </a:p>
        </p:txBody>
      </p:sp>
      <p:pic>
        <p:nvPicPr>
          <p:cNvPr id="2465" name="Google Shape;2465;p53"/>
          <p:cNvPicPr preferRelativeResize="0"/>
          <p:nvPr/>
        </p:nvPicPr>
        <p:blipFill>
          <a:blip r:embed="rId3">
            <a:alphaModFix/>
          </a:blip>
          <a:stretch>
            <a:fillRect/>
          </a:stretch>
        </p:blipFill>
        <p:spPr>
          <a:xfrm>
            <a:off x="1533525" y="2019300"/>
            <a:ext cx="6076950" cy="110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9" name="Shape 2469"/>
        <p:cNvGrpSpPr/>
        <p:nvPr/>
      </p:nvGrpSpPr>
      <p:grpSpPr>
        <a:xfrm>
          <a:off x="0" y="0"/>
          <a:ext cx="0" cy="0"/>
          <a:chOff x="0" y="0"/>
          <a:chExt cx="0" cy="0"/>
        </a:xfrm>
      </p:grpSpPr>
      <p:sp>
        <p:nvSpPr>
          <p:cNvPr id="2470" name="Google Shape;2470;p54"/>
          <p:cNvSpPr txBox="1"/>
          <p:nvPr>
            <p:ph type="title"/>
          </p:nvPr>
        </p:nvSpPr>
        <p:spPr>
          <a:xfrm>
            <a:off x="1334975" y="471575"/>
            <a:ext cx="6006300" cy="5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30 games</a:t>
            </a:r>
            <a:endParaRPr/>
          </a:p>
        </p:txBody>
      </p:sp>
      <p:pic>
        <p:nvPicPr>
          <p:cNvPr id="2471" name="Google Shape;2471;p54"/>
          <p:cNvPicPr preferRelativeResize="0"/>
          <p:nvPr/>
        </p:nvPicPr>
        <p:blipFill>
          <a:blip r:embed="rId3">
            <a:alphaModFix/>
          </a:blip>
          <a:stretch>
            <a:fillRect/>
          </a:stretch>
        </p:blipFill>
        <p:spPr>
          <a:xfrm>
            <a:off x="1945900" y="1067375"/>
            <a:ext cx="5325851" cy="37991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55"/>
          <p:cNvSpPr txBox="1"/>
          <p:nvPr>
            <p:ph type="title"/>
          </p:nvPr>
        </p:nvSpPr>
        <p:spPr>
          <a:xfrm>
            <a:off x="969675" y="471575"/>
            <a:ext cx="6006300" cy="5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      After 100 games</a:t>
            </a:r>
            <a:endParaRPr/>
          </a:p>
        </p:txBody>
      </p:sp>
      <p:pic>
        <p:nvPicPr>
          <p:cNvPr id="2477" name="Google Shape;2477;p55"/>
          <p:cNvPicPr preferRelativeResize="0"/>
          <p:nvPr/>
        </p:nvPicPr>
        <p:blipFill>
          <a:blip r:embed="rId3">
            <a:alphaModFix/>
          </a:blip>
          <a:stretch>
            <a:fillRect/>
          </a:stretch>
        </p:blipFill>
        <p:spPr>
          <a:xfrm>
            <a:off x="2256575" y="1175950"/>
            <a:ext cx="5286905" cy="3771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1" name="Shape 2481"/>
        <p:cNvGrpSpPr/>
        <p:nvPr/>
      </p:nvGrpSpPr>
      <p:grpSpPr>
        <a:xfrm>
          <a:off x="0" y="0"/>
          <a:ext cx="0" cy="0"/>
          <a:chOff x="0" y="0"/>
          <a:chExt cx="0" cy="0"/>
        </a:xfrm>
      </p:grpSpPr>
      <p:sp>
        <p:nvSpPr>
          <p:cNvPr id="2482" name="Google Shape;2482;p56"/>
          <p:cNvSpPr txBox="1"/>
          <p:nvPr>
            <p:ph type="title"/>
          </p:nvPr>
        </p:nvSpPr>
        <p:spPr>
          <a:xfrm>
            <a:off x="2200400" y="2071773"/>
            <a:ext cx="4937700" cy="107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35"/>
          <p:cNvSpPr txBox="1"/>
          <p:nvPr>
            <p:ph type="title"/>
          </p:nvPr>
        </p:nvSpPr>
        <p:spPr>
          <a:xfrm>
            <a:off x="2855400" y="2567211"/>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Common concept</a:t>
            </a:r>
            <a:endParaRPr sz="4700"/>
          </a:p>
        </p:txBody>
      </p:sp>
      <p:sp>
        <p:nvSpPr>
          <p:cNvPr id="1955" name="Google Shape;1955;p35"/>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36"/>
          <p:cNvSpPr txBox="1"/>
          <p:nvPr>
            <p:ph type="title"/>
          </p:nvPr>
        </p:nvSpPr>
        <p:spPr>
          <a:xfrm>
            <a:off x="714655" y="338325"/>
            <a:ext cx="58254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t> Game Development concepts</a:t>
            </a:r>
            <a:endParaRPr/>
          </a:p>
        </p:txBody>
      </p:sp>
      <p:sp>
        <p:nvSpPr>
          <p:cNvPr id="1961" name="Google Shape;1961;p36"/>
          <p:cNvSpPr txBox="1"/>
          <p:nvPr>
            <p:ph idx="1" type="body"/>
          </p:nvPr>
        </p:nvSpPr>
        <p:spPr>
          <a:xfrm>
            <a:off x="451650" y="501925"/>
            <a:ext cx="7705500" cy="35295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rgbClr val="30394B"/>
              </a:buClr>
              <a:buSzPts val="1900"/>
              <a:buAutoNum type="arabicPeriod"/>
            </a:pPr>
            <a:r>
              <a:rPr lang="en" sz="1900"/>
              <a:t>C</a:t>
            </a:r>
            <a:r>
              <a:rPr lang="en" sz="1900"/>
              <a:t>oordinates : The screen is a 2D grid plane with (0,0) in the left.</a:t>
            </a:r>
            <a:endParaRPr sz="1900">
              <a:solidFill>
                <a:srgbClr val="30394B"/>
              </a:solidFill>
              <a:latin typeface="Barlow Semi Condensed"/>
              <a:ea typeface="Barlow Semi Condensed"/>
              <a:cs typeface="Barlow Semi Condensed"/>
              <a:sym typeface="Barlow Semi Condensed"/>
            </a:endParaRPr>
          </a:p>
          <a:p>
            <a:pPr indent="-349250" lvl="0" marL="457200" rtl="0" algn="l">
              <a:spcBef>
                <a:spcPts val="0"/>
              </a:spcBef>
              <a:spcAft>
                <a:spcPts val="0"/>
              </a:spcAft>
              <a:buClr>
                <a:srgbClr val="30394B"/>
              </a:buClr>
              <a:buSzPts val="1900"/>
              <a:buAutoNum type="arabicPeriod"/>
            </a:pPr>
            <a:r>
              <a:rPr lang="en" sz="1900"/>
              <a:t>Colors : RGB and alpha values.</a:t>
            </a:r>
            <a:endParaRPr sz="1900">
              <a:latin typeface="Barlow Semi Condensed"/>
              <a:ea typeface="Barlow Semi Condensed"/>
              <a:cs typeface="Barlow Semi Condensed"/>
              <a:sym typeface="Barlow Semi Condensed"/>
            </a:endParaRPr>
          </a:p>
          <a:p>
            <a:pPr indent="-349250" lvl="0" marL="457200" rtl="0" algn="l">
              <a:spcBef>
                <a:spcPts val="0"/>
              </a:spcBef>
              <a:spcAft>
                <a:spcPts val="0"/>
              </a:spcAft>
              <a:buClr>
                <a:srgbClr val="30394B"/>
              </a:buClr>
              <a:buSzPts val="1900"/>
              <a:buAutoNum type="arabicPeriod"/>
            </a:pPr>
            <a:r>
              <a:rPr lang="en" sz="1900"/>
              <a:t>Drawing : Plotting pixels surface object, blitting</a:t>
            </a:r>
            <a:r>
              <a:rPr lang="en" sz="1900">
                <a:latin typeface="Barlow Semi Condensed"/>
                <a:ea typeface="Barlow Semi Condensed"/>
                <a:cs typeface="Barlow Semi Condensed"/>
                <a:sym typeface="Barlow Semi Condensed"/>
              </a:rPr>
              <a:t>.</a:t>
            </a:r>
            <a:endParaRPr sz="1900">
              <a:latin typeface="Barlow Semi Condensed"/>
              <a:ea typeface="Barlow Semi Condensed"/>
              <a:cs typeface="Barlow Semi Condensed"/>
              <a:sym typeface="Barlow Semi Condensed"/>
            </a:endParaRPr>
          </a:p>
          <a:p>
            <a:pPr indent="-349250" lvl="0" marL="457200" rtl="0" algn="l">
              <a:spcBef>
                <a:spcPts val="0"/>
              </a:spcBef>
              <a:spcAft>
                <a:spcPts val="0"/>
              </a:spcAft>
              <a:buClr>
                <a:srgbClr val="30394B"/>
              </a:buClr>
              <a:buSzPts val="1900"/>
              <a:buAutoNum type="arabicPeriod"/>
            </a:pPr>
            <a:r>
              <a:rPr lang="en" sz="1900"/>
              <a:t>Rendering : Animator</a:t>
            </a:r>
            <a:r>
              <a:rPr lang="en" sz="1900">
                <a:latin typeface="Barlow Semi Condensed"/>
                <a:ea typeface="Barlow Semi Condensed"/>
                <a:cs typeface="Barlow Semi Condensed"/>
                <a:sym typeface="Barlow Semi Condensed"/>
              </a:rPr>
              <a:t>.</a:t>
            </a:r>
            <a:endParaRPr sz="1900">
              <a:latin typeface="Barlow Semi Condensed"/>
              <a:ea typeface="Barlow Semi Condensed"/>
              <a:cs typeface="Barlow Semi Condensed"/>
              <a:sym typeface="Barlow Semi Condensed"/>
            </a:endParaRPr>
          </a:p>
          <a:p>
            <a:pPr indent="-349250" lvl="0" marL="457200" rtl="0" algn="l">
              <a:spcBef>
                <a:spcPts val="0"/>
              </a:spcBef>
              <a:spcAft>
                <a:spcPts val="0"/>
              </a:spcAft>
              <a:buClr>
                <a:srgbClr val="30394B"/>
              </a:buClr>
              <a:buSzPts val="1900"/>
              <a:buAutoNum type="arabicPeriod"/>
            </a:pPr>
            <a:r>
              <a:rPr lang="en" sz="1900"/>
              <a:t>the game loop :</a:t>
            </a:r>
            <a:endParaRPr sz="1900"/>
          </a:p>
          <a:p>
            <a:pPr indent="0" lvl="0" marL="457200" rtl="0" algn="l">
              <a:spcBef>
                <a:spcPts val="1600"/>
              </a:spcBef>
              <a:spcAft>
                <a:spcPts val="0"/>
              </a:spcAft>
              <a:buNone/>
            </a:pPr>
            <a:r>
              <a:t/>
            </a:r>
            <a:endParaRPr/>
          </a:p>
          <a:p>
            <a:pPr indent="0" lvl="0" marL="0" rtl="0" algn="l">
              <a:spcBef>
                <a:spcPts val="1600"/>
              </a:spcBef>
              <a:spcAft>
                <a:spcPts val="0"/>
              </a:spcAft>
              <a:buNone/>
            </a:pPr>
            <a:r>
              <a:t/>
            </a:r>
            <a:endParaRPr>
              <a:latin typeface="Barlow Semi Condensed"/>
              <a:ea typeface="Barlow Semi Condensed"/>
              <a:cs typeface="Barlow Semi Condensed"/>
              <a:sym typeface="Barlow Semi Condensed"/>
            </a:endParaRPr>
          </a:p>
        </p:txBody>
      </p:sp>
      <p:pic>
        <p:nvPicPr>
          <p:cNvPr id="1962" name="Google Shape;1962;p36"/>
          <p:cNvPicPr preferRelativeResize="0"/>
          <p:nvPr/>
        </p:nvPicPr>
        <p:blipFill>
          <a:blip r:embed="rId3">
            <a:alphaModFix/>
          </a:blip>
          <a:stretch>
            <a:fillRect/>
          </a:stretch>
        </p:blipFill>
        <p:spPr>
          <a:xfrm>
            <a:off x="3391075" y="2023775"/>
            <a:ext cx="4042201" cy="3200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37"/>
          <p:cNvSpPr txBox="1"/>
          <p:nvPr>
            <p:ph type="title"/>
          </p:nvPr>
        </p:nvSpPr>
        <p:spPr>
          <a:xfrm>
            <a:off x="2829400" y="2537975"/>
            <a:ext cx="69045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Designing </a:t>
            </a:r>
            <a:endParaRPr sz="4300"/>
          </a:p>
          <a:p>
            <a:pPr indent="0" lvl="0" marL="0" rtl="0" algn="l">
              <a:spcBef>
                <a:spcPts val="0"/>
              </a:spcBef>
              <a:spcAft>
                <a:spcPts val="0"/>
              </a:spcAft>
              <a:buNone/>
            </a:pPr>
            <a:r>
              <a:rPr lang="en" sz="4300"/>
              <a:t>the Gameplay</a:t>
            </a:r>
            <a:endParaRPr sz="4300"/>
          </a:p>
        </p:txBody>
      </p:sp>
      <p:sp>
        <p:nvSpPr>
          <p:cNvPr id="1968" name="Google Shape;1968;p37"/>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38"/>
          <p:cNvSpPr txBox="1"/>
          <p:nvPr>
            <p:ph type="title"/>
          </p:nvPr>
        </p:nvSpPr>
        <p:spPr>
          <a:xfrm>
            <a:off x="3350425" y="418703"/>
            <a:ext cx="54969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What we need ?</a:t>
            </a:r>
            <a:endParaRPr/>
          </a:p>
        </p:txBody>
      </p:sp>
      <p:sp>
        <p:nvSpPr>
          <p:cNvPr id="1974" name="Google Shape;1974;p38"/>
          <p:cNvSpPr txBox="1"/>
          <p:nvPr/>
        </p:nvSpPr>
        <p:spPr>
          <a:xfrm>
            <a:off x="1005450" y="1404074"/>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CPU</a:t>
            </a:r>
            <a:endParaRPr sz="1600">
              <a:solidFill>
                <a:schemeClr val="dk2"/>
              </a:solidFill>
              <a:latin typeface="Barlow Semi Condensed"/>
              <a:ea typeface="Barlow Semi Condensed"/>
              <a:cs typeface="Barlow Semi Condensed"/>
              <a:sym typeface="Barlow Semi Condensed"/>
            </a:endParaRPr>
          </a:p>
        </p:txBody>
      </p:sp>
      <p:sp>
        <p:nvSpPr>
          <p:cNvPr id="1975" name="Google Shape;1975;p38"/>
          <p:cNvSpPr txBox="1"/>
          <p:nvPr/>
        </p:nvSpPr>
        <p:spPr>
          <a:xfrm>
            <a:off x="4281250" y="1404074"/>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Pytorch</a:t>
            </a:r>
            <a:endParaRPr sz="1600">
              <a:solidFill>
                <a:schemeClr val="dk2"/>
              </a:solidFill>
              <a:latin typeface="Barlow Semi Condensed"/>
              <a:ea typeface="Barlow Semi Condensed"/>
              <a:cs typeface="Barlow Semi Condensed"/>
              <a:sym typeface="Barlow Semi Condensed"/>
            </a:endParaRPr>
          </a:p>
        </p:txBody>
      </p:sp>
      <p:sp>
        <p:nvSpPr>
          <p:cNvPr id="1976" name="Google Shape;1976;p38"/>
          <p:cNvSpPr txBox="1"/>
          <p:nvPr/>
        </p:nvSpPr>
        <p:spPr>
          <a:xfrm>
            <a:off x="2643350" y="3609329"/>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Python</a:t>
            </a:r>
            <a:r>
              <a:rPr lang="en" sz="1600">
                <a:solidFill>
                  <a:schemeClr val="dk2"/>
                </a:solidFill>
                <a:latin typeface="Barlow Semi Condensed"/>
                <a:ea typeface="Barlow Semi Condensed"/>
                <a:cs typeface="Barlow Semi Condensed"/>
                <a:sym typeface="Barlow Semi Condensed"/>
              </a:rPr>
              <a:t> </a:t>
            </a:r>
            <a:endParaRPr sz="1600">
              <a:solidFill>
                <a:schemeClr val="dk2"/>
              </a:solidFill>
              <a:latin typeface="Barlow Semi Condensed"/>
              <a:ea typeface="Barlow Semi Condensed"/>
              <a:cs typeface="Barlow Semi Condensed"/>
              <a:sym typeface="Barlow Semi Condensed"/>
            </a:endParaRPr>
          </a:p>
        </p:txBody>
      </p:sp>
      <p:sp>
        <p:nvSpPr>
          <p:cNvPr id="1977" name="Google Shape;1977;p38"/>
          <p:cNvSpPr txBox="1"/>
          <p:nvPr/>
        </p:nvSpPr>
        <p:spPr>
          <a:xfrm>
            <a:off x="5919150" y="3609329"/>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VISUAL STUDIO</a:t>
            </a:r>
            <a:endParaRPr sz="1600">
              <a:solidFill>
                <a:schemeClr val="dk2"/>
              </a:solidFill>
              <a:latin typeface="Barlow Semi Condensed"/>
              <a:ea typeface="Barlow Semi Condensed"/>
              <a:cs typeface="Barlow Semi Condensed"/>
              <a:sym typeface="Barlow Semi Condensed"/>
            </a:endParaRPr>
          </a:p>
        </p:txBody>
      </p:sp>
      <p:grpSp>
        <p:nvGrpSpPr>
          <p:cNvPr id="1978" name="Google Shape;1978;p38"/>
          <p:cNvGrpSpPr/>
          <p:nvPr/>
        </p:nvGrpSpPr>
        <p:grpSpPr>
          <a:xfrm>
            <a:off x="1620199" y="2106974"/>
            <a:ext cx="5900364" cy="1517351"/>
            <a:chOff x="1621724" y="2106974"/>
            <a:chExt cx="5900364" cy="1517351"/>
          </a:xfrm>
        </p:grpSpPr>
        <p:grpSp>
          <p:nvGrpSpPr>
            <p:cNvPr id="1979" name="Google Shape;1979;p38"/>
            <p:cNvGrpSpPr/>
            <p:nvPr/>
          </p:nvGrpSpPr>
          <p:grpSpPr>
            <a:xfrm>
              <a:off x="2604811" y="2884996"/>
              <a:ext cx="4021725" cy="538"/>
              <a:chOff x="3762462" y="2553002"/>
              <a:chExt cx="1121570" cy="150"/>
            </a:xfrm>
          </p:grpSpPr>
          <p:cxnSp>
            <p:nvCxnSpPr>
              <p:cNvPr id="1980" name="Google Shape;1980;p38"/>
              <p:cNvCxnSpPr/>
              <p:nvPr/>
            </p:nvCxnSpPr>
            <p:spPr>
              <a:xfrm>
                <a:off x="4195395"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1981" name="Google Shape;1981;p38"/>
              <p:cNvCxnSpPr/>
              <p:nvPr/>
            </p:nvCxnSpPr>
            <p:spPr>
              <a:xfrm>
                <a:off x="4652432"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1982" name="Google Shape;1982;p38"/>
              <p:cNvCxnSpPr>
                <a:stCxn id="1983" idx="6"/>
                <a:endCxn id="1984" idx="2"/>
              </p:cNvCxnSpPr>
              <p:nvPr/>
            </p:nvCxnSpPr>
            <p:spPr>
              <a:xfrm>
                <a:off x="3762462" y="2553152"/>
                <a:ext cx="183000" cy="0"/>
              </a:xfrm>
              <a:prstGeom prst="straightConnector1">
                <a:avLst/>
              </a:prstGeom>
              <a:noFill/>
              <a:ln cap="flat" cmpd="sng" w="9525">
                <a:solidFill>
                  <a:srgbClr val="595959"/>
                </a:solidFill>
                <a:prstDash val="solid"/>
                <a:round/>
                <a:headEnd len="med" w="med" type="none"/>
                <a:tailEnd len="med" w="med" type="none"/>
              </a:ln>
            </p:spPr>
          </p:cxnSp>
        </p:grpSp>
        <p:cxnSp>
          <p:nvCxnSpPr>
            <p:cNvPr id="1985" name="Google Shape;1985;p38"/>
            <p:cNvCxnSpPr/>
            <p:nvPr/>
          </p:nvCxnSpPr>
          <p:spPr>
            <a:xfrm>
              <a:off x="3752008" y="3186309"/>
              <a:ext cx="0" cy="358221"/>
            </a:xfrm>
            <a:prstGeom prst="straightConnector1">
              <a:avLst/>
            </a:prstGeom>
            <a:noFill/>
            <a:ln cap="flat" cmpd="sng" w="9525">
              <a:solidFill>
                <a:schemeClr val="dk2"/>
              </a:solidFill>
              <a:prstDash val="solid"/>
              <a:round/>
              <a:headEnd len="med" w="med" type="none"/>
              <a:tailEnd len="med" w="med" type="none"/>
            </a:ln>
          </p:spPr>
        </p:cxnSp>
        <p:grpSp>
          <p:nvGrpSpPr>
            <p:cNvPr id="1986" name="Google Shape;1986;p38"/>
            <p:cNvGrpSpPr/>
            <p:nvPr/>
          </p:nvGrpSpPr>
          <p:grpSpPr>
            <a:xfrm>
              <a:off x="3261117" y="2393765"/>
              <a:ext cx="983055" cy="983055"/>
              <a:chOff x="3347725" y="2480342"/>
              <a:chExt cx="810032" cy="810032"/>
            </a:xfrm>
          </p:grpSpPr>
          <p:sp>
            <p:nvSpPr>
              <p:cNvPr id="1984" name="Google Shape;1984;p38"/>
              <p:cNvSpPr/>
              <p:nvPr/>
            </p:nvSpPr>
            <p:spPr>
              <a:xfrm>
                <a:off x="3347725" y="2480342"/>
                <a:ext cx="810032" cy="810032"/>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8"/>
              <p:cNvSpPr/>
              <p:nvPr/>
            </p:nvSpPr>
            <p:spPr>
              <a:xfrm>
                <a:off x="3451091" y="2583719"/>
                <a:ext cx="603490" cy="60349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88" name="Google Shape;1988;p38"/>
            <p:cNvCxnSpPr>
              <a:stCxn id="1989" idx="0"/>
            </p:cNvCxnSpPr>
            <p:nvPr/>
          </p:nvCxnSpPr>
          <p:spPr>
            <a:xfrm rot="10800000">
              <a:off x="5391613" y="2122099"/>
              <a:ext cx="0" cy="396900"/>
            </a:xfrm>
            <a:prstGeom prst="straightConnector1">
              <a:avLst/>
            </a:prstGeom>
            <a:noFill/>
            <a:ln cap="flat" cmpd="sng" w="9525">
              <a:solidFill>
                <a:schemeClr val="dk2"/>
              </a:solidFill>
              <a:prstDash val="solid"/>
              <a:round/>
              <a:headEnd len="med" w="med" type="none"/>
              <a:tailEnd len="med" w="med" type="none"/>
            </a:ln>
          </p:spPr>
        </p:cxnSp>
        <p:grpSp>
          <p:nvGrpSpPr>
            <p:cNvPr id="1990" name="Google Shape;1990;p38"/>
            <p:cNvGrpSpPr/>
            <p:nvPr/>
          </p:nvGrpSpPr>
          <p:grpSpPr>
            <a:xfrm>
              <a:off x="4899976" y="2393376"/>
              <a:ext cx="983044" cy="983044"/>
              <a:chOff x="4987056" y="2480342"/>
              <a:chExt cx="808956" cy="808956"/>
            </a:xfrm>
          </p:grpSpPr>
          <p:sp>
            <p:nvSpPr>
              <p:cNvPr id="1991" name="Google Shape;1991;p38"/>
              <p:cNvSpPr/>
              <p:nvPr/>
            </p:nvSpPr>
            <p:spPr>
              <a:xfrm>
                <a:off x="4987056" y="2480342"/>
                <a:ext cx="808956" cy="808956"/>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8"/>
              <p:cNvSpPr/>
              <p:nvPr/>
            </p:nvSpPr>
            <p:spPr>
              <a:xfrm>
                <a:off x="5090423" y="2583719"/>
                <a:ext cx="602414" cy="602414"/>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92" name="Google Shape;1992;p38"/>
            <p:cNvCxnSpPr/>
            <p:nvPr/>
          </p:nvCxnSpPr>
          <p:spPr>
            <a:xfrm>
              <a:off x="7031106" y="3186309"/>
              <a:ext cx="0" cy="357146"/>
            </a:xfrm>
            <a:prstGeom prst="straightConnector1">
              <a:avLst/>
            </a:prstGeom>
            <a:noFill/>
            <a:ln cap="flat" cmpd="sng" w="9525">
              <a:solidFill>
                <a:schemeClr val="dk2"/>
              </a:solidFill>
              <a:prstDash val="solid"/>
              <a:round/>
              <a:headEnd len="med" w="med" type="none"/>
              <a:tailEnd len="med" w="med" type="none"/>
            </a:ln>
          </p:spPr>
        </p:cxnSp>
        <p:grpSp>
          <p:nvGrpSpPr>
            <p:cNvPr id="1993" name="Google Shape;1993;p38"/>
            <p:cNvGrpSpPr/>
            <p:nvPr/>
          </p:nvGrpSpPr>
          <p:grpSpPr>
            <a:xfrm>
              <a:off x="6539045" y="2393178"/>
              <a:ext cx="983044" cy="983044"/>
              <a:chOff x="6626363" y="2480342"/>
              <a:chExt cx="808956" cy="808956"/>
            </a:xfrm>
          </p:grpSpPr>
          <p:sp>
            <p:nvSpPr>
              <p:cNvPr id="1994" name="Google Shape;1994;p38"/>
              <p:cNvSpPr/>
              <p:nvPr/>
            </p:nvSpPr>
            <p:spPr>
              <a:xfrm>
                <a:off x="6626363" y="2480342"/>
                <a:ext cx="808956" cy="808956"/>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8"/>
              <p:cNvSpPr/>
              <p:nvPr/>
            </p:nvSpPr>
            <p:spPr>
              <a:xfrm>
                <a:off x="6729729" y="2583719"/>
                <a:ext cx="602414" cy="602414"/>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96" name="Google Shape;1996;p38"/>
            <p:cNvCxnSpPr>
              <a:stCxn id="1997" idx="0"/>
            </p:cNvCxnSpPr>
            <p:nvPr/>
          </p:nvCxnSpPr>
          <p:spPr>
            <a:xfrm rot="10800000">
              <a:off x="2113432" y="2122227"/>
              <a:ext cx="0" cy="397200"/>
            </a:xfrm>
            <a:prstGeom prst="straightConnector1">
              <a:avLst/>
            </a:prstGeom>
            <a:noFill/>
            <a:ln cap="flat" cmpd="sng" w="9525">
              <a:solidFill>
                <a:schemeClr val="dk2"/>
              </a:solidFill>
              <a:prstDash val="solid"/>
              <a:round/>
              <a:headEnd len="med" w="med" type="none"/>
              <a:tailEnd len="med" w="med" type="none"/>
            </a:ln>
          </p:spPr>
        </p:cxnSp>
        <p:grpSp>
          <p:nvGrpSpPr>
            <p:cNvPr id="1998" name="Google Shape;1998;p38"/>
            <p:cNvGrpSpPr/>
            <p:nvPr/>
          </p:nvGrpSpPr>
          <p:grpSpPr>
            <a:xfrm>
              <a:off x="1621724" y="2393805"/>
              <a:ext cx="983087" cy="983459"/>
              <a:chOff x="1708681" y="2480698"/>
              <a:chExt cx="809125" cy="809432"/>
            </a:xfrm>
          </p:grpSpPr>
          <p:sp>
            <p:nvSpPr>
              <p:cNvPr id="1983" name="Google Shape;1983;p38"/>
              <p:cNvSpPr/>
              <p:nvPr/>
            </p:nvSpPr>
            <p:spPr>
              <a:xfrm>
                <a:off x="1708681" y="2480698"/>
                <a:ext cx="809125" cy="809432"/>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8"/>
              <p:cNvSpPr/>
              <p:nvPr/>
            </p:nvSpPr>
            <p:spPr>
              <a:xfrm>
                <a:off x="1812063" y="2584091"/>
                <a:ext cx="602631" cy="602631"/>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9" name="Google Shape;1999;p38"/>
            <p:cNvSpPr/>
            <p:nvPr/>
          </p:nvSpPr>
          <p:spPr>
            <a:xfrm>
              <a:off x="2073125" y="2106975"/>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8"/>
            <p:cNvSpPr/>
            <p:nvPr/>
          </p:nvSpPr>
          <p:spPr>
            <a:xfrm>
              <a:off x="5351645" y="2106974"/>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8"/>
            <p:cNvSpPr/>
            <p:nvPr/>
          </p:nvSpPr>
          <p:spPr>
            <a:xfrm>
              <a:off x="3711575"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8"/>
            <p:cNvSpPr/>
            <p:nvPr/>
          </p:nvSpPr>
          <p:spPr>
            <a:xfrm>
              <a:off x="6990966"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3" name="Google Shape;2003;p38"/>
          <p:cNvSpPr txBox="1"/>
          <p:nvPr/>
        </p:nvSpPr>
        <p:spPr>
          <a:xfrm>
            <a:off x="1762947" y="2723910"/>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 1</a:t>
            </a:r>
            <a:endParaRPr sz="1800">
              <a:solidFill>
                <a:schemeClr val="lt1"/>
              </a:solidFill>
              <a:latin typeface="Barlow Semi Condensed Medium"/>
              <a:ea typeface="Barlow Semi Condensed Medium"/>
              <a:cs typeface="Barlow Semi Condensed Medium"/>
              <a:sym typeface="Barlow Semi Condensed Medium"/>
            </a:endParaRPr>
          </a:p>
        </p:txBody>
      </p:sp>
      <p:sp>
        <p:nvSpPr>
          <p:cNvPr id="2004" name="Google Shape;2004;p38"/>
          <p:cNvSpPr txBox="1"/>
          <p:nvPr/>
        </p:nvSpPr>
        <p:spPr>
          <a:xfrm>
            <a:off x="34008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 2</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005" name="Google Shape;2005;p38"/>
          <p:cNvSpPr txBox="1"/>
          <p:nvPr/>
        </p:nvSpPr>
        <p:spPr>
          <a:xfrm>
            <a:off x="50387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3</a:t>
            </a:r>
            <a:endParaRPr sz="1800">
              <a:solidFill>
                <a:schemeClr val="lt1"/>
              </a:solidFill>
              <a:latin typeface="Barlow Semi Condensed Medium"/>
              <a:ea typeface="Barlow Semi Condensed Medium"/>
              <a:cs typeface="Barlow Semi Condensed Medium"/>
              <a:sym typeface="Barlow Semi Condensed Medium"/>
            </a:endParaRPr>
          </a:p>
        </p:txBody>
      </p:sp>
      <p:sp>
        <p:nvSpPr>
          <p:cNvPr id="2006" name="Google Shape;2006;p38"/>
          <p:cNvSpPr txBox="1"/>
          <p:nvPr/>
        </p:nvSpPr>
        <p:spPr>
          <a:xfrm>
            <a:off x="6676647" y="2744235"/>
            <a:ext cx="7044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 4</a:t>
            </a:r>
            <a:endParaRPr sz="180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p39"/>
          <p:cNvSpPr txBox="1"/>
          <p:nvPr/>
        </p:nvSpPr>
        <p:spPr>
          <a:xfrm>
            <a:off x="959031" y="461450"/>
            <a:ext cx="7225800" cy="44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Fira Sans Extra Condensed SemiBold"/>
                <a:ea typeface="Fira Sans Extra Condensed SemiBold"/>
                <a:cs typeface="Fira Sans Extra Condensed SemiBold"/>
                <a:sym typeface="Fira Sans Extra Condensed SemiBold"/>
              </a:rPr>
              <a:t>Steps </a:t>
            </a:r>
            <a:endParaRPr sz="25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12" name="Google Shape;2012;p39"/>
          <p:cNvSpPr txBox="1"/>
          <p:nvPr/>
        </p:nvSpPr>
        <p:spPr>
          <a:xfrm>
            <a:off x="255720" y="1589038"/>
            <a:ext cx="2366700" cy="22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lang="en" sz="1800">
                <a:solidFill>
                  <a:srgbClr val="293E8D"/>
                </a:solidFill>
                <a:uFill>
                  <a:noFill/>
                </a:uFill>
                <a:latin typeface="Fira Sans Extra Condensed SemiBold"/>
                <a:ea typeface="Fira Sans Extra Condensed SemiBold"/>
                <a:cs typeface="Fira Sans Extra Condensed SemiBold"/>
                <a:sym typeface="Fira Sans Extra Condensed SemiBold"/>
                <a:hlinkClick r:id="rId3">
                  <a:extLst>
                    <a:ext uri="{A12FA001-AC4F-418D-AE19-62706E023703}">
                      <ahyp:hlinkClr val="tx"/>
                    </a:ext>
                  </a:extLst>
                </a:hlinkClick>
              </a:rPr>
              <a:t>Installing Pygame</a:t>
            </a:r>
            <a:endParaRPr sz="1800">
              <a:solidFill>
                <a:srgbClr val="293E8D"/>
              </a:solidFill>
              <a:latin typeface="Fira Sans Extra Condensed SemiBold"/>
              <a:ea typeface="Fira Sans Extra Condensed SemiBold"/>
              <a:cs typeface="Fira Sans Extra Condensed SemiBold"/>
              <a:sym typeface="Fira Sans Extra Condensed SemiBold"/>
            </a:endParaRPr>
          </a:p>
        </p:txBody>
      </p:sp>
      <p:sp>
        <p:nvSpPr>
          <p:cNvPr id="2013" name="Google Shape;2013;p39"/>
          <p:cNvSpPr txBox="1"/>
          <p:nvPr/>
        </p:nvSpPr>
        <p:spPr>
          <a:xfrm>
            <a:off x="255734" y="3168013"/>
            <a:ext cx="2846100" cy="22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lang="en" sz="1800">
                <a:solidFill>
                  <a:srgbClr val="293E8D"/>
                </a:solidFill>
                <a:uFill>
                  <a:noFill/>
                </a:uFill>
                <a:latin typeface="Fira Sans Extra Condensed SemiBold"/>
                <a:ea typeface="Fira Sans Extra Condensed SemiBold"/>
                <a:cs typeface="Fira Sans Extra Condensed SemiBold"/>
                <a:sym typeface="Fira Sans Extra Condensed SemiBold"/>
                <a:hlinkClick r:id="rId4">
                  <a:extLst>
                    <a:ext uri="{A12FA001-AC4F-418D-AE19-62706E023703}">
                      <ahyp:hlinkClr val="tx"/>
                    </a:ext>
                  </a:extLst>
                </a:hlinkClick>
              </a:rPr>
              <a:t>Create the Snake</a:t>
            </a:r>
            <a:endParaRPr sz="1800">
              <a:solidFill>
                <a:srgbClr val="293E8D"/>
              </a:solidFill>
              <a:latin typeface="Fira Sans Extra Condensed SemiBold"/>
              <a:ea typeface="Fira Sans Extra Condensed SemiBold"/>
              <a:cs typeface="Fira Sans Extra Condensed SemiBold"/>
              <a:sym typeface="Fira Sans Extra Condensed SemiBold"/>
            </a:endParaRPr>
          </a:p>
        </p:txBody>
      </p:sp>
      <p:sp>
        <p:nvSpPr>
          <p:cNvPr id="2014" name="Google Shape;2014;p39"/>
          <p:cNvSpPr txBox="1"/>
          <p:nvPr/>
        </p:nvSpPr>
        <p:spPr>
          <a:xfrm>
            <a:off x="222288" y="2312738"/>
            <a:ext cx="3536700" cy="22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lang="en" sz="1800">
                <a:solidFill>
                  <a:srgbClr val="293E8D"/>
                </a:solidFill>
                <a:uFill>
                  <a:noFill/>
                </a:uFill>
                <a:latin typeface="Fira Sans Extra Condensed SemiBold"/>
                <a:ea typeface="Fira Sans Extra Condensed SemiBold"/>
                <a:cs typeface="Fira Sans Extra Condensed SemiBold"/>
                <a:sym typeface="Fira Sans Extra Condensed SemiBold"/>
                <a:hlinkClick r:id="rId5">
                  <a:extLst>
                    <a:ext uri="{A12FA001-AC4F-418D-AE19-62706E023703}">
                      <ahyp:hlinkClr val="tx"/>
                    </a:ext>
                  </a:extLst>
                </a:hlinkClick>
              </a:rPr>
              <a:t>Create the Screen</a:t>
            </a:r>
            <a:endParaRPr sz="1800">
              <a:solidFill>
                <a:srgbClr val="293E8D"/>
              </a:solidFill>
              <a:latin typeface="Fira Sans Extra Condensed SemiBold"/>
              <a:ea typeface="Fira Sans Extra Condensed SemiBold"/>
              <a:cs typeface="Fira Sans Extra Condensed SemiBold"/>
              <a:sym typeface="Fira Sans Extra Condensed SemiBold"/>
            </a:endParaRPr>
          </a:p>
        </p:txBody>
      </p:sp>
      <p:sp>
        <p:nvSpPr>
          <p:cNvPr id="2015" name="Google Shape;2015;p39"/>
          <p:cNvSpPr txBox="1"/>
          <p:nvPr/>
        </p:nvSpPr>
        <p:spPr>
          <a:xfrm>
            <a:off x="5842669" y="2698850"/>
            <a:ext cx="2520000" cy="22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rgbClr val="293E8D"/>
                </a:solidFill>
                <a:uFill>
                  <a:noFill/>
                </a:uFill>
                <a:latin typeface="Fira Sans Extra Condensed SemiBold"/>
                <a:ea typeface="Fira Sans Extra Condensed SemiBold"/>
                <a:cs typeface="Fira Sans Extra Condensed SemiBold"/>
                <a:sym typeface="Fira Sans Extra Condensed SemiBold"/>
                <a:hlinkClick r:id="rId6">
                  <a:extLst>
                    <a:ext uri="{A12FA001-AC4F-418D-AE19-62706E023703}">
                      <ahyp:hlinkClr val="tx"/>
                    </a:ext>
                  </a:extLst>
                </a:hlinkClick>
              </a:rPr>
              <a:t>Increasing the Length of the Snake</a:t>
            </a:r>
            <a:endParaRPr sz="1800">
              <a:solidFill>
                <a:srgbClr val="293E8D"/>
              </a:solidFill>
              <a:latin typeface="Fira Sans Extra Condensed SemiBold"/>
              <a:ea typeface="Fira Sans Extra Condensed SemiBold"/>
              <a:cs typeface="Fira Sans Extra Condensed SemiBold"/>
              <a:sym typeface="Fira Sans Extra Condensed SemiBold"/>
            </a:endParaRPr>
          </a:p>
          <a:p>
            <a:pPr indent="0" lvl="0" marL="0" rtl="0" algn="l">
              <a:spcBef>
                <a:spcPts val="1200"/>
              </a:spcBef>
              <a:spcAft>
                <a:spcPts val="0"/>
              </a:spcAft>
              <a:buNone/>
            </a:pPr>
            <a:r>
              <a:t/>
            </a:r>
            <a:endParaRPr sz="1800">
              <a:solidFill>
                <a:srgbClr val="293E8D"/>
              </a:solidFill>
              <a:latin typeface="Fira Sans Extra Condensed SemiBold"/>
              <a:ea typeface="Fira Sans Extra Condensed SemiBold"/>
              <a:cs typeface="Fira Sans Extra Condensed SemiBold"/>
              <a:sym typeface="Fira Sans Extra Condensed SemiBold"/>
            </a:endParaRPr>
          </a:p>
        </p:txBody>
      </p:sp>
      <p:sp>
        <p:nvSpPr>
          <p:cNvPr id="2016" name="Google Shape;2016;p39"/>
          <p:cNvSpPr txBox="1"/>
          <p:nvPr/>
        </p:nvSpPr>
        <p:spPr>
          <a:xfrm>
            <a:off x="5792476" y="1533800"/>
            <a:ext cx="3379500" cy="22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lang="en" sz="1800">
                <a:solidFill>
                  <a:srgbClr val="293E8D"/>
                </a:solidFill>
                <a:uFill>
                  <a:noFill/>
                </a:uFill>
                <a:latin typeface="Fira Sans Extra Condensed SemiBold"/>
                <a:ea typeface="Fira Sans Extra Condensed SemiBold"/>
                <a:cs typeface="Fira Sans Extra Condensed SemiBold"/>
                <a:sym typeface="Fira Sans Extra Condensed SemiBold"/>
                <a:hlinkClick r:id="rId7">
                  <a:extLst>
                    <a:ext uri="{A12FA001-AC4F-418D-AE19-62706E023703}">
                      <ahyp:hlinkClr val="tx"/>
                    </a:ext>
                  </a:extLst>
                </a:hlinkClick>
              </a:rPr>
              <a:t>Displaying the Score</a:t>
            </a:r>
            <a:endParaRPr sz="1800">
              <a:solidFill>
                <a:srgbClr val="293E8D"/>
              </a:solidFill>
              <a:latin typeface="Fira Sans Extra Condensed SemiBold"/>
              <a:ea typeface="Fira Sans Extra Condensed SemiBold"/>
              <a:cs typeface="Fira Sans Extra Condensed SemiBold"/>
              <a:sym typeface="Fira Sans Extra Condensed SemiBold"/>
            </a:endParaRPr>
          </a:p>
        </p:txBody>
      </p:sp>
      <p:sp>
        <p:nvSpPr>
          <p:cNvPr id="2017" name="Google Shape;2017;p39"/>
          <p:cNvSpPr txBox="1"/>
          <p:nvPr/>
        </p:nvSpPr>
        <p:spPr>
          <a:xfrm>
            <a:off x="5951525" y="3390700"/>
            <a:ext cx="3616500" cy="22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rgbClr val="293E8D"/>
                </a:solidFill>
                <a:uFill>
                  <a:noFill/>
                </a:uFill>
                <a:latin typeface="Fira Sans Extra Condensed SemiBold"/>
                <a:ea typeface="Fira Sans Extra Condensed SemiBold"/>
                <a:cs typeface="Fira Sans Extra Condensed SemiBold"/>
                <a:sym typeface="Fira Sans Extra Condensed SemiBold"/>
                <a:hlinkClick r:id="rId8">
                  <a:extLst>
                    <a:ext uri="{A12FA001-AC4F-418D-AE19-62706E023703}">
                      <ahyp:hlinkClr val="tx"/>
                    </a:ext>
                  </a:extLst>
                </a:hlinkClick>
              </a:rPr>
              <a:t>Adding the Food</a:t>
            </a:r>
            <a:endParaRPr sz="1800">
              <a:solidFill>
                <a:srgbClr val="293E8D"/>
              </a:solidFill>
              <a:latin typeface="Fira Sans Extra Condensed SemiBold"/>
              <a:ea typeface="Fira Sans Extra Condensed SemiBold"/>
              <a:cs typeface="Fira Sans Extra Condensed SemiBold"/>
              <a:sym typeface="Fira Sans Extra Condensed SemiBold"/>
            </a:endParaRPr>
          </a:p>
          <a:p>
            <a:pPr indent="0" lvl="0" marL="0" rtl="0" algn="l">
              <a:spcBef>
                <a:spcPts val="1200"/>
              </a:spcBef>
              <a:spcAft>
                <a:spcPts val="0"/>
              </a:spcAft>
              <a:buNone/>
            </a:pPr>
            <a:r>
              <a:t/>
            </a:r>
            <a:endParaRPr sz="1800">
              <a:solidFill>
                <a:srgbClr val="293E8D"/>
              </a:solidFill>
              <a:latin typeface="Fira Sans Extra Condensed SemiBold"/>
              <a:ea typeface="Fira Sans Extra Condensed SemiBold"/>
              <a:cs typeface="Fira Sans Extra Condensed SemiBold"/>
              <a:sym typeface="Fira Sans Extra Condensed SemiBold"/>
            </a:endParaRPr>
          </a:p>
        </p:txBody>
      </p:sp>
      <p:sp>
        <p:nvSpPr>
          <p:cNvPr id="2018" name="Google Shape;2018;p39"/>
          <p:cNvSpPr txBox="1"/>
          <p:nvPr/>
        </p:nvSpPr>
        <p:spPr>
          <a:xfrm>
            <a:off x="449650" y="3938450"/>
            <a:ext cx="2846100" cy="22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lang="en" sz="1800">
                <a:solidFill>
                  <a:srgbClr val="293E8D"/>
                </a:solidFill>
                <a:uFill>
                  <a:noFill/>
                </a:uFill>
                <a:latin typeface="Fira Sans Extra Condensed SemiBold"/>
                <a:ea typeface="Fira Sans Extra Condensed SemiBold"/>
                <a:cs typeface="Fira Sans Extra Condensed SemiBold"/>
                <a:sym typeface="Fira Sans Extra Condensed SemiBold"/>
                <a:hlinkClick r:id="rId9">
                  <a:extLst>
                    <a:ext uri="{A12FA001-AC4F-418D-AE19-62706E023703}">
                      <ahyp:hlinkClr val="tx"/>
                    </a:ext>
                  </a:extLst>
                </a:hlinkClick>
              </a:rPr>
              <a:t>Moving the Snake</a:t>
            </a:r>
            <a:endParaRPr sz="1800">
              <a:solidFill>
                <a:srgbClr val="293E8D"/>
              </a:solidFill>
              <a:latin typeface="Fira Sans Extra Condensed SemiBold"/>
              <a:ea typeface="Fira Sans Extra Condensed SemiBold"/>
              <a:cs typeface="Fira Sans Extra Condensed SemiBold"/>
              <a:sym typeface="Fira Sans Extra Condensed SemiBold"/>
            </a:endParaRPr>
          </a:p>
        </p:txBody>
      </p:sp>
      <p:sp>
        <p:nvSpPr>
          <p:cNvPr id="2019" name="Google Shape;2019;p39"/>
          <p:cNvSpPr txBox="1"/>
          <p:nvPr/>
        </p:nvSpPr>
        <p:spPr>
          <a:xfrm>
            <a:off x="3899798" y="4248450"/>
            <a:ext cx="3616500" cy="220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rgbClr val="293E8D"/>
                </a:solidFill>
                <a:uFill>
                  <a:noFill/>
                </a:uFill>
                <a:latin typeface="Fira Sans Extra Condensed SemiBold"/>
                <a:ea typeface="Fira Sans Extra Condensed SemiBold"/>
                <a:cs typeface="Fira Sans Extra Condensed SemiBold"/>
                <a:sym typeface="Fira Sans Extra Condensed SemiBold"/>
                <a:hlinkClick r:id="rId10">
                  <a:extLst>
                    <a:ext uri="{A12FA001-AC4F-418D-AE19-62706E023703}">
                      <ahyp:hlinkClr val="tx"/>
                    </a:ext>
                  </a:extLst>
                </a:hlinkClick>
              </a:rPr>
              <a:t>Game Over when Snake hits the boundaries</a:t>
            </a:r>
            <a:endParaRPr sz="1800">
              <a:solidFill>
                <a:srgbClr val="293E8D"/>
              </a:solidFill>
              <a:latin typeface="Fira Sans Extra Condensed SemiBold"/>
              <a:ea typeface="Fira Sans Extra Condensed SemiBold"/>
              <a:cs typeface="Fira Sans Extra Condensed SemiBold"/>
              <a:sym typeface="Fira Sans Extra Condensed SemiBold"/>
            </a:endParaRPr>
          </a:p>
          <a:p>
            <a:pPr indent="0" lvl="0" marL="0" rtl="0" algn="l">
              <a:lnSpc>
                <a:spcPct val="115000"/>
              </a:lnSpc>
              <a:spcBef>
                <a:spcPts val="1200"/>
              </a:spcBef>
              <a:spcAft>
                <a:spcPts val="1200"/>
              </a:spcAft>
              <a:buNone/>
            </a:pPr>
            <a:r>
              <a:t/>
            </a:r>
            <a:endParaRPr sz="1800">
              <a:solidFill>
                <a:srgbClr val="293E8D"/>
              </a:solidFill>
              <a:latin typeface="Fira Sans Extra Condensed SemiBold"/>
              <a:ea typeface="Fira Sans Extra Condensed SemiBold"/>
              <a:cs typeface="Fira Sans Extra Condensed SemiBold"/>
              <a:sym typeface="Fira Sans Extra Condensed SemiBold"/>
            </a:endParaRPr>
          </a:p>
        </p:txBody>
      </p:sp>
      <p:sp>
        <p:nvSpPr>
          <p:cNvPr id="2020" name="Google Shape;2020;p39"/>
          <p:cNvSpPr txBox="1"/>
          <p:nvPr/>
        </p:nvSpPr>
        <p:spPr>
          <a:xfrm>
            <a:off x="2378082" y="2198775"/>
            <a:ext cx="225900" cy="30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rgbClr val="000000"/>
                </a:solidFill>
                <a:latin typeface="Fira Sans Extra Condensed SemiBold"/>
                <a:ea typeface="Fira Sans Extra Condensed SemiBold"/>
                <a:cs typeface="Fira Sans Extra Condensed SemiBold"/>
                <a:sym typeface="Fira Sans Extra Condensed SemiBold"/>
              </a:rPr>
              <a:t>2</a:t>
            </a:r>
            <a:endParaRPr sz="2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21" name="Google Shape;2021;p39"/>
          <p:cNvSpPr txBox="1"/>
          <p:nvPr/>
        </p:nvSpPr>
        <p:spPr>
          <a:xfrm>
            <a:off x="2359635" y="1450400"/>
            <a:ext cx="2628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Fira Sans Extra Condensed SemiBold"/>
                <a:ea typeface="Fira Sans Extra Condensed SemiBold"/>
                <a:cs typeface="Fira Sans Extra Condensed SemiBold"/>
                <a:sym typeface="Fira Sans Extra Condensed SemiBold"/>
              </a:rPr>
              <a:t>1</a:t>
            </a:r>
            <a:endParaRPr sz="2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22" name="Google Shape;2022;p39"/>
          <p:cNvSpPr txBox="1"/>
          <p:nvPr/>
        </p:nvSpPr>
        <p:spPr>
          <a:xfrm>
            <a:off x="2308326" y="3007950"/>
            <a:ext cx="365400" cy="30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rgbClr val="000000"/>
                </a:solidFill>
                <a:latin typeface="Fira Sans Extra Condensed SemiBold"/>
                <a:ea typeface="Fira Sans Extra Condensed SemiBold"/>
                <a:cs typeface="Fira Sans Extra Condensed SemiBold"/>
                <a:sym typeface="Fira Sans Extra Condensed SemiBold"/>
              </a:rPr>
              <a:t>3</a:t>
            </a:r>
            <a:endParaRPr sz="2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23" name="Google Shape;2023;p39"/>
          <p:cNvSpPr txBox="1"/>
          <p:nvPr/>
        </p:nvSpPr>
        <p:spPr>
          <a:xfrm>
            <a:off x="6050729" y="2271050"/>
            <a:ext cx="2628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Fira Sans Extra Condensed SemiBold"/>
                <a:ea typeface="Fira Sans Extra Condensed SemiBold"/>
                <a:cs typeface="Fira Sans Extra Condensed SemiBold"/>
                <a:sym typeface="Fira Sans Extra Condensed SemiBold"/>
              </a:rPr>
              <a:t>7</a:t>
            </a:r>
            <a:endParaRPr sz="2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24" name="Google Shape;2024;p39"/>
          <p:cNvSpPr txBox="1"/>
          <p:nvPr/>
        </p:nvSpPr>
        <p:spPr>
          <a:xfrm>
            <a:off x="6040429" y="1408700"/>
            <a:ext cx="2628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Fira Sans Extra Condensed SemiBold"/>
                <a:ea typeface="Fira Sans Extra Condensed SemiBold"/>
                <a:cs typeface="Fira Sans Extra Condensed SemiBold"/>
                <a:sym typeface="Fira Sans Extra Condensed SemiBold"/>
              </a:rPr>
              <a:t>8</a:t>
            </a:r>
            <a:endParaRPr sz="2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25" name="Google Shape;2025;p39"/>
          <p:cNvSpPr txBox="1"/>
          <p:nvPr/>
        </p:nvSpPr>
        <p:spPr>
          <a:xfrm>
            <a:off x="6178204" y="3133400"/>
            <a:ext cx="2628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Fira Sans Extra Condensed SemiBold"/>
                <a:ea typeface="Fira Sans Extra Condensed SemiBold"/>
                <a:cs typeface="Fira Sans Extra Condensed SemiBold"/>
                <a:sym typeface="Fira Sans Extra Condensed SemiBold"/>
              </a:rPr>
              <a:t>6</a:t>
            </a:r>
            <a:endParaRPr sz="2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26" name="Google Shape;2026;p39"/>
          <p:cNvSpPr txBox="1"/>
          <p:nvPr/>
        </p:nvSpPr>
        <p:spPr>
          <a:xfrm>
            <a:off x="2622419" y="3835250"/>
            <a:ext cx="320400" cy="30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rgbClr val="000000"/>
                </a:solidFill>
                <a:latin typeface="Fira Sans Extra Condensed SemiBold"/>
                <a:ea typeface="Fira Sans Extra Condensed SemiBold"/>
                <a:cs typeface="Fira Sans Extra Condensed SemiBold"/>
                <a:sym typeface="Fira Sans Extra Condensed SemiBold"/>
              </a:rPr>
              <a:t>4</a:t>
            </a:r>
            <a:endParaRPr sz="20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2027" name="Google Shape;2027;p39"/>
          <p:cNvSpPr txBox="1"/>
          <p:nvPr/>
        </p:nvSpPr>
        <p:spPr>
          <a:xfrm>
            <a:off x="4083533" y="3835250"/>
            <a:ext cx="3204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Fira Sans Extra Condensed SemiBold"/>
                <a:ea typeface="Fira Sans Extra Condensed SemiBold"/>
                <a:cs typeface="Fira Sans Extra Condensed SemiBold"/>
                <a:sym typeface="Fira Sans Extra Condensed SemiBold"/>
              </a:rPr>
              <a:t>5</a:t>
            </a:r>
            <a:endParaRPr sz="2000">
              <a:solidFill>
                <a:srgbClr val="000000"/>
              </a:solidFill>
              <a:latin typeface="Fira Sans Extra Condensed SemiBold"/>
              <a:ea typeface="Fira Sans Extra Condensed SemiBold"/>
              <a:cs typeface="Fira Sans Extra Condensed SemiBold"/>
              <a:sym typeface="Fira Sans Extra Condensed SemiBold"/>
            </a:endParaRPr>
          </a:p>
        </p:txBody>
      </p:sp>
      <p:grpSp>
        <p:nvGrpSpPr>
          <p:cNvPr id="2028" name="Google Shape;2028;p39"/>
          <p:cNvGrpSpPr/>
          <p:nvPr/>
        </p:nvGrpSpPr>
        <p:grpSpPr>
          <a:xfrm>
            <a:off x="3120661" y="1268210"/>
            <a:ext cx="2671824" cy="2164724"/>
            <a:chOff x="556125" y="238075"/>
            <a:chExt cx="6466175" cy="5235125"/>
          </a:xfrm>
        </p:grpSpPr>
        <p:sp>
          <p:nvSpPr>
            <p:cNvPr id="2029" name="Google Shape;2029;p39"/>
            <p:cNvSpPr/>
            <p:nvPr/>
          </p:nvSpPr>
          <p:spPr>
            <a:xfrm>
              <a:off x="966475" y="238075"/>
              <a:ext cx="5595525" cy="3934875"/>
            </a:xfrm>
            <a:custGeom>
              <a:rect b="b" l="l" r="r" t="t"/>
              <a:pathLst>
                <a:path extrusionOk="0" h="157395" w="223821">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9"/>
            <p:cNvSpPr/>
            <p:nvPr/>
          </p:nvSpPr>
          <p:spPr>
            <a:xfrm>
              <a:off x="1144875" y="238125"/>
              <a:ext cx="5235975" cy="3934625"/>
            </a:xfrm>
            <a:custGeom>
              <a:rect b="b" l="l" r="r" t="t"/>
              <a:pathLst>
                <a:path extrusionOk="0" h="157385" w="209439">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9"/>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9"/>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9"/>
            <p:cNvSpPr/>
            <p:nvPr/>
          </p:nvSpPr>
          <p:spPr>
            <a:xfrm>
              <a:off x="2061750" y="1360175"/>
              <a:ext cx="3403150" cy="1928050"/>
            </a:xfrm>
            <a:custGeom>
              <a:rect b="b" l="l" r="r" t="t"/>
              <a:pathLst>
                <a:path extrusionOk="0" h="77122" w="136126">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9"/>
            <p:cNvSpPr/>
            <p:nvPr/>
          </p:nvSpPr>
          <p:spPr>
            <a:xfrm>
              <a:off x="2053425" y="1352775"/>
              <a:ext cx="3418875" cy="1942850"/>
            </a:xfrm>
            <a:custGeom>
              <a:rect b="b" l="l" r="r" t="t"/>
              <a:pathLst>
                <a:path extrusionOk="0" h="77714" w="136755">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9"/>
            <p:cNvSpPr/>
            <p:nvPr/>
          </p:nvSpPr>
          <p:spPr>
            <a:xfrm>
              <a:off x="2028475" y="3650500"/>
              <a:ext cx="3505750" cy="644250"/>
            </a:xfrm>
            <a:custGeom>
              <a:rect b="b" l="l" r="r" t="t"/>
              <a:pathLst>
                <a:path extrusionOk="0" h="25770" w="140230">
                  <a:moveTo>
                    <a:pt x="0" y="1"/>
                  </a:moveTo>
                  <a:lnTo>
                    <a:pt x="0" y="25769"/>
                  </a:lnTo>
                  <a:lnTo>
                    <a:pt x="140230" y="25769"/>
                  </a:lnTo>
                  <a:lnTo>
                    <a:pt x="1402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9"/>
            <p:cNvSpPr/>
            <p:nvPr/>
          </p:nvSpPr>
          <p:spPr>
            <a:xfrm>
              <a:off x="2021075" y="3643125"/>
              <a:ext cx="3521475" cy="659025"/>
            </a:xfrm>
            <a:custGeom>
              <a:rect b="b" l="l" r="r" t="t"/>
              <a:pathLst>
                <a:path extrusionOk="0" h="26361" w="140859">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9"/>
            <p:cNvSpPr/>
            <p:nvPr/>
          </p:nvSpPr>
          <p:spPr>
            <a:xfrm>
              <a:off x="3464775" y="920225"/>
              <a:ext cx="596175" cy="1592525"/>
            </a:xfrm>
            <a:custGeom>
              <a:rect b="b" l="l" r="r" t="t"/>
              <a:pathLst>
                <a:path extrusionOk="0" h="63701" w="23847">
                  <a:moveTo>
                    <a:pt x="0" y="0"/>
                  </a:moveTo>
                  <a:lnTo>
                    <a:pt x="0" y="63701"/>
                  </a:lnTo>
                  <a:lnTo>
                    <a:pt x="23847" y="63701"/>
                  </a:lnTo>
                  <a:lnTo>
                    <a:pt x="23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9"/>
            <p:cNvSpPr/>
            <p:nvPr/>
          </p:nvSpPr>
          <p:spPr>
            <a:xfrm>
              <a:off x="3457375" y="912825"/>
              <a:ext cx="611900" cy="1607325"/>
            </a:xfrm>
            <a:custGeom>
              <a:rect b="b" l="l" r="r" t="t"/>
              <a:pathLst>
                <a:path extrusionOk="0" h="64293" w="24476">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9"/>
            <p:cNvSpPr/>
            <p:nvPr/>
          </p:nvSpPr>
          <p:spPr>
            <a:xfrm>
              <a:off x="3464775" y="920225"/>
              <a:ext cx="596175" cy="1349450"/>
            </a:xfrm>
            <a:custGeom>
              <a:rect b="b" l="l" r="r" t="t"/>
              <a:pathLst>
                <a:path extrusionOk="0" h="53978" w="23847">
                  <a:moveTo>
                    <a:pt x="0" y="0"/>
                  </a:moveTo>
                  <a:lnTo>
                    <a:pt x="0" y="53978"/>
                  </a:lnTo>
                  <a:lnTo>
                    <a:pt x="23847" y="53978"/>
                  </a:lnTo>
                  <a:lnTo>
                    <a:pt x="238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9"/>
            <p:cNvSpPr/>
            <p:nvPr/>
          </p:nvSpPr>
          <p:spPr>
            <a:xfrm>
              <a:off x="3457375" y="912825"/>
              <a:ext cx="611900" cy="1365175"/>
            </a:xfrm>
            <a:custGeom>
              <a:rect b="b" l="l" r="r" t="t"/>
              <a:pathLst>
                <a:path extrusionOk="0" h="54607" w="24476">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9"/>
            <p:cNvSpPr/>
            <p:nvPr/>
          </p:nvSpPr>
          <p:spPr>
            <a:xfrm>
              <a:off x="2712425" y="920225"/>
              <a:ext cx="2101800" cy="1269975"/>
            </a:xfrm>
            <a:custGeom>
              <a:rect b="b" l="l" r="r" t="t"/>
              <a:pathLst>
                <a:path extrusionOk="0" h="50799" w="84072">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9"/>
            <p:cNvSpPr/>
            <p:nvPr/>
          </p:nvSpPr>
          <p:spPr>
            <a:xfrm>
              <a:off x="2705025" y="912825"/>
              <a:ext cx="2116600" cy="1284750"/>
            </a:xfrm>
            <a:custGeom>
              <a:rect b="b" l="l" r="r" t="t"/>
              <a:pathLst>
                <a:path extrusionOk="0" h="51390" w="84664">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9"/>
            <p:cNvSpPr/>
            <p:nvPr/>
          </p:nvSpPr>
          <p:spPr>
            <a:xfrm>
              <a:off x="2535900" y="774200"/>
              <a:ext cx="2453925" cy="1269025"/>
            </a:xfrm>
            <a:custGeom>
              <a:rect b="b" l="l" r="r" t="t"/>
              <a:pathLst>
                <a:path extrusionOk="0" h="50761" w="98157">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9"/>
            <p:cNvSpPr/>
            <p:nvPr/>
          </p:nvSpPr>
          <p:spPr>
            <a:xfrm>
              <a:off x="2528500" y="765875"/>
              <a:ext cx="2469650" cy="1284750"/>
            </a:xfrm>
            <a:custGeom>
              <a:rect b="b" l="l" r="r" t="t"/>
              <a:pathLst>
                <a:path extrusionOk="0" h="51390" w="98786">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9"/>
            <p:cNvSpPr/>
            <p:nvPr/>
          </p:nvSpPr>
          <p:spPr>
            <a:xfrm>
              <a:off x="2673600" y="862000"/>
              <a:ext cx="2179450" cy="1093425"/>
            </a:xfrm>
            <a:custGeom>
              <a:rect b="b" l="l" r="r" t="t"/>
              <a:pathLst>
                <a:path extrusionOk="0" h="43737" w="87178">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9"/>
            <p:cNvSpPr/>
            <p:nvPr/>
          </p:nvSpPr>
          <p:spPr>
            <a:xfrm>
              <a:off x="2665275" y="853675"/>
              <a:ext cx="2196100" cy="1109150"/>
            </a:xfrm>
            <a:custGeom>
              <a:rect b="b" l="l" r="r" t="t"/>
              <a:pathLst>
                <a:path extrusionOk="0" h="44366" w="87844">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9"/>
            <p:cNvSpPr/>
            <p:nvPr/>
          </p:nvSpPr>
          <p:spPr>
            <a:xfrm>
              <a:off x="4701450" y="975675"/>
              <a:ext cx="62875" cy="15750"/>
            </a:xfrm>
            <a:custGeom>
              <a:rect b="b" l="l" r="r" t="t"/>
              <a:pathLst>
                <a:path extrusionOk="0" h="630" w="2515">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9"/>
            <p:cNvSpPr/>
            <p:nvPr/>
          </p:nvSpPr>
          <p:spPr>
            <a:xfrm>
              <a:off x="4382575" y="975675"/>
              <a:ext cx="274525" cy="15750"/>
            </a:xfrm>
            <a:custGeom>
              <a:rect b="b" l="l" r="r" t="t"/>
              <a:pathLst>
                <a:path extrusionOk="0" h="630" w="10981">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9"/>
            <p:cNvSpPr/>
            <p:nvPr/>
          </p:nvSpPr>
          <p:spPr>
            <a:xfrm>
              <a:off x="3640375" y="975675"/>
              <a:ext cx="672900" cy="15750"/>
            </a:xfrm>
            <a:custGeom>
              <a:rect b="b" l="l" r="r" t="t"/>
              <a:pathLst>
                <a:path extrusionOk="0" h="630" w="26916">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9"/>
            <p:cNvSpPr/>
            <p:nvPr/>
          </p:nvSpPr>
          <p:spPr>
            <a:xfrm>
              <a:off x="2927775" y="975675"/>
              <a:ext cx="664575" cy="15750"/>
            </a:xfrm>
            <a:custGeom>
              <a:rect b="b" l="l" r="r" t="t"/>
              <a:pathLst>
                <a:path extrusionOk="0" h="630" w="26583">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9"/>
            <p:cNvSpPr/>
            <p:nvPr/>
          </p:nvSpPr>
          <p:spPr>
            <a:xfrm>
              <a:off x="2762325" y="975675"/>
              <a:ext cx="87850" cy="15750"/>
            </a:xfrm>
            <a:custGeom>
              <a:rect b="b" l="l" r="r" t="t"/>
              <a:pathLst>
                <a:path extrusionOk="0" h="630" w="3514">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9"/>
            <p:cNvSpPr/>
            <p:nvPr/>
          </p:nvSpPr>
          <p:spPr>
            <a:xfrm>
              <a:off x="4518425" y="1107850"/>
              <a:ext cx="245900" cy="14800"/>
            </a:xfrm>
            <a:custGeom>
              <a:rect b="b" l="l" r="r" t="t"/>
              <a:pathLst>
                <a:path extrusionOk="0" h="592" w="9836">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9"/>
            <p:cNvSpPr/>
            <p:nvPr/>
          </p:nvSpPr>
          <p:spPr>
            <a:xfrm>
              <a:off x="3946325" y="1107850"/>
              <a:ext cx="537025" cy="14800"/>
            </a:xfrm>
            <a:custGeom>
              <a:rect b="b" l="l" r="r" t="t"/>
              <a:pathLst>
                <a:path extrusionOk="0" h="592" w="21481">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9"/>
            <p:cNvSpPr/>
            <p:nvPr/>
          </p:nvSpPr>
          <p:spPr>
            <a:xfrm>
              <a:off x="3805825" y="1107850"/>
              <a:ext cx="83200" cy="14800"/>
            </a:xfrm>
            <a:custGeom>
              <a:rect b="b" l="l" r="r" t="t"/>
              <a:pathLst>
                <a:path extrusionOk="0" h="592" w="3328">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9"/>
            <p:cNvSpPr/>
            <p:nvPr/>
          </p:nvSpPr>
          <p:spPr>
            <a:xfrm>
              <a:off x="3653325" y="1107850"/>
              <a:ext cx="125725" cy="14800"/>
            </a:xfrm>
            <a:custGeom>
              <a:rect b="b" l="l" r="r" t="t"/>
              <a:pathLst>
                <a:path extrusionOk="0" h="592" w="5029">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9"/>
            <p:cNvSpPr/>
            <p:nvPr/>
          </p:nvSpPr>
          <p:spPr>
            <a:xfrm>
              <a:off x="3131125" y="1107850"/>
              <a:ext cx="490800" cy="14800"/>
            </a:xfrm>
            <a:custGeom>
              <a:rect b="b" l="l" r="r" t="t"/>
              <a:pathLst>
                <a:path extrusionOk="0" h="592" w="19632">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9"/>
            <p:cNvSpPr/>
            <p:nvPr/>
          </p:nvSpPr>
          <p:spPr>
            <a:xfrm>
              <a:off x="2762325" y="1107850"/>
              <a:ext cx="320750" cy="14800"/>
            </a:xfrm>
            <a:custGeom>
              <a:rect b="b" l="l" r="r" t="t"/>
              <a:pathLst>
                <a:path extrusionOk="0" h="592" w="1283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9"/>
            <p:cNvSpPr/>
            <p:nvPr/>
          </p:nvSpPr>
          <p:spPr>
            <a:xfrm>
              <a:off x="4696825" y="1239100"/>
              <a:ext cx="67500" cy="15725"/>
            </a:xfrm>
            <a:custGeom>
              <a:rect b="b" l="l" r="r" t="t"/>
              <a:pathLst>
                <a:path extrusionOk="0" h="629" w="270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9"/>
            <p:cNvSpPr/>
            <p:nvPr/>
          </p:nvSpPr>
          <p:spPr>
            <a:xfrm>
              <a:off x="3585850" y="1239100"/>
              <a:ext cx="1058300" cy="15725"/>
            </a:xfrm>
            <a:custGeom>
              <a:rect b="b" l="l" r="r" t="t"/>
              <a:pathLst>
                <a:path extrusionOk="0" h="629" w="42332">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9"/>
            <p:cNvSpPr/>
            <p:nvPr/>
          </p:nvSpPr>
          <p:spPr>
            <a:xfrm>
              <a:off x="3327050" y="1239100"/>
              <a:ext cx="201525" cy="15725"/>
            </a:xfrm>
            <a:custGeom>
              <a:rect b="b" l="l" r="r" t="t"/>
              <a:pathLst>
                <a:path extrusionOk="0" h="629" w="8061">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9"/>
            <p:cNvSpPr/>
            <p:nvPr/>
          </p:nvSpPr>
          <p:spPr>
            <a:xfrm>
              <a:off x="2762325" y="1239100"/>
              <a:ext cx="448300" cy="15725"/>
            </a:xfrm>
            <a:custGeom>
              <a:rect b="b" l="l" r="r" t="t"/>
              <a:pathLst>
                <a:path extrusionOk="0" h="629" w="17932">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9"/>
            <p:cNvSpPr/>
            <p:nvPr/>
          </p:nvSpPr>
          <p:spPr>
            <a:xfrm>
              <a:off x="4650600" y="1371275"/>
              <a:ext cx="113725" cy="15725"/>
            </a:xfrm>
            <a:custGeom>
              <a:rect b="b" l="l" r="r" t="t"/>
              <a:pathLst>
                <a:path extrusionOk="0" h="629" w="4549">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9"/>
            <p:cNvSpPr/>
            <p:nvPr/>
          </p:nvSpPr>
          <p:spPr>
            <a:xfrm>
              <a:off x="4408450" y="1371275"/>
              <a:ext cx="134050" cy="15725"/>
            </a:xfrm>
            <a:custGeom>
              <a:rect b="b" l="l" r="r" t="t"/>
              <a:pathLst>
                <a:path extrusionOk="0" h="629" w="5362">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9"/>
            <p:cNvSpPr/>
            <p:nvPr/>
          </p:nvSpPr>
          <p:spPr>
            <a:xfrm>
              <a:off x="4238375" y="1371275"/>
              <a:ext cx="125725" cy="15725"/>
            </a:xfrm>
            <a:custGeom>
              <a:rect b="b" l="l" r="r" t="t"/>
              <a:pathLst>
                <a:path extrusionOk="0" h="629" w="5029">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9"/>
            <p:cNvSpPr/>
            <p:nvPr/>
          </p:nvSpPr>
          <p:spPr>
            <a:xfrm>
              <a:off x="4005475" y="1371275"/>
              <a:ext cx="184875" cy="15725"/>
            </a:xfrm>
            <a:custGeom>
              <a:rect b="b" l="l" r="r" t="t"/>
              <a:pathLst>
                <a:path extrusionOk="0" h="629" w="7395">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9"/>
            <p:cNvSpPr/>
            <p:nvPr/>
          </p:nvSpPr>
          <p:spPr>
            <a:xfrm>
              <a:off x="3823400" y="1371275"/>
              <a:ext cx="146975" cy="15725"/>
            </a:xfrm>
            <a:custGeom>
              <a:rect b="b" l="l" r="r" t="t"/>
              <a:pathLst>
                <a:path extrusionOk="0" h="629" w="5879">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9"/>
            <p:cNvSpPr/>
            <p:nvPr/>
          </p:nvSpPr>
          <p:spPr>
            <a:xfrm>
              <a:off x="3704150" y="1371275"/>
              <a:ext cx="96150" cy="15725"/>
            </a:xfrm>
            <a:custGeom>
              <a:rect b="b" l="l" r="r" t="t"/>
              <a:pathLst>
                <a:path extrusionOk="0" h="629" w="3846">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9"/>
            <p:cNvSpPr/>
            <p:nvPr/>
          </p:nvSpPr>
          <p:spPr>
            <a:xfrm>
              <a:off x="3148675" y="1371275"/>
              <a:ext cx="524075" cy="15725"/>
            </a:xfrm>
            <a:custGeom>
              <a:rect b="b" l="l" r="r" t="t"/>
              <a:pathLst>
                <a:path extrusionOk="0" h="629" w="20963">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9"/>
            <p:cNvSpPr/>
            <p:nvPr/>
          </p:nvSpPr>
          <p:spPr>
            <a:xfrm>
              <a:off x="2762325" y="1371275"/>
              <a:ext cx="359575" cy="15725"/>
            </a:xfrm>
            <a:custGeom>
              <a:rect b="b" l="l" r="r" t="t"/>
              <a:pathLst>
                <a:path extrusionOk="0" h="629" w="14383">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9"/>
            <p:cNvSpPr/>
            <p:nvPr/>
          </p:nvSpPr>
          <p:spPr>
            <a:xfrm>
              <a:off x="3853900" y="1569975"/>
              <a:ext cx="158075" cy="15750"/>
            </a:xfrm>
            <a:custGeom>
              <a:rect b="b" l="l" r="r" t="t"/>
              <a:pathLst>
                <a:path extrusionOk="0" h="630" w="6323">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9"/>
            <p:cNvSpPr/>
            <p:nvPr/>
          </p:nvSpPr>
          <p:spPr>
            <a:xfrm>
              <a:off x="3498050" y="1569975"/>
              <a:ext cx="340150" cy="15750"/>
            </a:xfrm>
            <a:custGeom>
              <a:rect b="b" l="l" r="r" t="t"/>
              <a:pathLst>
                <a:path extrusionOk="0" h="630" w="13606">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9"/>
            <p:cNvSpPr/>
            <p:nvPr/>
          </p:nvSpPr>
          <p:spPr>
            <a:xfrm>
              <a:off x="3411175" y="1569975"/>
              <a:ext cx="57325" cy="15750"/>
            </a:xfrm>
            <a:custGeom>
              <a:rect b="b" l="l" r="r" t="t"/>
              <a:pathLst>
                <a:path extrusionOk="0" h="630" w="2293">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9"/>
            <p:cNvSpPr/>
            <p:nvPr/>
          </p:nvSpPr>
          <p:spPr>
            <a:xfrm>
              <a:off x="3315975" y="1569975"/>
              <a:ext cx="84125" cy="15750"/>
            </a:xfrm>
            <a:custGeom>
              <a:rect b="b" l="l" r="r" t="t"/>
              <a:pathLst>
                <a:path extrusionOk="0" h="630" w="3365">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9"/>
            <p:cNvSpPr/>
            <p:nvPr/>
          </p:nvSpPr>
          <p:spPr>
            <a:xfrm>
              <a:off x="2991550" y="1569975"/>
              <a:ext cx="310575" cy="15750"/>
            </a:xfrm>
            <a:custGeom>
              <a:rect b="b" l="l" r="r" t="t"/>
              <a:pathLst>
                <a:path extrusionOk="0" h="630" w="12423">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9"/>
            <p:cNvSpPr/>
            <p:nvPr/>
          </p:nvSpPr>
          <p:spPr>
            <a:xfrm>
              <a:off x="2762325" y="1569975"/>
              <a:ext cx="205225" cy="15750"/>
            </a:xfrm>
            <a:custGeom>
              <a:rect b="b" l="l" r="r" t="t"/>
              <a:pathLst>
                <a:path extrusionOk="0" h="630" w="8209">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9"/>
            <p:cNvSpPr/>
            <p:nvPr/>
          </p:nvSpPr>
          <p:spPr>
            <a:xfrm>
              <a:off x="3964800" y="1702150"/>
              <a:ext cx="47175" cy="14825"/>
            </a:xfrm>
            <a:custGeom>
              <a:rect b="b" l="l" r="r" t="t"/>
              <a:pathLst>
                <a:path extrusionOk="0" h="593" w="1887">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9"/>
            <p:cNvSpPr/>
            <p:nvPr/>
          </p:nvSpPr>
          <p:spPr>
            <a:xfrm>
              <a:off x="3273450" y="1702150"/>
              <a:ext cx="664575" cy="14825"/>
            </a:xfrm>
            <a:custGeom>
              <a:rect b="b" l="l" r="r" t="t"/>
              <a:pathLst>
                <a:path extrusionOk="0" h="593" w="26583">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9"/>
            <p:cNvSpPr/>
            <p:nvPr/>
          </p:nvSpPr>
          <p:spPr>
            <a:xfrm>
              <a:off x="3112625" y="1702150"/>
              <a:ext cx="132200" cy="14825"/>
            </a:xfrm>
            <a:custGeom>
              <a:rect b="b" l="l" r="r" t="t"/>
              <a:pathLst>
                <a:path extrusionOk="0" h="593" w="5288">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9"/>
            <p:cNvSpPr/>
            <p:nvPr/>
          </p:nvSpPr>
          <p:spPr>
            <a:xfrm>
              <a:off x="2762325" y="1702150"/>
              <a:ext cx="284700" cy="14825"/>
            </a:xfrm>
            <a:custGeom>
              <a:rect b="b" l="l" r="r" t="t"/>
              <a:pathLst>
                <a:path extrusionOk="0" h="593" w="11388">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9"/>
            <p:cNvSpPr/>
            <p:nvPr/>
          </p:nvSpPr>
          <p:spPr>
            <a:xfrm>
              <a:off x="3936150" y="1833400"/>
              <a:ext cx="75825" cy="15725"/>
            </a:xfrm>
            <a:custGeom>
              <a:rect b="b" l="l" r="r" t="t"/>
              <a:pathLst>
                <a:path extrusionOk="0" h="629" w="3033">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9"/>
            <p:cNvSpPr/>
            <p:nvPr/>
          </p:nvSpPr>
          <p:spPr>
            <a:xfrm>
              <a:off x="3785500" y="1833400"/>
              <a:ext cx="88750" cy="15725"/>
            </a:xfrm>
            <a:custGeom>
              <a:rect b="b" l="l" r="r" t="t"/>
              <a:pathLst>
                <a:path extrusionOk="0" h="629" w="355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9"/>
            <p:cNvSpPr/>
            <p:nvPr/>
          </p:nvSpPr>
          <p:spPr>
            <a:xfrm>
              <a:off x="3680125" y="1833400"/>
              <a:ext cx="84125" cy="15725"/>
            </a:xfrm>
            <a:custGeom>
              <a:rect b="b" l="l" r="r" t="t"/>
              <a:pathLst>
                <a:path extrusionOk="0" h="629" w="3365">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9"/>
            <p:cNvSpPr/>
            <p:nvPr/>
          </p:nvSpPr>
          <p:spPr>
            <a:xfrm>
              <a:off x="3535025" y="1833400"/>
              <a:ext cx="121100" cy="15725"/>
            </a:xfrm>
            <a:custGeom>
              <a:rect b="b" l="l" r="r" t="t"/>
              <a:pathLst>
                <a:path extrusionOk="0" h="629" w="4844">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9"/>
            <p:cNvSpPr/>
            <p:nvPr/>
          </p:nvSpPr>
          <p:spPr>
            <a:xfrm>
              <a:off x="3421325" y="1833400"/>
              <a:ext cx="97075" cy="15725"/>
            </a:xfrm>
            <a:custGeom>
              <a:rect b="b" l="l" r="r" t="t"/>
              <a:pathLst>
                <a:path extrusionOk="0" h="629" w="3883">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9"/>
            <p:cNvSpPr/>
            <p:nvPr/>
          </p:nvSpPr>
          <p:spPr>
            <a:xfrm>
              <a:off x="3347400" y="1833400"/>
              <a:ext cx="65650" cy="15725"/>
            </a:xfrm>
            <a:custGeom>
              <a:rect b="b" l="l" r="r" t="t"/>
              <a:pathLst>
                <a:path extrusionOk="0" h="629" w="2626">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9"/>
            <p:cNvSpPr/>
            <p:nvPr/>
          </p:nvSpPr>
          <p:spPr>
            <a:xfrm>
              <a:off x="3002650" y="1833400"/>
              <a:ext cx="331825" cy="15725"/>
            </a:xfrm>
            <a:custGeom>
              <a:rect b="b" l="l" r="r" t="t"/>
              <a:pathLst>
                <a:path extrusionOk="0" h="629" w="13273">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9"/>
            <p:cNvSpPr/>
            <p:nvPr/>
          </p:nvSpPr>
          <p:spPr>
            <a:xfrm>
              <a:off x="2762325" y="1833400"/>
              <a:ext cx="229250" cy="15725"/>
            </a:xfrm>
            <a:custGeom>
              <a:rect b="b" l="l" r="r" t="t"/>
              <a:pathLst>
                <a:path extrusionOk="0" h="629" w="917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9"/>
            <p:cNvSpPr/>
            <p:nvPr/>
          </p:nvSpPr>
          <p:spPr>
            <a:xfrm>
              <a:off x="3726350" y="2067250"/>
              <a:ext cx="73025" cy="73025"/>
            </a:xfrm>
            <a:custGeom>
              <a:rect b="b" l="l" r="r" t="t"/>
              <a:pathLst>
                <a:path extrusionOk="0" h="2921" w="2921">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9"/>
            <p:cNvSpPr/>
            <p:nvPr/>
          </p:nvSpPr>
          <p:spPr>
            <a:xfrm>
              <a:off x="3718950" y="2058925"/>
              <a:ext cx="88750" cy="88750"/>
            </a:xfrm>
            <a:custGeom>
              <a:rect b="b" l="l" r="r" t="t"/>
              <a:pathLst>
                <a:path extrusionOk="0" h="3550" w="355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9"/>
            <p:cNvSpPr/>
            <p:nvPr/>
          </p:nvSpPr>
          <p:spPr>
            <a:xfrm>
              <a:off x="2028475" y="3650500"/>
              <a:ext cx="3505750" cy="189500"/>
            </a:xfrm>
            <a:custGeom>
              <a:rect b="b" l="l" r="r" t="t"/>
              <a:pathLst>
                <a:path extrusionOk="0" h="7580" w="140230">
                  <a:moveTo>
                    <a:pt x="0" y="1"/>
                  </a:moveTo>
                  <a:lnTo>
                    <a:pt x="0" y="7580"/>
                  </a:lnTo>
                  <a:lnTo>
                    <a:pt x="140230" y="7580"/>
                  </a:lnTo>
                  <a:lnTo>
                    <a:pt x="1402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9"/>
            <p:cNvSpPr/>
            <p:nvPr/>
          </p:nvSpPr>
          <p:spPr>
            <a:xfrm>
              <a:off x="2021075" y="3643125"/>
              <a:ext cx="3521475" cy="204275"/>
            </a:xfrm>
            <a:custGeom>
              <a:rect b="b" l="l" r="r" t="t"/>
              <a:pathLst>
                <a:path extrusionOk="0" h="8171" w="140859">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9"/>
            <p:cNvSpPr/>
            <p:nvPr/>
          </p:nvSpPr>
          <p:spPr>
            <a:xfrm>
              <a:off x="1668925" y="2418450"/>
              <a:ext cx="4230400" cy="734825"/>
            </a:xfrm>
            <a:custGeom>
              <a:rect b="b" l="l" r="r" t="t"/>
              <a:pathLst>
                <a:path extrusionOk="0" h="29393" w="169216">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9"/>
            <p:cNvSpPr/>
            <p:nvPr/>
          </p:nvSpPr>
          <p:spPr>
            <a:xfrm>
              <a:off x="1661525" y="2410150"/>
              <a:ext cx="4246100" cy="750525"/>
            </a:xfrm>
            <a:custGeom>
              <a:rect b="b" l="l" r="r" t="t"/>
              <a:pathLst>
                <a:path extrusionOk="0" h="30021" w="169844">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9"/>
            <p:cNvSpPr/>
            <p:nvPr/>
          </p:nvSpPr>
          <p:spPr>
            <a:xfrm>
              <a:off x="2122750" y="2690200"/>
              <a:ext cx="409475" cy="244950"/>
            </a:xfrm>
            <a:custGeom>
              <a:rect b="b" l="l" r="r" t="t"/>
              <a:pathLst>
                <a:path extrusionOk="0" h="9798" w="16379">
                  <a:moveTo>
                    <a:pt x="9391" y="0"/>
                  </a:moveTo>
                  <a:lnTo>
                    <a:pt x="0" y="2366"/>
                  </a:lnTo>
                  <a:lnTo>
                    <a:pt x="6248"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9"/>
            <p:cNvSpPr/>
            <p:nvPr/>
          </p:nvSpPr>
          <p:spPr>
            <a:xfrm>
              <a:off x="2396325" y="2621800"/>
              <a:ext cx="409475" cy="244950"/>
            </a:xfrm>
            <a:custGeom>
              <a:rect b="b" l="l" r="r" t="t"/>
              <a:pathLst>
                <a:path extrusionOk="0" h="9798" w="16379">
                  <a:moveTo>
                    <a:pt x="9391" y="0"/>
                  </a:moveTo>
                  <a:lnTo>
                    <a:pt x="0" y="2367"/>
                  </a:lnTo>
                  <a:lnTo>
                    <a:pt x="6249"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9"/>
            <p:cNvSpPr/>
            <p:nvPr/>
          </p:nvSpPr>
          <p:spPr>
            <a:xfrm>
              <a:off x="5047125" y="2690200"/>
              <a:ext cx="409475" cy="244950"/>
            </a:xfrm>
            <a:custGeom>
              <a:rect b="b" l="l" r="r" t="t"/>
              <a:pathLst>
                <a:path extrusionOk="0" h="9798" w="16379">
                  <a:moveTo>
                    <a:pt x="6988" y="0"/>
                  </a:moveTo>
                  <a:lnTo>
                    <a:pt x="0" y="8910"/>
                  </a:lnTo>
                  <a:lnTo>
                    <a:pt x="10130" y="9798"/>
                  </a:lnTo>
                  <a:lnTo>
                    <a:pt x="16378" y="2366"/>
                  </a:lnTo>
                  <a:lnTo>
                    <a:pt x="69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9"/>
            <p:cNvSpPr/>
            <p:nvPr/>
          </p:nvSpPr>
          <p:spPr>
            <a:xfrm>
              <a:off x="4772600" y="2621800"/>
              <a:ext cx="410400" cy="244950"/>
            </a:xfrm>
            <a:custGeom>
              <a:rect b="b" l="l" r="r" t="t"/>
              <a:pathLst>
                <a:path extrusionOk="0" h="9798" w="16416">
                  <a:moveTo>
                    <a:pt x="7025" y="0"/>
                  </a:moveTo>
                  <a:lnTo>
                    <a:pt x="1" y="8910"/>
                  </a:lnTo>
                  <a:lnTo>
                    <a:pt x="10131" y="9798"/>
                  </a:lnTo>
                  <a:lnTo>
                    <a:pt x="16416" y="2367"/>
                  </a:lnTo>
                  <a:lnTo>
                    <a:pt x="70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9"/>
            <p:cNvSpPr/>
            <p:nvPr/>
          </p:nvSpPr>
          <p:spPr>
            <a:xfrm>
              <a:off x="1668925" y="2795550"/>
              <a:ext cx="863300" cy="854975"/>
            </a:xfrm>
            <a:custGeom>
              <a:rect b="b" l="l" r="r" t="t"/>
              <a:pathLst>
                <a:path extrusionOk="0" h="34199" w="34532">
                  <a:moveTo>
                    <a:pt x="1" y="1"/>
                  </a:moveTo>
                  <a:lnTo>
                    <a:pt x="14604" y="34199"/>
                  </a:lnTo>
                  <a:lnTo>
                    <a:pt x="31537" y="34199"/>
                  </a:lnTo>
                  <a:lnTo>
                    <a:pt x="34531" y="46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9"/>
            <p:cNvSpPr/>
            <p:nvPr/>
          </p:nvSpPr>
          <p:spPr>
            <a:xfrm>
              <a:off x="1661525" y="2788175"/>
              <a:ext cx="879000" cy="870675"/>
            </a:xfrm>
            <a:custGeom>
              <a:rect b="b" l="l" r="r" t="t"/>
              <a:pathLst>
                <a:path extrusionOk="0" h="34827" w="3516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9"/>
            <p:cNvSpPr/>
            <p:nvPr/>
          </p:nvSpPr>
          <p:spPr>
            <a:xfrm>
              <a:off x="564425" y="2517350"/>
              <a:ext cx="635925" cy="2438250"/>
            </a:xfrm>
            <a:custGeom>
              <a:rect b="b" l="l" r="r" t="t"/>
              <a:pathLst>
                <a:path extrusionOk="0" h="97530" w="25437">
                  <a:moveTo>
                    <a:pt x="1" y="1"/>
                  </a:moveTo>
                  <a:lnTo>
                    <a:pt x="1" y="97049"/>
                  </a:lnTo>
                  <a:lnTo>
                    <a:pt x="24438" y="97530"/>
                  </a:lnTo>
                  <a:lnTo>
                    <a:pt x="25437" y="97530"/>
                  </a:lnTo>
                  <a:lnTo>
                    <a:pt x="25437" y="6185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9"/>
            <p:cNvSpPr/>
            <p:nvPr/>
          </p:nvSpPr>
          <p:spPr>
            <a:xfrm>
              <a:off x="557050" y="2509725"/>
              <a:ext cx="651625" cy="2453275"/>
            </a:xfrm>
            <a:custGeom>
              <a:rect b="b" l="l" r="r" t="t"/>
              <a:pathLst>
                <a:path extrusionOk="0" h="98131" w="26065">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9"/>
            <p:cNvSpPr/>
            <p:nvPr/>
          </p:nvSpPr>
          <p:spPr>
            <a:xfrm>
              <a:off x="6378975" y="2517350"/>
              <a:ext cx="635925" cy="2438250"/>
            </a:xfrm>
            <a:custGeom>
              <a:rect b="b" l="l" r="r" t="t"/>
              <a:pathLst>
                <a:path extrusionOk="0" h="97530" w="25437">
                  <a:moveTo>
                    <a:pt x="25437" y="1"/>
                  </a:moveTo>
                  <a:lnTo>
                    <a:pt x="1" y="61853"/>
                  </a:lnTo>
                  <a:lnTo>
                    <a:pt x="1" y="97530"/>
                  </a:lnTo>
                  <a:lnTo>
                    <a:pt x="1036" y="97530"/>
                  </a:lnTo>
                  <a:lnTo>
                    <a:pt x="25437" y="97049"/>
                  </a:lnTo>
                  <a:lnTo>
                    <a:pt x="254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9"/>
            <p:cNvSpPr/>
            <p:nvPr/>
          </p:nvSpPr>
          <p:spPr>
            <a:xfrm>
              <a:off x="6371600" y="2509725"/>
              <a:ext cx="650700" cy="2453275"/>
            </a:xfrm>
            <a:custGeom>
              <a:rect b="b" l="l" r="r" t="t"/>
              <a:pathLst>
                <a:path extrusionOk="0" h="98131" w="26028">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9"/>
            <p:cNvSpPr/>
            <p:nvPr/>
          </p:nvSpPr>
          <p:spPr>
            <a:xfrm>
              <a:off x="564425" y="2517350"/>
              <a:ext cx="1469625" cy="1546325"/>
            </a:xfrm>
            <a:custGeom>
              <a:rect b="b" l="l" r="r" t="t"/>
              <a:pathLst>
                <a:path extrusionOk="0" h="61853" w="58785">
                  <a:moveTo>
                    <a:pt x="1" y="1"/>
                  </a:moveTo>
                  <a:lnTo>
                    <a:pt x="25363" y="61853"/>
                  </a:lnTo>
                  <a:lnTo>
                    <a:pt x="58784" y="45327"/>
                  </a:lnTo>
                  <a:lnTo>
                    <a:pt x="44181" y="1112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9"/>
            <p:cNvSpPr/>
            <p:nvPr/>
          </p:nvSpPr>
          <p:spPr>
            <a:xfrm>
              <a:off x="556125" y="2509600"/>
              <a:ext cx="1487150" cy="1562075"/>
            </a:xfrm>
            <a:custGeom>
              <a:rect b="b" l="l" r="r" t="t"/>
              <a:pathLst>
                <a:path extrusionOk="0" h="62483" w="59486">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9"/>
            <p:cNvSpPr/>
            <p:nvPr/>
          </p:nvSpPr>
          <p:spPr>
            <a:xfrm>
              <a:off x="5038800" y="2795550"/>
              <a:ext cx="861425" cy="854975"/>
            </a:xfrm>
            <a:custGeom>
              <a:rect b="b" l="l" r="r" t="t"/>
              <a:pathLst>
                <a:path extrusionOk="0" h="34199" w="34457">
                  <a:moveTo>
                    <a:pt x="34457" y="1"/>
                  </a:moveTo>
                  <a:lnTo>
                    <a:pt x="0" y="4696"/>
                  </a:lnTo>
                  <a:lnTo>
                    <a:pt x="2958" y="34199"/>
                  </a:lnTo>
                  <a:lnTo>
                    <a:pt x="19854" y="34199"/>
                  </a:lnTo>
                  <a:lnTo>
                    <a:pt x="344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9"/>
            <p:cNvSpPr/>
            <p:nvPr/>
          </p:nvSpPr>
          <p:spPr>
            <a:xfrm>
              <a:off x="5030475" y="2788175"/>
              <a:ext cx="878075" cy="870675"/>
            </a:xfrm>
            <a:custGeom>
              <a:rect b="b" l="l" r="r" t="t"/>
              <a:pathLst>
                <a:path extrusionOk="0" h="34827" w="35123">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9"/>
            <p:cNvSpPr/>
            <p:nvPr/>
          </p:nvSpPr>
          <p:spPr>
            <a:xfrm>
              <a:off x="5583200" y="3053425"/>
              <a:ext cx="129400" cy="107250"/>
            </a:xfrm>
            <a:custGeom>
              <a:rect b="b" l="l" r="r" t="t"/>
              <a:pathLst>
                <a:path extrusionOk="0" h="4290" w="5176">
                  <a:moveTo>
                    <a:pt x="5176" y="1"/>
                  </a:moveTo>
                  <a:lnTo>
                    <a:pt x="1442" y="371"/>
                  </a:lnTo>
                  <a:lnTo>
                    <a:pt x="0" y="4289"/>
                  </a:lnTo>
                  <a:lnTo>
                    <a:pt x="3623" y="3957"/>
                  </a:lnTo>
                  <a:lnTo>
                    <a:pt x="51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9"/>
            <p:cNvSpPr/>
            <p:nvPr/>
          </p:nvSpPr>
          <p:spPr>
            <a:xfrm>
              <a:off x="5375225" y="3075625"/>
              <a:ext cx="122950" cy="102600"/>
            </a:xfrm>
            <a:custGeom>
              <a:rect b="b" l="l" r="r" t="t"/>
              <a:pathLst>
                <a:path extrusionOk="0" h="4104" w="4918">
                  <a:moveTo>
                    <a:pt x="4918" y="0"/>
                  </a:moveTo>
                  <a:lnTo>
                    <a:pt x="1406" y="333"/>
                  </a:lnTo>
                  <a:lnTo>
                    <a:pt x="1" y="4104"/>
                  </a:lnTo>
                  <a:lnTo>
                    <a:pt x="3513" y="3808"/>
                  </a:ln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9"/>
            <p:cNvSpPr/>
            <p:nvPr/>
          </p:nvSpPr>
          <p:spPr>
            <a:xfrm>
              <a:off x="5415900" y="2996125"/>
              <a:ext cx="111850" cy="73050"/>
            </a:xfrm>
            <a:custGeom>
              <a:rect b="b" l="l" r="r" t="t"/>
              <a:pathLst>
                <a:path extrusionOk="0" h="2922" w="4474">
                  <a:moveTo>
                    <a:pt x="4474" y="1"/>
                  </a:moveTo>
                  <a:lnTo>
                    <a:pt x="962" y="407"/>
                  </a:lnTo>
                  <a:lnTo>
                    <a:pt x="0" y="2921"/>
                  </a:lnTo>
                  <a:lnTo>
                    <a:pt x="3513" y="2552"/>
                  </a:lnTo>
                  <a:lnTo>
                    <a:pt x="44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9"/>
            <p:cNvSpPr/>
            <p:nvPr/>
          </p:nvSpPr>
          <p:spPr>
            <a:xfrm>
              <a:off x="5520350" y="2983200"/>
              <a:ext cx="112775" cy="74875"/>
            </a:xfrm>
            <a:custGeom>
              <a:rect b="b" l="l" r="r" t="t"/>
              <a:pathLst>
                <a:path extrusionOk="0" h="2995" w="4511">
                  <a:moveTo>
                    <a:pt x="4511" y="0"/>
                  </a:moveTo>
                  <a:lnTo>
                    <a:pt x="961" y="444"/>
                  </a:lnTo>
                  <a:lnTo>
                    <a:pt x="0" y="2995"/>
                  </a:lnTo>
                  <a:lnTo>
                    <a:pt x="0" y="2995"/>
                  </a:lnTo>
                  <a:lnTo>
                    <a:pt x="3512" y="2662"/>
                  </a:lnTo>
                  <a:lnTo>
                    <a:pt x="4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9"/>
            <p:cNvSpPr/>
            <p:nvPr/>
          </p:nvSpPr>
          <p:spPr>
            <a:xfrm>
              <a:off x="5276325" y="3085775"/>
              <a:ext cx="118350" cy="101700"/>
            </a:xfrm>
            <a:custGeom>
              <a:rect b="b" l="l" r="r" t="t"/>
              <a:pathLst>
                <a:path extrusionOk="0" h="4068" w="4734">
                  <a:moveTo>
                    <a:pt x="4733" y="1"/>
                  </a:moveTo>
                  <a:lnTo>
                    <a:pt x="1517" y="334"/>
                  </a:lnTo>
                  <a:lnTo>
                    <a:pt x="1" y="4068"/>
                  </a:lnTo>
                  <a:lnTo>
                    <a:pt x="3291" y="3772"/>
                  </a:lnTo>
                  <a:lnTo>
                    <a:pt x="4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9"/>
            <p:cNvSpPr/>
            <p:nvPr/>
          </p:nvSpPr>
          <p:spPr>
            <a:xfrm>
              <a:off x="5535125" y="3168050"/>
              <a:ext cx="132200" cy="119250"/>
            </a:xfrm>
            <a:custGeom>
              <a:rect b="b" l="l" r="r" t="t"/>
              <a:pathLst>
                <a:path extrusionOk="0" h="4770" w="5288">
                  <a:moveTo>
                    <a:pt x="5287" y="0"/>
                  </a:moveTo>
                  <a:lnTo>
                    <a:pt x="1664" y="296"/>
                  </a:lnTo>
                  <a:lnTo>
                    <a:pt x="1" y="4769"/>
                  </a:lnTo>
                  <a:lnTo>
                    <a:pt x="3476" y="4585"/>
                  </a:lnTo>
                  <a:lnTo>
                    <a:pt x="5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9"/>
            <p:cNvSpPr/>
            <p:nvPr/>
          </p:nvSpPr>
          <p:spPr>
            <a:xfrm>
              <a:off x="5295750" y="3308525"/>
              <a:ext cx="115550" cy="81375"/>
            </a:xfrm>
            <a:custGeom>
              <a:rect b="b" l="l" r="r" t="t"/>
              <a:pathLst>
                <a:path extrusionOk="0" h="3255" w="4622">
                  <a:moveTo>
                    <a:pt x="4622" y="1"/>
                  </a:moveTo>
                  <a:lnTo>
                    <a:pt x="1146" y="223"/>
                  </a:lnTo>
                  <a:lnTo>
                    <a:pt x="0" y="3254"/>
                  </a:lnTo>
                  <a:lnTo>
                    <a:pt x="3402" y="3254"/>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9"/>
            <p:cNvSpPr/>
            <p:nvPr/>
          </p:nvSpPr>
          <p:spPr>
            <a:xfrm>
              <a:off x="5478750" y="3064525"/>
              <a:ext cx="123875" cy="104475"/>
            </a:xfrm>
            <a:custGeom>
              <a:rect b="b" l="l" r="r" t="t"/>
              <a:pathLst>
                <a:path extrusionOk="0" h="4179" w="4955">
                  <a:moveTo>
                    <a:pt x="4954" y="0"/>
                  </a:moveTo>
                  <a:lnTo>
                    <a:pt x="1442" y="370"/>
                  </a:lnTo>
                  <a:lnTo>
                    <a:pt x="0" y="4178"/>
                  </a:lnTo>
                  <a:lnTo>
                    <a:pt x="3513" y="3882"/>
                  </a:lnTo>
                  <a:lnTo>
                    <a:pt x="4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9"/>
            <p:cNvSpPr/>
            <p:nvPr/>
          </p:nvSpPr>
          <p:spPr>
            <a:xfrm>
              <a:off x="5624775" y="2969325"/>
              <a:ext cx="121100" cy="78575"/>
            </a:xfrm>
            <a:custGeom>
              <a:rect b="b" l="l" r="r" t="t"/>
              <a:pathLst>
                <a:path extrusionOk="0" h="3143" w="4844">
                  <a:moveTo>
                    <a:pt x="4844" y="0"/>
                  </a:moveTo>
                  <a:lnTo>
                    <a:pt x="999" y="481"/>
                  </a:lnTo>
                  <a:lnTo>
                    <a:pt x="1" y="3143"/>
                  </a:lnTo>
                  <a:lnTo>
                    <a:pt x="3772" y="2773"/>
                  </a:lnTo>
                  <a:lnTo>
                    <a:pt x="4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9"/>
            <p:cNvSpPr/>
            <p:nvPr/>
          </p:nvSpPr>
          <p:spPr>
            <a:xfrm>
              <a:off x="5193150" y="3315000"/>
              <a:ext cx="115550" cy="74900"/>
            </a:xfrm>
            <a:custGeom>
              <a:rect b="b" l="l" r="r" t="t"/>
              <a:pathLst>
                <a:path extrusionOk="0" h="2996" w="4622">
                  <a:moveTo>
                    <a:pt x="4622" y="1"/>
                  </a:moveTo>
                  <a:lnTo>
                    <a:pt x="1147" y="185"/>
                  </a:lnTo>
                  <a:lnTo>
                    <a:pt x="0" y="2995"/>
                  </a:lnTo>
                  <a:lnTo>
                    <a:pt x="3476" y="2995"/>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9"/>
            <p:cNvSpPr/>
            <p:nvPr/>
          </p:nvSpPr>
          <p:spPr>
            <a:xfrm>
              <a:off x="5320700" y="3009075"/>
              <a:ext cx="102625" cy="69325"/>
            </a:xfrm>
            <a:custGeom>
              <a:rect b="b" l="l" r="r" t="t"/>
              <a:pathLst>
                <a:path extrusionOk="0" h="2773" w="4105">
                  <a:moveTo>
                    <a:pt x="4104" y="0"/>
                  </a:moveTo>
                  <a:lnTo>
                    <a:pt x="962" y="370"/>
                  </a:lnTo>
                  <a:lnTo>
                    <a:pt x="0" y="2773"/>
                  </a:lnTo>
                  <a:lnTo>
                    <a:pt x="0" y="2773"/>
                  </a:lnTo>
                  <a:lnTo>
                    <a:pt x="3180" y="2477"/>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9"/>
            <p:cNvSpPr/>
            <p:nvPr/>
          </p:nvSpPr>
          <p:spPr>
            <a:xfrm>
              <a:off x="5497225" y="3297450"/>
              <a:ext cx="119275" cy="92450"/>
            </a:xfrm>
            <a:custGeom>
              <a:rect b="b" l="l" r="r" t="t"/>
              <a:pathLst>
                <a:path extrusionOk="0" h="3698" w="4771">
                  <a:moveTo>
                    <a:pt x="4770" y="0"/>
                  </a:moveTo>
                  <a:lnTo>
                    <a:pt x="1295" y="185"/>
                  </a:lnTo>
                  <a:lnTo>
                    <a:pt x="1" y="3697"/>
                  </a:lnTo>
                  <a:lnTo>
                    <a:pt x="3291" y="3697"/>
                  </a:lnTo>
                  <a:lnTo>
                    <a:pt x="47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9"/>
            <p:cNvSpPr/>
            <p:nvPr/>
          </p:nvSpPr>
          <p:spPr>
            <a:xfrm>
              <a:off x="5432525" y="3177275"/>
              <a:ext cx="128500" cy="115575"/>
            </a:xfrm>
            <a:custGeom>
              <a:rect b="b" l="l" r="r" t="t"/>
              <a:pathLst>
                <a:path extrusionOk="0" h="4623" w="5140">
                  <a:moveTo>
                    <a:pt x="5140" y="1"/>
                  </a:moveTo>
                  <a:lnTo>
                    <a:pt x="1628" y="297"/>
                  </a:lnTo>
                  <a:lnTo>
                    <a:pt x="1" y="4622"/>
                  </a:lnTo>
                  <a:lnTo>
                    <a:pt x="3476" y="4437"/>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9"/>
            <p:cNvSpPr/>
            <p:nvPr/>
          </p:nvSpPr>
          <p:spPr>
            <a:xfrm>
              <a:off x="5329950" y="3185600"/>
              <a:ext cx="126650" cy="112800"/>
            </a:xfrm>
            <a:custGeom>
              <a:rect b="b" l="l" r="r" t="t"/>
              <a:pathLst>
                <a:path extrusionOk="0" h="4512" w="5066">
                  <a:moveTo>
                    <a:pt x="5065" y="1"/>
                  </a:moveTo>
                  <a:lnTo>
                    <a:pt x="1590" y="333"/>
                  </a:lnTo>
                  <a:lnTo>
                    <a:pt x="0" y="4511"/>
                  </a:lnTo>
                  <a:lnTo>
                    <a:pt x="3475" y="4326"/>
                  </a:lnTo>
                  <a:lnTo>
                    <a:pt x="50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9"/>
            <p:cNvSpPr/>
            <p:nvPr/>
          </p:nvSpPr>
          <p:spPr>
            <a:xfrm>
              <a:off x="5228275" y="3194850"/>
              <a:ext cx="124800" cy="110000"/>
            </a:xfrm>
            <a:custGeom>
              <a:rect b="b" l="l" r="r" t="t"/>
              <a:pathLst>
                <a:path extrusionOk="0" h="4400" w="4992">
                  <a:moveTo>
                    <a:pt x="4991" y="0"/>
                  </a:moveTo>
                  <a:lnTo>
                    <a:pt x="1664" y="296"/>
                  </a:lnTo>
                  <a:lnTo>
                    <a:pt x="0" y="4400"/>
                  </a:lnTo>
                  <a:lnTo>
                    <a:pt x="3439" y="4178"/>
                  </a:lnTo>
                  <a:lnTo>
                    <a:pt x="49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9"/>
            <p:cNvSpPr/>
            <p:nvPr/>
          </p:nvSpPr>
          <p:spPr>
            <a:xfrm>
              <a:off x="5396500" y="3302975"/>
              <a:ext cx="117400" cy="86925"/>
            </a:xfrm>
            <a:custGeom>
              <a:rect b="b" l="l" r="r" t="t"/>
              <a:pathLst>
                <a:path extrusionOk="0" h="3477" w="4696">
                  <a:moveTo>
                    <a:pt x="4695" y="1"/>
                  </a:moveTo>
                  <a:lnTo>
                    <a:pt x="1220" y="186"/>
                  </a:lnTo>
                  <a:lnTo>
                    <a:pt x="0" y="3476"/>
                  </a:lnTo>
                  <a:lnTo>
                    <a:pt x="3401" y="3476"/>
                  </a:lnTo>
                  <a:lnTo>
                    <a:pt x="46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9"/>
            <p:cNvSpPr/>
            <p:nvPr/>
          </p:nvSpPr>
          <p:spPr>
            <a:xfrm>
              <a:off x="5535125" y="2517350"/>
              <a:ext cx="1469600" cy="1546325"/>
            </a:xfrm>
            <a:custGeom>
              <a:rect b="b" l="l" r="r" t="t"/>
              <a:pathLst>
                <a:path extrusionOk="0" h="61853" w="58784">
                  <a:moveTo>
                    <a:pt x="58784" y="1"/>
                  </a:moveTo>
                  <a:lnTo>
                    <a:pt x="14604" y="11129"/>
                  </a:lnTo>
                  <a:lnTo>
                    <a:pt x="1" y="45327"/>
                  </a:lnTo>
                  <a:lnTo>
                    <a:pt x="33422" y="61853"/>
                  </a:lnTo>
                  <a:lnTo>
                    <a:pt x="587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9"/>
            <p:cNvSpPr/>
            <p:nvPr/>
          </p:nvSpPr>
          <p:spPr>
            <a:xfrm>
              <a:off x="5525875" y="2509600"/>
              <a:ext cx="1487175" cy="1562075"/>
            </a:xfrm>
            <a:custGeom>
              <a:rect b="b" l="l" r="r" t="t"/>
              <a:pathLst>
                <a:path extrusionOk="0" h="62483" w="59487">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9"/>
            <p:cNvSpPr/>
            <p:nvPr/>
          </p:nvSpPr>
          <p:spPr>
            <a:xfrm>
              <a:off x="2453625" y="2391650"/>
              <a:ext cx="2670225" cy="1257025"/>
            </a:xfrm>
            <a:custGeom>
              <a:rect b="b" l="l" r="r" t="t"/>
              <a:pathLst>
                <a:path extrusionOk="0" h="50281" w="106809">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9"/>
            <p:cNvSpPr/>
            <p:nvPr/>
          </p:nvSpPr>
          <p:spPr>
            <a:xfrm>
              <a:off x="2446225" y="2384250"/>
              <a:ext cx="2685950" cy="1272750"/>
            </a:xfrm>
            <a:custGeom>
              <a:rect b="b" l="l" r="r" t="t"/>
              <a:pathLst>
                <a:path extrusionOk="0" h="50910" w="107438">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9"/>
            <p:cNvSpPr/>
            <p:nvPr/>
          </p:nvSpPr>
          <p:spPr>
            <a:xfrm>
              <a:off x="2453625" y="2391650"/>
              <a:ext cx="1203425" cy="1257025"/>
            </a:xfrm>
            <a:custGeom>
              <a:rect b="b" l="l" r="r" t="t"/>
              <a:pathLst>
                <a:path extrusionOk="0" h="50281" w="48137">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9"/>
            <p:cNvSpPr/>
            <p:nvPr/>
          </p:nvSpPr>
          <p:spPr>
            <a:xfrm>
              <a:off x="2446225" y="2384250"/>
              <a:ext cx="1203425" cy="1272750"/>
            </a:xfrm>
            <a:custGeom>
              <a:rect b="b" l="l" r="r" t="t"/>
              <a:pathLst>
                <a:path extrusionOk="0" h="50910" w="48137">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9"/>
            <p:cNvSpPr/>
            <p:nvPr/>
          </p:nvSpPr>
          <p:spPr>
            <a:xfrm>
              <a:off x="4618250" y="2603325"/>
              <a:ext cx="289325" cy="265275"/>
            </a:xfrm>
            <a:custGeom>
              <a:rect b="b" l="l" r="r" t="t"/>
              <a:pathLst>
                <a:path extrusionOk="0" h="10611" w="11573">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9"/>
            <p:cNvSpPr/>
            <p:nvPr/>
          </p:nvSpPr>
          <p:spPr>
            <a:xfrm>
              <a:off x="4609950" y="2595000"/>
              <a:ext cx="305025" cy="281000"/>
            </a:xfrm>
            <a:custGeom>
              <a:rect b="b" l="l" r="r" t="t"/>
              <a:pathLst>
                <a:path extrusionOk="0" h="11240" w="12201">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9"/>
            <p:cNvSpPr/>
            <p:nvPr/>
          </p:nvSpPr>
          <p:spPr>
            <a:xfrm>
              <a:off x="4638600" y="2621800"/>
              <a:ext cx="248650" cy="227400"/>
            </a:xfrm>
            <a:custGeom>
              <a:rect b="b" l="l" r="r" t="t"/>
              <a:pathLst>
                <a:path extrusionOk="0" h="9096" w="9946">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9"/>
            <p:cNvSpPr/>
            <p:nvPr/>
          </p:nvSpPr>
          <p:spPr>
            <a:xfrm>
              <a:off x="4631200" y="2614400"/>
              <a:ext cx="263425" cy="243100"/>
            </a:xfrm>
            <a:custGeom>
              <a:rect b="b" l="l" r="r" t="t"/>
              <a:pathLst>
                <a:path extrusionOk="0" h="9724" w="10537">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9"/>
            <p:cNvSpPr/>
            <p:nvPr/>
          </p:nvSpPr>
          <p:spPr>
            <a:xfrm>
              <a:off x="913800" y="2888150"/>
              <a:ext cx="246800" cy="260350"/>
            </a:xfrm>
            <a:custGeom>
              <a:rect b="b" l="l" r="r" t="t"/>
              <a:pathLst>
                <a:path extrusionOk="0" h="10414" w="9872">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9"/>
            <p:cNvSpPr/>
            <p:nvPr/>
          </p:nvSpPr>
          <p:spPr>
            <a:xfrm>
              <a:off x="920275" y="2880600"/>
              <a:ext cx="232950" cy="275450"/>
            </a:xfrm>
            <a:custGeom>
              <a:rect b="b" l="l" r="r" t="t"/>
              <a:pathLst>
                <a:path extrusionOk="0" h="11018" w="9318">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9"/>
            <p:cNvSpPr/>
            <p:nvPr/>
          </p:nvSpPr>
          <p:spPr>
            <a:xfrm>
              <a:off x="931375" y="2906950"/>
              <a:ext cx="211675" cy="222725"/>
            </a:xfrm>
            <a:custGeom>
              <a:rect b="b" l="l" r="r" t="t"/>
              <a:pathLst>
                <a:path extrusionOk="0" h="8909" w="8467">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9"/>
            <p:cNvSpPr/>
            <p:nvPr/>
          </p:nvSpPr>
          <p:spPr>
            <a:xfrm>
              <a:off x="935975" y="2899075"/>
              <a:ext cx="201525" cy="238500"/>
            </a:xfrm>
            <a:custGeom>
              <a:rect b="b" l="l" r="r" t="t"/>
              <a:pathLst>
                <a:path extrusionOk="0" h="9540" w="8061">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9"/>
            <p:cNvSpPr/>
            <p:nvPr/>
          </p:nvSpPr>
          <p:spPr>
            <a:xfrm>
              <a:off x="1254850" y="2924675"/>
              <a:ext cx="196900" cy="207625"/>
            </a:xfrm>
            <a:custGeom>
              <a:rect b="b" l="l" r="r" t="t"/>
              <a:pathLst>
                <a:path extrusionOk="0" h="8305" w="7876">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9"/>
            <p:cNvSpPr/>
            <p:nvPr/>
          </p:nvSpPr>
          <p:spPr>
            <a:xfrm>
              <a:off x="1259475" y="2916650"/>
              <a:ext cx="188575" cy="223700"/>
            </a:xfrm>
            <a:custGeom>
              <a:rect b="b" l="l" r="r" t="t"/>
              <a:pathLst>
                <a:path extrusionOk="0" h="8948" w="7543">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9"/>
            <p:cNvSpPr/>
            <p:nvPr/>
          </p:nvSpPr>
          <p:spPr>
            <a:xfrm>
              <a:off x="1268725" y="2939350"/>
              <a:ext cx="169150" cy="178300"/>
            </a:xfrm>
            <a:custGeom>
              <a:rect b="b" l="l" r="r" t="t"/>
              <a:pathLst>
                <a:path extrusionOk="0" h="7132" w="6766">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9"/>
            <p:cNvSpPr/>
            <p:nvPr/>
          </p:nvSpPr>
          <p:spPr>
            <a:xfrm>
              <a:off x="1271500" y="2931425"/>
              <a:ext cx="163625" cy="194125"/>
            </a:xfrm>
            <a:custGeom>
              <a:rect b="b" l="l" r="r" t="t"/>
              <a:pathLst>
                <a:path extrusionOk="0" h="7765" w="6545">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9"/>
            <p:cNvSpPr/>
            <p:nvPr/>
          </p:nvSpPr>
          <p:spPr>
            <a:xfrm>
              <a:off x="1540450" y="2960750"/>
              <a:ext cx="151600" cy="159500"/>
            </a:xfrm>
            <a:custGeom>
              <a:rect b="b" l="l" r="r" t="t"/>
              <a:pathLst>
                <a:path extrusionOk="0" h="6380" w="6064">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9"/>
            <p:cNvSpPr/>
            <p:nvPr/>
          </p:nvSpPr>
          <p:spPr>
            <a:xfrm>
              <a:off x="1542300" y="2952675"/>
              <a:ext cx="147900" cy="174725"/>
            </a:xfrm>
            <a:custGeom>
              <a:rect b="b" l="l" r="r" t="t"/>
              <a:pathLst>
                <a:path extrusionOk="0" h="6989" w="5916">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9"/>
            <p:cNvSpPr/>
            <p:nvPr/>
          </p:nvSpPr>
          <p:spPr>
            <a:xfrm>
              <a:off x="1551550" y="2972325"/>
              <a:ext cx="129425" cy="136350"/>
            </a:xfrm>
            <a:custGeom>
              <a:rect b="b" l="l" r="r" t="t"/>
              <a:pathLst>
                <a:path extrusionOk="0" h="5454" w="5177">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9"/>
            <p:cNvSpPr/>
            <p:nvPr/>
          </p:nvSpPr>
          <p:spPr>
            <a:xfrm>
              <a:off x="1551550" y="2963775"/>
              <a:ext cx="129425" cy="152525"/>
            </a:xfrm>
            <a:custGeom>
              <a:rect b="b" l="l" r="r" t="t"/>
              <a:pathLst>
                <a:path extrusionOk="0" h="6101" w="5177">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9"/>
            <p:cNvSpPr/>
            <p:nvPr/>
          </p:nvSpPr>
          <p:spPr>
            <a:xfrm>
              <a:off x="4390900"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9"/>
            <p:cNvSpPr/>
            <p:nvPr/>
          </p:nvSpPr>
          <p:spPr>
            <a:xfrm>
              <a:off x="4291075" y="2603325"/>
              <a:ext cx="28675" cy="247725"/>
            </a:xfrm>
            <a:custGeom>
              <a:rect b="b" l="l" r="r" t="t"/>
              <a:pathLst>
                <a:path extrusionOk="0" h="9909" w="1147">
                  <a:moveTo>
                    <a:pt x="0" y="0"/>
                  </a:moveTo>
                  <a:lnTo>
                    <a:pt x="0" y="9908"/>
                  </a:lnTo>
                  <a:lnTo>
                    <a:pt x="1146" y="9908"/>
                  </a:lnTo>
                  <a:lnTo>
                    <a:pt x="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9"/>
            <p:cNvSpPr/>
            <p:nvPr/>
          </p:nvSpPr>
          <p:spPr>
            <a:xfrm>
              <a:off x="4190325"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9"/>
            <p:cNvSpPr/>
            <p:nvPr/>
          </p:nvSpPr>
          <p:spPr>
            <a:xfrm>
              <a:off x="4090500" y="2603325"/>
              <a:ext cx="28675" cy="247725"/>
            </a:xfrm>
            <a:custGeom>
              <a:rect b="b" l="l" r="r" t="t"/>
              <a:pathLst>
                <a:path extrusionOk="0" h="9909" w="1147">
                  <a:moveTo>
                    <a:pt x="1" y="0"/>
                  </a:moveTo>
                  <a:lnTo>
                    <a:pt x="1" y="9908"/>
                  </a:lnTo>
                  <a:lnTo>
                    <a:pt x="1147" y="9908"/>
                  </a:lnTo>
                  <a:lnTo>
                    <a:pt x="1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9"/>
            <p:cNvSpPr/>
            <p:nvPr/>
          </p:nvSpPr>
          <p:spPr>
            <a:xfrm>
              <a:off x="4561875" y="2950850"/>
              <a:ext cx="378050" cy="36050"/>
            </a:xfrm>
            <a:custGeom>
              <a:rect b="b" l="l" r="r" t="t"/>
              <a:pathLst>
                <a:path extrusionOk="0" h="1442" w="15122">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9"/>
            <p:cNvSpPr/>
            <p:nvPr/>
          </p:nvSpPr>
          <p:spPr>
            <a:xfrm>
              <a:off x="4561875" y="3063600"/>
              <a:ext cx="378050" cy="35150"/>
            </a:xfrm>
            <a:custGeom>
              <a:rect b="b" l="l" r="r" t="t"/>
              <a:pathLst>
                <a:path extrusionOk="0" h="1406" w="15122">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9"/>
            <p:cNvSpPr/>
            <p:nvPr/>
          </p:nvSpPr>
          <p:spPr>
            <a:xfrm>
              <a:off x="2656050" y="3012775"/>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9"/>
            <p:cNvSpPr/>
            <p:nvPr/>
          </p:nvSpPr>
          <p:spPr>
            <a:xfrm>
              <a:off x="2648650" y="3005375"/>
              <a:ext cx="174700" cy="161775"/>
            </a:xfrm>
            <a:custGeom>
              <a:rect b="b" l="l" r="r" t="t"/>
              <a:pathLst>
                <a:path extrusionOk="0" h="6471" w="6988">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9"/>
            <p:cNvSpPr/>
            <p:nvPr/>
          </p:nvSpPr>
          <p:spPr>
            <a:xfrm>
              <a:off x="2644950" y="3225350"/>
              <a:ext cx="159000" cy="146050"/>
            </a:xfrm>
            <a:custGeom>
              <a:rect b="b" l="l" r="r" t="t"/>
              <a:pathLst>
                <a:path extrusionOk="0" h="5842" w="636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9"/>
            <p:cNvSpPr/>
            <p:nvPr/>
          </p:nvSpPr>
          <p:spPr>
            <a:xfrm>
              <a:off x="2636625" y="3217950"/>
              <a:ext cx="174725" cy="160850"/>
            </a:xfrm>
            <a:custGeom>
              <a:rect b="b" l="l" r="r" t="t"/>
              <a:pathLst>
                <a:path extrusionOk="0" h="6434" w="6989">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9"/>
            <p:cNvSpPr/>
            <p:nvPr/>
          </p:nvSpPr>
          <p:spPr>
            <a:xfrm>
              <a:off x="2618150" y="3425000"/>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9"/>
            <p:cNvSpPr/>
            <p:nvPr/>
          </p:nvSpPr>
          <p:spPr>
            <a:xfrm>
              <a:off x="2610750" y="3417600"/>
              <a:ext cx="174725" cy="160850"/>
            </a:xfrm>
            <a:custGeom>
              <a:rect b="b" l="l" r="r" t="t"/>
              <a:pathLst>
                <a:path extrusionOk="0" h="6434" w="6989">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9"/>
            <p:cNvSpPr/>
            <p:nvPr/>
          </p:nvSpPr>
          <p:spPr>
            <a:xfrm>
              <a:off x="5515725" y="3650500"/>
              <a:ext cx="855875" cy="1305100"/>
            </a:xfrm>
            <a:custGeom>
              <a:rect b="b" l="l" r="r" t="t"/>
              <a:pathLst>
                <a:path extrusionOk="0" h="52204" w="34235">
                  <a:moveTo>
                    <a:pt x="777" y="1"/>
                  </a:moveTo>
                  <a:lnTo>
                    <a:pt x="0" y="25769"/>
                  </a:lnTo>
                  <a:lnTo>
                    <a:pt x="34235" y="52204"/>
                  </a:lnTo>
                  <a:lnTo>
                    <a:pt x="34235" y="52204"/>
                  </a:lnTo>
                  <a:lnTo>
                    <a:pt x="34198" y="16527"/>
                  </a:lnTo>
                  <a:lnTo>
                    <a:pt x="7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9"/>
            <p:cNvSpPr/>
            <p:nvPr/>
          </p:nvSpPr>
          <p:spPr>
            <a:xfrm>
              <a:off x="5508325" y="3642975"/>
              <a:ext cx="871600" cy="1320100"/>
            </a:xfrm>
            <a:custGeom>
              <a:rect b="b" l="l" r="r" t="t"/>
              <a:pathLst>
                <a:path extrusionOk="0" h="52804" w="34864">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9"/>
            <p:cNvSpPr/>
            <p:nvPr/>
          </p:nvSpPr>
          <p:spPr>
            <a:xfrm>
              <a:off x="1200325" y="3650500"/>
              <a:ext cx="854975" cy="1305100"/>
            </a:xfrm>
            <a:custGeom>
              <a:rect b="b" l="l" r="r" t="t"/>
              <a:pathLst>
                <a:path extrusionOk="0" h="52204" w="34199">
                  <a:moveTo>
                    <a:pt x="33459" y="1"/>
                  </a:moveTo>
                  <a:lnTo>
                    <a:pt x="1" y="16527"/>
                  </a:lnTo>
                  <a:lnTo>
                    <a:pt x="1" y="52204"/>
                  </a:lnTo>
                  <a:lnTo>
                    <a:pt x="34198" y="25769"/>
                  </a:lnTo>
                  <a:lnTo>
                    <a:pt x="33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9"/>
            <p:cNvSpPr/>
            <p:nvPr/>
          </p:nvSpPr>
          <p:spPr>
            <a:xfrm>
              <a:off x="1192925" y="3642975"/>
              <a:ext cx="869775" cy="1320100"/>
            </a:xfrm>
            <a:custGeom>
              <a:rect b="b" l="l" r="r" t="t"/>
              <a:pathLst>
                <a:path extrusionOk="0" h="52804" w="34791">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9"/>
            <p:cNvSpPr/>
            <p:nvPr/>
          </p:nvSpPr>
          <p:spPr>
            <a:xfrm>
              <a:off x="2685625" y="2486850"/>
              <a:ext cx="543475" cy="497275"/>
            </a:xfrm>
            <a:custGeom>
              <a:rect b="b" l="l" r="r" t="t"/>
              <a:pathLst>
                <a:path extrusionOk="0" h="19891" w="21739">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9"/>
            <p:cNvSpPr/>
            <p:nvPr/>
          </p:nvSpPr>
          <p:spPr>
            <a:xfrm>
              <a:off x="2678225" y="2479450"/>
              <a:ext cx="558275" cy="513000"/>
            </a:xfrm>
            <a:custGeom>
              <a:rect b="b" l="l" r="r" t="t"/>
              <a:pathLst>
                <a:path extrusionOk="0" h="20520" w="22331">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9"/>
            <p:cNvSpPr/>
            <p:nvPr/>
          </p:nvSpPr>
          <p:spPr>
            <a:xfrm>
              <a:off x="2722600" y="2520125"/>
              <a:ext cx="469550" cy="430750"/>
            </a:xfrm>
            <a:custGeom>
              <a:rect b="b" l="l" r="r" t="t"/>
              <a:pathLst>
                <a:path extrusionOk="0" h="17230" w="18782">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9"/>
            <p:cNvSpPr/>
            <p:nvPr/>
          </p:nvSpPr>
          <p:spPr>
            <a:xfrm>
              <a:off x="2714275" y="2512725"/>
              <a:ext cx="485250" cy="445525"/>
            </a:xfrm>
            <a:custGeom>
              <a:rect b="b" l="l" r="r" t="t"/>
              <a:pathLst>
                <a:path extrusionOk="0" h="17821" w="1941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9"/>
            <p:cNvSpPr/>
            <p:nvPr/>
          </p:nvSpPr>
          <p:spPr>
            <a:xfrm>
              <a:off x="2772500" y="2565425"/>
              <a:ext cx="369725" cy="340150"/>
            </a:xfrm>
            <a:custGeom>
              <a:rect b="b" l="l" r="r" t="t"/>
              <a:pathLst>
                <a:path extrusionOk="0" h="13606" w="14789">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9"/>
            <p:cNvSpPr/>
            <p:nvPr/>
          </p:nvSpPr>
          <p:spPr>
            <a:xfrm>
              <a:off x="2850150" y="2636600"/>
              <a:ext cx="214450" cy="197800"/>
            </a:xfrm>
            <a:custGeom>
              <a:rect b="b" l="l" r="r" t="t"/>
              <a:pathLst>
                <a:path extrusionOk="0" h="7912" w="8578">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9"/>
            <p:cNvSpPr/>
            <p:nvPr/>
          </p:nvSpPr>
          <p:spPr>
            <a:xfrm>
              <a:off x="2957350" y="2520125"/>
              <a:ext cx="25" cy="430750"/>
            </a:xfrm>
            <a:custGeom>
              <a:rect b="b" l="l" r="r" t="t"/>
              <a:pathLst>
                <a:path extrusionOk="0" h="17230" w="1">
                  <a:moveTo>
                    <a:pt x="1" y="1"/>
                  </a:moveTo>
                  <a:lnTo>
                    <a:pt x="1" y="1722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9"/>
            <p:cNvSpPr/>
            <p:nvPr/>
          </p:nvSpPr>
          <p:spPr>
            <a:xfrm>
              <a:off x="2949950" y="2512725"/>
              <a:ext cx="14825" cy="445525"/>
            </a:xfrm>
            <a:custGeom>
              <a:rect b="b" l="l" r="r" t="t"/>
              <a:pathLst>
                <a:path extrusionOk="0" h="17821" w="593">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9"/>
            <p:cNvSpPr/>
            <p:nvPr/>
          </p:nvSpPr>
          <p:spPr>
            <a:xfrm>
              <a:off x="2722600" y="2735475"/>
              <a:ext cx="469550" cy="25"/>
            </a:xfrm>
            <a:custGeom>
              <a:rect b="b" l="l" r="r" t="t"/>
              <a:pathLst>
                <a:path extrusionOk="0" h="1" w="18782">
                  <a:moveTo>
                    <a:pt x="0" y="1"/>
                  </a:moveTo>
                  <a:lnTo>
                    <a:pt x="1878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9"/>
            <p:cNvSpPr/>
            <p:nvPr/>
          </p:nvSpPr>
          <p:spPr>
            <a:xfrm>
              <a:off x="2714275" y="2728100"/>
              <a:ext cx="485250" cy="14800"/>
            </a:xfrm>
            <a:custGeom>
              <a:rect b="b" l="l" r="r" t="t"/>
              <a:pathLst>
                <a:path extrusionOk="0" h="592" w="1941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9"/>
            <p:cNvSpPr/>
            <p:nvPr/>
          </p:nvSpPr>
          <p:spPr>
            <a:xfrm>
              <a:off x="1932350" y="3051575"/>
              <a:ext cx="224625" cy="411425"/>
            </a:xfrm>
            <a:custGeom>
              <a:rect b="b" l="l" r="r" t="t"/>
              <a:pathLst>
                <a:path extrusionOk="0" h="16457" w="8985">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9"/>
            <p:cNvSpPr/>
            <p:nvPr/>
          </p:nvSpPr>
          <p:spPr>
            <a:xfrm>
              <a:off x="1929575" y="3044200"/>
              <a:ext cx="230175" cy="426100"/>
            </a:xfrm>
            <a:custGeom>
              <a:rect b="b" l="l" r="r" t="t"/>
              <a:pathLst>
                <a:path extrusionOk="0" h="17044" w="9207">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9"/>
            <p:cNvSpPr/>
            <p:nvPr/>
          </p:nvSpPr>
          <p:spPr>
            <a:xfrm>
              <a:off x="1860250" y="3071925"/>
              <a:ext cx="241250" cy="60100"/>
            </a:xfrm>
            <a:custGeom>
              <a:rect b="b" l="l" r="r" t="t"/>
              <a:pathLst>
                <a:path extrusionOk="0" h="2404" w="965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9"/>
            <p:cNvSpPr/>
            <p:nvPr/>
          </p:nvSpPr>
          <p:spPr>
            <a:xfrm>
              <a:off x="1852850" y="3064525"/>
              <a:ext cx="256050" cy="74900"/>
            </a:xfrm>
            <a:custGeom>
              <a:rect b="b" l="l" r="r" t="t"/>
              <a:pathLst>
                <a:path extrusionOk="0" h="2996" w="10242">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9"/>
            <p:cNvSpPr/>
            <p:nvPr/>
          </p:nvSpPr>
          <p:spPr>
            <a:xfrm>
              <a:off x="2226250" y="3045125"/>
              <a:ext cx="224625" cy="411425"/>
            </a:xfrm>
            <a:custGeom>
              <a:rect b="b" l="l" r="r" t="t"/>
              <a:pathLst>
                <a:path extrusionOk="0" h="16457" w="8985">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9"/>
            <p:cNvSpPr/>
            <p:nvPr/>
          </p:nvSpPr>
          <p:spPr>
            <a:xfrm>
              <a:off x="2224400" y="3037725"/>
              <a:ext cx="230175" cy="426100"/>
            </a:xfrm>
            <a:custGeom>
              <a:rect b="b" l="l" r="r" t="t"/>
              <a:pathLst>
                <a:path extrusionOk="0" h="17044" w="9207">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9"/>
            <p:cNvSpPr/>
            <p:nvPr/>
          </p:nvSpPr>
          <p:spPr>
            <a:xfrm>
              <a:off x="2154175" y="3065450"/>
              <a:ext cx="241250" cy="60100"/>
            </a:xfrm>
            <a:custGeom>
              <a:rect b="b" l="l" r="r" t="t"/>
              <a:pathLst>
                <a:path extrusionOk="0" h="2404" w="965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9"/>
            <p:cNvSpPr/>
            <p:nvPr/>
          </p:nvSpPr>
          <p:spPr>
            <a:xfrm>
              <a:off x="2146775" y="3058050"/>
              <a:ext cx="256050" cy="75825"/>
            </a:xfrm>
            <a:custGeom>
              <a:rect b="b" l="l" r="r" t="t"/>
              <a:pathLst>
                <a:path extrusionOk="0" h="3033" w="10242">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9"/>
            <p:cNvSpPr/>
            <p:nvPr/>
          </p:nvSpPr>
          <p:spPr>
            <a:xfrm>
              <a:off x="6411325" y="2750350"/>
              <a:ext cx="307800" cy="342775"/>
            </a:xfrm>
            <a:custGeom>
              <a:rect b="b" l="l" r="r" t="t"/>
              <a:pathLst>
                <a:path extrusionOk="0" h="13711" w="12312">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9"/>
            <p:cNvSpPr/>
            <p:nvPr/>
          </p:nvSpPr>
          <p:spPr>
            <a:xfrm>
              <a:off x="6421500" y="2742875"/>
              <a:ext cx="288400" cy="358650"/>
            </a:xfrm>
            <a:custGeom>
              <a:rect b="b" l="l" r="r" t="t"/>
              <a:pathLst>
                <a:path extrusionOk="0" h="14346" w="11536">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9"/>
            <p:cNvSpPr/>
            <p:nvPr/>
          </p:nvSpPr>
          <p:spPr>
            <a:xfrm>
              <a:off x="6367900" y="2718725"/>
              <a:ext cx="380800" cy="356000"/>
            </a:xfrm>
            <a:custGeom>
              <a:rect b="b" l="l" r="r" t="t"/>
              <a:pathLst>
                <a:path extrusionOk="0" h="14240" w="15232">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9"/>
            <p:cNvSpPr/>
            <p:nvPr/>
          </p:nvSpPr>
          <p:spPr>
            <a:xfrm>
              <a:off x="6007425" y="2810625"/>
              <a:ext cx="244025" cy="272225"/>
            </a:xfrm>
            <a:custGeom>
              <a:rect b="b" l="l" r="r" t="t"/>
              <a:pathLst>
                <a:path extrusionOk="0" h="10889" w="9761">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9"/>
            <p:cNvSpPr/>
            <p:nvPr/>
          </p:nvSpPr>
          <p:spPr>
            <a:xfrm>
              <a:off x="6013900" y="2802950"/>
              <a:ext cx="231100" cy="287475"/>
            </a:xfrm>
            <a:custGeom>
              <a:rect b="b" l="l" r="r" t="t"/>
              <a:pathLst>
                <a:path extrusionOk="0" h="11499" w="9244">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9"/>
            <p:cNvSpPr/>
            <p:nvPr/>
          </p:nvSpPr>
          <p:spPr>
            <a:xfrm>
              <a:off x="5994500" y="2772900"/>
              <a:ext cx="258800" cy="320975"/>
            </a:xfrm>
            <a:custGeom>
              <a:rect b="b" l="l" r="r" t="t"/>
              <a:pathLst>
                <a:path extrusionOk="0" h="12839" w="10352">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9"/>
            <p:cNvSpPr/>
            <p:nvPr/>
          </p:nvSpPr>
          <p:spPr>
            <a:xfrm>
              <a:off x="5838275" y="3220725"/>
              <a:ext cx="467725" cy="561975"/>
            </a:xfrm>
            <a:custGeom>
              <a:rect b="b" l="l" r="r" t="t"/>
              <a:pathLst>
                <a:path extrusionOk="0" h="22479" w="18709">
                  <a:moveTo>
                    <a:pt x="8467" y="0"/>
                  </a:moveTo>
                  <a:lnTo>
                    <a:pt x="1" y="18523"/>
                  </a:lnTo>
                  <a:lnTo>
                    <a:pt x="8948" y="22479"/>
                  </a:lnTo>
                  <a:lnTo>
                    <a:pt x="18708" y="555"/>
                  </a:lnTo>
                  <a:lnTo>
                    <a:pt x="84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9"/>
            <p:cNvSpPr/>
            <p:nvPr/>
          </p:nvSpPr>
          <p:spPr>
            <a:xfrm>
              <a:off x="5829975" y="3213325"/>
              <a:ext cx="484325" cy="577500"/>
            </a:xfrm>
            <a:custGeom>
              <a:rect b="b" l="l" r="r" t="t"/>
              <a:pathLst>
                <a:path extrusionOk="0" h="23100" w="19373">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9"/>
            <p:cNvSpPr/>
            <p:nvPr/>
          </p:nvSpPr>
          <p:spPr>
            <a:xfrm>
              <a:off x="6088775" y="3235525"/>
              <a:ext cx="500975" cy="665475"/>
            </a:xfrm>
            <a:custGeom>
              <a:rect b="b" l="l" r="r" t="t"/>
              <a:pathLst>
                <a:path extrusionOk="0" h="26619" w="20039">
                  <a:moveTo>
                    <a:pt x="9945" y="0"/>
                  </a:moveTo>
                  <a:lnTo>
                    <a:pt x="0" y="22367"/>
                  </a:lnTo>
                  <a:lnTo>
                    <a:pt x="9575" y="26619"/>
                  </a:lnTo>
                  <a:lnTo>
                    <a:pt x="20038" y="518"/>
                  </a:lnTo>
                  <a:lnTo>
                    <a:pt x="9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9"/>
            <p:cNvSpPr/>
            <p:nvPr/>
          </p:nvSpPr>
          <p:spPr>
            <a:xfrm>
              <a:off x="6081375" y="3228125"/>
              <a:ext cx="516675" cy="680050"/>
            </a:xfrm>
            <a:custGeom>
              <a:rect b="b" l="l" r="r" t="t"/>
              <a:pathLst>
                <a:path extrusionOk="0" h="27202" w="20667">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9"/>
            <p:cNvSpPr/>
            <p:nvPr/>
          </p:nvSpPr>
          <p:spPr>
            <a:xfrm>
              <a:off x="5663600" y="3210550"/>
              <a:ext cx="354950" cy="461250"/>
            </a:xfrm>
            <a:custGeom>
              <a:rect b="b" l="l" r="r" t="t"/>
              <a:pathLst>
                <a:path extrusionOk="0" h="18450" w="14198">
                  <a:moveTo>
                    <a:pt x="7136" y="1"/>
                  </a:moveTo>
                  <a:lnTo>
                    <a:pt x="1" y="15824"/>
                  </a:lnTo>
                  <a:lnTo>
                    <a:pt x="5916" y="18449"/>
                  </a:lnTo>
                  <a:lnTo>
                    <a:pt x="14197" y="371"/>
                  </a:lnTo>
                  <a:lnTo>
                    <a:pt x="7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9"/>
            <p:cNvSpPr/>
            <p:nvPr/>
          </p:nvSpPr>
          <p:spPr>
            <a:xfrm>
              <a:off x="5655275" y="3202250"/>
              <a:ext cx="371575" cy="477650"/>
            </a:xfrm>
            <a:custGeom>
              <a:rect b="b" l="l" r="r" t="t"/>
              <a:pathLst>
                <a:path extrusionOk="0" h="19106" w="14863">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9"/>
            <p:cNvSpPr/>
            <p:nvPr/>
          </p:nvSpPr>
          <p:spPr>
            <a:xfrm>
              <a:off x="1289975" y="3512800"/>
              <a:ext cx="232025" cy="192275"/>
            </a:xfrm>
            <a:custGeom>
              <a:rect b="b" l="l" r="r" t="t"/>
              <a:pathLst>
                <a:path extrusionOk="0" h="7691" w="9281">
                  <a:moveTo>
                    <a:pt x="7136" y="0"/>
                  </a:moveTo>
                  <a:lnTo>
                    <a:pt x="1" y="1775"/>
                  </a:lnTo>
                  <a:lnTo>
                    <a:pt x="2441" y="7690"/>
                  </a:lnTo>
                  <a:lnTo>
                    <a:pt x="9280" y="5065"/>
                  </a:lnTo>
                  <a:lnTo>
                    <a:pt x="71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9"/>
            <p:cNvSpPr/>
            <p:nvPr/>
          </p:nvSpPr>
          <p:spPr>
            <a:xfrm>
              <a:off x="1281650" y="3505175"/>
              <a:ext cx="247750" cy="207525"/>
            </a:xfrm>
            <a:custGeom>
              <a:rect b="b" l="l" r="r" t="t"/>
              <a:pathLst>
                <a:path extrusionOk="0" h="8301" w="991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9"/>
            <p:cNvSpPr/>
            <p:nvPr/>
          </p:nvSpPr>
          <p:spPr>
            <a:xfrm>
              <a:off x="1197550" y="3311300"/>
              <a:ext cx="243100" cy="176575"/>
            </a:xfrm>
            <a:custGeom>
              <a:rect b="b" l="l" r="r" t="t"/>
              <a:pathLst>
                <a:path extrusionOk="0" h="7063" w="9724">
                  <a:moveTo>
                    <a:pt x="7469" y="1"/>
                  </a:moveTo>
                  <a:lnTo>
                    <a:pt x="1" y="888"/>
                  </a:lnTo>
                  <a:lnTo>
                    <a:pt x="2552" y="7062"/>
                  </a:lnTo>
                  <a:lnTo>
                    <a:pt x="9724" y="5398"/>
                  </a:lnTo>
                  <a:lnTo>
                    <a:pt x="74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9"/>
            <p:cNvSpPr/>
            <p:nvPr/>
          </p:nvSpPr>
          <p:spPr>
            <a:xfrm>
              <a:off x="1190150" y="3302975"/>
              <a:ext cx="258825" cy="192475"/>
            </a:xfrm>
            <a:custGeom>
              <a:rect b="b" l="l" r="r" t="t"/>
              <a:pathLst>
                <a:path extrusionOk="0" h="7699" w="10353">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9"/>
            <p:cNvSpPr/>
            <p:nvPr/>
          </p:nvSpPr>
          <p:spPr>
            <a:xfrm>
              <a:off x="1413825" y="3288200"/>
              <a:ext cx="203375" cy="151600"/>
            </a:xfrm>
            <a:custGeom>
              <a:rect b="b" l="l" r="r" t="t"/>
              <a:pathLst>
                <a:path extrusionOk="0" h="6064" w="8135">
                  <a:moveTo>
                    <a:pt x="6323" y="0"/>
                  </a:moveTo>
                  <a:lnTo>
                    <a:pt x="1" y="777"/>
                  </a:lnTo>
                  <a:lnTo>
                    <a:pt x="2256" y="6064"/>
                  </a:lnTo>
                  <a:lnTo>
                    <a:pt x="8134" y="4733"/>
                  </a:lnTo>
                  <a:lnTo>
                    <a:pt x="63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9"/>
            <p:cNvSpPr/>
            <p:nvPr/>
          </p:nvSpPr>
          <p:spPr>
            <a:xfrm>
              <a:off x="1406425" y="3280575"/>
              <a:ext cx="219100" cy="166850"/>
            </a:xfrm>
            <a:custGeom>
              <a:rect b="b" l="l" r="r" t="t"/>
              <a:pathLst>
                <a:path extrusionOk="0" h="6674" w="8764">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9"/>
            <p:cNvSpPr/>
            <p:nvPr/>
          </p:nvSpPr>
          <p:spPr>
            <a:xfrm>
              <a:off x="1601450" y="3269700"/>
              <a:ext cx="162700" cy="129425"/>
            </a:xfrm>
            <a:custGeom>
              <a:rect b="b" l="l" r="r" t="t"/>
              <a:pathLst>
                <a:path extrusionOk="0" h="5177" w="6508">
                  <a:moveTo>
                    <a:pt x="4844" y="1"/>
                  </a:moveTo>
                  <a:lnTo>
                    <a:pt x="1" y="592"/>
                  </a:lnTo>
                  <a:lnTo>
                    <a:pt x="1812" y="5177"/>
                  </a:lnTo>
                  <a:lnTo>
                    <a:pt x="6508" y="4105"/>
                  </a:lnTo>
                  <a:lnTo>
                    <a:pt x="48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9"/>
            <p:cNvSpPr/>
            <p:nvPr/>
          </p:nvSpPr>
          <p:spPr>
            <a:xfrm>
              <a:off x="1593150" y="3262075"/>
              <a:ext cx="179325" cy="145375"/>
            </a:xfrm>
            <a:custGeom>
              <a:rect b="b" l="l" r="r" t="t"/>
              <a:pathLst>
                <a:path extrusionOk="0" h="5815" w="7173">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9"/>
            <p:cNvSpPr/>
            <p:nvPr/>
          </p:nvSpPr>
          <p:spPr>
            <a:xfrm>
              <a:off x="1497950" y="3470275"/>
              <a:ext cx="185800" cy="158075"/>
            </a:xfrm>
            <a:custGeom>
              <a:rect b="b" l="l" r="r" t="t"/>
              <a:pathLst>
                <a:path extrusionOk="0" h="6323" w="7432">
                  <a:moveTo>
                    <a:pt x="5767" y="1"/>
                  </a:moveTo>
                  <a:lnTo>
                    <a:pt x="0" y="1405"/>
                  </a:lnTo>
                  <a:lnTo>
                    <a:pt x="2033" y="6323"/>
                  </a:lnTo>
                  <a:lnTo>
                    <a:pt x="7431" y="4252"/>
                  </a:lnTo>
                  <a:lnTo>
                    <a:pt x="5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9"/>
            <p:cNvSpPr/>
            <p:nvPr/>
          </p:nvSpPr>
          <p:spPr>
            <a:xfrm>
              <a:off x="1489625" y="3462650"/>
              <a:ext cx="202425" cy="173825"/>
            </a:xfrm>
            <a:custGeom>
              <a:rect b="b" l="l" r="r" t="t"/>
              <a:pathLst>
                <a:path extrusionOk="0" h="6953" w="8097">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9"/>
            <p:cNvSpPr/>
            <p:nvPr/>
          </p:nvSpPr>
          <p:spPr>
            <a:xfrm>
              <a:off x="1004375" y="3337175"/>
              <a:ext cx="228325" cy="193200"/>
            </a:xfrm>
            <a:custGeom>
              <a:rect b="b" l="l" r="r" t="t"/>
              <a:pathLst>
                <a:path extrusionOk="0" h="7728" w="9133">
                  <a:moveTo>
                    <a:pt x="6545" y="1"/>
                  </a:moveTo>
                  <a:lnTo>
                    <a:pt x="1" y="814"/>
                  </a:lnTo>
                  <a:lnTo>
                    <a:pt x="2811" y="7728"/>
                  </a:lnTo>
                  <a:lnTo>
                    <a:pt x="9133" y="6286"/>
                  </a:lnTo>
                  <a:lnTo>
                    <a:pt x="65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9"/>
            <p:cNvSpPr/>
            <p:nvPr/>
          </p:nvSpPr>
          <p:spPr>
            <a:xfrm>
              <a:off x="996075" y="3329800"/>
              <a:ext cx="244025" cy="208150"/>
            </a:xfrm>
            <a:custGeom>
              <a:rect b="b" l="l" r="r" t="t"/>
              <a:pathLst>
                <a:path extrusionOk="0" h="8326" w="9761">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9"/>
            <p:cNvSpPr/>
            <p:nvPr/>
          </p:nvSpPr>
          <p:spPr>
            <a:xfrm>
              <a:off x="1752100" y="3259550"/>
              <a:ext cx="92475" cy="106300"/>
            </a:xfrm>
            <a:custGeom>
              <a:rect b="b" l="l" r="r" t="t"/>
              <a:pathLst>
                <a:path extrusionOk="0" h="4252" w="3699">
                  <a:moveTo>
                    <a:pt x="2108" y="0"/>
                  </a:moveTo>
                  <a:lnTo>
                    <a:pt x="1" y="259"/>
                  </a:lnTo>
                  <a:lnTo>
                    <a:pt x="1628" y="4252"/>
                  </a:lnTo>
                  <a:lnTo>
                    <a:pt x="3698" y="3808"/>
                  </a:lnTo>
                  <a:lnTo>
                    <a:pt x="2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9"/>
            <p:cNvSpPr/>
            <p:nvPr/>
          </p:nvSpPr>
          <p:spPr>
            <a:xfrm>
              <a:off x="1743800" y="3251925"/>
              <a:ext cx="109075" cy="121575"/>
            </a:xfrm>
            <a:custGeom>
              <a:rect b="b" l="l" r="r" t="t"/>
              <a:pathLst>
                <a:path extrusionOk="0" h="4863" w="4363">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9"/>
            <p:cNvSpPr/>
            <p:nvPr/>
          </p:nvSpPr>
          <p:spPr>
            <a:xfrm>
              <a:off x="1087575" y="3563625"/>
              <a:ext cx="235700" cy="215375"/>
            </a:xfrm>
            <a:custGeom>
              <a:rect b="b" l="l" r="r" t="t"/>
              <a:pathLst>
                <a:path extrusionOk="0" h="8615" w="9428">
                  <a:moveTo>
                    <a:pt x="6951" y="1"/>
                  </a:moveTo>
                  <a:lnTo>
                    <a:pt x="0" y="1701"/>
                  </a:lnTo>
                  <a:lnTo>
                    <a:pt x="2810" y="8615"/>
                  </a:lnTo>
                  <a:lnTo>
                    <a:pt x="9428" y="6064"/>
                  </a:lnTo>
                  <a:lnTo>
                    <a:pt x="69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9"/>
            <p:cNvSpPr/>
            <p:nvPr/>
          </p:nvSpPr>
          <p:spPr>
            <a:xfrm>
              <a:off x="1079250" y="3556000"/>
              <a:ext cx="252350" cy="231100"/>
            </a:xfrm>
            <a:custGeom>
              <a:rect b="b" l="l" r="r" t="t"/>
              <a:pathLst>
                <a:path extrusionOk="0" h="9244" w="10094">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9"/>
            <p:cNvSpPr/>
            <p:nvPr/>
          </p:nvSpPr>
          <p:spPr>
            <a:xfrm>
              <a:off x="1670775" y="3434225"/>
              <a:ext cx="154375" cy="132200"/>
            </a:xfrm>
            <a:custGeom>
              <a:rect b="b" l="l" r="r" t="t"/>
              <a:pathLst>
                <a:path extrusionOk="0" h="5288" w="6175">
                  <a:moveTo>
                    <a:pt x="4733" y="1"/>
                  </a:moveTo>
                  <a:lnTo>
                    <a:pt x="1" y="1147"/>
                  </a:lnTo>
                  <a:lnTo>
                    <a:pt x="1627" y="5288"/>
                  </a:lnTo>
                  <a:lnTo>
                    <a:pt x="6175" y="3513"/>
                  </a:lnTo>
                  <a:lnTo>
                    <a:pt x="47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9"/>
            <p:cNvSpPr/>
            <p:nvPr/>
          </p:nvSpPr>
          <p:spPr>
            <a:xfrm>
              <a:off x="1663375" y="3426600"/>
              <a:ext cx="170100" cy="147450"/>
            </a:xfrm>
            <a:custGeom>
              <a:rect b="b" l="l" r="r" t="t"/>
              <a:pathLst>
                <a:path extrusionOk="0" h="5898" w="6804">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9"/>
            <p:cNvSpPr/>
            <p:nvPr/>
          </p:nvSpPr>
          <p:spPr>
            <a:xfrm>
              <a:off x="1817725" y="3414825"/>
              <a:ext cx="87850" cy="97075"/>
            </a:xfrm>
            <a:custGeom>
              <a:rect b="b" l="l" r="r" t="t"/>
              <a:pathLst>
                <a:path extrusionOk="0" h="3883" w="3514">
                  <a:moveTo>
                    <a:pt x="1997" y="0"/>
                  </a:moveTo>
                  <a:lnTo>
                    <a:pt x="1" y="481"/>
                  </a:lnTo>
                  <a:lnTo>
                    <a:pt x="1406" y="3882"/>
                  </a:lnTo>
                  <a:lnTo>
                    <a:pt x="3513" y="3069"/>
                  </a:lnTo>
                  <a:lnTo>
                    <a:pt x="19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9"/>
            <p:cNvSpPr/>
            <p:nvPr/>
          </p:nvSpPr>
          <p:spPr>
            <a:xfrm>
              <a:off x="1810350" y="3407175"/>
              <a:ext cx="103525" cy="112350"/>
            </a:xfrm>
            <a:custGeom>
              <a:rect b="b" l="l" r="r" t="t"/>
              <a:pathLst>
                <a:path extrusionOk="0" h="4494" w="4141">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9"/>
            <p:cNvSpPr/>
            <p:nvPr/>
          </p:nvSpPr>
          <p:spPr>
            <a:xfrm>
              <a:off x="6467700" y="3108900"/>
              <a:ext cx="396550" cy="1791250"/>
            </a:xfrm>
            <a:custGeom>
              <a:rect b="b" l="l" r="r" t="t"/>
              <a:pathLst>
                <a:path extrusionOk="0" h="71650" w="15862">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9"/>
            <p:cNvSpPr/>
            <p:nvPr/>
          </p:nvSpPr>
          <p:spPr>
            <a:xfrm>
              <a:off x="6694150" y="3425900"/>
              <a:ext cx="170100" cy="713575"/>
            </a:xfrm>
            <a:custGeom>
              <a:rect b="b" l="l" r="r" t="t"/>
              <a:pathLst>
                <a:path extrusionOk="0" h="28543" w="6804">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9"/>
            <p:cNvSpPr/>
            <p:nvPr/>
          </p:nvSpPr>
          <p:spPr>
            <a:xfrm>
              <a:off x="5578575" y="4023925"/>
              <a:ext cx="478775" cy="632200"/>
            </a:xfrm>
            <a:custGeom>
              <a:rect b="b" l="l" r="r" t="t"/>
              <a:pathLst>
                <a:path extrusionOk="0" h="25288" w="19151">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9"/>
            <p:cNvSpPr/>
            <p:nvPr/>
          </p:nvSpPr>
          <p:spPr>
            <a:xfrm>
              <a:off x="5824425" y="4187500"/>
              <a:ext cx="15725" cy="314275"/>
            </a:xfrm>
            <a:custGeom>
              <a:rect b="b" l="l" r="r" t="t"/>
              <a:pathLst>
                <a:path extrusionOk="0" h="12571" w="629">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9"/>
            <p:cNvSpPr/>
            <p:nvPr/>
          </p:nvSpPr>
          <p:spPr>
            <a:xfrm>
              <a:off x="5823500" y="3806475"/>
              <a:ext cx="396525" cy="794825"/>
            </a:xfrm>
            <a:custGeom>
              <a:rect b="b" l="l" r="r" t="t"/>
              <a:pathLst>
                <a:path extrusionOk="0" h="31793" w="15861">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9"/>
            <p:cNvSpPr/>
            <p:nvPr/>
          </p:nvSpPr>
          <p:spPr>
            <a:xfrm>
              <a:off x="694750" y="2954525"/>
              <a:ext cx="15750" cy="1954850"/>
            </a:xfrm>
            <a:custGeom>
              <a:rect b="b" l="l" r="r" t="t"/>
              <a:pathLst>
                <a:path extrusionOk="0" h="78194" w="63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9"/>
            <p:cNvSpPr/>
            <p:nvPr/>
          </p:nvSpPr>
          <p:spPr>
            <a:xfrm>
              <a:off x="758525" y="3878800"/>
              <a:ext cx="223700" cy="15750"/>
            </a:xfrm>
            <a:custGeom>
              <a:rect b="b" l="l" r="r" t="t"/>
              <a:pathLst>
                <a:path extrusionOk="0" h="630" w="8948">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9"/>
            <p:cNvSpPr/>
            <p:nvPr/>
          </p:nvSpPr>
          <p:spPr>
            <a:xfrm>
              <a:off x="966475" y="3697650"/>
              <a:ext cx="170100" cy="1175700"/>
            </a:xfrm>
            <a:custGeom>
              <a:rect b="b" l="l" r="r" t="t"/>
              <a:pathLst>
                <a:path extrusionOk="0" h="47028" w="6804">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9"/>
            <p:cNvSpPr/>
            <p:nvPr/>
          </p:nvSpPr>
          <p:spPr>
            <a:xfrm>
              <a:off x="794575" y="4078450"/>
              <a:ext cx="187650" cy="332750"/>
            </a:xfrm>
            <a:custGeom>
              <a:rect b="b" l="l" r="r" t="t"/>
              <a:pathLst>
                <a:path extrusionOk="0" h="13310" w="7506">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9"/>
            <p:cNvSpPr/>
            <p:nvPr/>
          </p:nvSpPr>
          <p:spPr>
            <a:xfrm>
              <a:off x="1193850" y="4105250"/>
              <a:ext cx="14825" cy="813375"/>
            </a:xfrm>
            <a:custGeom>
              <a:rect b="b" l="l" r="r" t="t"/>
              <a:pathLst>
                <a:path extrusionOk="0" h="32535" w="593">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9"/>
            <p:cNvSpPr/>
            <p:nvPr/>
          </p:nvSpPr>
          <p:spPr>
            <a:xfrm>
              <a:off x="6377125" y="4105250"/>
              <a:ext cx="15750" cy="857750"/>
            </a:xfrm>
            <a:custGeom>
              <a:rect b="b" l="l" r="r" t="t"/>
              <a:pathLst>
                <a:path extrusionOk="0" h="34310" w="63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9"/>
            <p:cNvSpPr/>
            <p:nvPr/>
          </p:nvSpPr>
          <p:spPr>
            <a:xfrm>
              <a:off x="1301075" y="3906075"/>
              <a:ext cx="715400" cy="278475"/>
            </a:xfrm>
            <a:custGeom>
              <a:rect b="b" l="l" r="r" t="t"/>
              <a:pathLst>
                <a:path extrusionOk="0" h="11139" w="28616">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9"/>
            <p:cNvSpPr/>
            <p:nvPr/>
          </p:nvSpPr>
          <p:spPr>
            <a:xfrm>
              <a:off x="1355600" y="3997100"/>
              <a:ext cx="297650" cy="595025"/>
            </a:xfrm>
            <a:custGeom>
              <a:rect b="b" l="l" r="r" t="t"/>
              <a:pathLst>
                <a:path extrusionOk="0" h="23801" w="11906">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9"/>
            <p:cNvSpPr/>
            <p:nvPr/>
          </p:nvSpPr>
          <p:spPr>
            <a:xfrm>
              <a:off x="1882425" y="4069200"/>
              <a:ext cx="14825" cy="206150"/>
            </a:xfrm>
            <a:custGeom>
              <a:rect b="b" l="l" r="r" t="t"/>
              <a:pathLst>
                <a:path extrusionOk="0" h="8246" w="593">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9"/>
            <p:cNvSpPr/>
            <p:nvPr/>
          </p:nvSpPr>
          <p:spPr>
            <a:xfrm>
              <a:off x="3261425" y="5005475"/>
              <a:ext cx="265300" cy="191150"/>
            </a:xfrm>
            <a:custGeom>
              <a:rect b="b" l="l" r="r" t="t"/>
              <a:pathLst>
                <a:path extrusionOk="0" h="7646" w="10612">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9"/>
            <p:cNvSpPr/>
            <p:nvPr/>
          </p:nvSpPr>
          <p:spPr>
            <a:xfrm>
              <a:off x="3268825" y="4997850"/>
              <a:ext cx="265300" cy="206375"/>
            </a:xfrm>
            <a:custGeom>
              <a:rect b="b" l="l" r="r" t="t"/>
              <a:pathLst>
                <a:path extrusionOk="0" h="8255" w="10612">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9"/>
            <p:cNvSpPr/>
            <p:nvPr/>
          </p:nvSpPr>
          <p:spPr>
            <a:xfrm>
              <a:off x="3389900" y="4063650"/>
              <a:ext cx="271775" cy="1028750"/>
            </a:xfrm>
            <a:custGeom>
              <a:rect b="b" l="l" r="r" t="t"/>
              <a:pathLst>
                <a:path extrusionOk="0" h="41150" w="10871">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9"/>
            <p:cNvSpPr/>
            <p:nvPr/>
          </p:nvSpPr>
          <p:spPr>
            <a:xfrm>
              <a:off x="3382525" y="4055650"/>
              <a:ext cx="287450" cy="1044125"/>
            </a:xfrm>
            <a:custGeom>
              <a:rect b="b" l="l" r="r" t="t"/>
              <a:pathLst>
                <a:path extrusionOk="0" h="41765" w="11498">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9"/>
            <p:cNvSpPr/>
            <p:nvPr/>
          </p:nvSpPr>
          <p:spPr>
            <a:xfrm>
              <a:off x="3397300" y="3850150"/>
              <a:ext cx="427050" cy="427050"/>
            </a:xfrm>
            <a:custGeom>
              <a:rect b="b" l="l" r="r" t="t"/>
              <a:pathLst>
                <a:path extrusionOk="0" h="17082" w="17082">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9"/>
            <p:cNvSpPr/>
            <p:nvPr/>
          </p:nvSpPr>
          <p:spPr>
            <a:xfrm>
              <a:off x="338990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9"/>
            <p:cNvSpPr/>
            <p:nvPr/>
          </p:nvSpPr>
          <p:spPr>
            <a:xfrm>
              <a:off x="4143175" y="5005475"/>
              <a:ext cx="265300" cy="191150"/>
            </a:xfrm>
            <a:custGeom>
              <a:rect b="b" l="l" r="r" t="t"/>
              <a:pathLst>
                <a:path extrusionOk="0" h="7646" w="10612">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9"/>
            <p:cNvSpPr/>
            <p:nvPr/>
          </p:nvSpPr>
          <p:spPr>
            <a:xfrm>
              <a:off x="4135800" y="4997850"/>
              <a:ext cx="265275" cy="206375"/>
            </a:xfrm>
            <a:custGeom>
              <a:rect b="b" l="l" r="r" t="t"/>
              <a:pathLst>
                <a:path extrusionOk="0" h="8255" w="10611">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9"/>
            <p:cNvSpPr/>
            <p:nvPr/>
          </p:nvSpPr>
          <p:spPr>
            <a:xfrm>
              <a:off x="4008250" y="4063650"/>
              <a:ext cx="271750" cy="1028750"/>
            </a:xfrm>
            <a:custGeom>
              <a:rect b="b" l="l" r="r" t="t"/>
              <a:pathLst>
                <a:path extrusionOk="0" h="41150" w="1087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9"/>
            <p:cNvSpPr/>
            <p:nvPr/>
          </p:nvSpPr>
          <p:spPr>
            <a:xfrm>
              <a:off x="3999925" y="4055650"/>
              <a:ext cx="287475" cy="1044125"/>
            </a:xfrm>
            <a:custGeom>
              <a:rect b="b" l="l" r="r" t="t"/>
              <a:pathLst>
                <a:path extrusionOk="0" h="41765" w="11499">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9"/>
            <p:cNvSpPr/>
            <p:nvPr/>
          </p:nvSpPr>
          <p:spPr>
            <a:xfrm>
              <a:off x="3844650" y="3850150"/>
              <a:ext cx="427950" cy="427050"/>
            </a:xfrm>
            <a:custGeom>
              <a:rect b="b" l="l" r="r" t="t"/>
              <a:pathLst>
                <a:path extrusionOk="0" h="17082" w="17118">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9"/>
            <p:cNvSpPr/>
            <p:nvPr/>
          </p:nvSpPr>
          <p:spPr>
            <a:xfrm>
              <a:off x="383725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9"/>
            <p:cNvSpPr/>
            <p:nvPr/>
          </p:nvSpPr>
          <p:spPr>
            <a:xfrm>
              <a:off x="3685675" y="2397200"/>
              <a:ext cx="332750" cy="450150"/>
            </a:xfrm>
            <a:custGeom>
              <a:rect b="b" l="l" r="r" t="t"/>
              <a:pathLst>
                <a:path extrusionOk="0" h="18006" w="1331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9"/>
            <p:cNvSpPr/>
            <p:nvPr/>
          </p:nvSpPr>
          <p:spPr>
            <a:xfrm>
              <a:off x="3710625" y="2388875"/>
              <a:ext cx="312425" cy="466800"/>
            </a:xfrm>
            <a:custGeom>
              <a:rect b="b" l="l" r="r" t="t"/>
              <a:pathLst>
                <a:path extrusionOk="0" h="18672" w="12497">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9"/>
            <p:cNvSpPr/>
            <p:nvPr/>
          </p:nvSpPr>
          <p:spPr>
            <a:xfrm>
              <a:off x="3762400" y="2725350"/>
              <a:ext cx="136800" cy="153425"/>
            </a:xfrm>
            <a:custGeom>
              <a:rect b="b" l="l" r="r" t="t"/>
              <a:pathLst>
                <a:path extrusionOk="0" h="6137" w="5472">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9"/>
            <p:cNvSpPr/>
            <p:nvPr/>
          </p:nvSpPr>
          <p:spPr>
            <a:xfrm>
              <a:off x="3755000" y="2717000"/>
              <a:ext cx="151600" cy="169525"/>
            </a:xfrm>
            <a:custGeom>
              <a:rect b="b" l="l" r="r" t="t"/>
              <a:pathLst>
                <a:path extrusionOk="0" h="6781" w="6064">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9"/>
            <p:cNvSpPr/>
            <p:nvPr/>
          </p:nvSpPr>
          <p:spPr>
            <a:xfrm>
              <a:off x="3642950" y="2338775"/>
              <a:ext cx="450350" cy="524625"/>
            </a:xfrm>
            <a:custGeom>
              <a:rect b="b" l="l" r="r" t="t"/>
              <a:pathLst>
                <a:path extrusionOk="0" h="20985" w="18014">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9"/>
            <p:cNvSpPr/>
            <p:nvPr/>
          </p:nvSpPr>
          <p:spPr>
            <a:xfrm>
              <a:off x="3658875" y="2330650"/>
              <a:ext cx="406700" cy="540725"/>
            </a:xfrm>
            <a:custGeom>
              <a:rect b="b" l="l" r="r" t="t"/>
              <a:pathLst>
                <a:path extrusionOk="0" h="21629" w="16268">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9"/>
            <p:cNvSpPr/>
            <p:nvPr/>
          </p:nvSpPr>
          <p:spPr>
            <a:xfrm>
              <a:off x="3633000" y="2838275"/>
              <a:ext cx="438125" cy="93175"/>
            </a:xfrm>
            <a:custGeom>
              <a:rect b="b" l="l" r="r" t="t"/>
              <a:pathLst>
                <a:path extrusionOk="0" h="3727" w="17525">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9"/>
            <p:cNvSpPr/>
            <p:nvPr/>
          </p:nvSpPr>
          <p:spPr>
            <a:xfrm>
              <a:off x="3624675" y="2830675"/>
              <a:ext cx="454750" cy="108425"/>
            </a:xfrm>
            <a:custGeom>
              <a:rect b="b" l="l" r="r" t="t"/>
              <a:pathLst>
                <a:path extrusionOk="0" h="4337" w="1819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9"/>
            <p:cNvSpPr/>
            <p:nvPr/>
          </p:nvSpPr>
          <p:spPr>
            <a:xfrm>
              <a:off x="3174550" y="2857500"/>
              <a:ext cx="244950" cy="223675"/>
            </a:xfrm>
            <a:custGeom>
              <a:rect b="b" l="l" r="r" t="t"/>
              <a:pathLst>
                <a:path extrusionOk="0" h="8947" w="9798">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9"/>
            <p:cNvSpPr/>
            <p:nvPr/>
          </p:nvSpPr>
          <p:spPr>
            <a:xfrm>
              <a:off x="3165325" y="2849175"/>
              <a:ext cx="261575" cy="239575"/>
            </a:xfrm>
            <a:custGeom>
              <a:rect b="b" l="l" r="r" t="t"/>
              <a:pathLst>
                <a:path extrusionOk="0" h="9583" w="10463">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9"/>
            <p:cNvSpPr/>
            <p:nvPr/>
          </p:nvSpPr>
          <p:spPr>
            <a:xfrm>
              <a:off x="3119100" y="3076550"/>
              <a:ext cx="183025" cy="423600"/>
            </a:xfrm>
            <a:custGeom>
              <a:rect b="b" l="l" r="r" t="t"/>
              <a:pathLst>
                <a:path extrusionOk="0" h="16944" w="7321">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9"/>
            <p:cNvSpPr/>
            <p:nvPr/>
          </p:nvSpPr>
          <p:spPr>
            <a:xfrm>
              <a:off x="3110775" y="3068775"/>
              <a:ext cx="198750" cy="439425"/>
            </a:xfrm>
            <a:custGeom>
              <a:rect b="b" l="l" r="r" t="t"/>
              <a:pathLst>
                <a:path extrusionOk="0" h="17577" w="795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9"/>
            <p:cNvSpPr/>
            <p:nvPr/>
          </p:nvSpPr>
          <p:spPr>
            <a:xfrm>
              <a:off x="3104300" y="2951775"/>
              <a:ext cx="378050" cy="561575"/>
            </a:xfrm>
            <a:custGeom>
              <a:rect b="b" l="l" r="r" t="t"/>
              <a:pathLst>
                <a:path extrusionOk="0" h="22463" w="15122">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9"/>
            <p:cNvSpPr/>
            <p:nvPr/>
          </p:nvSpPr>
          <p:spPr>
            <a:xfrm>
              <a:off x="3113550" y="2944025"/>
              <a:ext cx="376200" cy="577100"/>
            </a:xfrm>
            <a:custGeom>
              <a:rect b="b" l="l" r="r" t="t"/>
              <a:pathLst>
                <a:path extrusionOk="0" h="23084" w="15048">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9"/>
            <p:cNvSpPr/>
            <p:nvPr/>
          </p:nvSpPr>
          <p:spPr>
            <a:xfrm>
              <a:off x="4058150" y="2922175"/>
              <a:ext cx="1011175" cy="521400"/>
            </a:xfrm>
            <a:custGeom>
              <a:rect b="b" l="l" r="r" t="t"/>
              <a:pathLst>
                <a:path extrusionOk="0" h="20856" w="40447">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9"/>
            <p:cNvSpPr/>
            <p:nvPr/>
          </p:nvSpPr>
          <p:spPr>
            <a:xfrm>
              <a:off x="4049825" y="2914800"/>
              <a:ext cx="1026900" cy="537025"/>
            </a:xfrm>
            <a:custGeom>
              <a:rect b="b" l="l" r="r" t="t"/>
              <a:pathLst>
                <a:path extrusionOk="0" h="21481" w="41076">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9"/>
            <p:cNvSpPr/>
            <p:nvPr/>
          </p:nvSpPr>
          <p:spPr>
            <a:xfrm>
              <a:off x="5032325" y="2936500"/>
              <a:ext cx="282850" cy="248425"/>
            </a:xfrm>
            <a:custGeom>
              <a:rect b="b" l="l" r="r" t="t"/>
              <a:pathLst>
                <a:path extrusionOk="0" h="9937" w="11314">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9"/>
            <p:cNvSpPr/>
            <p:nvPr/>
          </p:nvSpPr>
          <p:spPr>
            <a:xfrm>
              <a:off x="5024000" y="2928650"/>
              <a:ext cx="291175" cy="263450"/>
            </a:xfrm>
            <a:custGeom>
              <a:rect b="b" l="l" r="r" t="t"/>
              <a:pathLst>
                <a:path extrusionOk="0" h="10538" w="11647">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9"/>
            <p:cNvSpPr/>
            <p:nvPr/>
          </p:nvSpPr>
          <p:spPr>
            <a:xfrm>
              <a:off x="5170975" y="3049725"/>
              <a:ext cx="49925" cy="34225"/>
            </a:xfrm>
            <a:custGeom>
              <a:rect b="b" l="l" r="r" t="t"/>
              <a:pathLst>
                <a:path extrusionOk="0" h="1369" w="1997">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9"/>
            <p:cNvSpPr/>
            <p:nvPr/>
          </p:nvSpPr>
          <p:spPr>
            <a:xfrm>
              <a:off x="5177425" y="3078150"/>
              <a:ext cx="36075" cy="32750"/>
            </a:xfrm>
            <a:custGeom>
              <a:rect b="b" l="l" r="r" t="t"/>
              <a:pathLst>
                <a:path extrusionOk="0" h="1310" w="1443">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9"/>
            <p:cNvSpPr/>
            <p:nvPr/>
          </p:nvSpPr>
          <p:spPr>
            <a:xfrm>
              <a:off x="5175600" y="3110600"/>
              <a:ext cx="33275" cy="33575"/>
            </a:xfrm>
            <a:custGeom>
              <a:rect b="b" l="l" r="r" t="t"/>
              <a:pathLst>
                <a:path extrusionOk="0" h="1343" w="1331">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9"/>
            <p:cNvSpPr/>
            <p:nvPr/>
          </p:nvSpPr>
          <p:spPr>
            <a:xfrm>
              <a:off x="5094250" y="3007225"/>
              <a:ext cx="42550" cy="15725"/>
            </a:xfrm>
            <a:custGeom>
              <a:rect b="b" l="l" r="r" t="t"/>
              <a:pathLst>
                <a:path extrusionOk="0" h="629" w="1702">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9"/>
            <p:cNvSpPr/>
            <p:nvPr/>
          </p:nvSpPr>
          <p:spPr>
            <a:xfrm>
              <a:off x="3419475" y="2893525"/>
              <a:ext cx="818000" cy="942775"/>
            </a:xfrm>
            <a:custGeom>
              <a:rect b="b" l="l" r="r" t="t"/>
              <a:pathLst>
                <a:path extrusionOk="0" h="37711" w="3272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9"/>
            <p:cNvSpPr/>
            <p:nvPr/>
          </p:nvSpPr>
          <p:spPr>
            <a:xfrm>
              <a:off x="3411175" y="2886150"/>
              <a:ext cx="833700" cy="957550"/>
            </a:xfrm>
            <a:custGeom>
              <a:rect b="b" l="l" r="r" t="t"/>
              <a:pathLst>
                <a:path extrusionOk="0" h="38302" w="33348">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9"/>
            <p:cNvSpPr/>
            <p:nvPr/>
          </p:nvSpPr>
          <p:spPr>
            <a:xfrm>
              <a:off x="3472175" y="3836275"/>
              <a:ext cx="732025" cy="440925"/>
            </a:xfrm>
            <a:custGeom>
              <a:rect b="b" l="l" r="r" t="t"/>
              <a:pathLst>
                <a:path extrusionOk="0" h="17637" w="29281">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9"/>
            <p:cNvSpPr/>
            <p:nvPr/>
          </p:nvSpPr>
          <p:spPr>
            <a:xfrm>
              <a:off x="3468475" y="3828900"/>
              <a:ext cx="737575" cy="455675"/>
            </a:xfrm>
            <a:custGeom>
              <a:rect b="b" l="l" r="r" t="t"/>
              <a:pathLst>
                <a:path extrusionOk="0" h="18227" w="29503">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9"/>
            <p:cNvSpPr/>
            <p:nvPr/>
          </p:nvSpPr>
          <p:spPr>
            <a:xfrm>
              <a:off x="3795650" y="4161625"/>
              <a:ext cx="109100" cy="415025"/>
            </a:xfrm>
            <a:custGeom>
              <a:rect b="b" l="l" r="r" t="t"/>
              <a:pathLst>
                <a:path extrusionOk="0" h="16601" w="4364">
                  <a:moveTo>
                    <a:pt x="1" y="1"/>
                  </a:moveTo>
                  <a:lnTo>
                    <a:pt x="1" y="16601"/>
                  </a:lnTo>
                  <a:lnTo>
                    <a:pt x="4363" y="16601"/>
                  </a:lnTo>
                  <a:lnTo>
                    <a:pt x="4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9"/>
            <p:cNvSpPr/>
            <p:nvPr/>
          </p:nvSpPr>
          <p:spPr>
            <a:xfrm>
              <a:off x="3788275" y="4154225"/>
              <a:ext cx="123875" cy="430750"/>
            </a:xfrm>
            <a:custGeom>
              <a:rect b="b" l="l" r="r" t="t"/>
              <a:pathLst>
                <a:path extrusionOk="0" h="17230" w="4955">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9"/>
            <p:cNvSpPr/>
            <p:nvPr/>
          </p:nvSpPr>
          <p:spPr>
            <a:xfrm>
              <a:off x="3767925" y="4511925"/>
              <a:ext cx="164550" cy="525000"/>
            </a:xfrm>
            <a:custGeom>
              <a:rect b="b" l="l" r="r" t="t"/>
              <a:pathLst>
                <a:path extrusionOk="0" h="21000" w="6582">
                  <a:moveTo>
                    <a:pt x="1" y="1"/>
                  </a:moveTo>
                  <a:lnTo>
                    <a:pt x="1" y="21000"/>
                  </a:lnTo>
                  <a:lnTo>
                    <a:pt x="6582" y="21000"/>
                  </a:lnTo>
                  <a:lnTo>
                    <a:pt x="65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9"/>
            <p:cNvSpPr/>
            <p:nvPr/>
          </p:nvSpPr>
          <p:spPr>
            <a:xfrm>
              <a:off x="3760550" y="4503600"/>
              <a:ext cx="179325" cy="540725"/>
            </a:xfrm>
            <a:custGeom>
              <a:rect b="b" l="l" r="r" t="t"/>
              <a:pathLst>
                <a:path extrusionOk="0" h="21629" w="7173">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9"/>
            <p:cNvSpPr/>
            <p:nvPr/>
          </p:nvSpPr>
          <p:spPr>
            <a:xfrm>
              <a:off x="3244800" y="4999025"/>
              <a:ext cx="1202500" cy="159000"/>
            </a:xfrm>
            <a:custGeom>
              <a:rect b="b" l="l" r="r" t="t"/>
              <a:pathLst>
                <a:path extrusionOk="0" h="6360" w="4810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9"/>
            <p:cNvSpPr/>
            <p:nvPr/>
          </p:nvSpPr>
          <p:spPr>
            <a:xfrm>
              <a:off x="3237400" y="4991250"/>
              <a:ext cx="1217275" cy="174150"/>
            </a:xfrm>
            <a:custGeom>
              <a:rect b="b" l="l" r="r" t="t"/>
              <a:pathLst>
                <a:path extrusionOk="0" h="6966" w="48691">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9"/>
            <p:cNvSpPr/>
            <p:nvPr/>
          </p:nvSpPr>
          <p:spPr>
            <a:xfrm>
              <a:off x="3253125" y="5145975"/>
              <a:ext cx="73025" cy="72125"/>
            </a:xfrm>
            <a:custGeom>
              <a:rect b="b" l="l" r="r" t="t"/>
              <a:pathLst>
                <a:path extrusionOk="0" h="2885" w="2921">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9"/>
            <p:cNvSpPr/>
            <p:nvPr/>
          </p:nvSpPr>
          <p:spPr>
            <a:xfrm>
              <a:off x="3245725" y="5137650"/>
              <a:ext cx="87825" cy="88750"/>
            </a:xfrm>
            <a:custGeom>
              <a:rect b="b" l="l" r="r" t="t"/>
              <a:pathLst>
                <a:path extrusionOk="0" h="3550" w="3513">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9"/>
            <p:cNvSpPr/>
            <p:nvPr/>
          </p:nvSpPr>
          <p:spPr>
            <a:xfrm>
              <a:off x="3809525" y="5145975"/>
              <a:ext cx="73050" cy="72125"/>
            </a:xfrm>
            <a:custGeom>
              <a:rect b="b" l="l" r="r" t="t"/>
              <a:pathLst>
                <a:path extrusionOk="0" h="2885" w="2922">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9"/>
            <p:cNvSpPr/>
            <p:nvPr/>
          </p:nvSpPr>
          <p:spPr>
            <a:xfrm>
              <a:off x="3802125" y="5137650"/>
              <a:ext cx="87825" cy="88750"/>
            </a:xfrm>
            <a:custGeom>
              <a:rect b="b" l="l" r="r" t="t"/>
              <a:pathLst>
                <a:path extrusionOk="0" h="3550" w="3513">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9"/>
            <p:cNvSpPr/>
            <p:nvPr/>
          </p:nvSpPr>
          <p:spPr>
            <a:xfrm>
              <a:off x="4369625" y="5145975"/>
              <a:ext cx="72125" cy="72125"/>
            </a:xfrm>
            <a:custGeom>
              <a:rect b="b" l="l" r="r" t="t"/>
              <a:pathLst>
                <a:path extrusionOk="0" h="2885" w="2885">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9"/>
            <p:cNvSpPr/>
            <p:nvPr/>
          </p:nvSpPr>
          <p:spPr>
            <a:xfrm>
              <a:off x="4362225" y="5137650"/>
              <a:ext cx="87850" cy="88750"/>
            </a:xfrm>
            <a:custGeom>
              <a:rect b="b" l="l" r="r" t="t"/>
              <a:pathLst>
                <a:path extrusionOk="0" h="3550" w="3514">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9"/>
            <p:cNvSpPr/>
            <p:nvPr/>
          </p:nvSpPr>
          <p:spPr>
            <a:xfrm>
              <a:off x="3325200" y="3763275"/>
              <a:ext cx="108175" cy="466775"/>
            </a:xfrm>
            <a:custGeom>
              <a:rect b="b" l="l" r="r" t="t"/>
              <a:pathLst>
                <a:path extrusionOk="0" h="18671" w="4327">
                  <a:moveTo>
                    <a:pt x="1" y="0"/>
                  </a:moveTo>
                  <a:lnTo>
                    <a:pt x="1" y="14382"/>
                  </a:lnTo>
                  <a:cubicBezTo>
                    <a:pt x="1" y="16748"/>
                    <a:pt x="1923" y="18671"/>
                    <a:pt x="4326" y="18671"/>
                  </a:cubicBezTo>
                  <a:lnTo>
                    <a:pt x="4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9"/>
            <p:cNvSpPr/>
            <p:nvPr/>
          </p:nvSpPr>
          <p:spPr>
            <a:xfrm>
              <a:off x="3317825" y="3755875"/>
              <a:ext cx="122950" cy="482500"/>
            </a:xfrm>
            <a:custGeom>
              <a:rect b="b" l="l" r="r" t="t"/>
              <a:pathLst>
                <a:path extrusionOk="0" h="19300" w="4918">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9"/>
            <p:cNvSpPr/>
            <p:nvPr/>
          </p:nvSpPr>
          <p:spPr>
            <a:xfrm>
              <a:off x="326420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9"/>
            <p:cNvSpPr/>
            <p:nvPr/>
          </p:nvSpPr>
          <p:spPr>
            <a:xfrm>
              <a:off x="3255900" y="3658825"/>
              <a:ext cx="184875" cy="102625"/>
            </a:xfrm>
            <a:custGeom>
              <a:rect b="b" l="l" r="r" t="t"/>
              <a:pathLst>
                <a:path extrusionOk="0" h="4105" w="7395">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9"/>
            <p:cNvSpPr/>
            <p:nvPr/>
          </p:nvSpPr>
          <p:spPr>
            <a:xfrm>
              <a:off x="4271650" y="3763275"/>
              <a:ext cx="107250" cy="466775"/>
            </a:xfrm>
            <a:custGeom>
              <a:rect b="b" l="l" r="r" t="t"/>
              <a:pathLst>
                <a:path extrusionOk="0" h="18671" w="4290">
                  <a:moveTo>
                    <a:pt x="1" y="0"/>
                  </a:moveTo>
                  <a:lnTo>
                    <a:pt x="1" y="18671"/>
                  </a:lnTo>
                  <a:cubicBezTo>
                    <a:pt x="2367" y="18671"/>
                    <a:pt x="4289" y="16748"/>
                    <a:pt x="4289" y="14382"/>
                  </a:cubicBezTo>
                  <a:lnTo>
                    <a:pt x="42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9"/>
            <p:cNvSpPr/>
            <p:nvPr/>
          </p:nvSpPr>
          <p:spPr>
            <a:xfrm>
              <a:off x="4264275" y="3755875"/>
              <a:ext cx="122950" cy="482500"/>
            </a:xfrm>
            <a:custGeom>
              <a:rect b="b" l="l" r="r" t="t"/>
              <a:pathLst>
                <a:path extrusionOk="0" h="19300" w="4918">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9"/>
            <p:cNvSpPr/>
            <p:nvPr/>
          </p:nvSpPr>
          <p:spPr>
            <a:xfrm>
              <a:off x="427165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9"/>
            <p:cNvSpPr/>
            <p:nvPr/>
          </p:nvSpPr>
          <p:spPr>
            <a:xfrm>
              <a:off x="4264275" y="3658825"/>
              <a:ext cx="183950" cy="102625"/>
            </a:xfrm>
            <a:custGeom>
              <a:rect b="b" l="l" r="r" t="t"/>
              <a:pathLst>
                <a:path extrusionOk="0" h="4105" w="7358">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9"/>
            <p:cNvSpPr/>
            <p:nvPr/>
          </p:nvSpPr>
          <p:spPr>
            <a:xfrm>
              <a:off x="3376050" y="3036800"/>
              <a:ext cx="949250" cy="1256100"/>
            </a:xfrm>
            <a:custGeom>
              <a:rect b="b" l="l" r="r" t="t"/>
              <a:pathLst>
                <a:path extrusionOk="0" h="50244" w="3797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9"/>
            <p:cNvSpPr/>
            <p:nvPr/>
          </p:nvSpPr>
          <p:spPr>
            <a:xfrm>
              <a:off x="3367725" y="3029400"/>
              <a:ext cx="964950" cy="1271825"/>
            </a:xfrm>
            <a:custGeom>
              <a:rect b="b" l="l" r="r" t="t"/>
              <a:pathLst>
                <a:path extrusionOk="0" h="50873" w="38598">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9"/>
            <p:cNvSpPr/>
            <p:nvPr/>
          </p:nvSpPr>
          <p:spPr>
            <a:xfrm>
              <a:off x="3376050" y="3089475"/>
              <a:ext cx="949250" cy="1256100"/>
            </a:xfrm>
            <a:custGeom>
              <a:rect b="b" l="l" r="r" t="t"/>
              <a:pathLst>
                <a:path extrusionOk="0" h="50244" w="3797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9"/>
            <p:cNvSpPr/>
            <p:nvPr/>
          </p:nvSpPr>
          <p:spPr>
            <a:xfrm>
              <a:off x="3367725" y="3082075"/>
              <a:ext cx="964950" cy="1270900"/>
            </a:xfrm>
            <a:custGeom>
              <a:rect b="b" l="l" r="r" t="t"/>
              <a:pathLst>
                <a:path extrusionOk="0" h="50836" w="38598">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sp>
        <p:nvSpPr>
          <p:cNvPr id="2292" name="Google Shape;2292;p40"/>
          <p:cNvSpPr txBox="1"/>
          <p:nvPr>
            <p:ph type="title"/>
          </p:nvPr>
        </p:nvSpPr>
        <p:spPr>
          <a:xfrm>
            <a:off x="2931700" y="2508750"/>
            <a:ext cx="69045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RL Concepts </a:t>
            </a:r>
            <a:r>
              <a:rPr lang="en" sz="4300"/>
              <a:t> </a:t>
            </a:r>
            <a:endParaRPr sz="4300"/>
          </a:p>
        </p:txBody>
      </p:sp>
      <p:sp>
        <p:nvSpPr>
          <p:cNvPr id="2293" name="Google Shape;2293;p40"/>
          <p:cNvSpPr txBox="1"/>
          <p:nvPr>
            <p:ph idx="2" type="title"/>
          </p:nvPr>
        </p:nvSpPr>
        <p:spPr>
          <a:xfrm>
            <a:off x="29718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7" name="Shape 2297"/>
        <p:cNvGrpSpPr/>
        <p:nvPr/>
      </p:nvGrpSpPr>
      <p:grpSpPr>
        <a:xfrm>
          <a:off x="0" y="0"/>
          <a:ext cx="0" cy="0"/>
          <a:chOff x="0" y="0"/>
          <a:chExt cx="0" cy="0"/>
        </a:xfrm>
      </p:grpSpPr>
      <p:sp>
        <p:nvSpPr>
          <p:cNvPr id="2298" name="Google Shape;2298;p41"/>
          <p:cNvSpPr txBox="1"/>
          <p:nvPr>
            <p:ph idx="1" type="subTitle"/>
          </p:nvPr>
        </p:nvSpPr>
        <p:spPr>
          <a:xfrm>
            <a:off x="401850" y="1826550"/>
            <a:ext cx="53772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t>
            </a:r>
            <a:r>
              <a:rPr lang="en" sz="1500">
                <a:solidFill>
                  <a:srgbClr val="292929"/>
                </a:solidFill>
                <a:highlight>
                  <a:srgbClr val="FFFFFF"/>
                </a:highlight>
                <a:latin typeface="Georgia"/>
                <a:ea typeface="Georgia"/>
                <a:cs typeface="Georgia"/>
                <a:sym typeface="Georgia"/>
              </a:rPr>
              <a:t>Reinforcement Learning is a family of algorithms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and techniques used for Control (e.g. Robotics, Autonomous driving, etc..) and Decision making. These approaches solve problems that need to be expressed as a Markov Decision</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 Process (MDP).</a:t>
            </a:r>
            <a:r>
              <a:rPr lang="en">
                <a:latin typeface="Barlow Semi Condensed"/>
                <a:ea typeface="Barlow Semi Condensed"/>
                <a:cs typeface="Barlow Semi Condensed"/>
                <a:sym typeface="Barlow Semi Condensed"/>
              </a:rPr>
              <a:t>”</a:t>
            </a:r>
            <a:endParaRPr>
              <a:latin typeface="Barlow Semi Condensed"/>
              <a:ea typeface="Barlow Semi Condensed"/>
              <a:cs typeface="Barlow Semi Condensed"/>
              <a:sym typeface="Barlow Semi Condensed"/>
            </a:endParaRPr>
          </a:p>
        </p:txBody>
      </p:sp>
      <p:grpSp>
        <p:nvGrpSpPr>
          <p:cNvPr id="2299" name="Google Shape;2299;p41"/>
          <p:cNvGrpSpPr/>
          <p:nvPr/>
        </p:nvGrpSpPr>
        <p:grpSpPr>
          <a:xfrm>
            <a:off x="5229574" y="938967"/>
            <a:ext cx="3879489" cy="3879489"/>
            <a:chOff x="4522050" y="622650"/>
            <a:chExt cx="3898200" cy="3898200"/>
          </a:xfrm>
        </p:grpSpPr>
        <p:sp>
          <p:nvSpPr>
            <p:cNvPr id="2300" name="Google Shape;2300;p41"/>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1"/>
            <p:cNvSpPr/>
            <p:nvPr/>
          </p:nvSpPr>
          <p:spPr>
            <a:xfrm>
              <a:off x="4698900" y="799500"/>
              <a:ext cx="3544500" cy="35445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02" name="Google Shape;2302;p41"/>
          <p:cNvPicPr preferRelativeResize="0"/>
          <p:nvPr/>
        </p:nvPicPr>
        <p:blipFill>
          <a:blip r:embed="rId3">
            <a:alphaModFix/>
          </a:blip>
          <a:stretch>
            <a:fillRect/>
          </a:stretch>
        </p:blipFill>
        <p:spPr>
          <a:xfrm>
            <a:off x="5896150" y="1704688"/>
            <a:ext cx="2422425" cy="234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