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1" r:id="rId5"/>
    <p:sldId id="271" r:id="rId6"/>
    <p:sldId id="263" r:id="rId7"/>
    <p:sldId id="272" r:id="rId8"/>
    <p:sldId id="273" r:id="rId9"/>
    <p:sldId id="274" r:id="rId10"/>
    <p:sldId id="275" r:id="rId11"/>
    <p:sldId id="265" r:id="rId12"/>
    <p:sldId id="266" r:id="rId13"/>
    <p:sldId id="276" r:id="rId14"/>
    <p:sldId id="267" r:id="rId15"/>
    <p:sldId id="278" r:id="rId16"/>
    <p:sldId id="277" r:id="rId17"/>
    <p:sldId id="268" r:id="rId18"/>
    <p:sldId id="279" r:id="rId19"/>
    <p:sldId id="26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02" autoAdjust="0"/>
    <p:restoredTop sz="89911" autoAdjust="0"/>
  </p:normalViewPr>
  <p:slideViewPr>
    <p:cSldViewPr snapToGrid="0">
      <p:cViewPr>
        <p:scale>
          <a:sx n="100" d="100"/>
          <a:sy n="100" d="100"/>
        </p:scale>
        <p:origin x="-568" y="8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9/13/18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9/13/18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9/13/18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index.html" TargetMode="External"/><Relationship Id="rId4" Type="http://schemas.openxmlformats.org/officeDocument/2006/relationships/hyperlink" Target="https://www.data.gov/" TargetMode="External"/><Relationship Id="rId5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ff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73" y="2715490"/>
            <a:ext cx="11166764" cy="811329"/>
          </a:xfrm>
        </p:spPr>
        <p:txBody>
          <a:bodyPr>
            <a:normAutofit/>
          </a:bodyPr>
          <a:lstStyle/>
          <a:p>
            <a:r>
              <a:rPr lang="en-US" sz="4000" dirty="0"/>
              <a:t>What are the drivers for Americans’ Healthcare Cost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/>
          <a:p>
            <a:r>
              <a:rPr lang="en-US" sz="2800" dirty="0"/>
              <a:t>Presented by</a:t>
            </a:r>
          </a:p>
          <a:p>
            <a:r>
              <a:rPr lang="en-US" dirty="0"/>
              <a:t>Brian Jemison, </a:t>
            </a:r>
            <a:r>
              <a:rPr lang="en-US" dirty="0" err="1"/>
              <a:t>Honghong</a:t>
            </a:r>
            <a:r>
              <a:rPr lang="en-US" dirty="0"/>
              <a:t> Zhang,</a:t>
            </a:r>
          </a:p>
          <a:p>
            <a:r>
              <a:rPr lang="en-US" dirty="0"/>
              <a:t>Ling Luo, </a:t>
            </a:r>
            <a:r>
              <a:rPr lang="en-US" dirty="0" err="1"/>
              <a:t>Indra</a:t>
            </a:r>
            <a:r>
              <a:rPr lang="en-US" dirty="0"/>
              <a:t> </a:t>
            </a:r>
            <a:r>
              <a:rPr lang="en-US" dirty="0" err="1"/>
              <a:t>Merai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7382" y="558016"/>
            <a:ext cx="10972800" cy="1066800"/>
          </a:xfrm>
        </p:spPr>
        <p:txBody>
          <a:bodyPr/>
          <a:lstStyle/>
          <a:p>
            <a:r>
              <a:rPr lang="en-US" dirty="0"/>
              <a:t>Step 2: Age Distribution Percentage per State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7667081-D8D9-A54A-BE75-F71ACA418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6" y="1624817"/>
            <a:ext cx="10417528" cy="3590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9E1419-DD3E-024E-8F57-73A45EAFBF9A}"/>
              </a:ext>
            </a:extLst>
          </p:cNvPr>
          <p:cNvSpPr txBox="1"/>
          <p:nvPr/>
        </p:nvSpPr>
        <p:spPr>
          <a:xfrm>
            <a:off x="1086631" y="5526707"/>
            <a:ext cx="10024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States of Alabama, Alaska, Arizona, Arkansas, California, Colorado have different age group  structure,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middle age adult is more than senior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states have similar age groups, each is 25%. 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 was gathered from these sites:</a:t>
            </a:r>
          </a:p>
          <a:p>
            <a:pPr lvl="1"/>
            <a:r>
              <a:rPr lang="en-US" sz="2400" dirty="0"/>
              <a:t>The Henry J. Kaiser Family Foundation (</a:t>
            </a:r>
            <a:r>
              <a:rPr lang="en-US" sz="2400" dirty="0">
                <a:hlinkClick r:id="rId2"/>
              </a:rPr>
              <a:t>https://www.kff.org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Centers for Disease Control and Prevention (</a:t>
            </a:r>
            <a:r>
              <a:rPr lang="en-US" sz="2400" dirty="0">
                <a:hlinkClick r:id="rId3"/>
              </a:rPr>
              <a:t>https://www.cdc.gov/brfss/index.html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U.S. Government’s open data (</a:t>
            </a:r>
            <a:r>
              <a:rPr lang="en-US" dirty="0">
                <a:hlinkClick r:id="rId4"/>
              </a:rPr>
              <a:t>https://www.data.gov</a:t>
            </a:r>
            <a:r>
              <a:rPr lang="en-US" dirty="0"/>
              <a:t>)</a:t>
            </a:r>
          </a:p>
          <a:p>
            <a:pPr lvl="1"/>
            <a:r>
              <a:rPr lang="en-US" sz="2400" dirty="0"/>
              <a:t>American Fact Finder (</a:t>
            </a:r>
            <a:r>
              <a:rPr lang="en-US" sz="2400" dirty="0">
                <a:hlinkClick r:id="rId5"/>
              </a:rPr>
              <a:t>https://factfinder.census.gov/faces/nav/jsf/pages/index.xhtml</a:t>
            </a:r>
            <a:r>
              <a:rPr lang="en-US" sz="2400" dirty="0"/>
              <a:t>)</a:t>
            </a:r>
          </a:p>
          <a:p>
            <a:r>
              <a:rPr lang="en-US" dirty="0"/>
              <a:t>In summary:</a:t>
            </a:r>
          </a:p>
          <a:p>
            <a:pPr lvl="1"/>
            <a:r>
              <a:rPr lang="en-US" dirty="0"/>
              <a:t>As a group we decided on a disease or unhealthily habit as a factor that would drive the cost of the health care up, but data analysis show that there is not a strong correlation between tobacco smoking and healthcare expenditures. </a:t>
            </a:r>
          </a:p>
          <a:p>
            <a:pPr lvl="1"/>
            <a:r>
              <a:rPr lang="en-US" dirty="0"/>
              <a:t>Age distribution average across all states except for a few are pretty much the same across the four tier in our data.</a:t>
            </a:r>
          </a:p>
          <a:p>
            <a:pPr lvl="1"/>
            <a:r>
              <a:rPr lang="en-US" dirty="0"/>
              <a:t>Gross Domestic Product and household income for all states is within a very small range difference, except when you factor in District of Columbia. 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Model Fit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Healthcare Spending with different variables</a:t>
            </a:r>
          </a:p>
          <a:p>
            <a:r>
              <a:rPr lang="en-US" dirty="0"/>
              <a:t>Run Linear regression Models to test the statically significance </a:t>
            </a:r>
          </a:p>
          <a:p>
            <a:r>
              <a:rPr lang="en-US" dirty="0"/>
              <a:t>Select the OLS Model to explain the Expenditure of Healthcare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1800"/>
            <a:ext cx="10972800" cy="1009073"/>
          </a:xfrm>
        </p:spPr>
        <p:txBody>
          <a:bodyPr>
            <a:normAutofit/>
          </a:bodyPr>
          <a:lstStyle/>
          <a:p>
            <a:r>
              <a:rPr lang="en-US" dirty="0"/>
              <a:t>Lesson 3: Scatter Plot With Smoking Percentage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711200" y="1616364"/>
            <a:ext cx="4054764" cy="3990110"/>
          </a:xfrm>
        </p:spPr>
        <p:txBody>
          <a:bodyPr/>
          <a:lstStyle/>
          <a:p>
            <a:pPr fontAlgn="base"/>
            <a:r>
              <a:rPr lang="en-US" dirty="0"/>
              <a:t>By looking the chart of: Smoker population percentage and the Healthcare spending, the correlation of those are very random: the lower smoker population percentage doesn’t means the lower health spending.</a:t>
            </a:r>
          </a:p>
          <a:p>
            <a:pPr fontAlgn="base"/>
            <a:r>
              <a:rPr lang="en-US" dirty="0"/>
              <a:t>Overall, the smoker population shows downtrend over those years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AA37C94-E46C-EF46-B35C-94064BBCCA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98" y="1800423"/>
            <a:ext cx="6926802" cy="3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1800"/>
            <a:ext cx="10972800" cy="1009073"/>
          </a:xfrm>
        </p:spPr>
        <p:txBody>
          <a:bodyPr/>
          <a:lstStyle/>
          <a:p>
            <a:r>
              <a:rPr lang="en-US" dirty="0"/>
              <a:t>Lesson 3: Scatter Plot With GDP &amp; Income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4424218" cy="8909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4535055" cy="10571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57F26FF-6C60-B442-9703-E88F2EC4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4" y="1324047"/>
            <a:ext cx="5168655" cy="2579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77A1989-C051-B34E-A82E-0F279723A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13" y="1324047"/>
            <a:ext cx="4953956" cy="24725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4691" y="4433455"/>
            <a:ext cx="3075709" cy="118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7600" y="4426650"/>
            <a:ext cx="4077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Healthcare spending shows strong correlation with the GDP.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50382" y="4376908"/>
            <a:ext cx="36294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dirty="0">
                <a:solidFill>
                  <a:srgbClr val="455F51"/>
                </a:solidFill>
                <a:latin typeface="Calibri" charset="0"/>
              </a:rPr>
              <a:t>   Similar trend with GDP, the Healthcare spending has the strong positive relationship.</a:t>
            </a:r>
            <a:endParaRPr lang="en-US" dirty="0">
              <a:solidFill>
                <a:srgbClr val="297D53"/>
              </a:solidFill>
              <a:latin typeface="Georgia" charset="0"/>
            </a:endParaRPr>
          </a:p>
          <a:p>
            <a:pPr marL="365760" indent="-256032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endParaRPr lang="en-US" dirty="0"/>
          </a:p>
          <a:p>
            <a:pPr marL="365760" indent="-256032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1800"/>
            <a:ext cx="10972800" cy="1009073"/>
          </a:xfrm>
        </p:spPr>
        <p:txBody>
          <a:bodyPr/>
          <a:lstStyle/>
          <a:p>
            <a:r>
              <a:rPr lang="en-US" dirty="0"/>
              <a:t>Lesson 3: Scatter Plot With Gender Distribution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4424218" cy="8909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4535055" cy="10571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4691" y="4433455"/>
            <a:ext cx="3075709" cy="1182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77009" y="4115170"/>
            <a:ext cx="818582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en-US" dirty="0">
                <a:solidFill>
                  <a:schemeClr val="tx2"/>
                </a:solidFill>
              </a:rPr>
              <a:t>The relationship between healthcare spend with Gender distribution has the bell shape ,not the linear –showing the more balance of the gender , the less of the spending.</a:t>
            </a:r>
          </a:p>
          <a:p>
            <a:pPr marL="365760" indent="-256032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r>
              <a:rPr lang="en-US" dirty="0">
                <a:solidFill>
                  <a:schemeClr val="tx2"/>
                </a:solidFill>
              </a:rPr>
              <a:t>The healthcare expenditure shows the uptrend over the years. </a:t>
            </a:r>
          </a:p>
          <a:p>
            <a:pPr marL="365760" indent="-256032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ABDDC9A-67E2-3245-89BC-323F979C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" y="1440873"/>
            <a:ext cx="4908924" cy="2450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26814FA-FD39-4B46-AA09-A840F1507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40873"/>
            <a:ext cx="5168655" cy="25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31800"/>
            <a:ext cx="10972800" cy="1009073"/>
          </a:xfrm>
        </p:spPr>
        <p:txBody>
          <a:bodyPr/>
          <a:lstStyle/>
          <a:p>
            <a:r>
              <a:rPr lang="en-US"/>
              <a:t>Step </a:t>
            </a:r>
            <a:r>
              <a:rPr lang="en-US" dirty="0"/>
              <a:t>3: Scatter Plot With Age Group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7B683B75-501E-2440-9BC3-1280126881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6" y="1330325"/>
            <a:ext cx="4828317" cy="240982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824A77F-771C-D740-A8C9-FCAA75814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1346925"/>
            <a:ext cx="5153025" cy="2571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9006E7-B6E4-A648-A47F-B62C9F3C5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8" y="3806828"/>
            <a:ext cx="5283159" cy="2636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4457C4C-78EE-6B40-B039-90907A90B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63" y="3806827"/>
            <a:ext cx="5283159" cy="26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8" y="616528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Regression Statistic Model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92" y="1534844"/>
            <a:ext cx="10042136" cy="43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4310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Regression Statistic Model Analysis-Chart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7710"/>
            <a:ext cx="5765800" cy="4324350"/>
          </a:xfrm>
        </p:spPr>
      </p:pic>
      <p:sp>
        <p:nvSpPr>
          <p:cNvPr id="6" name="Rounded Rectangle 5"/>
          <p:cNvSpPr/>
          <p:nvPr/>
        </p:nvSpPr>
        <p:spPr>
          <a:xfrm>
            <a:off x="1330036" y="1995055"/>
            <a:ext cx="4562764" cy="294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After run the multiple variances linear, we selected the Income, GDP and Middle-age Group percentage as the explanation drivers for the healthcare spending also those factors can be used as the indictors to forecast the expenditures.  </a:t>
            </a:r>
          </a:p>
        </p:txBody>
      </p:sp>
    </p:spTree>
    <p:extLst>
      <p:ext uri="{BB962C8B-B14F-4D97-AF65-F5344CB8AC3E}">
        <p14:creationId xmlns:p14="http://schemas.microsoft.com/office/powerpoint/2010/main" val="32369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Surprise results:</a:t>
            </a:r>
          </a:p>
          <a:p>
            <a:pPr lvl="1"/>
            <a:r>
              <a:rPr lang="en-US" dirty="0"/>
              <a:t>Middle-age group has the strongest correlation with the healthcare spend;</a:t>
            </a:r>
          </a:p>
          <a:p>
            <a:pPr lvl="1"/>
            <a:r>
              <a:rPr lang="en-US" dirty="0"/>
              <a:t>Gender distribution didn’t relate to the healthcare spend;</a:t>
            </a:r>
          </a:p>
          <a:p>
            <a:pPr lvl="1"/>
            <a:r>
              <a:rPr lang="en-US" dirty="0"/>
              <a:t>Income and GDP correlated with the healthcare spend positively.</a:t>
            </a:r>
          </a:p>
          <a:p>
            <a:r>
              <a:rPr lang="en-US" dirty="0"/>
              <a:t>Limitations and Improvement.</a:t>
            </a:r>
          </a:p>
          <a:p>
            <a:pPr lvl="1"/>
            <a:r>
              <a:rPr lang="en-US" dirty="0"/>
              <a:t>GDP &amp; Income may has the </a:t>
            </a:r>
            <a:r>
              <a:rPr lang="en-US" dirty="0" err="1"/>
              <a:t>multicollinearity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Besides of the linear relationship, drivers may have other Stat relationship;</a:t>
            </a:r>
          </a:p>
          <a:p>
            <a:pPr lvl="1"/>
            <a:r>
              <a:rPr lang="en-US" dirty="0"/>
              <a:t>Other drivers may be missed.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What factors impact healthcare cost in the United States?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Gather historical data from reliable data source for the years 2010 to 2014 for the 50 states and the capital for their healthcare spend per Capital.</a:t>
            </a:r>
          </a:p>
          <a:p>
            <a:r>
              <a:rPr lang="en-US" dirty="0"/>
              <a:t>Explore the drivers/factors that affect the healthcare expenditure.</a:t>
            </a:r>
          </a:p>
          <a:p>
            <a:r>
              <a:rPr lang="en-US" dirty="0"/>
              <a:t>Formularize the simplify model that fit those drivers to </a:t>
            </a:r>
            <a:r>
              <a:rPr lang="en-US" dirty="0" err="1" smtClean="0"/>
              <a:t>explian</a:t>
            </a:r>
            <a:r>
              <a:rPr lang="en-US" dirty="0" smtClean="0"/>
              <a:t> </a:t>
            </a:r>
            <a:r>
              <a:rPr lang="en-US" dirty="0"/>
              <a:t>healthcare spend 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383BB-18DA-4293-876B-097AE827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82" y="3144982"/>
            <a:ext cx="10972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questions, concerns or suggestions?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Expenditure Data Collect</a:t>
            </a:r>
          </a:p>
          <a:p>
            <a:pPr lvl="1"/>
            <a:r>
              <a:rPr lang="en-US" dirty="0"/>
              <a:t>Historical data from reliable data source for the years 2010 to 2014 for the 50 state the healthcare spend per capital.</a:t>
            </a:r>
          </a:p>
          <a:p>
            <a:r>
              <a:rPr lang="en-US" dirty="0"/>
              <a:t>Factors Exploratory Analysis </a:t>
            </a:r>
          </a:p>
          <a:p>
            <a:pPr lvl="1"/>
            <a:r>
              <a:rPr lang="en-US" dirty="0"/>
              <a:t>Start from exploratory analysis with the variables that affect the healthcare spend.</a:t>
            </a:r>
          </a:p>
          <a:p>
            <a:r>
              <a:rPr lang="en-US" dirty="0" smtClean="0"/>
              <a:t>Explain</a:t>
            </a:r>
            <a:r>
              <a:rPr lang="en-US" dirty="0" smtClean="0"/>
              <a:t> </a:t>
            </a:r>
            <a:r>
              <a:rPr lang="en-US" dirty="0"/>
              <a:t>Healthcare Spend </a:t>
            </a:r>
            <a:r>
              <a:rPr lang="en-US" dirty="0" smtClean="0"/>
              <a:t>Statics Model</a:t>
            </a:r>
            <a:endParaRPr lang="en-US" dirty="0"/>
          </a:p>
          <a:p>
            <a:pPr lvl="1"/>
            <a:r>
              <a:rPr lang="en-US" dirty="0"/>
              <a:t>Identify the drivers and fit those factors into the Linear Regression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ED9BB9-F78D-D944-B303-80A59D1C02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967346"/>
            <a:ext cx="6705599" cy="478971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Healthcare Expenditure Exploration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 the data source;</a:t>
            </a:r>
          </a:p>
          <a:p>
            <a:r>
              <a:rPr lang="en-US" dirty="0"/>
              <a:t>Gather the data;</a:t>
            </a:r>
          </a:p>
          <a:p>
            <a:r>
              <a:rPr lang="en-US" dirty="0"/>
              <a:t>Clean the data.</a:t>
            </a:r>
          </a:p>
          <a:p>
            <a:pPr fontAlgn="base"/>
            <a:r>
              <a:rPr lang="en-US" dirty="0"/>
              <a:t>From 2010-2014, Massachusetts, Alaska and  Delaware on average ranked highest for healthcare expenditures.</a:t>
            </a:r>
          </a:p>
          <a:p>
            <a:pPr fontAlgn="base"/>
            <a:r>
              <a:rPr lang="en-US" dirty="0"/>
              <a:t>Utah, Georgia and Nevada ranked lowest.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29673" y="798555"/>
            <a:ext cx="10972800" cy="1066800"/>
          </a:xfrm>
        </p:spPr>
        <p:txBody>
          <a:bodyPr/>
          <a:lstStyle/>
          <a:p>
            <a:r>
              <a:rPr lang="en-US" dirty="0"/>
              <a:t>Step1: Healthcare Expenditure Exploration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311965" y="5440218"/>
            <a:ext cx="9753600" cy="10529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general, northern states had higher healthcare expenditures than states further south.</a:t>
            </a:r>
          </a:p>
          <a:p>
            <a:pPr fontAlgn="base"/>
            <a:r>
              <a:rPr lang="en-US" dirty="0"/>
              <a:t>Washington D.C. (although not a state) had the highest overall healthcare expenditures in the country.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041EB80-F890-DF43-B1F4-592CB9F91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621338"/>
            <a:ext cx="10972800" cy="35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Drivers/Factor Exploratory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Smoking Population Percentage per State ;</a:t>
            </a:r>
          </a:p>
          <a:p>
            <a:pPr lvl="0"/>
            <a:r>
              <a:rPr lang="en-US" dirty="0"/>
              <a:t>Household Income;</a:t>
            </a:r>
          </a:p>
          <a:p>
            <a:pPr lvl="0"/>
            <a:r>
              <a:rPr lang="en-US" dirty="0"/>
              <a:t>Gross Domestic Product of the state;</a:t>
            </a:r>
          </a:p>
          <a:p>
            <a:pPr lvl="0"/>
            <a:r>
              <a:rPr lang="en-US" dirty="0"/>
              <a:t>Gender Distribution Percentage per State ;</a:t>
            </a:r>
          </a:p>
          <a:p>
            <a:pPr lvl="0"/>
            <a:r>
              <a:rPr lang="en-US" dirty="0"/>
              <a:t>Age Distribution Percentage per State -Childhood (0–19), Young adult (20–39), Middle-aged adult (40–64) and Senior years (65-84) 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7382" y="558016"/>
            <a:ext cx="10972800" cy="1066800"/>
          </a:xfrm>
        </p:spPr>
        <p:txBody>
          <a:bodyPr/>
          <a:lstStyle/>
          <a:p>
            <a:r>
              <a:rPr lang="en-US" dirty="0"/>
              <a:t>Step 2: Smoking Population Percentage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7228229E-97FA-334E-8D29-57BA85206D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44" y="1625600"/>
            <a:ext cx="10001162" cy="3676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C350B6-D762-374C-BEA0-7630A4975970}"/>
              </a:ext>
            </a:extLst>
          </p:cNvPr>
          <p:cNvSpPr txBox="1"/>
          <p:nvPr/>
        </p:nvSpPr>
        <p:spPr>
          <a:xfrm>
            <a:off x="598448" y="5302250"/>
            <a:ext cx="11131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The overall smoking rate between 20-30%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There is some fluctuation of smoking rate among different states, for example, Kentucky has higher rate over 30%, California has the lowest rate of 24%.</a:t>
            </a:r>
          </a:p>
        </p:txBody>
      </p:sp>
    </p:spTree>
    <p:extLst>
      <p:ext uri="{BB962C8B-B14F-4D97-AF65-F5344CB8AC3E}">
        <p14:creationId xmlns:p14="http://schemas.microsoft.com/office/powerpoint/2010/main" val="12726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7382" y="558016"/>
            <a:ext cx="10972800" cy="1066800"/>
          </a:xfrm>
        </p:spPr>
        <p:txBody>
          <a:bodyPr/>
          <a:lstStyle/>
          <a:p>
            <a:r>
              <a:rPr lang="en-US" dirty="0"/>
              <a:t>Step 2: Household Income &amp; GDP per State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5135373-6592-A741-9BF6-9AE20D427C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6" y="1551709"/>
            <a:ext cx="10228230" cy="3713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E206CE-2202-894F-BC1A-8B4FDB925481}"/>
              </a:ext>
            </a:extLst>
          </p:cNvPr>
          <p:cNvSpPr txBox="1"/>
          <p:nvPr/>
        </p:nvSpPr>
        <p:spPr>
          <a:xfrm>
            <a:off x="1172765" y="5662418"/>
            <a:ext cx="10392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The states have similar trend of GPD and Income amount, except District of Columbia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There is difference of GDP and Income data among different states, from around 4,000 to 7,000</a:t>
            </a:r>
          </a:p>
        </p:txBody>
      </p:sp>
    </p:spTree>
    <p:extLst>
      <p:ext uri="{BB962C8B-B14F-4D97-AF65-F5344CB8AC3E}">
        <p14:creationId xmlns:p14="http://schemas.microsoft.com/office/powerpoint/2010/main" val="4109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7382" y="558016"/>
            <a:ext cx="10972800" cy="1066800"/>
          </a:xfrm>
        </p:spPr>
        <p:txBody>
          <a:bodyPr/>
          <a:lstStyle/>
          <a:p>
            <a:r>
              <a:rPr lang="en-US" dirty="0"/>
              <a:t>Step 2: Gender Distribution Percentage per State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DDE180C2-BD8D-974D-8338-7C70C2AE9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25" y="1785423"/>
            <a:ext cx="7136014" cy="3310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2B197A4-7151-0844-8EA8-E309A61A2B28}"/>
              </a:ext>
            </a:extLst>
          </p:cNvPr>
          <p:cNvSpPr txBox="1"/>
          <p:nvPr/>
        </p:nvSpPr>
        <p:spPr>
          <a:xfrm>
            <a:off x="2051224" y="5542670"/>
            <a:ext cx="7163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There is no much differences for the gender by states, 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almost 50% to 50%, although female is a little bit higher than male.</a:t>
            </a:r>
          </a:p>
        </p:txBody>
      </p:sp>
    </p:spTree>
    <p:extLst>
      <p:ext uri="{BB962C8B-B14F-4D97-AF65-F5344CB8AC3E}">
        <p14:creationId xmlns:p14="http://schemas.microsoft.com/office/powerpoint/2010/main" val="293130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824</TotalTime>
  <Words>941</Words>
  <Application>Microsoft Macintosh PowerPoint</Application>
  <PresentationFormat>Widescreen</PresentationFormat>
  <Paragraphs>89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Georgia</vt:lpstr>
      <vt:lpstr>Wingdings 2</vt:lpstr>
      <vt:lpstr>Arial</vt:lpstr>
      <vt:lpstr>Training presentation</vt:lpstr>
      <vt:lpstr>What are the drivers for Americans’ Healthcare Cost</vt:lpstr>
      <vt:lpstr>Introduction</vt:lpstr>
      <vt:lpstr>Project Outline</vt:lpstr>
      <vt:lpstr>Step1: Healthcare Expenditure Exploration</vt:lpstr>
      <vt:lpstr>Step1: Healthcare Expenditure Exploration</vt:lpstr>
      <vt:lpstr>Step 2: Drivers/Factor Exploratory Analysis </vt:lpstr>
      <vt:lpstr>Step 2: Smoking Population Percentage </vt:lpstr>
      <vt:lpstr>Step 2: Household Income &amp; GDP per State</vt:lpstr>
      <vt:lpstr>Step 2: Gender Distribution Percentage per State </vt:lpstr>
      <vt:lpstr>Step 2: Age Distribution Percentage per State </vt:lpstr>
      <vt:lpstr>Step 2: Wrap-up</vt:lpstr>
      <vt:lpstr>Step 3: Model Fit Exploratory Analysis</vt:lpstr>
      <vt:lpstr>Lesson 3: Scatter Plot With Smoking Percentage</vt:lpstr>
      <vt:lpstr>Lesson 3: Scatter Plot With GDP &amp; Income</vt:lpstr>
      <vt:lpstr>Lesson 3: Scatter Plot With Gender Distribution</vt:lpstr>
      <vt:lpstr>Step 3: Scatter Plot With Age Group</vt:lpstr>
      <vt:lpstr>Step 3: Regression Statistic Model Analysis </vt:lpstr>
      <vt:lpstr>Step 3: Regression Statistic Model Analysis-Chart </vt:lpstr>
      <vt:lpstr>Summary of Analysis &amp; Limitations</vt:lpstr>
      <vt:lpstr>Any questions, concerns or suggestions? </vt:lpstr>
    </vt:vector>
  </TitlesOfParts>
  <Company>ICFI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Driver for Americans Healthcare Cost</dc:title>
  <dc:creator>Luo, Ling</dc:creator>
  <cp:lastModifiedBy>Kai Shu (Student)</cp:lastModifiedBy>
  <cp:revision>34</cp:revision>
  <dcterms:created xsi:type="dcterms:W3CDTF">2018-09-12T16:13:44Z</dcterms:created>
  <dcterms:modified xsi:type="dcterms:W3CDTF">2018-09-13T23:53:21Z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