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8" r:id="rId3"/>
    <p:sldId id="258" r:id="rId4"/>
    <p:sldId id="293" r:id="rId5"/>
    <p:sldId id="286" r:id="rId6"/>
    <p:sldId id="257" r:id="rId7"/>
    <p:sldId id="274" r:id="rId8"/>
    <p:sldId id="275" r:id="rId9"/>
    <p:sldId id="276" r:id="rId10"/>
    <p:sldId id="259" r:id="rId11"/>
    <p:sldId id="294" r:id="rId12"/>
    <p:sldId id="260" r:id="rId13"/>
    <p:sldId id="261" r:id="rId14"/>
    <p:sldId id="262" r:id="rId15"/>
    <p:sldId id="295" r:id="rId16"/>
    <p:sldId id="296" r:id="rId17"/>
    <p:sldId id="280" r:id="rId18"/>
    <p:sldId id="269" r:id="rId19"/>
    <p:sldId id="270" r:id="rId20"/>
    <p:sldId id="277" r:id="rId21"/>
    <p:sldId id="278" r:id="rId22"/>
    <p:sldId id="279" r:id="rId23"/>
    <p:sldId id="281" r:id="rId24"/>
    <p:sldId id="282" r:id="rId25"/>
    <p:sldId id="283" r:id="rId26"/>
    <p:sldId id="284" r:id="rId27"/>
    <p:sldId id="287" r:id="rId28"/>
    <p:sldId id="288" r:id="rId29"/>
    <p:sldId id="289" r:id="rId30"/>
    <p:sldId id="290" r:id="rId31"/>
    <p:sldId id="291" r:id="rId32"/>
    <p:sldId id="297" r:id="rId33"/>
    <p:sldId id="271" r:id="rId34"/>
    <p:sldId id="272" r:id="rId35"/>
    <p:sldId id="292"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8"/>
    <p:restoredTop sz="94671"/>
  </p:normalViewPr>
  <p:slideViewPr>
    <p:cSldViewPr snapToGrid="0" snapToObjects="1">
      <p:cViewPr>
        <p:scale>
          <a:sx n="114" d="100"/>
          <a:sy n="114" d="100"/>
        </p:scale>
        <p:origin x="8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ackoverflow.com/questions/35951942/single-observable-with-multiple-subscribers/35952390#35952390" TargetMode="Externa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1" Type="http://schemas.openxmlformats.org/officeDocument/2006/relationships/hyperlink" Target="https://github.com/Reactive-Extensions/RxJS" TargetMode="External"/><Relationship Id="rId12" Type="http://schemas.openxmlformats.org/officeDocument/2006/relationships/hyperlink" Target="https://github.com/ReactiveX/RxPHP" TargetMode="External"/><Relationship Id="rId1" Type="http://schemas.openxmlformats.org/officeDocument/2006/relationships/slideLayout" Target="../slideLayouts/slideLayout2.xml"/><Relationship Id="rId2" Type="http://schemas.openxmlformats.org/officeDocument/2006/relationships/hyperlink" Target="http://www.reactivemanifesto.org/" TargetMode="External"/><Relationship Id="rId3" Type="http://schemas.openxmlformats.org/officeDocument/2006/relationships/hyperlink" Target="http://reactivex.io/" TargetMode="External"/><Relationship Id="rId4" Type="http://schemas.openxmlformats.org/officeDocument/2006/relationships/hyperlink" Target="http://reactivex.io/tutorials.html" TargetMode="External"/><Relationship Id="rId5" Type="http://schemas.openxmlformats.org/officeDocument/2006/relationships/hyperlink" Target="http://rxmarbles.com/" TargetMode="External"/><Relationship Id="rId6" Type="http://schemas.openxmlformats.org/officeDocument/2006/relationships/hyperlink" Target="https://github.com/ReactiveX/RxSwift" TargetMode="External"/><Relationship Id="rId7" Type="http://schemas.openxmlformats.org/officeDocument/2006/relationships/hyperlink" Target="https://github.com/ReactiveX/RxSwift/tree/master/RxCocoa" TargetMode="External"/><Relationship Id="rId8" Type="http://schemas.openxmlformats.org/officeDocument/2006/relationships/hyperlink" Target="https://github.com/ReactiveX/RxJava" TargetMode="External"/><Relationship Id="rId9" Type="http://schemas.openxmlformats.org/officeDocument/2006/relationships/hyperlink" Target="https://github.com/JakeWharton/RxBinding" TargetMode="External"/><Relationship Id="rId10" Type="http://schemas.openxmlformats.org/officeDocument/2006/relationships/hyperlink" Target="https://github.com/ReactiveX/RxAndroi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gghead.io/courses/introduction-to-reactive-programming" TargetMode="External"/><Relationship Id="rId4" Type="http://schemas.openxmlformats.org/officeDocument/2006/relationships/hyperlink" Target="http://tomstechnicalblog.blogspot.com/2016/02/rxjava-understanding-observeon-and.html" TargetMode="External"/><Relationship Id="rId5" Type="http://schemas.openxmlformats.org/officeDocument/2006/relationships/hyperlink" Target="http://tomstechnicalblog.blogspot.com/2015/11/rxjava-achieving-parallelization.html" TargetMode="External"/><Relationship Id="rId6" Type="http://schemas.openxmlformats.org/officeDocument/2006/relationships/hyperlink" Target="https://medium.com/@p.tournaris/rxjava-one-observable-multiple-subscribers-7bf497646675#.8f7wdrvld" TargetMode="External"/><Relationship Id="rId1" Type="http://schemas.openxmlformats.org/officeDocument/2006/relationships/slideLayout" Target="../slideLayouts/slideLayout2.xml"/><Relationship Id="rId2" Type="http://schemas.openxmlformats.org/officeDocument/2006/relationships/hyperlink" Target="https://www.youtube.com/watch?v=QdmkXL7Xik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imeraj/RxJava-Demo-App1" TargetMode="External"/><Relationship Id="rId3" Type="http://schemas.openxmlformats.org/officeDocument/2006/relationships/hyperlink" Target="https://github.com/imeraj/RxSwift-Demo-App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4452" y="669073"/>
            <a:ext cx="8915399" cy="3030317"/>
          </a:xfrm>
        </p:spPr>
        <p:txBody>
          <a:bodyPr>
            <a:noAutofit/>
          </a:bodyPr>
          <a:lstStyle/>
          <a:p>
            <a:pPr algn="ctr"/>
            <a:r>
              <a:rPr lang="en-US" sz="4400" b="1" dirty="0" smtClean="0"/>
              <a:t/>
            </a:r>
            <a:br>
              <a:rPr lang="en-US" sz="4400" b="1" dirty="0" smtClean="0"/>
            </a:br>
            <a:r>
              <a:rPr lang="en-US" sz="4400" b="1" dirty="0"/>
              <a:t/>
            </a:r>
            <a:br>
              <a:rPr lang="en-US" sz="4400" b="1" dirty="0"/>
            </a:br>
            <a:r>
              <a:rPr lang="en-US" sz="4400" b="1" dirty="0" smtClean="0"/>
              <a:t/>
            </a:r>
            <a:br>
              <a:rPr lang="en-US" sz="4400" b="1" dirty="0" smtClean="0"/>
            </a:br>
            <a:r>
              <a:rPr lang="en-US" sz="4400" b="1" dirty="0"/>
              <a:t/>
            </a:r>
            <a:br>
              <a:rPr lang="en-US" sz="4400" b="1" dirty="0"/>
            </a:br>
            <a:r>
              <a:rPr lang="en-US" sz="4400" b="1" dirty="0" smtClean="0"/>
              <a:t/>
            </a:r>
            <a:br>
              <a:rPr lang="en-US" sz="4400" b="1" dirty="0" smtClean="0"/>
            </a:br>
            <a:r>
              <a:rPr lang="en-US" sz="4400" b="1" dirty="0"/>
              <a:t/>
            </a:r>
            <a:br>
              <a:rPr lang="en-US" sz="4400" b="1" dirty="0"/>
            </a:br>
            <a:r>
              <a:rPr lang="en-US" sz="4400" b="1" dirty="0"/>
              <a:t>	</a:t>
            </a:r>
            <a:r>
              <a:rPr lang="en-US" sz="4400" b="1" dirty="0" smtClean="0"/>
              <a:t>	</a:t>
            </a:r>
            <a:br>
              <a:rPr lang="en-US" sz="4400" b="1" dirty="0" smtClean="0"/>
            </a:br>
            <a:r>
              <a:rPr lang="en-US" sz="4400" b="1" dirty="0"/>
              <a:t/>
            </a:r>
            <a:br>
              <a:rPr lang="en-US" sz="4400" b="1" dirty="0"/>
            </a:br>
            <a:r>
              <a:rPr lang="en-US" sz="4400" b="1" dirty="0" smtClean="0"/>
              <a:t/>
            </a:r>
            <a:br>
              <a:rPr lang="en-US" sz="4400" b="1" dirty="0" smtClean="0"/>
            </a:br>
            <a:r>
              <a:rPr lang="en-US" sz="4400" b="1" dirty="0"/>
              <a:t/>
            </a:r>
            <a:br>
              <a:rPr lang="en-US" sz="4400" b="1" dirty="0"/>
            </a:br>
            <a:r>
              <a:rPr lang="en-US" sz="4400" b="1" dirty="0" smtClean="0"/>
              <a:t/>
            </a:r>
            <a:br>
              <a:rPr lang="en-US" sz="4400" b="1" dirty="0" smtClean="0"/>
            </a:br>
            <a:r>
              <a:rPr lang="en-US" sz="4400" b="1" dirty="0" smtClean="0"/>
              <a:t>Reactive Programming </a:t>
            </a:r>
            <a:r>
              <a:rPr lang="mr-IN" sz="4400" b="1" dirty="0" smtClean="0"/>
              <a:t>–</a:t>
            </a:r>
            <a:r>
              <a:rPr lang="en-US" sz="4400" b="1" dirty="0" smtClean="0"/>
              <a:t> Session 1</a:t>
            </a:r>
            <a:r>
              <a:rPr lang="en-US" sz="4400" b="1" dirty="0" smtClean="0"/>
              <a:t/>
            </a:r>
            <a:br>
              <a:rPr lang="en-US" sz="4400" b="1" dirty="0" smtClean="0"/>
            </a:br>
            <a:r>
              <a:rPr lang="en-US" sz="4400" b="1" dirty="0" smtClean="0"/>
              <a:t>(Theory)</a:t>
            </a:r>
            <a:endParaRPr lang="en-US" sz="4400" b="1" dirty="0"/>
          </a:p>
        </p:txBody>
      </p:sp>
      <p:sp>
        <p:nvSpPr>
          <p:cNvPr id="3" name="Subtitle 2"/>
          <p:cNvSpPr>
            <a:spLocks noGrp="1"/>
          </p:cNvSpPr>
          <p:nvPr>
            <p:ph type="subTitle" idx="1"/>
          </p:nvPr>
        </p:nvSpPr>
        <p:spPr/>
        <p:txBody>
          <a:bodyPr>
            <a:noAutofit/>
          </a:bodyPr>
          <a:lstStyle/>
          <a:p>
            <a:r>
              <a:rPr lang="en-US" sz="2000" dirty="0" smtClean="0"/>
              <a:t>Mohammad Merajul Islam Molla</a:t>
            </a:r>
          </a:p>
          <a:p>
            <a:r>
              <a:rPr lang="en-US" sz="2000" dirty="0" smtClean="0"/>
              <a:t>Sr. Architect</a:t>
            </a:r>
          </a:p>
          <a:p>
            <a:r>
              <a:rPr lang="en-US" sz="2000" dirty="0" err="1" smtClean="0"/>
              <a:t>Monstar</a:t>
            </a:r>
            <a:r>
              <a:rPr lang="en-US" sz="2000" dirty="0" smtClean="0"/>
              <a:t> Lab Bangladesh (MLBD)</a:t>
            </a:r>
            <a:endParaRPr lang="en-US" sz="2000" dirty="0"/>
          </a:p>
        </p:txBody>
      </p:sp>
    </p:spTree>
    <p:extLst>
      <p:ext uri="{BB962C8B-B14F-4D97-AF65-F5344CB8AC3E}">
        <p14:creationId xmlns:p14="http://schemas.microsoft.com/office/powerpoint/2010/main" val="364856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Reactive Manifesto</a:t>
            </a:r>
            <a:endParaRPr lang="en-US" dirty="0"/>
          </a:p>
        </p:txBody>
      </p:sp>
      <p:sp>
        <p:nvSpPr>
          <p:cNvPr id="3" name="Content Placeholder 2"/>
          <p:cNvSpPr>
            <a:spLocks noGrp="1"/>
          </p:cNvSpPr>
          <p:nvPr>
            <p:ph idx="1"/>
          </p:nvPr>
        </p:nvSpPr>
        <p:spPr>
          <a:xfrm>
            <a:off x="1902691" y="1644073"/>
            <a:ext cx="9601921" cy="4267149"/>
          </a:xfrm>
        </p:spPr>
        <p:txBody>
          <a:bodyPr/>
          <a:lstStyle/>
          <a:p>
            <a:r>
              <a:rPr lang="en-US" dirty="0" smtClean="0"/>
              <a:t>Reactive Systems are </a:t>
            </a:r>
            <a:r>
              <a:rPr lang="mr-IN" dirty="0" smtClean="0"/>
              <a:t>–</a:t>
            </a:r>
            <a:r>
              <a:rPr lang="en-US" dirty="0" smtClean="0"/>
              <a:t> </a:t>
            </a:r>
          </a:p>
          <a:p>
            <a:pPr lvl="1"/>
            <a:r>
              <a:rPr lang="en-US" b="1" dirty="0" smtClean="0"/>
              <a:t>Responsive</a:t>
            </a:r>
            <a:r>
              <a:rPr lang="en-US" dirty="0" smtClean="0"/>
              <a:t> </a:t>
            </a:r>
            <a:r>
              <a:rPr lang="mr-IN" dirty="0" smtClean="0"/>
              <a:t>–</a:t>
            </a:r>
            <a:r>
              <a:rPr lang="en-US" dirty="0" smtClean="0"/>
              <a:t> The system responds in a timely manner if at all possible</a:t>
            </a:r>
          </a:p>
          <a:p>
            <a:pPr lvl="1"/>
            <a:r>
              <a:rPr lang="en-US" b="1" dirty="0" smtClean="0"/>
              <a:t>Resilient</a:t>
            </a:r>
            <a:r>
              <a:rPr lang="en-US" dirty="0" smtClean="0"/>
              <a:t> </a:t>
            </a:r>
            <a:r>
              <a:rPr lang="mr-IN" dirty="0" smtClean="0"/>
              <a:t>–</a:t>
            </a:r>
            <a:r>
              <a:rPr lang="en-US" dirty="0" smtClean="0"/>
              <a:t> The system stays responsive in the face of failure</a:t>
            </a:r>
          </a:p>
          <a:p>
            <a:pPr lvl="1"/>
            <a:r>
              <a:rPr lang="en-US" b="1" dirty="0" smtClean="0"/>
              <a:t>Elastic</a:t>
            </a:r>
            <a:r>
              <a:rPr lang="en-US" dirty="0" smtClean="0"/>
              <a:t> - </a:t>
            </a:r>
            <a:r>
              <a:rPr lang="en-US" dirty="0"/>
              <a:t>The system stays responsive under varying </a:t>
            </a:r>
            <a:r>
              <a:rPr lang="en-US" dirty="0" smtClean="0"/>
              <a:t>workload</a:t>
            </a:r>
          </a:p>
          <a:p>
            <a:pPr lvl="1"/>
            <a:r>
              <a:rPr lang="en-US" b="1" dirty="0" smtClean="0"/>
              <a:t>Message Driven</a:t>
            </a:r>
            <a:r>
              <a:rPr lang="en-US" dirty="0" smtClean="0"/>
              <a:t> (or event driven?) - </a:t>
            </a:r>
            <a:r>
              <a:rPr lang="en-US" dirty="0"/>
              <a:t>Reactive Systems rely </a:t>
            </a:r>
            <a:r>
              <a:rPr lang="en-US" dirty="0" smtClean="0"/>
              <a:t>on asynchronous message passing</a:t>
            </a:r>
            <a:endParaRPr lang="en-US" dirty="0"/>
          </a:p>
        </p:txBody>
      </p:sp>
    </p:spTree>
    <p:extLst>
      <p:ext uri="{BB962C8B-B14F-4D97-AF65-F5344CB8AC3E}">
        <p14:creationId xmlns:p14="http://schemas.microsoft.com/office/powerpoint/2010/main" val="127041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Observable Contract</a:t>
            </a:r>
            <a:endParaRPr lang="en-US" dirty="0"/>
          </a:p>
        </p:txBody>
      </p:sp>
      <p:sp>
        <p:nvSpPr>
          <p:cNvPr id="3" name="Content Placeholder 2"/>
          <p:cNvSpPr>
            <a:spLocks noGrp="1"/>
          </p:cNvSpPr>
          <p:nvPr>
            <p:ph idx="1"/>
          </p:nvPr>
        </p:nvSpPr>
        <p:spPr>
          <a:xfrm>
            <a:off x="1902691" y="1644073"/>
            <a:ext cx="9601921" cy="4267149"/>
          </a:xfrm>
        </p:spPr>
        <p:txBody>
          <a:bodyPr/>
          <a:lstStyle/>
          <a:p>
            <a:r>
              <a:rPr lang="en-US" dirty="0" smtClean="0"/>
              <a:t>Observable Contract</a:t>
            </a:r>
          </a:p>
          <a:p>
            <a:pPr lvl="1"/>
            <a:r>
              <a:rPr lang="en-US" dirty="0" err="1" smtClean="0"/>
              <a:t>onNext</a:t>
            </a:r>
            <a:r>
              <a:rPr lang="en-US" smtClean="0"/>
              <a:t>* (</a:t>
            </a:r>
            <a:r>
              <a:rPr lang="en-US" dirty="0" err="1" smtClean="0"/>
              <a:t>onCompleted|onError</a:t>
            </a:r>
            <a:r>
              <a:rPr lang="en-US" dirty="0" smtClean="0"/>
              <a:t>)?</a:t>
            </a:r>
            <a:endParaRPr lang="en-US" dirty="0"/>
          </a:p>
        </p:txBody>
      </p:sp>
    </p:spTree>
    <p:extLst>
      <p:ext uri="{BB962C8B-B14F-4D97-AF65-F5344CB8AC3E}">
        <p14:creationId xmlns:p14="http://schemas.microsoft.com/office/powerpoint/2010/main" val="209678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Reading Marble 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691" y="1542473"/>
            <a:ext cx="9601921" cy="2955636"/>
          </a:xfrm>
        </p:spPr>
      </p:pic>
    </p:spTree>
    <p:extLst>
      <p:ext uri="{BB962C8B-B14F-4D97-AF65-F5344CB8AC3E}">
        <p14:creationId xmlns:p14="http://schemas.microsoft.com/office/powerpoint/2010/main" val="73435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Reading Marble Diagrams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412" y="1542473"/>
            <a:ext cx="9601200" cy="3212123"/>
          </a:xfrm>
        </p:spPr>
      </p:pic>
    </p:spTree>
    <p:extLst>
      <p:ext uri="{BB962C8B-B14F-4D97-AF65-F5344CB8AC3E}">
        <p14:creationId xmlns:p14="http://schemas.microsoft.com/office/powerpoint/2010/main" val="22657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Reading Marble Diagrams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413" y="1662235"/>
            <a:ext cx="9601200" cy="4232030"/>
          </a:xfrm>
        </p:spPr>
      </p:pic>
    </p:spTree>
    <p:extLst>
      <p:ext uri="{BB962C8B-B14F-4D97-AF65-F5344CB8AC3E}">
        <p14:creationId xmlns:p14="http://schemas.microsoft.com/office/powerpoint/2010/main" val="127386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Reading Marble Diagrams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506" y="1687551"/>
            <a:ext cx="8635211" cy="3778250"/>
          </a:xfrm>
        </p:spPr>
      </p:pic>
    </p:spTree>
    <p:extLst>
      <p:ext uri="{BB962C8B-B14F-4D97-AF65-F5344CB8AC3E}">
        <p14:creationId xmlns:p14="http://schemas.microsoft.com/office/powerpoint/2010/main" val="121638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Reading Marble Diagrams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824" y="1839952"/>
            <a:ext cx="8441474" cy="4025590"/>
          </a:xfrm>
        </p:spPr>
      </p:pic>
    </p:spTree>
    <p:extLst>
      <p:ext uri="{BB962C8B-B14F-4D97-AF65-F5344CB8AC3E}">
        <p14:creationId xmlns:p14="http://schemas.microsoft.com/office/powerpoint/2010/main" val="166939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01807"/>
            <a:ext cx="9601921" cy="918363"/>
          </a:xfrm>
        </p:spPr>
        <p:txBody>
          <a:bodyPr/>
          <a:lstStyle/>
          <a:p>
            <a:r>
              <a:rPr lang="en-US" dirty="0"/>
              <a:t>Scheduler </a:t>
            </a:r>
            <a:r>
              <a:rPr lang="mr-IN" dirty="0"/>
              <a:t>–</a:t>
            </a:r>
            <a:r>
              <a:rPr lang="en-US" dirty="0"/>
              <a:t> </a:t>
            </a:r>
            <a:r>
              <a:rPr lang="en-US" dirty="0" err="1"/>
              <a:t>s</a:t>
            </a:r>
            <a:r>
              <a:rPr lang="en-US" dirty="0" err="1" smtClean="0"/>
              <a:t>ubscribeOn</a:t>
            </a:r>
            <a:r>
              <a:rPr lang="en-US" dirty="0" smtClean="0"/>
              <a:t> </a:t>
            </a:r>
            <a:r>
              <a:rPr lang="en-US" dirty="0"/>
              <a:t>vs. </a:t>
            </a:r>
            <a:r>
              <a:rPr lang="en-US" dirty="0" err="1"/>
              <a:t>o</a:t>
            </a:r>
            <a:r>
              <a:rPr lang="en-US" dirty="0" err="1" smtClean="0"/>
              <a:t>bserveOn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873" y="1430959"/>
            <a:ext cx="6233531" cy="3832415"/>
          </a:xfrm>
        </p:spPr>
      </p:pic>
    </p:spTree>
    <p:extLst>
      <p:ext uri="{BB962C8B-B14F-4D97-AF65-F5344CB8AC3E}">
        <p14:creationId xmlns:p14="http://schemas.microsoft.com/office/powerpoint/2010/main" val="23269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Scheduler </a:t>
            </a:r>
            <a:r>
              <a:rPr lang="mr-IN" dirty="0" smtClean="0"/>
              <a:t>–</a:t>
            </a:r>
            <a:r>
              <a:rPr lang="en-US" dirty="0" smtClean="0"/>
              <a:t> </a:t>
            </a:r>
            <a:r>
              <a:rPr lang="en-US" dirty="0" err="1"/>
              <a:t>s</a:t>
            </a:r>
            <a:r>
              <a:rPr lang="en-US" dirty="0" err="1" smtClean="0"/>
              <a:t>ubscribeOn</a:t>
            </a:r>
            <a:r>
              <a:rPr lang="en-US" dirty="0" smtClean="0"/>
              <a:t> vs. </a:t>
            </a:r>
            <a:r>
              <a:rPr lang="en-US" dirty="0" err="1"/>
              <a:t>o</a:t>
            </a:r>
            <a:r>
              <a:rPr lang="en-US" dirty="0" err="1" smtClean="0"/>
              <a:t>bserveOn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691" y="2513577"/>
            <a:ext cx="9601921" cy="971901"/>
          </a:xfrm>
        </p:spPr>
      </p:pic>
      <p:sp>
        <p:nvSpPr>
          <p:cNvPr id="5" name="TextBox 4"/>
          <p:cNvSpPr txBox="1"/>
          <p:nvPr/>
        </p:nvSpPr>
        <p:spPr>
          <a:xfrm>
            <a:off x="1979407" y="1463040"/>
            <a:ext cx="9106106" cy="923330"/>
          </a:xfrm>
          <a:prstGeom prst="rect">
            <a:avLst/>
          </a:prstGeom>
          <a:noFill/>
        </p:spPr>
        <p:txBody>
          <a:bodyPr wrap="square" rtlCol="0">
            <a:spAutoFit/>
          </a:bodyPr>
          <a:lstStyle/>
          <a:p>
            <a:pPr marL="285750" indent="-285750">
              <a:buFontTx/>
              <a:buChar char="-"/>
            </a:pPr>
            <a:r>
              <a:rPr lang="en-US" dirty="0" smtClean="0"/>
              <a:t>Rx by default single threaded</a:t>
            </a:r>
          </a:p>
          <a:p>
            <a:pPr marL="285750" indent="-285750">
              <a:buFontTx/>
              <a:buChar char="-"/>
            </a:pPr>
            <a:r>
              <a:rPr lang="en-US" dirty="0" err="1" smtClean="0"/>
              <a:t>subscribeOn</a:t>
            </a:r>
            <a:r>
              <a:rPr lang="en-US" dirty="0" smtClean="0"/>
              <a:t> and </a:t>
            </a:r>
            <a:r>
              <a:rPr lang="en-US" dirty="0" err="1" smtClean="0"/>
              <a:t>observeOn</a:t>
            </a:r>
            <a:r>
              <a:rPr lang="en-US" dirty="0" smtClean="0"/>
              <a:t> operators can be used to introduce concurrency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691" y="3721944"/>
            <a:ext cx="6456001" cy="26573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8960" y="3721943"/>
            <a:ext cx="2945652" cy="1248089"/>
          </a:xfrm>
          <a:prstGeom prst="rect">
            <a:avLst/>
          </a:prstGeom>
        </p:spPr>
      </p:pic>
    </p:spTree>
    <p:extLst>
      <p:ext uri="{BB962C8B-B14F-4D97-AF65-F5344CB8AC3E}">
        <p14:creationId xmlns:p14="http://schemas.microsoft.com/office/powerpoint/2010/main" val="31874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Scheduler </a:t>
            </a:r>
            <a:r>
              <a:rPr lang="mr-IN" dirty="0"/>
              <a:t>–</a:t>
            </a:r>
            <a:r>
              <a:rPr lang="en-US" dirty="0"/>
              <a:t> </a:t>
            </a:r>
            <a:r>
              <a:rPr lang="en-US" dirty="0" err="1"/>
              <a:t>s</a:t>
            </a:r>
            <a:r>
              <a:rPr lang="en-US" dirty="0" err="1" smtClean="0"/>
              <a:t>ubscribeOn</a:t>
            </a:r>
            <a:r>
              <a:rPr lang="en-US" dirty="0" smtClean="0"/>
              <a:t> </a:t>
            </a:r>
            <a:r>
              <a:rPr lang="en-US" dirty="0"/>
              <a:t>vs. </a:t>
            </a:r>
            <a:r>
              <a:rPr lang="en-US" dirty="0" err="1"/>
              <a:t>o</a:t>
            </a:r>
            <a:r>
              <a:rPr lang="en-US" dirty="0" err="1" smtClean="0"/>
              <a:t>bserveOn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691" y="1315845"/>
            <a:ext cx="9601921" cy="39984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690" y="5416454"/>
            <a:ext cx="9601921" cy="749300"/>
          </a:xfrm>
          <a:prstGeom prst="rect">
            <a:avLst/>
          </a:prstGeom>
        </p:spPr>
      </p:pic>
    </p:spTree>
    <p:extLst>
      <p:ext uri="{BB962C8B-B14F-4D97-AF65-F5344CB8AC3E}">
        <p14:creationId xmlns:p14="http://schemas.microsoft.com/office/powerpoint/2010/main" val="198452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4452" y="669074"/>
            <a:ext cx="8915399" cy="691376"/>
          </a:xfrm>
        </p:spPr>
        <p:txBody>
          <a:bodyPr>
            <a:noAutofit/>
          </a:bodyPr>
          <a:lstStyle/>
          <a:p>
            <a:pPr algn="ctr"/>
            <a:r>
              <a:rPr lang="en-US" sz="4400" b="1" dirty="0" smtClean="0"/>
              <a:t/>
            </a:r>
            <a:br>
              <a:rPr lang="en-US" sz="4400" b="1" dirty="0" smtClean="0"/>
            </a:br>
            <a:r>
              <a:rPr lang="en-US" sz="4400" b="1" dirty="0"/>
              <a:t/>
            </a:r>
            <a:br>
              <a:rPr lang="en-US" sz="4400" b="1" dirty="0"/>
            </a:br>
            <a:r>
              <a:rPr lang="en-US" sz="4400" b="1" dirty="0" smtClean="0"/>
              <a:t/>
            </a:r>
            <a:br>
              <a:rPr lang="en-US" sz="4400" b="1" dirty="0" smtClean="0"/>
            </a:br>
            <a:r>
              <a:rPr lang="en-US" sz="4400" b="1" dirty="0"/>
              <a:t/>
            </a:r>
            <a:br>
              <a:rPr lang="en-US" sz="4400" b="1" dirty="0"/>
            </a:br>
            <a:r>
              <a:rPr lang="en-US" sz="4400" b="1" dirty="0" smtClean="0"/>
              <a:t/>
            </a:r>
            <a:br>
              <a:rPr lang="en-US" sz="4400" b="1" dirty="0" smtClean="0"/>
            </a:br>
            <a:r>
              <a:rPr lang="en-US" sz="4400" b="1" dirty="0"/>
              <a:t/>
            </a:r>
            <a:br>
              <a:rPr lang="en-US" sz="4400" b="1" dirty="0"/>
            </a:br>
            <a:r>
              <a:rPr lang="en-US" sz="4400" b="1" dirty="0"/>
              <a:t>	</a:t>
            </a:r>
            <a:r>
              <a:rPr lang="en-US" sz="4400" b="1" dirty="0" smtClean="0"/>
              <a:t>	</a:t>
            </a:r>
            <a:br>
              <a:rPr lang="en-US" sz="4400" b="1" dirty="0" smtClean="0"/>
            </a:br>
            <a:r>
              <a:rPr lang="en-US" sz="4400" b="1" dirty="0"/>
              <a:t/>
            </a:r>
            <a:br>
              <a:rPr lang="en-US" sz="4400" b="1" dirty="0"/>
            </a:br>
            <a:r>
              <a:rPr lang="en-US" sz="4400" b="1" dirty="0" smtClean="0"/>
              <a:t/>
            </a:r>
            <a:br>
              <a:rPr lang="en-US" sz="4400" b="1" dirty="0" smtClean="0"/>
            </a:br>
            <a:r>
              <a:rPr lang="en-US" sz="4400" b="1" dirty="0"/>
              <a:t/>
            </a:r>
            <a:br>
              <a:rPr lang="en-US" sz="4400" b="1" dirty="0"/>
            </a:br>
            <a:r>
              <a:rPr lang="en-US" sz="4400" b="1" smtClean="0"/>
              <a:t/>
            </a:r>
            <a:br>
              <a:rPr lang="en-US" sz="4400" b="1" smtClean="0"/>
            </a:br>
            <a:endParaRPr lang="en-US" sz="4400" b="1" dirty="0"/>
          </a:p>
        </p:txBody>
      </p:sp>
      <p:sp>
        <p:nvSpPr>
          <p:cNvPr id="3" name="Subtitle 2"/>
          <p:cNvSpPr>
            <a:spLocks noGrp="1"/>
          </p:cNvSpPr>
          <p:nvPr>
            <p:ph type="subTitle" idx="1"/>
          </p:nvPr>
        </p:nvSpPr>
        <p:spPr>
          <a:xfrm>
            <a:off x="1873405" y="1483113"/>
            <a:ext cx="9631207" cy="4420550"/>
          </a:xfrm>
        </p:spPr>
        <p:txBody>
          <a:bodyPr>
            <a:noAutofit/>
          </a:bodyPr>
          <a:lstStyle/>
          <a:p>
            <a:pPr marL="342900" indent="-342900">
              <a:buFont typeface="Wingdings" charset="2"/>
              <a:buChar char="Ø"/>
            </a:pPr>
            <a:r>
              <a:rPr lang="en-US" sz="2000" dirty="0" smtClean="0"/>
              <a:t>You are familiar with multi-threading</a:t>
            </a:r>
          </a:p>
          <a:p>
            <a:pPr marL="342900" indent="-342900">
              <a:buFont typeface="Wingdings" charset="2"/>
              <a:buChar char="Ø"/>
            </a:pPr>
            <a:r>
              <a:rPr lang="en-US" sz="2000" dirty="0" smtClean="0"/>
              <a:t>You are familiar with Lambda expression/closure</a:t>
            </a:r>
          </a:p>
          <a:p>
            <a:pPr marL="342900" indent="-342900">
              <a:buFont typeface="Wingdings" charset="2"/>
              <a:buChar char="Ø"/>
            </a:pPr>
            <a:r>
              <a:rPr lang="en-US" sz="2000" dirty="0" smtClean="0"/>
              <a:t>Familiar with Observer Pattern</a:t>
            </a:r>
            <a:endParaRPr lang="en-US" sz="2000" dirty="0"/>
          </a:p>
        </p:txBody>
      </p:sp>
      <p:sp>
        <p:nvSpPr>
          <p:cNvPr id="4" name="TextBox 3"/>
          <p:cNvSpPr txBox="1"/>
          <p:nvPr/>
        </p:nvSpPr>
        <p:spPr>
          <a:xfrm>
            <a:off x="1873405" y="669074"/>
            <a:ext cx="8616446" cy="646331"/>
          </a:xfrm>
          <a:prstGeom prst="rect">
            <a:avLst/>
          </a:prstGeom>
          <a:noFill/>
        </p:spPr>
        <p:txBody>
          <a:bodyPr wrap="square" rtlCol="0">
            <a:spAutoFit/>
          </a:bodyPr>
          <a:lstStyle/>
          <a:p>
            <a:r>
              <a:rPr lang="en-US" sz="3600" dirty="0" smtClean="0"/>
              <a:t>Assumptions</a:t>
            </a:r>
            <a:endParaRPr lang="en-US" sz="3600" dirty="0"/>
          </a:p>
        </p:txBody>
      </p:sp>
    </p:spTree>
    <p:extLst>
      <p:ext uri="{BB962C8B-B14F-4D97-AF65-F5344CB8AC3E}">
        <p14:creationId xmlns:p14="http://schemas.microsoft.com/office/powerpoint/2010/main" val="1973311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Scheduler </a:t>
            </a:r>
            <a:r>
              <a:rPr lang="mr-IN" dirty="0"/>
              <a:t>–</a:t>
            </a:r>
            <a:r>
              <a:rPr lang="en-US" dirty="0"/>
              <a:t> </a:t>
            </a:r>
            <a:r>
              <a:rPr lang="en-US" dirty="0" err="1"/>
              <a:t>s</a:t>
            </a:r>
            <a:r>
              <a:rPr lang="en-US" dirty="0" err="1" smtClean="0"/>
              <a:t>ubscribeOn</a:t>
            </a:r>
            <a:r>
              <a:rPr lang="en-US" dirty="0" smtClean="0"/>
              <a:t> </a:t>
            </a:r>
            <a:r>
              <a:rPr lang="en-US" dirty="0"/>
              <a:t>vs. </a:t>
            </a:r>
            <a:r>
              <a:rPr lang="en-US" dirty="0" err="1"/>
              <a:t>o</a:t>
            </a:r>
            <a:r>
              <a:rPr lang="en-US" dirty="0" err="1" smtClean="0"/>
              <a:t>bserveOn</a:t>
            </a:r>
            <a:endParaRPr lang="en-US" dirty="0"/>
          </a:p>
        </p:txBody>
      </p:sp>
      <p:sp>
        <p:nvSpPr>
          <p:cNvPr id="6" name="TextBox 5"/>
          <p:cNvSpPr txBox="1"/>
          <p:nvPr/>
        </p:nvSpPr>
        <p:spPr>
          <a:xfrm>
            <a:off x="1902691" y="1420009"/>
            <a:ext cx="9482704" cy="2031325"/>
          </a:xfrm>
          <a:prstGeom prst="rect">
            <a:avLst/>
          </a:prstGeom>
          <a:noFill/>
        </p:spPr>
        <p:txBody>
          <a:bodyPr wrap="square" rtlCol="0">
            <a:spAutoFit/>
          </a:bodyPr>
          <a:lstStyle/>
          <a:p>
            <a:r>
              <a:rPr lang="en-US" b="1" dirty="0" smtClean="0"/>
              <a:t>- </a:t>
            </a:r>
            <a:r>
              <a:rPr lang="en-US" b="1" dirty="0" err="1" smtClean="0"/>
              <a:t>subscribeOn</a:t>
            </a:r>
            <a:r>
              <a:rPr lang="en-US" b="1" dirty="0"/>
              <a:t>() instructs the source Observable which thread to emit items on</a:t>
            </a:r>
            <a:r>
              <a:rPr lang="en-US" dirty="0"/>
              <a:t>, and this thread will push items all the way to the Subscriber</a:t>
            </a:r>
            <a:r>
              <a:rPr lang="en-US" dirty="0" smtClean="0"/>
              <a:t>.</a:t>
            </a:r>
          </a:p>
          <a:p>
            <a:endParaRPr lang="en-US" dirty="0"/>
          </a:p>
          <a:p>
            <a:pPr marL="285750" indent="-285750">
              <a:buFontTx/>
              <a:buChar char="-"/>
            </a:pPr>
            <a:r>
              <a:rPr lang="en-US" dirty="0" smtClean="0"/>
              <a:t>However</a:t>
            </a:r>
            <a:r>
              <a:rPr lang="en-US" dirty="0"/>
              <a:t>, if it encounters an </a:t>
            </a:r>
            <a:r>
              <a:rPr lang="en-US" dirty="0" err="1"/>
              <a:t>observeOn</a:t>
            </a:r>
            <a:r>
              <a:rPr lang="en-US" dirty="0"/>
              <a:t>() somewhere in </a:t>
            </a:r>
            <a:r>
              <a:rPr lang="en-US" dirty="0" smtClean="0"/>
              <a:t>the chain it </a:t>
            </a:r>
            <a:r>
              <a:rPr lang="en-US" dirty="0"/>
              <a:t>will then pass emissions to another thread for the remaining operations at that point</a:t>
            </a:r>
            <a:r>
              <a:rPr lang="en-US" dirty="0" smtClean="0"/>
              <a:t>.</a:t>
            </a:r>
          </a:p>
          <a:p>
            <a:pPr marL="285750" indent="-285750">
              <a:buFontTx/>
              <a:buChar char="-"/>
            </a:pPr>
            <a:endParaRPr lang="en-US" dirty="0" smtClean="0"/>
          </a:p>
          <a:p>
            <a:pPr marL="285750" indent="-285750">
              <a:buFontTx/>
              <a:buChar char="-"/>
            </a:pPr>
            <a:r>
              <a:rPr lang="en-US" b="1" dirty="0" err="1">
                <a:solidFill>
                  <a:srgbClr val="FF0000"/>
                </a:solidFill>
              </a:rPr>
              <a:t>s</a:t>
            </a:r>
            <a:r>
              <a:rPr lang="en-US" b="1" dirty="0" err="1" smtClean="0">
                <a:solidFill>
                  <a:srgbClr val="FF0000"/>
                </a:solidFill>
              </a:rPr>
              <a:t>ubscribeOn</a:t>
            </a:r>
            <a:r>
              <a:rPr lang="en-US" b="1" dirty="0" smtClean="0">
                <a:solidFill>
                  <a:srgbClr val="FF0000"/>
                </a:solidFill>
              </a:rPr>
              <a:t> multiple call does not work. Only the first call will work.</a:t>
            </a:r>
            <a:endParaRPr lang="en-US" b="1" dirty="0">
              <a:solidFill>
                <a:srgbClr val="FF0000"/>
              </a:solidFill>
            </a:endParaRPr>
          </a:p>
        </p:txBody>
      </p:sp>
    </p:spTree>
    <p:extLst>
      <p:ext uri="{BB962C8B-B14F-4D97-AF65-F5344CB8AC3E}">
        <p14:creationId xmlns:p14="http://schemas.microsoft.com/office/powerpoint/2010/main" val="179175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Scheduler </a:t>
            </a:r>
            <a:r>
              <a:rPr lang="mr-IN" dirty="0"/>
              <a:t>–</a:t>
            </a:r>
            <a:r>
              <a:rPr lang="en-US" dirty="0"/>
              <a:t> </a:t>
            </a:r>
            <a:r>
              <a:rPr lang="en-US" dirty="0" err="1"/>
              <a:t>s</a:t>
            </a:r>
            <a:r>
              <a:rPr lang="en-US" dirty="0" err="1" smtClean="0"/>
              <a:t>ubscribeOn</a:t>
            </a:r>
            <a:r>
              <a:rPr lang="en-US" dirty="0" smtClean="0"/>
              <a:t> </a:t>
            </a:r>
            <a:r>
              <a:rPr lang="en-US" dirty="0"/>
              <a:t>vs. </a:t>
            </a:r>
            <a:r>
              <a:rPr lang="en-US" dirty="0" err="1"/>
              <a:t>o</a:t>
            </a:r>
            <a:r>
              <a:rPr lang="en-US" dirty="0" err="1" smtClean="0"/>
              <a:t>bserveOn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691" y="1341554"/>
            <a:ext cx="9079402" cy="33274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691" y="4798122"/>
            <a:ext cx="9079402" cy="1892610"/>
          </a:xfrm>
          <a:prstGeom prst="rect">
            <a:avLst/>
          </a:prstGeom>
        </p:spPr>
      </p:pic>
    </p:spTree>
    <p:extLst>
      <p:ext uri="{BB962C8B-B14F-4D97-AF65-F5344CB8AC3E}">
        <p14:creationId xmlns:p14="http://schemas.microsoft.com/office/powerpoint/2010/main" val="119008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Scheduler </a:t>
            </a:r>
            <a:r>
              <a:rPr lang="mr-IN" dirty="0"/>
              <a:t>–</a:t>
            </a:r>
            <a:r>
              <a:rPr lang="en-US" dirty="0"/>
              <a:t> </a:t>
            </a:r>
            <a:r>
              <a:rPr lang="en-US" dirty="0" err="1"/>
              <a:t>s</a:t>
            </a:r>
            <a:r>
              <a:rPr lang="en-US" dirty="0" err="1" smtClean="0"/>
              <a:t>ubscribeOn</a:t>
            </a:r>
            <a:r>
              <a:rPr lang="en-US" dirty="0" smtClean="0"/>
              <a:t> </a:t>
            </a:r>
            <a:r>
              <a:rPr lang="en-US" dirty="0"/>
              <a:t>vs. </a:t>
            </a:r>
            <a:r>
              <a:rPr lang="en-US" dirty="0" err="1"/>
              <a:t>o</a:t>
            </a:r>
            <a:r>
              <a:rPr lang="en-US" dirty="0" err="1" smtClean="0"/>
              <a:t>bserveOn</a:t>
            </a:r>
            <a:endParaRPr lang="en-US" dirty="0"/>
          </a:p>
        </p:txBody>
      </p:sp>
      <p:sp>
        <p:nvSpPr>
          <p:cNvPr id="5" name="TextBox 4"/>
          <p:cNvSpPr txBox="1"/>
          <p:nvPr/>
        </p:nvSpPr>
        <p:spPr>
          <a:xfrm>
            <a:off x="2040673" y="1542473"/>
            <a:ext cx="9233210" cy="4801314"/>
          </a:xfrm>
          <a:prstGeom prst="rect">
            <a:avLst/>
          </a:prstGeom>
          <a:noFill/>
        </p:spPr>
        <p:txBody>
          <a:bodyPr wrap="square" rtlCol="0">
            <a:spAutoFit/>
          </a:bodyPr>
          <a:lstStyle/>
          <a:p>
            <a:r>
              <a:rPr lang="en-US" b="1" dirty="0" smtClean="0">
                <a:solidFill>
                  <a:srgbClr val="FF0000"/>
                </a:solidFill>
              </a:rPr>
              <a:t>Tips/Notes:- </a:t>
            </a:r>
          </a:p>
          <a:p>
            <a:endParaRPr lang="en-US" dirty="0" smtClean="0"/>
          </a:p>
          <a:p>
            <a:pPr marL="285750" indent="-285750">
              <a:buFont typeface="Arial" charset="0"/>
              <a:buChar char="•"/>
            </a:pPr>
            <a:r>
              <a:rPr lang="en-US" dirty="0"/>
              <a:t>You can only direct emissions of an Observable from one single thread to another single thread </a:t>
            </a:r>
            <a:r>
              <a:rPr lang="en-US" dirty="0" smtClean="0"/>
              <a:t>(</a:t>
            </a:r>
            <a:r>
              <a:rPr lang="en-US" b="1" dirty="0" err="1" smtClean="0"/>
              <a:t>subscribeOn</a:t>
            </a:r>
            <a:r>
              <a:rPr lang="en-US" dirty="0" smtClean="0"/>
              <a:t>)</a:t>
            </a:r>
            <a:endParaRPr lang="en-US" dirty="0"/>
          </a:p>
          <a:p>
            <a:pPr marL="285750" indent="-285750">
              <a:buFont typeface="Arial" charset="0"/>
              <a:buChar char="•"/>
            </a:pPr>
            <a:r>
              <a:rPr lang="en-US" dirty="0"/>
              <a:t>No matter where you put it, it will tell the source Observable which thread to emit items on </a:t>
            </a:r>
            <a:r>
              <a:rPr lang="en-US" dirty="0" smtClean="0"/>
              <a:t>(</a:t>
            </a:r>
            <a:r>
              <a:rPr lang="en-US" b="1" dirty="0" err="1"/>
              <a:t>subscribeOn</a:t>
            </a:r>
            <a:r>
              <a:rPr lang="en-US" dirty="0" smtClean="0"/>
              <a:t>)</a:t>
            </a:r>
          </a:p>
          <a:p>
            <a:pPr marL="285750" indent="-285750">
              <a:buFont typeface="Arial" charset="0"/>
              <a:buChar char="•"/>
            </a:pPr>
            <a:r>
              <a:rPr lang="en-US" dirty="0"/>
              <a:t>If you specify multiple </a:t>
            </a:r>
            <a:r>
              <a:rPr lang="en-US" b="1" dirty="0" err="1"/>
              <a:t>subscribeOn</a:t>
            </a:r>
            <a:r>
              <a:rPr lang="en-US" b="1" dirty="0"/>
              <a:t>()</a:t>
            </a:r>
            <a:r>
              <a:rPr lang="en-US" dirty="0"/>
              <a:t> operators, the one </a:t>
            </a:r>
            <a:r>
              <a:rPr lang="en-US" dirty="0" smtClean="0"/>
              <a:t>closest </a:t>
            </a:r>
            <a:r>
              <a:rPr lang="en-US" dirty="0"/>
              <a:t>to the source (the left-most), will be the one used </a:t>
            </a:r>
            <a:r>
              <a:rPr lang="en-US" dirty="0" smtClean="0"/>
              <a:t>(</a:t>
            </a:r>
            <a:r>
              <a:rPr lang="en-US" b="1" dirty="0" err="1" smtClean="0"/>
              <a:t>subscribeOn</a:t>
            </a:r>
            <a:r>
              <a:rPr lang="en-US" dirty="0" smtClean="0"/>
              <a:t>)</a:t>
            </a:r>
          </a:p>
          <a:p>
            <a:pPr marL="285750" indent="-285750">
              <a:buFont typeface="Arial" charset="0"/>
              <a:buChar char="•"/>
            </a:pPr>
            <a:r>
              <a:rPr lang="en-US" b="1" dirty="0" err="1" smtClean="0"/>
              <a:t>observeOn</a:t>
            </a:r>
            <a:r>
              <a:rPr lang="en-US" b="1" dirty="0" smtClean="0"/>
              <a:t>()</a:t>
            </a:r>
            <a:r>
              <a:rPr lang="en-US" dirty="0" smtClean="0"/>
              <a:t> only works downstream </a:t>
            </a:r>
            <a:r>
              <a:rPr lang="en-US" dirty="0" smtClean="0"/>
              <a:t>(</a:t>
            </a:r>
            <a:r>
              <a:rPr lang="en-US" b="1" dirty="0" err="1" smtClean="0"/>
              <a:t>observeOn</a:t>
            </a:r>
            <a:r>
              <a:rPr lang="en-US" dirty="0" smtClean="0"/>
              <a:t>)</a:t>
            </a: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smtClean="0"/>
              <a:t>A few </a:t>
            </a:r>
            <a:r>
              <a:rPr lang="en-US" dirty="0"/>
              <a:t>source Observable factories, like </a:t>
            </a:r>
            <a:r>
              <a:rPr lang="en-US" b="1" dirty="0" err="1"/>
              <a:t>Observable.interval</a:t>
            </a:r>
            <a:r>
              <a:rPr lang="en-US" b="1" dirty="0"/>
              <a:t>()</a:t>
            </a:r>
            <a:r>
              <a:rPr lang="en-US" dirty="0"/>
              <a:t>, will already specify a </a:t>
            </a:r>
            <a:r>
              <a:rPr lang="en-US" b="1" dirty="0" err="1"/>
              <a:t>subscribeOn</a:t>
            </a:r>
            <a:r>
              <a:rPr lang="en-US" b="1" dirty="0"/>
              <a:t>() </a:t>
            </a:r>
            <a:r>
              <a:rPr lang="en-US" dirty="0"/>
              <a:t>internally. </a:t>
            </a:r>
            <a:r>
              <a:rPr lang="en-US" b="1" dirty="0" err="1"/>
              <a:t>Observable.interval</a:t>
            </a:r>
            <a:r>
              <a:rPr lang="en-US" b="1" dirty="0"/>
              <a:t>() </a:t>
            </a:r>
            <a:r>
              <a:rPr lang="en-US" dirty="0"/>
              <a:t>will already emit on the computation scheduler, and any </a:t>
            </a:r>
            <a:r>
              <a:rPr lang="en-US" b="1" dirty="0" err="1"/>
              <a:t>subscribeOn</a:t>
            </a:r>
            <a:r>
              <a:rPr lang="en-US" b="1" dirty="0"/>
              <a:t>()</a:t>
            </a:r>
            <a:r>
              <a:rPr lang="en-US" dirty="0"/>
              <a:t> you specify on it will do nothing. </a:t>
            </a:r>
            <a:endParaRPr lang="en-US" dirty="0" smtClean="0"/>
          </a:p>
          <a:p>
            <a:r>
              <a:rPr lang="en-US" dirty="0" smtClean="0"/>
              <a:t>			</a:t>
            </a:r>
          </a:p>
          <a:p>
            <a:r>
              <a:rPr lang="en-US" dirty="0"/>
              <a:t>	</a:t>
            </a:r>
            <a:r>
              <a:rPr lang="en-US" dirty="0" smtClean="0"/>
              <a:t>				</a:t>
            </a:r>
            <a:endParaRPr lang="en-US" dirty="0"/>
          </a:p>
        </p:txBody>
      </p:sp>
    </p:spTree>
    <p:extLst>
      <p:ext uri="{BB962C8B-B14F-4D97-AF65-F5344CB8AC3E}">
        <p14:creationId xmlns:p14="http://schemas.microsoft.com/office/powerpoint/2010/main" val="1384093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Operators</a:t>
            </a:r>
            <a:endParaRPr lang="en-US" dirty="0"/>
          </a:p>
        </p:txBody>
      </p:sp>
      <p:sp>
        <p:nvSpPr>
          <p:cNvPr id="5" name="TextBox 4"/>
          <p:cNvSpPr txBox="1"/>
          <p:nvPr/>
        </p:nvSpPr>
        <p:spPr>
          <a:xfrm>
            <a:off x="2040673" y="1542473"/>
            <a:ext cx="9233210" cy="369332"/>
          </a:xfrm>
          <a:prstGeom prst="rect">
            <a:avLst/>
          </a:prstGeom>
          <a:noFill/>
        </p:spPr>
        <p:txBody>
          <a:bodyPr wrap="square" rtlCol="0">
            <a:spAutoFit/>
          </a:bodyPr>
          <a:lstStyle/>
          <a:p>
            <a:endParaRPr lang="en-US" dirty="0"/>
          </a:p>
        </p:txBody>
      </p:sp>
      <p:sp>
        <p:nvSpPr>
          <p:cNvPr id="3" name="TextBox 2"/>
          <p:cNvSpPr txBox="1"/>
          <p:nvPr/>
        </p:nvSpPr>
        <p:spPr>
          <a:xfrm>
            <a:off x="2148739" y="6103165"/>
            <a:ext cx="8318810" cy="584775"/>
          </a:xfrm>
          <a:prstGeom prst="rect">
            <a:avLst/>
          </a:prstGeom>
          <a:noFill/>
        </p:spPr>
        <p:txBody>
          <a:bodyPr wrap="square" rtlCol="0">
            <a:spAutoFit/>
          </a:bodyPr>
          <a:lstStyle/>
          <a:p>
            <a:pPr algn="ctr"/>
            <a:r>
              <a:rPr lang="en-US" sz="3200" b="1" dirty="0" smtClean="0">
                <a:solidFill>
                  <a:srgbClr val="FF0000"/>
                </a:solidFill>
              </a:rPr>
              <a:t>Understand your operators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693" y="1321108"/>
            <a:ext cx="4772723" cy="25818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144" y="1321108"/>
            <a:ext cx="5701719" cy="2463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902" y="3902925"/>
            <a:ext cx="4895385" cy="2082223"/>
          </a:xfrm>
          <a:prstGeom prst="rect">
            <a:avLst/>
          </a:prstGeom>
        </p:spPr>
      </p:pic>
    </p:spTree>
    <p:extLst>
      <p:ext uri="{BB962C8B-B14F-4D97-AF65-F5344CB8AC3E}">
        <p14:creationId xmlns:p14="http://schemas.microsoft.com/office/powerpoint/2010/main" val="2029807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smtClean="0"/>
              <a:t>Unsubscription</a:t>
            </a:r>
            <a:endParaRPr lang="en-US" dirty="0"/>
          </a:p>
        </p:txBody>
      </p:sp>
      <p:sp>
        <p:nvSpPr>
          <p:cNvPr id="5" name="TextBox 4"/>
          <p:cNvSpPr txBox="1"/>
          <p:nvPr/>
        </p:nvSpPr>
        <p:spPr>
          <a:xfrm>
            <a:off x="2040673" y="1542473"/>
            <a:ext cx="9233210" cy="369332"/>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234" y="2604040"/>
            <a:ext cx="7304355" cy="87337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235" y="3935060"/>
            <a:ext cx="7304356" cy="1484433"/>
          </a:xfrm>
          <a:prstGeom prst="rect">
            <a:avLst/>
          </a:prstGeom>
        </p:spPr>
      </p:pic>
      <p:sp>
        <p:nvSpPr>
          <p:cNvPr id="11" name="TextBox 10"/>
          <p:cNvSpPr txBox="1"/>
          <p:nvPr/>
        </p:nvSpPr>
        <p:spPr>
          <a:xfrm>
            <a:off x="2040673" y="1727139"/>
            <a:ext cx="9333571" cy="646331"/>
          </a:xfrm>
          <a:prstGeom prst="rect">
            <a:avLst/>
          </a:prstGeom>
          <a:noFill/>
        </p:spPr>
        <p:txBody>
          <a:bodyPr wrap="square" rtlCol="0">
            <a:spAutoFit/>
          </a:bodyPr>
          <a:lstStyle/>
          <a:p>
            <a:pPr marL="285750" indent="-285750">
              <a:buFont typeface="Arial" charset="0"/>
              <a:buChar char="•"/>
            </a:pPr>
            <a:r>
              <a:rPr lang="en-US" dirty="0" smtClean="0"/>
              <a:t>Subscription may result in memory leaks</a:t>
            </a:r>
          </a:p>
          <a:p>
            <a:pPr marL="742950" lvl="1" indent="-285750">
              <a:buFont typeface="Arial" charset="0"/>
              <a:buChar char="•"/>
            </a:pPr>
            <a:r>
              <a:rPr lang="en-US" dirty="0" smtClean="0"/>
              <a:t>Ex </a:t>
            </a:r>
            <a:r>
              <a:rPr lang="mr-IN" dirty="0" smtClean="0"/>
              <a:t>–</a:t>
            </a:r>
            <a:r>
              <a:rPr lang="en-US" dirty="0" smtClean="0"/>
              <a:t> App leave to another Activity in Android</a:t>
            </a:r>
            <a:endParaRPr lang="en-US" dirty="0"/>
          </a:p>
        </p:txBody>
      </p:sp>
    </p:spTree>
    <p:extLst>
      <p:ext uri="{BB962C8B-B14F-4D97-AF65-F5344CB8AC3E}">
        <p14:creationId xmlns:p14="http://schemas.microsoft.com/office/powerpoint/2010/main" val="128798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045" y="624110"/>
            <a:ext cx="9731567" cy="918363"/>
          </a:xfrm>
        </p:spPr>
        <p:txBody>
          <a:bodyPr/>
          <a:lstStyle/>
          <a:p>
            <a:r>
              <a:rPr lang="en-US" dirty="0" smtClean="0"/>
              <a:t>Multiple Subscribers</a:t>
            </a:r>
            <a:endParaRPr lang="en-US" dirty="0"/>
          </a:p>
        </p:txBody>
      </p:sp>
      <p:sp>
        <p:nvSpPr>
          <p:cNvPr id="5" name="TextBox 4"/>
          <p:cNvSpPr txBox="1"/>
          <p:nvPr/>
        </p:nvSpPr>
        <p:spPr>
          <a:xfrm>
            <a:off x="1694984" y="1562092"/>
            <a:ext cx="8608743" cy="369332"/>
          </a:xfrm>
          <a:prstGeom prst="rect">
            <a:avLst/>
          </a:prstGeom>
          <a:noFill/>
        </p:spPr>
        <p:txBody>
          <a:bodyPr wrap="square" rtlCol="0">
            <a:spAutoFit/>
          </a:bodyPr>
          <a:lstStyle/>
          <a:p>
            <a:r>
              <a:rPr lang="en-US" b="1" dirty="0" smtClean="0"/>
              <a:t>- Use connectable observers</a:t>
            </a:r>
            <a:endParaRPr lang="en-US" b="1" dirty="0"/>
          </a:p>
        </p:txBody>
      </p:sp>
      <p:sp>
        <p:nvSpPr>
          <p:cNvPr id="4" name="Rectangle 3"/>
          <p:cNvSpPr/>
          <p:nvPr/>
        </p:nvSpPr>
        <p:spPr>
          <a:xfrm>
            <a:off x="1096536" y="5498662"/>
            <a:ext cx="10408076" cy="646331"/>
          </a:xfrm>
          <a:prstGeom prst="rect">
            <a:avLst/>
          </a:prstGeom>
        </p:spPr>
        <p:txBody>
          <a:bodyPr wrap="square">
            <a:spAutoFit/>
          </a:bodyPr>
          <a:lstStyle/>
          <a:p>
            <a:pPr marL="285750" indent="-285750">
              <a:buFont typeface="Wingdings" charset="2"/>
              <a:buChar char="Ø"/>
            </a:pPr>
            <a:r>
              <a:rPr lang="en-US" dirty="0">
                <a:solidFill>
                  <a:srgbClr val="00B050"/>
                </a:solidFill>
                <a:hlinkClick r:id="rId2"/>
              </a:rPr>
              <a:t>https://stackoverflow.com/questions/35951942/single-observable-with-multiple-subscribers/35952390#35952390</a:t>
            </a:r>
            <a:r>
              <a:rPr lang="en-US" dirty="0">
                <a:solidFill>
                  <a:srgbClr val="00B050"/>
                </a:solidFill>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984" y="1951043"/>
            <a:ext cx="7794704" cy="3468450"/>
          </a:xfrm>
          <a:prstGeom prst="rect">
            <a:avLst/>
          </a:prstGeom>
        </p:spPr>
      </p:pic>
    </p:spTree>
    <p:extLst>
      <p:ext uri="{BB962C8B-B14F-4D97-AF65-F5344CB8AC3E}">
        <p14:creationId xmlns:p14="http://schemas.microsoft.com/office/powerpoint/2010/main" val="2125502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533" y="624110"/>
            <a:ext cx="9843079" cy="918363"/>
          </a:xfrm>
        </p:spPr>
        <p:txBody>
          <a:bodyPr/>
          <a:lstStyle/>
          <a:p>
            <a:r>
              <a:rPr lang="en-US" dirty="0" smtClean="0"/>
              <a:t>Error Handling</a:t>
            </a:r>
            <a:endParaRPr lang="en-US" dirty="0"/>
          </a:p>
        </p:txBody>
      </p:sp>
      <p:sp>
        <p:nvSpPr>
          <p:cNvPr id="3" name="TextBox 2"/>
          <p:cNvSpPr txBox="1"/>
          <p:nvPr/>
        </p:nvSpPr>
        <p:spPr>
          <a:xfrm>
            <a:off x="1661533" y="1282390"/>
            <a:ext cx="9843080" cy="5170646"/>
          </a:xfrm>
          <a:prstGeom prst="rect">
            <a:avLst/>
          </a:prstGeom>
          <a:noFill/>
        </p:spPr>
        <p:txBody>
          <a:bodyPr wrap="square" rtlCol="0">
            <a:spAutoFit/>
          </a:bodyPr>
          <a:lstStyle/>
          <a:p>
            <a:pPr marL="285750" indent="-285750">
              <a:buFontTx/>
              <a:buChar char="-"/>
            </a:pPr>
            <a:r>
              <a:rPr lang="en-US" dirty="0" smtClean="0"/>
              <a:t>swallow </a:t>
            </a:r>
            <a:r>
              <a:rPr lang="en-US" dirty="0"/>
              <a:t>the error and switch over to a backup Observable to continue the </a:t>
            </a:r>
            <a:r>
              <a:rPr lang="en-US" dirty="0" smtClean="0"/>
              <a:t>sequence</a:t>
            </a:r>
          </a:p>
          <a:p>
            <a:pPr marL="285750" indent="-285750">
              <a:buFontTx/>
              <a:buChar char="-"/>
            </a:pPr>
            <a:r>
              <a:rPr lang="en-US" dirty="0" smtClean="0"/>
              <a:t>swallow </a:t>
            </a:r>
            <a:r>
              <a:rPr lang="en-US" dirty="0"/>
              <a:t>the error and emit a default item</a:t>
            </a:r>
          </a:p>
          <a:p>
            <a:pPr marL="285750" indent="-285750">
              <a:buFontTx/>
              <a:buChar char="-"/>
            </a:pPr>
            <a:r>
              <a:rPr lang="en-US" dirty="0" smtClean="0"/>
              <a:t>swallow </a:t>
            </a:r>
            <a:r>
              <a:rPr lang="en-US" dirty="0"/>
              <a:t>the error and immediately try to restart the failed </a:t>
            </a:r>
            <a:r>
              <a:rPr lang="en-US" dirty="0" smtClean="0"/>
              <a:t>Observable</a:t>
            </a:r>
          </a:p>
          <a:p>
            <a:pPr marL="285750" indent="-285750">
              <a:buFontTx/>
              <a:buChar char="-"/>
            </a:pPr>
            <a:r>
              <a:rPr lang="en-US" dirty="0" smtClean="0"/>
              <a:t>swallow </a:t>
            </a:r>
            <a:r>
              <a:rPr lang="en-US" dirty="0"/>
              <a:t>the error and try to restart the failed Observable after some back-off </a:t>
            </a:r>
            <a:r>
              <a:rPr lang="en-US" dirty="0" smtClean="0"/>
              <a:t>interval</a:t>
            </a:r>
          </a:p>
          <a:p>
            <a:pPr marL="285750" indent="-285750">
              <a:buFontTx/>
              <a:buChar char="-"/>
            </a:pPr>
            <a:endParaRPr lang="en-US" dirty="0"/>
          </a:p>
          <a:p>
            <a:r>
              <a:rPr lang="en-US" sz="2400" b="1" dirty="0" smtClean="0"/>
              <a:t>Operators:</a:t>
            </a:r>
          </a:p>
          <a:p>
            <a:pPr marL="285750" indent="-285750">
              <a:buFontTx/>
              <a:buChar char="-"/>
            </a:pPr>
            <a:r>
              <a:rPr lang="en-US" b="1" dirty="0" err="1" smtClean="0"/>
              <a:t>onErrorResumeNext</a:t>
            </a:r>
            <a:r>
              <a:rPr lang="en-US" b="1" dirty="0" smtClean="0"/>
              <a:t>()</a:t>
            </a:r>
            <a:r>
              <a:rPr lang="en-US" dirty="0" smtClean="0"/>
              <a:t> - </a:t>
            </a:r>
            <a:r>
              <a:rPr lang="en-US" dirty="0"/>
              <a:t>instructs an Observable to emit a sequence of items if it encounters an </a:t>
            </a:r>
            <a:r>
              <a:rPr lang="en-US" dirty="0" smtClean="0"/>
              <a:t>error</a:t>
            </a:r>
          </a:p>
          <a:p>
            <a:pPr marL="285750" indent="-285750">
              <a:buFontTx/>
              <a:buChar char="-"/>
            </a:pPr>
            <a:r>
              <a:rPr lang="en-US" b="1" dirty="0" err="1" smtClean="0"/>
              <a:t>onErrorReturn</a:t>
            </a:r>
            <a:r>
              <a:rPr lang="en-US" b="1" dirty="0" smtClean="0"/>
              <a:t>()</a:t>
            </a:r>
            <a:r>
              <a:rPr lang="en-US" dirty="0" smtClean="0"/>
              <a:t> - </a:t>
            </a:r>
            <a:r>
              <a:rPr lang="en-US" dirty="0"/>
              <a:t>instructs an Observable to emit a particular item when it encounters an </a:t>
            </a:r>
            <a:r>
              <a:rPr lang="en-US" dirty="0" smtClean="0"/>
              <a:t>error</a:t>
            </a:r>
          </a:p>
          <a:p>
            <a:pPr marL="285750" indent="-285750">
              <a:buFontTx/>
              <a:buChar char="-"/>
            </a:pPr>
            <a:r>
              <a:rPr lang="en-US" b="1" dirty="0" err="1" smtClean="0"/>
              <a:t>onExceptionResumeNext</a:t>
            </a:r>
            <a:r>
              <a:rPr lang="en-US" b="1" dirty="0" smtClean="0"/>
              <a:t>()</a:t>
            </a:r>
            <a:r>
              <a:rPr lang="en-US" dirty="0" smtClean="0"/>
              <a:t> - </a:t>
            </a:r>
            <a:r>
              <a:rPr lang="en-US" dirty="0"/>
              <a:t>instructs an Observable to emit a sequence of items if it encounters an </a:t>
            </a:r>
            <a:r>
              <a:rPr lang="en-US" dirty="0" smtClean="0"/>
              <a:t>exception</a:t>
            </a:r>
            <a:endParaRPr lang="en-US" dirty="0"/>
          </a:p>
          <a:p>
            <a:pPr marL="285750" indent="-285750">
              <a:buFontTx/>
              <a:buChar char="-"/>
            </a:pPr>
            <a:r>
              <a:rPr lang="en-US" b="1" dirty="0" smtClean="0"/>
              <a:t>retry() </a:t>
            </a:r>
            <a:r>
              <a:rPr lang="en-US" dirty="0" smtClean="0"/>
              <a:t>- </a:t>
            </a:r>
            <a:r>
              <a:rPr lang="en-US" dirty="0"/>
              <a:t>if a source Observable emits an error, </a:t>
            </a:r>
            <a:r>
              <a:rPr lang="en-US" dirty="0" smtClean="0"/>
              <a:t>re-subscribe </a:t>
            </a:r>
            <a:r>
              <a:rPr lang="en-US" dirty="0"/>
              <a:t>to it in the hopes that it will complete without </a:t>
            </a:r>
            <a:r>
              <a:rPr lang="en-US" dirty="0" smtClean="0"/>
              <a:t>error</a:t>
            </a:r>
          </a:p>
          <a:p>
            <a:pPr marL="285750" indent="-285750">
              <a:buFontTx/>
              <a:buChar char="-"/>
            </a:pPr>
            <a:r>
              <a:rPr lang="en-US" b="1" dirty="0" err="1" smtClean="0"/>
              <a:t>retryWhen</a:t>
            </a:r>
            <a:r>
              <a:rPr lang="en-US" b="1" dirty="0" smtClean="0"/>
              <a:t>()</a:t>
            </a:r>
            <a:r>
              <a:rPr lang="en-US" dirty="0" smtClean="0"/>
              <a:t> - </a:t>
            </a:r>
            <a:r>
              <a:rPr lang="en-US" dirty="0"/>
              <a:t>if a source Observable emits an error, pass that error to another Observable to determine whether to </a:t>
            </a:r>
            <a:r>
              <a:rPr lang="en-US" dirty="0" smtClean="0"/>
              <a:t>re-subscribe </a:t>
            </a:r>
            <a:r>
              <a:rPr lang="en-US" dirty="0"/>
              <a:t>to the source</a:t>
            </a:r>
            <a:endParaRPr lang="en-US" dirty="0" smtClean="0"/>
          </a:p>
          <a:p>
            <a:pPr marL="285750" indent="-285750">
              <a:buFontTx/>
              <a:buChar char="-"/>
            </a:pPr>
            <a:endParaRPr lang="en-US" dirty="0"/>
          </a:p>
        </p:txBody>
      </p:sp>
    </p:spTree>
    <p:extLst>
      <p:ext uri="{BB962C8B-B14F-4D97-AF65-F5344CB8AC3E}">
        <p14:creationId xmlns:p14="http://schemas.microsoft.com/office/powerpoint/2010/main" val="208230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Backpressure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4291" y="3029527"/>
            <a:ext cx="9269592" cy="2733964"/>
          </a:xfrm>
        </p:spPr>
      </p:pic>
      <p:sp>
        <p:nvSpPr>
          <p:cNvPr id="5" name="TextBox 4"/>
          <p:cNvSpPr txBox="1"/>
          <p:nvPr/>
        </p:nvSpPr>
        <p:spPr>
          <a:xfrm>
            <a:off x="2004291" y="1625600"/>
            <a:ext cx="9500321" cy="1200329"/>
          </a:xfrm>
          <a:prstGeom prst="rect">
            <a:avLst/>
          </a:prstGeom>
          <a:noFill/>
        </p:spPr>
        <p:txBody>
          <a:bodyPr wrap="square" rtlCol="0">
            <a:spAutoFit/>
          </a:bodyPr>
          <a:lstStyle/>
          <a:p>
            <a:pPr marL="285750" indent="-285750">
              <a:buFontTx/>
              <a:buChar char="-"/>
            </a:pPr>
            <a:r>
              <a:rPr lang="en-US" dirty="0" smtClean="0"/>
              <a:t>Observable </a:t>
            </a:r>
            <a:r>
              <a:rPr lang="en-US" dirty="0"/>
              <a:t>is emitting items more rapidly than an operator or subscriber can consume them. </a:t>
            </a:r>
            <a:endParaRPr lang="en-US" dirty="0" smtClean="0"/>
          </a:p>
          <a:p>
            <a:pPr marL="285750" indent="-285750">
              <a:buFontTx/>
              <a:buChar char="-"/>
            </a:pPr>
            <a:r>
              <a:rPr lang="en-US" dirty="0" smtClean="0"/>
              <a:t>This </a:t>
            </a:r>
            <a:r>
              <a:rPr lang="en-US" dirty="0"/>
              <a:t>presents the problem of what to do with such a growing backlog of unconsumed items.</a:t>
            </a:r>
          </a:p>
        </p:txBody>
      </p:sp>
    </p:spTree>
    <p:extLst>
      <p:ext uri="{BB962C8B-B14F-4D97-AF65-F5344CB8AC3E}">
        <p14:creationId xmlns:p14="http://schemas.microsoft.com/office/powerpoint/2010/main" val="975394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Hot and Cold Observables</a:t>
            </a:r>
            <a:endParaRPr lang="en-US" dirty="0"/>
          </a:p>
        </p:txBody>
      </p:sp>
      <p:sp>
        <p:nvSpPr>
          <p:cNvPr id="3" name="Content Placeholder 2"/>
          <p:cNvSpPr>
            <a:spLocks noGrp="1"/>
          </p:cNvSpPr>
          <p:nvPr>
            <p:ph idx="1"/>
          </p:nvPr>
        </p:nvSpPr>
        <p:spPr>
          <a:xfrm>
            <a:off x="1902691" y="1644073"/>
            <a:ext cx="9601921" cy="4267149"/>
          </a:xfrm>
        </p:spPr>
        <p:txBody>
          <a:bodyPr/>
          <a:lstStyle/>
          <a:p>
            <a:r>
              <a:rPr lang="en-US" dirty="0"/>
              <a:t>A </a:t>
            </a:r>
            <a:r>
              <a:rPr lang="en-US" b="1" i="1" dirty="0"/>
              <a:t>c</a:t>
            </a:r>
            <a:r>
              <a:rPr lang="en-US" b="1" i="1" dirty="0" smtClean="0"/>
              <a:t>old</a:t>
            </a:r>
            <a:r>
              <a:rPr lang="en-US" b="1" dirty="0" smtClean="0"/>
              <a:t> </a:t>
            </a:r>
            <a:r>
              <a:rPr lang="en-US" b="1" dirty="0"/>
              <a:t>Observable </a:t>
            </a:r>
            <a:r>
              <a:rPr lang="en-US" dirty="0"/>
              <a:t>emits a particular sequence of items, but can begin emitting this sequence when its Observer finds it to be convenient, and at whatever rate the Observer </a:t>
            </a:r>
            <a:r>
              <a:rPr lang="en-US" dirty="0" smtClean="0"/>
              <a:t>desires. </a:t>
            </a:r>
          </a:p>
          <a:p>
            <a:pPr lvl="1"/>
            <a:r>
              <a:rPr lang="en-US" dirty="0"/>
              <a:t>database query, file retrieval, or web </a:t>
            </a:r>
            <a:r>
              <a:rPr lang="en-US" dirty="0" smtClean="0"/>
              <a:t>request</a:t>
            </a:r>
          </a:p>
          <a:p>
            <a:pPr marL="342900" lvl="1" indent="-342900"/>
            <a:r>
              <a:rPr lang="en-US" dirty="0" smtClean="0"/>
              <a:t>A </a:t>
            </a:r>
            <a:r>
              <a:rPr lang="en-US" sz="1800" b="1" i="1" dirty="0"/>
              <a:t>hot</a:t>
            </a:r>
            <a:r>
              <a:rPr lang="en-US" sz="1800" b="1" dirty="0"/>
              <a:t> Observable </a:t>
            </a:r>
            <a:r>
              <a:rPr lang="en-US" dirty="0"/>
              <a:t>begins generating items to emit immediately when it is created. Such an Observable emits items at its own pace, and it is up to its observers to keep </a:t>
            </a:r>
            <a:r>
              <a:rPr lang="en-US" dirty="0" smtClean="0"/>
              <a:t>up</a:t>
            </a:r>
          </a:p>
          <a:p>
            <a:pPr marL="742950" lvl="2" indent="-342900"/>
            <a:r>
              <a:rPr lang="en-US" dirty="0"/>
              <a:t>mouse &amp; keyboard events, system events, or stock </a:t>
            </a:r>
            <a:r>
              <a:rPr lang="en-US" dirty="0" smtClean="0"/>
              <a:t>prices</a:t>
            </a:r>
            <a:endParaRPr lang="en-US" dirty="0"/>
          </a:p>
          <a:p>
            <a:endParaRPr lang="en-US" dirty="0" smtClean="0"/>
          </a:p>
        </p:txBody>
      </p:sp>
    </p:spTree>
    <p:extLst>
      <p:ext uri="{BB962C8B-B14F-4D97-AF65-F5344CB8AC3E}">
        <p14:creationId xmlns:p14="http://schemas.microsoft.com/office/powerpoint/2010/main" val="1707826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Solution to Backpressure</a:t>
            </a:r>
            <a:endParaRPr lang="en-US" dirty="0"/>
          </a:p>
        </p:txBody>
      </p:sp>
      <p:sp>
        <p:nvSpPr>
          <p:cNvPr id="3" name="Content Placeholder 2"/>
          <p:cNvSpPr>
            <a:spLocks noGrp="1"/>
          </p:cNvSpPr>
          <p:nvPr>
            <p:ph idx="1"/>
          </p:nvPr>
        </p:nvSpPr>
        <p:spPr>
          <a:xfrm>
            <a:off x="1902691" y="1644073"/>
            <a:ext cx="9601921" cy="4267149"/>
          </a:xfrm>
        </p:spPr>
        <p:txBody>
          <a:bodyPr/>
          <a:lstStyle/>
          <a:p>
            <a:r>
              <a:rPr lang="en-US" dirty="0" smtClean="0"/>
              <a:t>Use certain operators </a:t>
            </a:r>
            <a:r>
              <a:rPr lang="mr-IN" dirty="0" smtClean="0"/>
              <a:t>–</a:t>
            </a:r>
            <a:r>
              <a:rPr lang="en-US" dirty="0" smtClean="0"/>
              <a:t> sample, </a:t>
            </a:r>
            <a:r>
              <a:rPr lang="en-US" dirty="0" err="1" smtClean="0"/>
              <a:t>throttleLast</a:t>
            </a:r>
            <a:r>
              <a:rPr lang="en-US" dirty="0" smtClean="0"/>
              <a:t>, </a:t>
            </a:r>
            <a:r>
              <a:rPr lang="en-US" dirty="0" err="1" smtClean="0"/>
              <a:t>throttleFirst</a:t>
            </a:r>
            <a:r>
              <a:rPr lang="en-US" dirty="0" smtClean="0"/>
              <a:t>, </a:t>
            </a:r>
            <a:r>
              <a:rPr lang="en-US" dirty="0" err="1" smtClean="0"/>
              <a:t>throttleWithTimeout</a:t>
            </a:r>
            <a:r>
              <a:rPr lang="en-US" dirty="0" smtClean="0"/>
              <a:t>, </a:t>
            </a:r>
            <a:r>
              <a:rPr lang="en-US" dirty="0" err="1" smtClean="0"/>
              <a:t>debounce</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691" y="2452744"/>
            <a:ext cx="9220715" cy="3821056"/>
          </a:xfrm>
          <a:prstGeom prst="rect">
            <a:avLst/>
          </a:prstGeom>
        </p:spPr>
      </p:pic>
    </p:spTree>
    <p:extLst>
      <p:ext uri="{BB962C8B-B14F-4D97-AF65-F5344CB8AC3E}">
        <p14:creationId xmlns:p14="http://schemas.microsoft.com/office/powerpoint/2010/main" val="17735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Reactive Programming </a:t>
            </a:r>
            <a:r>
              <a:rPr lang="mr-IN" dirty="0" smtClean="0"/>
              <a:t>–</a:t>
            </a:r>
            <a:r>
              <a:rPr lang="en-US" dirty="0" smtClean="0"/>
              <a:t> Why is it difficult?</a:t>
            </a:r>
            <a:endParaRPr lang="en-US" dirty="0"/>
          </a:p>
        </p:txBody>
      </p:sp>
      <p:sp>
        <p:nvSpPr>
          <p:cNvPr id="3" name="Content Placeholder 2"/>
          <p:cNvSpPr>
            <a:spLocks noGrp="1"/>
          </p:cNvSpPr>
          <p:nvPr>
            <p:ph idx="1"/>
          </p:nvPr>
        </p:nvSpPr>
        <p:spPr>
          <a:xfrm>
            <a:off x="1902691" y="1644073"/>
            <a:ext cx="9601921" cy="4267149"/>
          </a:xfrm>
        </p:spPr>
        <p:txBody>
          <a:bodyPr/>
          <a:lstStyle/>
          <a:p>
            <a:pPr lvl="0" defTabSz="914400">
              <a:spcBef>
                <a:spcPts val="0"/>
              </a:spcBef>
              <a:buClrTx/>
              <a:buAutoNum type="arabicPeriod"/>
            </a:pPr>
            <a:r>
              <a:rPr lang="en-US" dirty="0" smtClean="0"/>
              <a:t>It requires different mindset</a:t>
            </a:r>
          </a:p>
          <a:p>
            <a:pPr lvl="0" defTabSz="914400">
              <a:spcBef>
                <a:spcPts val="0"/>
              </a:spcBef>
              <a:buClrTx/>
              <a:buAutoNum type="arabicPeriod"/>
            </a:pPr>
            <a:r>
              <a:rPr lang="en-US" dirty="0" smtClean="0"/>
              <a:t>Its vast </a:t>
            </a:r>
          </a:p>
          <a:p>
            <a:pPr lvl="0" defTabSz="914400">
              <a:spcBef>
                <a:spcPts val="0"/>
              </a:spcBef>
              <a:buClrTx/>
              <a:buAutoNum type="arabicPeriod"/>
            </a:pPr>
            <a:r>
              <a:rPr lang="en-US" dirty="0" smtClean="0"/>
              <a:t>Lack of proper documentation</a:t>
            </a:r>
          </a:p>
          <a:p>
            <a:pPr lvl="0" defTabSz="914400">
              <a:spcBef>
                <a:spcPts val="0"/>
              </a:spcBef>
              <a:buClrTx/>
              <a:buAutoNum type="arabicPeriod"/>
            </a:pPr>
            <a:r>
              <a:rPr lang="en-US" dirty="0" smtClean="0"/>
              <a:t>No standard/Implementation varies from language to language</a:t>
            </a:r>
          </a:p>
          <a:p>
            <a:pPr lvl="0" defTabSz="914400">
              <a:spcBef>
                <a:spcPts val="0"/>
              </a:spcBef>
              <a:buClrTx/>
              <a:buAutoNum type="arabicPeriod"/>
            </a:pPr>
            <a:r>
              <a:rPr lang="en-US" dirty="0" smtClean="0"/>
              <a:t>Documentation is </a:t>
            </a:r>
            <a:r>
              <a:rPr lang="en-US" dirty="0" smtClean="0"/>
              <a:t>vague</a:t>
            </a:r>
            <a:endParaRPr lang="en-US" dirty="0" smtClean="0"/>
          </a:p>
          <a:p>
            <a:pPr lvl="0" defTabSz="914400">
              <a:spcBef>
                <a:spcPts val="0"/>
              </a:spcBef>
              <a:buClrTx/>
              <a:buAutoNum type="arabicPeriod"/>
            </a:pPr>
            <a:endParaRPr lang="en-US" dirty="0" smtClean="0"/>
          </a:p>
          <a:p>
            <a:pPr lvl="0" defTabSz="914400">
              <a:spcBef>
                <a:spcPts val="0"/>
              </a:spcBef>
              <a:buClrTx/>
              <a:buAutoNum type="arabicPeriod"/>
            </a:pPr>
            <a:endParaRPr lang="en-US" dirty="0"/>
          </a:p>
          <a:p>
            <a:pPr lvl="0" defTabSz="914400">
              <a:spcBef>
                <a:spcPts val="0"/>
              </a:spcBef>
              <a:buClrTx/>
              <a:buAutoNum type="arabicPeriod"/>
            </a:pPr>
            <a:endParaRPr lang="en-US" dirty="0" smtClean="0"/>
          </a:p>
          <a:p>
            <a:pPr marL="0" lvl="0" indent="0" algn="ctr" defTabSz="914400">
              <a:spcBef>
                <a:spcPts val="0"/>
              </a:spcBef>
              <a:buClrTx/>
              <a:buNone/>
            </a:pPr>
            <a:r>
              <a:rPr lang="en-US" sz="2800" b="1" dirty="0" smtClean="0">
                <a:solidFill>
                  <a:srgbClr val="FF0000"/>
                </a:solidFill>
              </a:rPr>
              <a:t>Even experts make mistakes</a:t>
            </a:r>
          </a:p>
        </p:txBody>
      </p:sp>
    </p:spTree>
    <p:extLst>
      <p:ext uri="{BB962C8B-B14F-4D97-AF65-F5344CB8AC3E}">
        <p14:creationId xmlns:p14="http://schemas.microsoft.com/office/powerpoint/2010/main" val="1440905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Solution to Backpressure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691" y="1644650"/>
            <a:ext cx="9156170" cy="4272056"/>
          </a:xfrm>
        </p:spPr>
      </p:pic>
    </p:spTree>
    <p:extLst>
      <p:ext uri="{BB962C8B-B14F-4D97-AF65-F5344CB8AC3E}">
        <p14:creationId xmlns:p14="http://schemas.microsoft.com/office/powerpoint/2010/main" val="149948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a:t>Solution to Backpressure</a:t>
            </a:r>
          </a:p>
        </p:txBody>
      </p:sp>
      <p:sp>
        <p:nvSpPr>
          <p:cNvPr id="3" name="Content Placeholder 2"/>
          <p:cNvSpPr>
            <a:spLocks noGrp="1"/>
          </p:cNvSpPr>
          <p:nvPr>
            <p:ph idx="1"/>
          </p:nvPr>
        </p:nvSpPr>
        <p:spPr>
          <a:xfrm>
            <a:off x="1902691" y="1644073"/>
            <a:ext cx="9601921" cy="4267149"/>
          </a:xfrm>
        </p:spPr>
        <p:txBody>
          <a:bodyPr/>
          <a:lstStyle/>
          <a:p>
            <a:r>
              <a:rPr lang="en-US" dirty="0" smtClean="0"/>
              <a:t>Buffers and Windows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499" y="2183802"/>
            <a:ext cx="9240818" cy="3727420"/>
          </a:xfrm>
          <a:prstGeom prst="rect">
            <a:avLst/>
          </a:prstGeom>
        </p:spPr>
      </p:pic>
    </p:spTree>
    <p:extLst>
      <p:ext uri="{BB962C8B-B14F-4D97-AF65-F5344CB8AC3E}">
        <p14:creationId xmlns:p14="http://schemas.microsoft.com/office/powerpoint/2010/main" val="1186524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127" y="624110"/>
            <a:ext cx="9430486" cy="948212"/>
          </a:xfrm>
        </p:spPr>
        <p:txBody>
          <a:bodyPr/>
          <a:lstStyle/>
          <a:p>
            <a:r>
              <a:rPr lang="en-US" dirty="0" smtClean="0"/>
              <a:t>Subjects</a:t>
            </a:r>
            <a:endParaRPr lang="en-US" dirty="0"/>
          </a:p>
        </p:txBody>
      </p:sp>
      <p:sp>
        <p:nvSpPr>
          <p:cNvPr id="3" name="Content Placeholder 2"/>
          <p:cNvSpPr>
            <a:spLocks noGrp="1"/>
          </p:cNvSpPr>
          <p:nvPr>
            <p:ph idx="1"/>
          </p:nvPr>
        </p:nvSpPr>
        <p:spPr>
          <a:xfrm>
            <a:off x="2074127" y="1706137"/>
            <a:ext cx="9430485" cy="724829"/>
          </a:xfrm>
        </p:spPr>
        <p:txBody>
          <a:bodyPr/>
          <a:lstStyle/>
          <a:p>
            <a:r>
              <a:rPr lang="en-US" dirty="0" smtClean="0"/>
              <a:t>Self study</a:t>
            </a:r>
            <a:endParaRPr lang="en-US" dirty="0"/>
          </a:p>
        </p:txBody>
      </p:sp>
    </p:spTree>
    <p:extLst>
      <p:ext uri="{BB962C8B-B14F-4D97-AF65-F5344CB8AC3E}">
        <p14:creationId xmlns:p14="http://schemas.microsoft.com/office/powerpoint/2010/main" val="864508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649" y="624110"/>
            <a:ext cx="9686963" cy="918363"/>
          </a:xfrm>
        </p:spPr>
        <p:txBody>
          <a:bodyPr/>
          <a:lstStyle/>
          <a:p>
            <a:r>
              <a:rPr lang="en-US" dirty="0" smtClean="0"/>
              <a:t>References </a:t>
            </a:r>
            <a:endParaRPr lang="en-US" dirty="0"/>
          </a:p>
        </p:txBody>
      </p:sp>
      <p:sp>
        <p:nvSpPr>
          <p:cNvPr id="3" name="Content Placeholder 2"/>
          <p:cNvSpPr>
            <a:spLocks noGrp="1"/>
          </p:cNvSpPr>
          <p:nvPr>
            <p:ph idx="1"/>
          </p:nvPr>
        </p:nvSpPr>
        <p:spPr>
          <a:xfrm>
            <a:off x="1902691" y="1644073"/>
            <a:ext cx="9601921" cy="4745576"/>
          </a:xfrm>
        </p:spPr>
        <p:txBody>
          <a:bodyPr>
            <a:normAutofit/>
          </a:bodyPr>
          <a:lstStyle/>
          <a:p>
            <a:r>
              <a:rPr lang="en-US" dirty="0"/>
              <a:t>Reactive Manifesto - </a:t>
            </a:r>
            <a:r>
              <a:rPr lang="en-US" dirty="0">
                <a:hlinkClick r:id="rId2"/>
              </a:rPr>
              <a:t>http://</a:t>
            </a:r>
            <a:r>
              <a:rPr lang="en-US" dirty="0" smtClean="0">
                <a:hlinkClick r:id="rId2"/>
              </a:rPr>
              <a:t>www.reactivemanifesto.org</a:t>
            </a:r>
            <a:r>
              <a:rPr lang="en-US" dirty="0" smtClean="0"/>
              <a:t> </a:t>
            </a:r>
            <a:endParaRPr lang="en-US" dirty="0"/>
          </a:p>
          <a:p>
            <a:r>
              <a:rPr lang="en-US" dirty="0" err="1" smtClean="0"/>
              <a:t>ReactiveX</a:t>
            </a:r>
            <a:r>
              <a:rPr lang="en-US" dirty="0" smtClean="0"/>
              <a:t> </a:t>
            </a:r>
            <a:r>
              <a:rPr lang="en-US" dirty="0"/>
              <a:t>- </a:t>
            </a:r>
            <a:r>
              <a:rPr lang="en-US" dirty="0">
                <a:hlinkClick r:id="rId3"/>
              </a:rPr>
              <a:t>http://</a:t>
            </a:r>
            <a:r>
              <a:rPr lang="en-US" dirty="0" smtClean="0">
                <a:hlinkClick r:id="rId3"/>
              </a:rPr>
              <a:t>reactivex.io</a:t>
            </a:r>
            <a:endParaRPr lang="en-US" dirty="0" smtClean="0"/>
          </a:p>
          <a:p>
            <a:r>
              <a:rPr lang="en-US" dirty="0" smtClean="0"/>
              <a:t>Tutorials </a:t>
            </a:r>
            <a:r>
              <a:rPr lang="en-US" dirty="0"/>
              <a:t>- </a:t>
            </a:r>
            <a:r>
              <a:rPr lang="en-US" dirty="0">
                <a:hlinkClick r:id="rId4"/>
              </a:rPr>
              <a:t>http://</a:t>
            </a:r>
            <a:r>
              <a:rPr lang="en-US" dirty="0" smtClean="0">
                <a:hlinkClick r:id="rId4"/>
              </a:rPr>
              <a:t>reactivex.io/tutorials.html</a:t>
            </a:r>
            <a:endParaRPr lang="en-US" dirty="0" smtClean="0"/>
          </a:p>
          <a:p>
            <a:r>
              <a:rPr lang="en-US" dirty="0" err="1" smtClean="0"/>
              <a:t>RxMarbles</a:t>
            </a:r>
            <a:r>
              <a:rPr lang="en-US" dirty="0"/>
              <a:t> - </a:t>
            </a:r>
            <a:r>
              <a:rPr lang="en-US" dirty="0">
                <a:hlinkClick r:id="rId5"/>
              </a:rPr>
              <a:t>http://</a:t>
            </a:r>
            <a:r>
              <a:rPr lang="en-US" dirty="0" smtClean="0">
                <a:hlinkClick r:id="rId5"/>
              </a:rPr>
              <a:t>rxmarbles.com</a:t>
            </a:r>
            <a:r>
              <a:rPr lang="en-US" dirty="0" smtClean="0"/>
              <a:t> </a:t>
            </a:r>
          </a:p>
          <a:p>
            <a:r>
              <a:rPr lang="en-US" dirty="0" err="1" smtClean="0"/>
              <a:t>RxSwift</a:t>
            </a:r>
            <a:r>
              <a:rPr lang="en-US" dirty="0"/>
              <a:t> - </a:t>
            </a:r>
            <a:r>
              <a:rPr lang="en-US" dirty="0">
                <a:hlinkClick r:id="rId6"/>
              </a:rPr>
              <a:t>https://</a:t>
            </a:r>
            <a:r>
              <a:rPr lang="en-US" dirty="0" smtClean="0">
                <a:hlinkClick r:id="rId6"/>
              </a:rPr>
              <a:t>github.com/ReactiveX/RxSwift</a:t>
            </a:r>
            <a:endParaRPr lang="en-US" dirty="0" smtClean="0"/>
          </a:p>
          <a:p>
            <a:r>
              <a:rPr lang="en-US" dirty="0" err="1" smtClean="0"/>
              <a:t>RxCocoa</a:t>
            </a:r>
            <a:r>
              <a:rPr lang="en-US" dirty="0"/>
              <a:t> - </a:t>
            </a:r>
            <a:r>
              <a:rPr lang="en-US" dirty="0">
                <a:hlinkClick r:id="rId7"/>
              </a:rPr>
              <a:t>https://</a:t>
            </a:r>
            <a:r>
              <a:rPr lang="en-US" dirty="0" smtClean="0">
                <a:hlinkClick r:id="rId7"/>
              </a:rPr>
              <a:t>github.com/ReactiveX/RxSwift/tree/master/RxCocoa</a:t>
            </a:r>
            <a:r>
              <a:rPr lang="en-US" dirty="0" smtClean="0"/>
              <a:t> </a:t>
            </a:r>
          </a:p>
          <a:p>
            <a:r>
              <a:rPr lang="en-US" dirty="0" err="1" smtClean="0"/>
              <a:t>RxJava</a:t>
            </a:r>
            <a:r>
              <a:rPr lang="en-US" dirty="0"/>
              <a:t> - </a:t>
            </a:r>
            <a:r>
              <a:rPr lang="en-US" dirty="0">
                <a:hlinkClick r:id="rId8"/>
              </a:rPr>
              <a:t>https://</a:t>
            </a:r>
            <a:r>
              <a:rPr lang="en-US" dirty="0" smtClean="0">
                <a:hlinkClick r:id="rId8"/>
              </a:rPr>
              <a:t>github.com/ReactiveX/RxJava</a:t>
            </a:r>
            <a:endParaRPr lang="en-US" dirty="0" smtClean="0"/>
          </a:p>
          <a:p>
            <a:r>
              <a:rPr lang="en-US" dirty="0" err="1" smtClean="0"/>
              <a:t>RxBinding</a:t>
            </a:r>
            <a:r>
              <a:rPr lang="en-US" dirty="0"/>
              <a:t> - </a:t>
            </a:r>
            <a:r>
              <a:rPr lang="en-US" dirty="0">
                <a:hlinkClick r:id="rId9"/>
              </a:rPr>
              <a:t>https://</a:t>
            </a:r>
            <a:r>
              <a:rPr lang="en-US" dirty="0" smtClean="0">
                <a:hlinkClick r:id="rId9"/>
              </a:rPr>
              <a:t>github.com/JakeWharton/RxBinding</a:t>
            </a:r>
            <a:r>
              <a:rPr lang="en-US" dirty="0" smtClean="0"/>
              <a:t> </a:t>
            </a:r>
          </a:p>
          <a:p>
            <a:r>
              <a:rPr lang="en-US" dirty="0" err="1" smtClean="0"/>
              <a:t>RxAndroid</a:t>
            </a:r>
            <a:r>
              <a:rPr lang="en-US" dirty="0"/>
              <a:t> - </a:t>
            </a:r>
            <a:r>
              <a:rPr lang="en-US" dirty="0">
                <a:hlinkClick r:id="rId10"/>
              </a:rPr>
              <a:t>https://</a:t>
            </a:r>
            <a:r>
              <a:rPr lang="en-US" dirty="0" smtClean="0">
                <a:hlinkClick r:id="rId10"/>
              </a:rPr>
              <a:t>github.com/ReactiveX/RxAndroid</a:t>
            </a:r>
            <a:r>
              <a:rPr lang="en-US" dirty="0" smtClean="0"/>
              <a:t> </a:t>
            </a:r>
          </a:p>
          <a:p>
            <a:r>
              <a:rPr lang="en-US" dirty="0" err="1"/>
              <a:t>RxJS</a:t>
            </a:r>
            <a:r>
              <a:rPr lang="en-US" dirty="0"/>
              <a:t> - </a:t>
            </a:r>
            <a:r>
              <a:rPr lang="en-US" dirty="0">
                <a:hlinkClick r:id="rId11"/>
              </a:rPr>
              <a:t>https://</a:t>
            </a:r>
            <a:r>
              <a:rPr lang="en-US" dirty="0" smtClean="0">
                <a:hlinkClick r:id="rId11"/>
              </a:rPr>
              <a:t>github.com/Reactive-Extensions/RxJS</a:t>
            </a:r>
            <a:endParaRPr lang="en-US" dirty="0" smtClean="0"/>
          </a:p>
          <a:p>
            <a:r>
              <a:rPr lang="en-US" dirty="0" err="1"/>
              <a:t>RxPHP</a:t>
            </a:r>
            <a:r>
              <a:rPr lang="en-US" dirty="0"/>
              <a:t> - </a:t>
            </a:r>
            <a:r>
              <a:rPr lang="en-US" dirty="0">
                <a:hlinkClick r:id="rId12"/>
              </a:rPr>
              <a:t>https://</a:t>
            </a:r>
            <a:r>
              <a:rPr lang="en-US" dirty="0" smtClean="0">
                <a:hlinkClick r:id="rId12"/>
              </a:rPr>
              <a:t>github.com/ReactiveX/RxPHP</a:t>
            </a:r>
            <a:endParaRPr lang="en-US" dirty="0" smtClean="0"/>
          </a:p>
        </p:txBody>
      </p:sp>
    </p:spTree>
    <p:extLst>
      <p:ext uri="{BB962C8B-B14F-4D97-AF65-F5344CB8AC3E}">
        <p14:creationId xmlns:p14="http://schemas.microsoft.com/office/powerpoint/2010/main" val="162556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References</a:t>
            </a:r>
            <a:endParaRPr lang="en-US" dirty="0"/>
          </a:p>
        </p:txBody>
      </p:sp>
      <p:sp>
        <p:nvSpPr>
          <p:cNvPr id="3" name="Content Placeholder 2"/>
          <p:cNvSpPr>
            <a:spLocks noGrp="1"/>
          </p:cNvSpPr>
          <p:nvPr>
            <p:ph idx="1"/>
          </p:nvPr>
        </p:nvSpPr>
        <p:spPr>
          <a:xfrm>
            <a:off x="1902691" y="1644073"/>
            <a:ext cx="9601921" cy="3786571"/>
          </a:xfrm>
        </p:spPr>
        <p:txBody>
          <a:bodyPr>
            <a:normAutofit lnSpcReduction="10000"/>
          </a:bodyPr>
          <a:lstStyle/>
          <a:p>
            <a:r>
              <a:rPr lang="en-US" b="1" dirty="0" smtClean="0"/>
              <a:t>Common </a:t>
            </a:r>
            <a:r>
              <a:rPr lang="en-US" b="1" dirty="0" err="1" smtClean="0"/>
              <a:t>RxJava</a:t>
            </a:r>
            <a:r>
              <a:rPr lang="en-US" b="1" dirty="0"/>
              <a:t> Mistakes </a:t>
            </a:r>
            <a:r>
              <a:rPr lang="en-US" dirty="0"/>
              <a:t>- </a:t>
            </a:r>
            <a:r>
              <a:rPr lang="en-US" dirty="0">
                <a:hlinkClick r:id="rId2"/>
              </a:rPr>
              <a:t>https://</a:t>
            </a:r>
            <a:r>
              <a:rPr lang="en-US" dirty="0" smtClean="0">
                <a:hlinkClick r:id="rId2"/>
              </a:rPr>
              <a:t>www.youtube.com/watch?v=QdmkXL7XikQ</a:t>
            </a:r>
            <a:endParaRPr lang="en-US" dirty="0" smtClean="0"/>
          </a:p>
          <a:p>
            <a:r>
              <a:rPr lang="en-US" dirty="0" smtClean="0"/>
              <a:t>Introduction to </a:t>
            </a:r>
            <a:r>
              <a:rPr lang="en-US" dirty="0"/>
              <a:t>Reactive </a:t>
            </a:r>
            <a:r>
              <a:rPr lang="en-US" dirty="0" smtClean="0"/>
              <a:t>Programming (</a:t>
            </a:r>
            <a:r>
              <a:rPr lang="en-US" dirty="0" err="1" smtClean="0"/>
              <a:t>RxJS</a:t>
            </a:r>
            <a:r>
              <a:rPr lang="en-US" dirty="0" smtClean="0"/>
              <a:t>) </a:t>
            </a:r>
            <a:r>
              <a:rPr lang="en-US" dirty="0"/>
              <a:t>- </a:t>
            </a:r>
            <a:r>
              <a:rPr lang="en-US" dirty="0">
                <a:hlinkClick r:id="rId3"/>
              </a:rPr>
              <a:t>https://</a:t>
            </a:r>
            <a:r>
              <a:rPr lang="en-US" dirty="0" smtClean="0">
                <a:hlinkClick r:id="rId3"/>
              </a:rPr>
              <a:t>egghead.io/courses/introduction-to-reactive-programming</a:t>
            </a:r>
            <a:endParaRPr lang="en-US" dirty="0" smtClean="0"/>
          </a:p>
          <a:p>
            <a:r>
              <a:rPr lang="en-US" dirty="0" err="1"/>
              <a:t>subscribeOn</a:t>
            </a:r>
            <a:r>
              <a:rPr lang="en-US" dirty="0"/>
              <a:t> vs </a:t>
            </a:r>
            <a:r>
              <a:rPr lang="en-US" dirty="0" err="1"/>
              <a:t>observeOn</a:t>
            </a:r>
            <a:r>
              <a:rPr lang="en-US" dirty="0"/>
              <a:t> - </a:t>
            </a:r>
            <a:r>
              <a:rPr lang="en-US" dirty="0">
                <a:hlinkClick r:id="rId4"/>
              </a:rPr>
              <a:t>http://tomstechnicalblog.blogspot.com/2016/02/rxjava-understanding-observeon-and.html</a:t>
            </a:r>
            <a:r>
              <a:rPr lang="en-US" dirty="0"/>
              <a:t> </a:t>
            </a:r>
          </a:p>
          <a:p>
            <a:r>
              <a:rPr lang="en-US" dirty="0" err="1"/>
              <a:t>RxJava</a:t>
            </a:r>
            <a:r>
              <a:rPr lang="en-US" dirty="0"/>
              <a:t>: Achieving Parallelization - </a:t>
            </a:r>
            <a:r>
              <a:rPr lang="en-US" dirty="0">
                <a:hlinkClick r:id="rId5"/>
              </a:rPr>
              <a:t>http://tomstechnicalblog.blogspot.com/2015/11/rxjava-achieving-parallelization.html</a:t>
            </a:r>
            <a:endParaRPr lang="en-US" dirty="0"/>
          </a:p>
          <a:p>
            <a:r>
              <a:rPr lang="en-US" dirty="0" err="1"/>
              <a:t>RxJava</a:t>
            </a:r>
            <a:r>
              <a:rPr lang="en-US" dirty="0"/>
              <a:t> — One Observable, Multiple Subscribers, Same Data - </a:t>
            </a:r>
            <a:r>
              <a:rPr lang="en-US" dirty="0">
                <a:hlinkClick r:id="rId6"/>
              </a:rPr>
              <a:t>https://medium.com/@p.tournaris/rxjava-one-observable-multiple-subscribers-7bf497646675#.8f7wdrvld</a:t>
            </a:r>
            <a:r>
              <a:rPr lang="en-US" dirty="0"/>
              <a:t>  </a:t>
            </a:r>
          </a:p>
          <a:p>
            <a:endParaRPr lang="en-US" dirty="0" smtClean="0"/>
          </a:p>
        </p:txBody>
      </p:sp>
    </p:spTree>
    <p:extLst>
      <p:ext uri="{BB962C8B-B14F-4D97-AF65-F5344CB8AC3E}">
        <p14:creationId xmlns:p14="http://schemas.microsoft.com/office/powerpoint/2010/main" val="638535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489" y="624110"/>
            <a:ext cx="9330124" cy="1280890"/>
          </a:xfrm>
        </p:spPr>
        <p:txBody>
          <a:bodyPr/>
          <a:lstStyle/>
          <a:p>
            <a:r>
              <a:rPr lang="en-US" dirty="0" smtClean="0"/>
              <a:t>Example Projects</a:t>
            </a:r>
            <a:endParaRPr lang="en-US" dirty="0"/>
          </a:p>
        </p:txBody>
      </p:sp>
      <p:sp>
        <p:nvSpPr>
          <p:cNvPr id="3" name="Content Placeholder 2"/>
          <p:cNvSpPr>
            <a:spLocks noGrp="1"/>
          </p:cNvSpPr>
          <p:nvPr>
            <p:ph idx="1"/>
          </p:nvPr>
        </p:nvSpPr>
        <p:spPr>
          <a:xfrm>
            <a:off x="2174489" y="2133600"/>
            <a:ext cx="9330123" cy="3777622"/>
          </a:xfrm>
        </p:spPr>
        <p:txBody>
          <a:bodyPr/>
          <a:lstStyle/>
          <a:p>
            <a:r>
              <a:rPr lang="en-US" dirty="0" smtClean="0"/>
              <a:t>Android (</a:t>
            </a:r>
            <a:r>
              <a:rPr lang="en-US" dirty="0" err="1" smtClean="0"/>
              <a:t>RxJava</a:t>
            </a:r>
            <a:r>
              <a:rPr lang="en-US" dirty="0" smtClean="0"/>
              <a:t>, </a:t>
            </a:r>
            <a:r>
              <a:rPr lang="en-US" dirty="0" err="1" smtClean="0"/>
              <a:t>RxAndroid</a:t>
            </a:r>
            <a:r>
              <a:rPr lang="en-US" dirty="0"/>
              <a:t>) - </a:t>
            </a:r>
            <a:r>
              <a:rPr lang="en-US" dirty="0">
                <a:hlinkClick r:id="rId2"/>
              </a:rPr>
              <a:t>https://</a:t>
            </a:r>
            <a:r>
              <a:rPr lang="en-US" dirty="0" smtClean="0">
                <a:hlinkClick r:id="rId2"/>
              </a:rPr>
              <a:t>github.com/imeraj/RxJava-Demo-App1</a:t>
            </a:r>
            <a:r>
              <a:rPr lang="en-US" dirty="0" smtClean="0"/>
              <a:t> </a:t>
            </a:r>
          </a:p>
          <a:p>
            <a:r>
              <a:rPr lang="en-US" dirty="0" smtClean="0"/>
              <a:t>iOS (</a:t>
            </a:r>
            <a:r>
              <a:rPr lang="en-US" dirty="0" err="1" smtClean="0"/>
              <a:t>RxSwift</a:t>
            </a:r>
            <a:r>
              <a:rPr lang="en-US" dirty="0" smtClean="0"/>
              <a:t>, </a:t>
            </a:r>
            <a:r>
              <a:rPr lang="en-US" dirty="0" err="1" smtClean="0"/>
              <a:t>RxCocoa</a:t>
            </a:r>
            <a:r>
              <a:rPr lang="en-US" dirty="0"/>
              <a:t>) - </a:t>
            </a:r>
            <a:r>
              <a:rPr lang="en-US" dirty="0">
                <a:hlinkClick r:id="rId3"/>
              </a:rPr>
              <a:t>https://</a:t>
            </a:r>
            <a:r>
              <a:rPr lang="en-US" dirty="0" smtClean="0">
                <a:hlinkClick r:id="rId3"/>
              </a:rPr>
              <a:t>github.com/imeraj/RxSwift-Demo-App1</a:t>
            </a:r>
            <a:r>
              <a:rPr lang="en-US" dirty="0" smtClean="0"/>
              <a:t> </a:t>
            </a:r>
            <a:endParaRPr lang="en-US" dirty="0"/>
          </a:p>
        </p:txBody>
      </p:sp>
    </p:spTree>
    <p:extLst>
      <p:ext uri="{BB962C8B-B14F-4D97-AF65-F5344CB8AC3E}">
        <p14:creationId xmlns:p14="http://schemas.microsoft.com/office/powerpoint/2010/main" val="1347355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8841" y="2965867"/>
            <a:ext cx="1248935" cy="691733"/>
          </a:xfrm>
        </p:spPr>
        <p:txBody>
          <a:bodyPr/>
          <a:lstStyle/>
          <a:p>
            <a:r>
              <a:rPr lang="en-US" dirty="0" smtClean="0"/>
              <a:t>Q/A</a:t>
            </a:r>
            <a:endParaRPr lang="en-US" dirty="0"/>
          </a:p>
        </p:txBody>
      </p:sp>
    </p:spTree>
    <p:extLst>
      <p:ext uri="{BB962C8B-B14F-4D97-AF65-F5344CB8AC3E}">
        <p14:creationId xmlns:p14="http://schemas.microsoft.com/office/powerpoint/2010/main" val="160626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639" y="624110"/>
            <a:ext cx="9318973" cy="1026270"/>
          </a:xfrm>
        </p:spPr>
        <p:txBody>
          <a:bodyPr/>
          <a:lstStyle/>
          <a:p>
            <a:r>
              <a:rPr lang="en-US" dirty="0" smtClean="0"/>
              <a:t>History</a:t>
            </a:r>
            <a:endParaRPr lang="en-US" dirty="0"/>
          </a:p>
        </p:txBody>
      </p:sp>
      <p:sp>
        <p:nvSpPr>
          <p:cNvPr id="3" name="Content Placeholder 2"/>
          <p:cNvSpPr>
            <a:spLocks noGrp="1"/>
          </p:cNvSpPr>
          <p:nvPr>
            <p:ph idx="1"/>
          </p:nvPr>
        </p:nvSpPr>
        <p:spPr>
          <a:xfrm>
            <a:off x="2185639" y="1918010"/>
            <a:ext cx="9318973" cy="3993212"/>
          </a:xfrm>
        </p:spPr>
        <p:txBody>
          <a:bodyPr/>
          <a:lstStyle/>
          <a:p>
            <a:r>
              <a:rPr lang="en-US" dirty="0" smtClean="0"/>
              <a:t>.NET was there first!</a:t>
            </a:r>
          </a:p>
          <a:p>
            <a:r>
              <a:rPr lang="en-US" u="sng" dirty="0" smtClean="0"/>
              <a:t>Reactive extensions </a:t>
            </a:r>
            <a:r>
              <a:rPr lang="en-US" dirty="0" smtClean="0"/>
              <a:t>of JS released - 17.03.2010</a:t>
            </a:r>
          </a:p>
          <a:p>
            <a:r>
              <a:rPr lang="en-US" dirty="0" err="1" smtClean="0"/>
              <a:t>RxJava</a:t>
            </a:r>
            <a:r>
              <a:rPr lang="en-US" dirty="0" smtClean="0"/>
              <a:t> -&gt; ported from .NET to JVM by Netflix</a:t>
            </a:r>
          </a:p>
          <a:p>
            <a:r>
              <a:rPr lang="en-US" dirty="0" smtClean="0"/>
              <a:t>Stable API release -  Nov 2014 </a:t>
            </a:r>
          </a:p>
          <a:p>
            <a:pPr lvl="1"/>
            <a:r>
              <a:rPr lang="en-US" dirty="0" smtClean="0"/>
              <a:t>After nearly two years of development</a:t>
            </a:r>
          </a:p>
          <a:p>
            <a:r>
              <a:rPr lang="en-US" dirty="0" smtClean="0"/>
              <a:t>Other languages followed</a:t>
            </a:r>
            <a:r>
              <a:rPr lang="mr-IN" dirty="0" smtClean="0"/>
              <a:t>…</a:t>
            </a:r>
            <a:endParaRPr lang="en-US" dirty="0"/>
          </a:p>
        </p:txBody>
      </p:sp>
    </p:spTree>
    <p:extLst>
      <p:ext uri="{BB962C8B-B14F-4D97-AF65-F5344CB8AC3E}">
        <p14:creationId xmlns:p14="http://schemas.microsoft.com/office/powerpoint/2010/main" val="41346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Reactive Extensions</a:t>
            </a:r>
            <a:endParaRPr lang="en-US" dirty="0"/>
          </a:p>
        </p:txBody>
      </p:sp>
      <p:sp>
        <p:nvSpPr>
          <p:cNvPr id="3" name="Content Placeholder 2"/>
          <p:cNvSpPr>
            <a:spLocks noGrp="1"/>
          </p:cNvSpPr>
          <p:nvPr>
            <p:ph idx="1"/>
          </p:nvPr>
        </p:nvSpPr>
        <p:spPr>
          <a:xfrm>
            <a:off x="1902691" y="1644073"/>
            <a:ext cx="9601921" cy="4267149"/>
          </a:xfrm>
        </p:spPr>
        <p:txBody>
          <a:bodyPr/>
          <a:lstStyle/>
          <a:p>
            <a:pPr marL="0" lvl="0" indent="0" defTabSz="914400">
              <a:spcBef>
                <a:spcPts val="0"/>
              </a:spcBef>
              <a:buClrTx/>
              <a:buNone/>
            </a:pPr>
            <a:r>
              <a:rPr lang="en-US" dirty="0"/>
              <a:t>Reactive Extensions (Rx) is a library for composing </a:t>
            </a:r>
            <a:r>
              <a:rPr lang="en-US" b="1" dirty="0"/>
              <a:t>asynchronous</a:t>
            </a:r>
            <a:r>
              <a:rPr lang="en-US" dirty="0"/>
              <a:t> and </a:t>
            </a:r>
            <a:r>
              <a:rPr lang="en-US" b="1" dirty="0"/>
              <a:t>event-based</a:t>
            </a:r>
            <a:r>
              <a:rPr lang="en-US" dirty="0"/>
              <a:t> programs using </a:t>
            </a:r>
            <a:r>
              <a:rPr lang="en-US" b="1" dirty="0"/>
              <a:t>observable sequences</a:t>
            </a:r>
            <a:r>
              <a:rPr lang="en-US" dirty="0"/>
              <a:t> and </a:t>
            </a:r>
            <a:r>
              <a:rPr lang="en-US" b="1" dirty="0" smtClean="0"/>
              <a:t>LINQ(Language </a:t>
            </a:r>
            <a:r>
              <a:rPr lang="en-US" b="1" dirty="0"/>
              <a:t>Integrated Query</a:t>
            </a:r>
            <a:r>
              <a:rPr lang="en-US" dirty="0" smtClean="0"/>
              <a:t>)-</a:t>
            </a:r>
            <a:r>
              <a:rPr lang="en-US" dirty="0"/>
              <a:t>style query operators. [https://</a:t>
            </a:r>
            <a:r>
              <a:rPr lang="en-US" dirty="0" err="1" smtClean="0"/>
              <a:t>msdn.microsoft.com</a:t>
            </a:r>
            <a:r>
              <a:rPr lang="en-US" dirty="0" smtClean="0"/>
              <a:t>/library/hh242985.aspx] </a:t>
            </a:r>
            <a:endParaRPr lang="en-US" dirty="0"/>
          </a:p>
        </p:txBody>
      </p:sp>
    </p:spTree>
    <p:extLst>
      <p:ext uri="{BB962C8B-B14F-4D97-AF65-F5344CB8AC3E}">
        <p14:creationId xmlns:p14="http://schemas.microsoft.com/office/powerpoint/2010/main" val="1362893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What Does it Mean?</a:t>
            </a:r>
            <a:endParaRPr lang="en-US" dirty="0"/>
          </a:p>
        </p:txBody>
      </p:sp>
      <p:sp>
        <p:nvSpPr>
          <p:cNvPr id="3" name="Content Placeholder 2"/>
          <p:cNvSpPr>
            <a:spLocks noGrp="1"/>
          </p:cNvSpPr>
          <p:nvPr>
            <p:ph idx="1"/>
          </p:nvPr>
        </p:nvSpPr>
        <p:spPr>
          <a:xfrm>
            <a:off x="1902691" y="1644073"/>
            <a:ext cx="9601921" cy="4267149"/>
          </a:xfrm>
        </p:spPr>
        <p:txBody>
          <a:bodyPr/>
          <a:lstStyle/>
          <a:p>
            <a:pPr marL="0" lvl="0" indent="0" defTabSz="914400">
              <a:spcBef>
                <a:spcPts val="0"/>
              </a:spcBef>
              <a:buClrTx/>
              <a:buNone/>
            </a:pPr>
            <a:r>
              <a:rPr lang="en-US" b="1" dirty="0" err="1"/>
              <a:t>Rx.Observable.prototype.flatMapLatest</a:t>
            </a:r>
            <a:r>
              <a:rPr lang="en-US" b="1" dirty="0"/>
              <a:t>(selector, [</a:t>
            </a:r>
            <a:r>
              <a:rPr lang="en-US" b="1" dirty="0" err="1"/>
              <a:t>thisArg</a:t>
            </a:r>
            <a:r>
              <a:rPr lang="en-US" b="1" dirty="0" smtClean="0"/>
              <a:t>])</a:t>
            </a:r>
          </a:p>
          <a:p>
            <a:pPr marL="0" lvl="0" indent="0" defTabSz="914400">
              <a:spcBef>
                <a:spcPts val="0"/>
              </a:spcBef>
              <a:buClrTx/>
              <a:buNone/>
            </a:pPr>
            <a:endParaRPr lang="en-US" b="1" dirty="0" smtClean="0"/>
          </a:p>
          <a:p>
            <a:pPr marL="0" lvl="0" indent="0" defTabSz="914400">
              <a:spcBef>
                <a:spcPts val="0"/>
              </a:spcBef>
              <a:buClrTx/>
              <a:buNone/>
            </a:pPr>
            <a:r>
              <a:rPr lang="en-US" b="1" dirty="0" smtClean="0"/>
              <a:t>From library documentation:</a:t>
            </a:r>
            <a:endParaRPr lang="en-US" b="1" dirty="0"/>
          </a:p>
          <a:p>
            <a:pPr marL="0" lvl="0" indent="0" defTabSz="914400">
              <a:spcBef>
                <a:spcPts val="0"/>
              </a:spcBef>
              <a:buClrTx/>
              <a:buNone/>
            </a:pPr>
            <a:endParaRPr lang="en-US" b="1" i="1" dirty="0" smtClean="0"/>
          </a:p>
          <a:p>
            <a:pPr marL="0" lvl="0" indent="0" defTabSz="914400">
              <a:spcBef>
                <a:spcPts val="0"/>
              </a:spcBef>
              <a:buClrTx/>
              <a:buNone/>
            </a:pPr>
            <a:r>
              <a:rPr lang="en-US" b="1" i="1" dirty="0" smtClean="0"/>
              <a:t>“</a:t>
            </a:r>
            <a:r>
              <a:rPr lang="en-US" i="1" dirty="0"/>
              <a:t>Projects each element of an observable sequence into a new sequence of observable sequences by incorporating the element's index and then transforms an observable sequence of observable sequences into an observable sequence producing values only from the most recent observable sequence</a:t>
            </a:r>
            <a:r>
              <a:rPr lang="en-US" i="1" dirty="0" smtClean="0"/>
              <a:t>.”</a:t>
            </a:r>
            <a:endParaRPr lang="en-US" i="1" dirty="0"/>
          </a:p>
        </p:txBody>
      </p:sp>
    </p:spTree>
    <p:extLst>
      <p:ext uri="{BB962C8B-B14F-4D97-AF65-F5344CB8AC3E}">
        <p14:creationId xmlns:p14="http://schemas.microsoft.com/office/powerpoint/2010/main" val="124741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What is Reactive Programming?</a:t>
            </a:r>
            <a:endParaRPr lang="en-US" dirty="0"/>
          </a:p>
        </p:txBody>
      </p:sp>
      <p:sp>
        <p:nvSpPr>
          <p:cNvPr id="3" name="Content Placeholder 2"/>
          <p:cNvSpPr>
            <a:spLocks noGrp="1"/>
          </p:cNvSpPr>
          <p:nvPr>
            <p:ph idx="1"/>
          </p:nvPr>
        </p:nvSpPr>
        <p:spPr>
          <a:xfrm>
            <a:off x="1902691" y="1644073"/>
            <a:ext cx="9601921" cy="4267149"/>
          </a:xfrm>
        </p:spPr>
        <p:txBody>
          <a:bodyPr/>
          <a:lstStyle/>
          <a:p>
            <a:pPr lvl="0" defTabSz="914400">
              <a:spcBef>
                <a:spcPts val="0"/>
              </a:spcBef>
              <a:buClrTx/>
              <a:buFontTx/>
              <a:buChar char="-"/>
            </a:pPr>
            <a:r>
              <a:rPr lang="en-US" dirty="0" smtClean="0"/>
              <a:t>Reactive Programming is programming with asynchronous data streams</a:t>
            </a:r>
          </a:p>
          <a:p>
            <a:pPr lvl="0" defTabSz="914400">
              <a:spcBef>
                <a:spcPts val="0"/>
              </a:spcBef>
              <a:buClrTx/>
              <a:buFontTx/>
              <a:buChar char="-"/>
            </a:pPr>
            <a:endParaRPr lang="en-US" dirty="0" smtClean="0"/>
          </a:p>
        </p:txBody>
      </p:sp>
      <p:pic>
        <p:nvPicPr>
          <p:cNvPr id="4" name="Picture 3"/>
          <p:cNvPicPr>
            <a:picLocks noChangeAspect="1"/>
          </p:cNvPicPr>
          <p:nvPr/>
        </p:nvPicPr>
        <p:blipFill>
          <a:blip r:embed="rId2"/>
          <a:stretch>
            <a:fillRect/>
          </a:stretch>
        </p:blipFill>
        <p:spPr>
          <a:xfrm>
            <a:off x="3334214" y="2062976"/>
            <a:ext cx="5832087" cy="2388951"/>
          </a:xfrm>
          <a:prstGeom prst="rect">
            <a:avLst/>
          </a:prstGeom>
        </p:spPr>
      </p:pic>
      <p:sp>
        <p:nvSpPr>
          <p:cNvPr id="5" name="TextBox 4"/>
          <p:cNvSpPr txBox="1"/>
          <p:nvPr/>
        </p:nvSpPr>
        <p:spPr>
          <a:xfrm>
            <a:off x="1902692" y="4553527"/>
            <a:ext cx="8645236" cy="1477328"/>
          </a:xfrm>
          <a:prstGeom prst="rect">
            <a:avLst/>
          </a:prstGeom>
          <a:noFill/>
        </p:spPr>
        <p:txBody>
          <a:bodyPr wrap="square" rtlCol="0">
            <a:spAutoFit/>
          </a:bodyPr>
          <a:lstStyle/>
          <a:p>
            <a:pPr marL="285750" indent="-285750">
              <a:buFontTx/>
              <a:buChar char="-"/>
            </a:pPr>
            <a:r>
              <a:rPr lang="en-US" dirty="0" smtClean="0"/>
              <a:t>A </a:t>
            </a:r>
            <a:r>
              <a:rPr lang="en-US" dirty="0"/>
              <a:t>stream is a sequence of </a:t>
            </a:r>
            <a:r>
              <a:rPr lang="en-US" b="1" dirty="0"/>
              <a:t>ongoing events ordered in </a:t>
            </a:r>
            <a:r>
              <a:rPr lang="en-US" b="1" dirty="0" smtClean="0"/>
              <a:t>time</a:t>
            </a:r>
          </a:p>
          <a:p>
            <a:pPr marL="285750" indent="-285750">
              <a:buFontTx/>
              <a:buChar char="-"/>
            </a:pPr>
            <a:r>
              <a:rPr lang="en-US" dirty="0"/>
              <a:t>It can emit three different things: </a:t>
            </a:r>
            <a:endParaRPr lang="en-US" dirty="0" smtClean="0"/>
          </a:p>
          <a:p>
            <a:pPr marL="742950" lvl="1" indent="-285750">
              <a:buFontTx/>
              <a:buChar char="-"/>
            </a:pPr>
            <a:r>
              <a:rPr lang="en-US" dirty="0" smtClean="0"/>
              <a:t>a </a:t>
            </a:r>
            <a:r>
              <a:rPr lang="en-US" dirty="0"/>
              <a:t>value (of some type</a:t>
            </a:r>
            <a:r>
              <a:rPr lang="en-US" dirty="0" smtClean="0"/>
              <a:t>)</a:t>
            </a:r>
          </a:p>
          <a:p>
            <a:pPr marL="742950" lvl="1" indent="-285750">
              <a:buFontTx/>
              <a:buChar char="-"/>
            </a:pPr>
            <a:r>
              <a:rPr lang="en-US" dirty="0" smtClean="0"/>
              <a:t>an error</a:t>
            </a:r>
          </a:p>
          <a:p>
            <a:pPr marL="742950" lvl="1" indent="-285750">
              <a:buFontTx/>
              <a:buChar char="-"/>
            </a:pPr>
            <a:r>
              <a:rPr lang="en-US" dirty="0" smtClean="0"/>
              <a:t>a </a:t>
            </a:r>
            <a:r>
              <a:rPr lang="en-US" dirty="0"/>
              <a:t>"completed" </a:t>
            </a:r>
            <a:r>
              <a:rPr lang="en-US" dirty="0" smtClean="0"/>
              <a:t>signal</a:t>
            </a:r>
          </a:p>
        </p:txBody>
      </p:sp>
    </p:spTree>
    <p:extLst>
      <p:ext uri="{BB962C8B-B14F-4D97-AF65-F5344CB8AC3E}">
        <p14:creationId xmlns:p14="http://schemas.microsoft.com/office/powerpoint/2010/main" val="63430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What is Reactive Programming?</a:t>
            </a:r>
            <a:endParaRPr lang="en-US" dirty="0"/>
          </a:p>
        </p:txBody>
      </p:sp>
      <p:sp>
        <p:nvSpPr>
          <p:cNvPr id="3" name="Content Placeholder 2"/>
          <p:cNvSpPr>
            <a:spLocks noGrp="1"/>
          </p:cNvSpPr>
          <p:nvPr>
            <p:ph idx="1"/>
          </p:nvPr>
        </p:nvSpPr>
        <p:spPr>
          <a:xfrm>
            <a:off x="1902691" y="1644073"/>
            <a:ext cx="9601921" cy="4267149"/>
          </a:xfrm>
        </p:spPr>
        <p:txBody>
          <a:bodyPr/>
          <a:lstStyle/>
          <a:p>
            <a:pPr lvl="0" defTabSz="914400">
              <a:spcBef>
                <a:spcPts val="0"/>
              </a:spcBef>
              <a:buClrTx/>
              <a:buFontTx/>
              <a:buChar char="-"/>
            </a:pPr>
            <a:r>
              <a:rPr lang="en-US" dirty="0"/>
              <a:t>The "listening" to the stream is called </a:t>
            </a:r>
            <a:r>
              <a:rPr lang="en-US" b="1" dirty="0" smtClean="0"/>
              <a:t>subscribing</a:t>
            </a:r>
            <a:r>
              <a:rPr lang="en-US" dirty="0" smtClean="0"/>
              <a:t> </a:t>
            </a:r>
          </a:p>
          <a:p>
            <a:pPr lvl="0" defTabSz="914400">
              <a:spcBef>
                <a:spcPts val="0"/>
              </a:spcBef>
              <a:buClrTx/>
              <a:buFontTx/>
              <a:buChar char="-"/>
            </a:pPr>
            <a:r>
              <a:rPr lang="en-US" dirty="0" smtClean="0"/>
              <a:t>The </a:t>
            </a:r>
            <a:r>
              <a:rPr lang="en-US" dirty="0"/>
              <a:t>functions we are defining are </a:t>
            </a:r>
            <a:r>
              <a:rPr lang="en-US" b="1" dirty="0" smtClean="0"/>
              <a:t>observers</a:t>
            </a:r>
            <a:r>
              <a:rPr lang="en-US" dirty="0" smtClean="0"/>
              <a:t> </a:t>
            </a:r>
          </a:p>
          <a:p>
            <a:pPr lvl="0" defTabSz="914400">
              <a:spcBef>
                <a:spcPts val="0"/>
              </a:spcBef>
              <a:buClrTx/>
              <a:buFontTx/>
              <a:buChar char="-"/>
            </a:pPr>
            <a:r>
              <a:rPr lang="en-US" dirty="0" smtClean="0"/>
              <a:t>The </a:t>
            </a:r>
            <a:r>
              <a:rPr lang="en-US" dirty="0"/>
              <a:t>stream is </a:t>
            </a:r>
            <a:r>
              <a:rPr lang="en-US" b="1" dirty="0" smtClean="0"/>
              <a:t>observable </a:t>
            </a:r>
            <a:r>
              <a:rPr lang="en-US" dirty="0" smtClean="0"/>
              <a:t>being </a:t>
            </a:r>
            <a:r>
              <a:rPr lang="en-US" dirty="0" smtClean="0"/>
              <a:t>observed</a:t>
            </a:r>
          </a:p>
          <a:p>
            <a:pPr lvl="0" defTabSz="914400">
              <a:spcBef>
                <a:spcPts val="0"/>
              </a:spcBef>
              <a:buClrTx/>
              <a:buFontTx/>
              <a:buChar char="-"/>
            </a:pPr>
            <a:r>
              <a:rPr lang="en-US" b="1" dirty="0" smtClean="0"/>
              <a:t>Operators</a:t>
            </a:r>
            <a:r>
              <a:rPr lang="en-US" dirty="0" smtClean="0"/>
              <a:t> - </a:t>
            </a:r>
            <a:r>
              <a:rPr lang="en-US" dirty="0"/>
              <a:t>filter, select, transform, combine, and compose </a:t>
            </a:r>
            <a:r>
              <a:rPr lang="en-US" dirty="0" smtClean="0"/>
              <a:t>observables</a:t>
            </a:r>
            <a:r>
              <a:rPr lang="en-US" dirty="0" smtClean="0"/>
              <a:t>.</a:t>
            </a:r>
          </a:p>
          <a:p>
            <a:pPr lvl="0" defTabSz="914400">
              <a:spcBef>
                <a:spcPts val="0"/>
              </a:spcBef>
              <a:buClrTx/>
              <a:buFontTx/>
              <a:buChar char="-"/>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91" y="2907095"/>
            <a:ext cx="8807233" cy="2634723"/>
          </a:xfrm>
          <a:prstGeom prst="rect">
            <a:avLst/>
          </a:prstGeom>
        </p:spPr>
      </p:pic>
      <p:sp>
        <p:nvSpPr>
          <p:cNvPr id="7" name="TextBox 6"/>
          <p:cNvSpPr txBox="1"/>
          <p:nvPr/>
        </p:nvSpPr>
        <p:spPr>
          <a:xfrm>
            <a:off x="2207491" y="5652655"/>
            <a:ext cx="8885382" cy="646331"/>
          </a:xfrm>
          <a:prstGeom prst="rect">
            <a:avLst/>
          </a:prstGeom>
          <a:noFill/>
        </p:spPr>
        <p:txBody>
          <a:bodyPr wrap="square" rtlCol="0">
            <a:spAutoFit/>
          </a:bodyPr>
          <a:lstStyle/>
          <a:p>
            <a:pPr marL="285750" indent="-285750">
              <a:buFontTx/>
              <a:buChar char="-"/>
            </a:pPr>
            <a:r>
              <a:rPr lang="en-US" dirty="0" smtClean="0"/>
              <a:t>Synchronous                                               - Asynchronous</a:t>
            </a:r>
          </a:p>
          <a:p>
            <a:pPr marL="285750" indent="-285750">
              <a:buFontTx/>
              <a:buChar char="-"/>
            </a:pPr>
            <a:r>
              <a:rPr lang="en-US" dirty="0" smtClean="0"/>
              <a:t>Pull                                                               - Push</a:t>
            </a:r>
          </a:p>
        </p:txBody>
      </p:sp>
    </p:spTree>
    <p:extLst>
      <p:ext uri="{BB962C8B-B14F-4D97-AF65-F5344CB8AC3E}">
        <p14:creationId xmlns:p14="http://schemas.microsoft.com/office/powerpoint/2010/main" val="141960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624110"/>
            <a:ext cx="9601921" cy="918363"/>
          </a:xfrm>
        </p:spPr>
        <p:txBody>
          <a:bodyPr/>
          <a:lstStyle/>
          <a:p>
            <a:r>
              <a:rPr lang="en-US" dirty="0" smtClean="0"/>
              <a:t>What is Reactive Programming?</a:t>
            </a:r>
            <a:endParaRPr lang="en-US" dirty="0"/>
          </a:p>
        </p:txBody>
      </p:sp>
      <p:sp>
        <p:nvSpPr>
          <p:cNvPr id="3" name="Content Placeholder 2"/>
          <p:cNvSpPr>
            <a:spLocks noGrp="1"/>
          </p:cNvSpPr>
          <p:nvPr>
            <p:ph idx="1"/>
          </p:nvPr>
        </p:nvSpPr>
        <p:spPr>
          <a:xfrm>
            <a:off x="1902691" y="1644073"/>
            <a:ext cx="9601921" cy="4267149"/>
          </a:xfrm>
        </p:spPr>
        <p:txBody>
          <a:bodyPr/>
          <a:lstStyle/>
          <a:p>
            <a:pPr lvl="0" defTabSz="914400">
              <a:spcBef>
                <a:spcPts val="0"/>
              </a:spcBef>
              <a:buClrTx/>
              <a:buFontTx/>
              <a:buChar char="-"/>
            </a:pPr>
            <a:r>
              <a:rPr lang="en-US" dirty="0" smtClean="0"/>
              <a:t>It extends the observer pattern to support sequences of data and/or events</a:t>
            </a:r>
          </a:p>
          <a:p>
            <a:pPr lvl="0" defTabSz="914400">
              <a:spcBef>
                <a:spcPts val="0"/>
              </a:spcBef>
              <a:buClrTx/>
              <a:buFontTx/>
              <a:buChar char="-"/>
            </a:pPr>
            <a:endParaRPr lang="en-US" dirty="0" smtClean="0"/>
          </a:p>
          <a:p>
            <a:pPr marL="0" lvl="0" indent="0" defTabSz="914400">
              <a:spcBef>
                <a:spcPts val="0"/>
              </a:spcBef>
              <a:buClrTx/>
              <a:buNone/>
            </a:pPr>
            <a:r>
              <a:rPr lang="en-US" b="1" dirty="0" smtClean="0"/>
              <a:t>Reactive Programming vs. Functional Reactive Programming:</a:t>
            </a:r>
          </a:p>
          <a:p>
            <a:pPr lvl="0" defTabSz="914400">
              <a:spcBef>
                <a:spcPts val="0"/>
              </a:spcBef>
              <a:buClrTx/>
              <a:buFontTx/>
              <a:buChar char="-"/>
            </a:pPr>
            <a:r>
              <a:rPr lang="en-US" dirty="0"/>
              <a:t>F</a:t>
            </a:r>
            <a:r>
              <a:rPr lang="en-US" dirty="0" smtClean="0"/>
              <a:t>unctional </a:t>
            </a:r>
            <a:r>
              <a:rPr lang="en-US" dirty="0"/>
              <a:t>R</a:t>
            </a:r>
            <a:r>
              <a:rPr lang="en-US" dirty="0" smtClean="0"/>
              <a:t>eactive </a:t>
            </a:r>
            <a:r>
              <a:rPr lang="en-US" dirty="0"/>
              <a:t>P</a:t>
            </a:r>
            <a:r>
              <a:rPr lang="en-US" dirty="0" smtClean="0"/>
              <a:t>rogramming </a:t>
            </a:r>
            <a:r>
              <a:rPr lang="en-US" dirty="0"/>
              <a:t>operates on values that change continuously over </a:t>
            </a:r>
            <a:r>
              <a:rPr lang="en-US" dirty="0" smtClean="0"/>
              <a:t>time</a:t>
            </a:r>
          </a:p>
          <a:p>
            <a:pPr lvl="0" defTabSz="914400">
              <a:spcBef>
                <a:spcPts val="0"/>
              </a:spcBef>
              <a:buClrTx/>
              <a:buFontTx/>
              <a:buChar char="-"/>
            </a:pPr>
            <a:r>
              <a:rPr lang="en-US" dirty="0" smtClean="0"/>
              <a:t>Reactive Programming </a:t>
            </a:r>
            <a:r>
              <a:rPr lang="en-US" dirty="0"/>
              <a:t>operates on discrete values that are emitted over </a:t>
            </a:r>
            <a:r>
              <a:rPr lang="en-US" dirty="0" smtClean="0"/>
              <a:t>time. Although it is functional and reactive in nature</a:t>
            </a:r>
            <a:endParaRPr lang="en-US" b="1" dirty="0" smtClean="0"/>
          </a:p>
        </p:txBody>
      </p:sp>
    </p:spTree>
    <p:extLst>
      <p:ext uri="{BB962C8B-B14F-4D97-AF65-F5344CB8AC3E}">
        <p14:creationId xmlns:p14="http://schemas.microsoft.com/office/powerpoint/2010/main" val="15260512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512</TotalTime>
  <Words>1099</Words>
  <Application>Microsoft Macintosh PowerPoint</Application>
  <PresentationFormat>Widescreen</PresentationFormat>
  <Paragraphs>149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Century Gothic</vt:lpstr>
      <vt:lpstr>Mangal</vt:lpstr>
      <vt:lpstr>Wingdings</vt:lpstr>
      <vt:lpstr>Wingdings 3</vt:lpstr>
      <vt:lpstr>Arial</vt:lpstr>
      <vt:lpstr>Wisp</vt:lpstr>
      <vt:lpstr>             Reactive Programming – Session 1 (Theory)</vt:lpstr>
      <vt:lpstr>             </vt:lpstr>
      <vt:lpstr>Reactive Programming – Why is it difficult?</vt:lpstr>
      <vt:lpstr>History</vt:lpstr>
      <vt:lpstr>Reactive Extensions</vt:lpstr>
      <vt:lpstr>What Does it Mean?</vt:lpstr>
      <vt:lpstr>What is Reactive Programming?</vt:lpstr>
      <vt:lpstr>What is Reactive Programming?</vt:lpstr>
      <vt:lpstr>What is Reactive Programming?</vt:lpstr>
      <vt:lpstr>Reactive Manifesto</vt:lpstr>
      <vt:lpstr>Observable Contract</vt:lpstr>
      <vt:lpstr>Reading Marble Diagrams</vt:lpstr>
      <vt:lpstr>Reading Marble Diagrams</vt:lpstr>
      <vt:lpstr>Reading Marble Diagrams</vt:lpstr>
      <vt:lpstr>Reading Marble Diagrams</vt:lpstr>
      <vt:lpstr>Reading Marble Diagrams</vt:lpstr>
      <vt:lpstr>Scheduler – subscribeOn vs. observeOn</vt:lpstr>
      <vt:lpstr>Scheduler – subscribeOn vs. observeOn</vt:lpstr>
      <vt:lpstr>Scheduler – subscribeOn vs. observeOn</vt:lpstr>
      <vt:lpstr>Scheduler – subscribeOn vs. observeOn</vt:lpstr>
      <vt:lpstr>Scheduler – subscribeOn vs. observeOn</vt:lpstr>
      <vt:lpstr>Scheduler – subscribeOn vs. observeOn</vt:lpstr>
      <vt:lpstr>Operators</vt:lpstr>
      <vt:lpstr>Unsubscription</vt:lpstr>
      <vt:lpstr>Multiple Subscribers</vt:lpstr>
      <vt:lpstr>Error Handling</vt:lpstr>
      <vt:lpstr>Backpressure</vt:lpstr>
      <vt:lpstr>Hot and Cold Observables</vt:lpstr>
      <vt:lpstr>Solution to Backpressure</vt:lpstr>
      <vt:lpstr>Solution to Backpressure</vt:lpstr>
      <vt:lpstr>Solution to Backpressure</vt:lpstr>
      <vt:lpstr>Subjects</vt:lpstr>
      <vt:lpstr>References </vt:lpstr>
      <vt:lpstr>References</vt:lpstr>
      <vt:lpstr>Example Projects</vt:lpstr>
      <vt:lpstr>Q/A</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Merajul Islam Molla</dc:creator>
  <cp:lastModifiedBy>Mohammad Merajul Islam Molla</cp:lastModifiedBy>
  <cp:revision>188</cp:revision>
  <dcterms:created xsi:type="dcterms:W3CDTF">2016-10-23T11:55:03Z</dcterms:created>
  <dcterms:modified xsi:type="dcterms:W3CDTF">2016-11-03T13:28:21Z</dcterms:modified>
</cp:coreProperties>
</file>