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47709-4C35-45D0-97D7-98441BC96BB1}" v="67" dt="2023-12-15T11:41:4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15.12.2023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683D-25CA-47CF-9528-214A6D646B22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3DE7C-7463-4A17-9C2A-D132964EE75B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75F41-3052-4ED6-A3BC-5E5FC45FD1B0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A3FCB-6D68-41A9-A7A7-08AC449CCC11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E0E52-468F-4C80-A381-C7755E7546F6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0698-EC44-4BFE-8721-20F9C4E2E326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41034-8135-4CE2-A588-B5A58CB55718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44385-2D61-4B16-9C1C-2CD247B34CCC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35844-E049-4F5C-BC5D-72F1BC4C10FE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0323F-7CE6-4552-B9BB-73FCE78A90FC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0B927D1-65A6-4363-9CD0-918D847EF647}" type="datetime1">
              <a:rPr lang="ru-RU" noProof="0" smtClean="0"/>
              <a:t>15.12.2023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1063CF-F8EE-4081-AADE-51E6B2C1B81F}" type="datetime1">
              <a:rPr lang="ru-RU" noProof="0" smtClean="0"/>
              <a:t>15.12.2023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latin typeface="Calibri"/>
                <a:cs typeface="Calibri"/>
              </a:rPr>
              <a:t>Водопадная модель (</a:t>
            </a:r>
            <a:r>
              <a:rPr lang="ru-RU" dirty="0" err="1">
                <a:latin typeface="Calibri"/>
                <a:cs typeface="Calibri"/>
              </a:rPr>
              <a:t>waterfall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ru-RU" dirty="0" err="1">
                <a:latin typeface="Calibri"/>
                <a:cs typeface="Calibri"/>
              </a:rPr>
              <a:t>model</a:t>
            </a:r>
            <a:r>
              <a:rPr lang="ru-RU"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20292" y="5162262"/>
            <a:ext cx="4474411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Филиппов </a:t>
            </a:r>
            <a:r>
              <a:rPr lang="ru-RU" dirty="0" err="1">
                <a:latin typeface="Calibri"/>
                <a:cs typeface="Calibri"/>
              </a:rPr>
              <a:t>егор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ru-RU" dirty="0" err="1">
                <a:latin typeface="Calibri"/>
                <a:cs typeface="Calibri"/>
              </a:rPr>
              <a:t>исип</a:t>
            </a:r>
            <a:r>
              <a:rPr lang="ru-RU" dirty="0">
                <a:latin typeface="Calibri"/>
                <a:cs typeface="Calibri"/>
              </a:rPr>
              <a:t> 4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7ECFC-0C8B-56E0-5D3F-E9FB1ECC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Что такое </a:t>
            </a:r>
            <a:r>
              <a:rPr lang="ru-RU" dirty="0" err="1">
                <a:latin typeface="Calibri"/>
                <a:cs typeface="Calibri"/>
              </a:rPr>
              <a:t>waterfall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DC4D3-E0BB-9960-A2FF-F7F55CBC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725093"/>
          </a:xfrm>
        </p:spPr>
        <p:txBody>
          <a:bodyPr>
            <a:normAutofit/>
          </a:bodyPr>
          <a:lstStyle/>
          <a:p>
            <a:r>
              <a:rPr lang="ru-RU" sz="1400" dirty="0" err="1">
                <a:solidFill>
                  <a:srgbClr val="2F2F2F"/>
                </a:solidFill>
                <a:latin typeface="Helvetica"/>
                <a:cs typeface="Helvetica"/>
              </a:rPr>
              <a:t>Waterfall</a:t>
            </a:r>
            <a:r>
              <a:rPr lang="ru-RU" sz="1400" dirty="0">
                <a:solidFill>
                  <a:srgbClr val="2F2F2F"/>
                </a:solidFill>
                <a:latin typeface="Helvetica"/>
                <a:cs typeface="Helvetica"/>
              </a:rPr>
              <a:t> — традиционный, каскадный метод разработки ПО, в котором каждый последующий этап начинается только после завершения предыдущего.</a:t>
            </a:r>
          </a:p>
          <a:p>
            <a:r>
              <a:rPr lang="ru-RU" sz="1400" dirty="0">
                <a:solidFill>
                  <a:srgbClr val="000000"/>
                </a:solidFill>
                <a:latin typeface="Helvetica"/>
                <a:cs typeface="Helvetica"/>
              </a:rPr>
              <a:t>Особенность подхода заложена в линейном, последовательном выполнении задач, из-за чего </a:t>
            </a:r>
            <a:r>
              <a:rPr lang="ru-RU" sz="1400" dirty="0" err="1">
                <a:solidFill>
                  <a:srgbClr val="000000"/>
                </a:solidFill>
                <a:latin typeface="Helvetica"/>
                <a:cs typeface="Helvetica"/>
              </a:rPr>
              <a:t>Waterfall</a:t>
            </a:r>
            <a:r>
              <a:rPr lang="ru-RU" sz="1400" dirty="0">
                <a:solidFill>
                  <a:srgbClr val="000000"/>
                </a:solidFill>
                <a:latin typeface="Helvetica"/>
                <a:cs typeface="Helvetica"/>
              </a:rPr>
              <a:t> хорошо подходит для работы с повторяющимися и предсказуемыми проектами.</a:t>
            </a:r>
          </a:p>
          <a:p>
            <a:r>
              <a:rPr lang="ru-RU" sz="1400" dirty="0">
                <a:solidFill>
                  <a:srgbClr val="000000"/>
                </a:solidFill>
                <a:latin typeface="Helvetica"/>
                <a:cs typeface="Helvetica"/>
              </a:rPr>
              <a:t>Еще один принцип каскадного метода разработки — подробная документация.</a:t>
            </a:r>
          </a:p>
          <a:p>
            <a:endParaRPr lang="ru-RU" sz="1500" dirty="0">
              <a:solidFill>
                <a:srgbClr val="2F2F2F"/>
              </a:solidFill>
              <a:latin typeface="Helvetica"/>
              <a:cs typeface="Helvetica"/>
            </a:endParaRPr>
          </a:p>
        </p:txBody>
      </p:sp>
      <p:pic>
        <p:nvPicPr>
          <p:cNvPr id="4" name="Рисунок 3" descr="Изображение выглядит как текст, снимок экрана, Прямоугольн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43ECB56-F1DE-9616-5AB4-B39601EC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934" y="3598521"/>
            <a:ext cx="4755337" cy="25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1AB03-DABA-340C-1D50-01E3F571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31" y="710056"/>
            <a:ext cx="6322267" cy="1049235"/>
          </a:xfrm>
        </p:spPr>
        <p:txBody>
          <a:bodyPr/>
          <a:lstStyle/>
          <a:p>
            <a:r>
              <a:rPr lang="ru-RU" sz="1600" b="1" dirty="0">
                <a:solidFill>
                  <a:srgbClr val="2F2F2F"/>
                </a:solidFill>
                <a:latin typeface="Helvetica"/>
                <a:cs typeface="Helvetica"/>
              </a:rPr>
              <a:t>Когда стоит применять каскадную модель?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55EF9-FC9F-01FA-9EC8-8B3FE130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В чистом виде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Waterfall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 почти не применяют: за полгода-год могут устареть технологии или всего из одной ошибки на любом этапе разработки может появиться другая, которая повлечёт за собой третью, и так далее. Поэтому менеджеры проектов совмещают оба варианта, например, составляют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чëткую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 документацию, как в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Waterfall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, и двигаются спринтами, как в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Agile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. Такой подход позволяет быстрее исправлять ошибки и экономить время на доработку крупных проблем.</a:t>
            </a:r>
          </a:p>
          <a:p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Многие методы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Waterfall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 продолжают использовать в банковской сфере: заранее собирают и анализируют требования, планируют проект, выделяют бюджет, получают одобрение всех заинтересованных сторон.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61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C49AB-226F-F665-3146-68CA4FE6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876" y="747841"/>
            <a:ext cx="3494681" cy="1049235"/>
          </a:xfrm>
        </p:spPr>
        <p:txBody>
          <a:bodyPr/>
          <a:lstStyle/>
          <a:p>
            <a:r>
              <a:rPr lang="ru-RU" sz="1600" b="1" dirty="0">
                <a:solidFill>
                  <a:srgbClr val="2F2F2F"/>
                </a:solidFill>
                <a:latin typeface="Helvetica"/>
                <a:cs typeface="Helvetica"/>
              </a:rPr>
              <a:t>Как работает </a:t>
            </a:r>
            <a:r>
              <a:rPr lang="ru-RU" sz="1600" b="1" dirty="0" err="1">
                <a:solidFill>
                  <a:srgbClr val="2F2F2F"/>
                </a:solidFill>
                <a:latin typeface="Helvetica"/>
                <a:cs typeface="Helvetica"/>
              </a:rPr>
              <a:t>Waterfall</a:t>
            </a:r>
            <a:r>
              <a:rPr lang="ru-RU" sz="1600" b="1" dirty="0">
                <a:solidFill>
                  <a:srgbClr val="2F2F2F"/>
                </a:solidFill>
                <a:latin typeface="Helvetica"/>
                <a:cs typeface="Helvetica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27962-B1F9-CF0D-1909-5394BB5E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Этапы разработки в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Waterfall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 похожи на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Agile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. Основное отличие в том, что они идут последовательно и не взаимосвязаны друг с другом, закончен один — команда переходит к следующему. В гибких методологиях, к которым относится </a:t>
            </a: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Agile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, требования можно корректировать: изменять приоритеты проекта во время реализации или тестировать гипотезы. Например, во время спринта внести изменения в техническое задание по результатам интервью с клиентами. </a:t>
            </a:r>
            <a:b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</a:br>
            <a:b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</a:br>
            <a:r>
              <a:rPr lang="ru-RU" sz="1500" dirty="0" err="1">
                <a:solidFill>
                  <a:srgbClr val="2F2F2F"/>
                </a:solidFill>
                <a:latin typeface="Helvetica"/>
                <a:cs typeface="Helvetica"/>
              </a:rPr>
              <a:t>Waterfall</a:t>
            </a:r>
            <a:r>
              <a:rPr lang="ru-RU" sz="1500" dirty="0">
                <a:solidFill>
                  <a:srgbClr val="2F2F2F"/>
                </a:solidFill>
                <a:latin typeface="Helvetica"/>
                <a:cs typeface="Helvetica"/>
              </a:rPr>
              <a:t> применим, когда заказчик чётко знает, что он хочет получить в итоге, — готовый проект презентуют только в конце всего цикла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4377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C9BA4-062C-124B-C0F0-6BEEB2C3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09361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Галерея</vt:lpstr>
      <vt:lpstr>Водопадная модель (waterfall model)</vt:lpstr>
      <vt:lpstr>Что такое waterfall</vt:lpstr>
      <vt:lpstr>Когда стоит применять каскадную модель?</vt:lpstr>
      <vt:lpstr>Как работает Waterfall?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</cp:revision>
  <dcterms:created xsi:type="dcterms:W3CDTF">2023-12-15T11:37:35Z</dcterms:created>
  <dcterms:modified xsi:type="dcterms:W3CDTF">2023-12-15T11:41:55Z</dcterms:modified>
</cp:coreProperties>
</file>