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1DA98-D20C-4307-99CA-D5D15438CFE4}" v="204" dt="2023-12-15T10:02:33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6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8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02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9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8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1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5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2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6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7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>
                <a:latin typeface="Lato"/>
                <a:ea typeface="Lato"/>
                <a:cs typeface="Lato"/>
              </a:rPr>
              <a:t>Жизненный цикл тестирования ПО (</a:t>
            </a:r>
            <a:r>
              <a:rPr lang="af-ZA" b="0">
                <a:latin typeface="Lato"/>
                <a:ea typeface="Lato"/>
                <a:cs typeface="Lato"/>
              </a:rPr>
              <a:t>STLC)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20593-B308-EA11-693B-E1DF9900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E08EC-B190-25BB-FBAC-33A7E3A4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af-ZA" err="1">
                <a:ea typeface="+mj-lt"/>
                <a:cs typeface="+mj-lt"/>
              </a:rPr>
              <a:t>Тестирование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является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важной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частью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разработки</a:t>
            </a:r>
            <a:r>
              <a:rPr lang="af-ZA" dirty="0">
                <a:ea typeface="+mj-lt"/>
                <a:cs typeface="+mj-lt"/>
              </a:rPr>
              <a:t> ПО, </a:t>
            </a:r>
            <a:r>
              <a:rPr lang="af-ZA" err="1">
                <a:ea typeface="+mj-lt"/>
                <a:cs typeface="+mj-lt"/>
              </a:rPr>
              <a:t>потому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что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оно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помогает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убедиться</a:t>
            </a:r>
            <a:r>
              <a:rPr lang="af-ZA" dirty="0">
                <a:ea typeface="+mj-lt"/>
                <a:cs typeface="+mj-lt"/>
              </a:rPr>
              <a:t>, </a:t>
            </a:r>
            <a:r>
              <a:rPr lang="af-ZA" err="1">
                <a:ea typeface="+mj-lt"/>
                <a:cs typeface="+mj-lt"/>
              </a:rPr>
              <a:t>что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программа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соответствует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требованиям</a:t>
            </a:r>
            <a:r>
              <a:rPr lang="af-ZA" dirty="0">
                <a:ea typeface="+mj-lt"/>
                <a:cs typeface="+mj-lt"/>
              </a:rPr>
              <a:t> и </a:t>
            </a:r>
            <a:r>
              <a:rPr lang="af-ZA" err="1">
                <a:ea typeface="+mj-lt"/>
                <a:cs typeface="+mj-lt"/>
              </a:rPr>
              <a:t>целям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клиента</a:t>
            </a:r>
            <a:r>
              <a:rPr lang="af-ZA" dirty="0">
                <a:ea typeface="+mj-lt"/>
                <a:cs typeface="+mj-lt"/>
              </a:rPr>
              <a:t>. </a:t>
            </a:r>
            <a:r>
              <a:rPr lang="af-ZA" err="1">
                <a:ea typeface="+mj-lt"/>
                <a:cs typeface="+mj-lt"/>
              </a:rPr>
              <a:t>Существуют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различные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подходы</a:t>
            </a:r>
            <a:r>
              <a:rPr lang="af-ZA" dirty="0">
                <a:ea typeface="+mj-lt"/>
                <a:cs typeface="+mj-lt"/>
              </a:rPr>
              <a:t> к </a:t>
            </a:r>
            <a:r>
              <a:rPr lang="af-ZA" err="1">
                <a:ea typeface="+mj-lt"/>
                <a:cs typeface="+mj-lt"/>
              </a:rPr>
              <a:t>тестированию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программного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обеспечения</a:t>
            </a:r>
            <a:r>
              <a:rPr lang="af-ZA" dirty="0">
                <a:ea typeface="+mj-lt"/>
                <a:cs typeface="+mj-lt"/>
              </a:rPr>
              <a:t>, </a:t>
            </a:r>
            <a:r>
              <a:rPr lang="af-ZA" err="1">
                <a:ea typeface="+mj-lt"/>
                <a:cs typeface="+mj-lt"/>
              </a:rPr>
              <a:t>но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наиболее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эффективным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является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метод</a:t>
            </a:r>
            <a:r>
              <a:rPr lang="af-ZA" dirty="0">
                <a:ea typeface="+mj-lt"/>
                <a:cs typeface="+mj-lt"/>
              </a:rPr>
              <a:t>, </a:t>
            </a:r>
            <a:r>
              <a:rPr lang="af-ZA" err="1">
                <a:ea typeface="+mj-lt"/>
                <a:cs typeface="+mj-lt"/>
              </a:rPr>
              <a:t>соответствующий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принципам</a:t>
            </a:r>
            <a:r>
              <a:rPr lang="af-ZA" dirty="0">
                <a:ea typeface="+mj-lt"/>
                <a:cs typeface="+mj-lt"/>
              </a:rPr>
              <a:t> </a:t>
            </a:r>
            <a:r>
              <a:rPr lang="af-ZA" err="1">
                <a:ea typeface="+mj-lt"/>
                <a:cs typeface="+mj-lt"/>
              </a:rPr>
              <a:t>Agile</a:t>
            </a:r>
            <a:r>
              <a:rPr lang="af-ZA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endParaRPr lang="af-ZA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af-ZA" dirty="0">
              <a:solidFill>
                <a:srgbClr val="4B4F58"/>
              </a:solidFill>
              <a:latin typeface="Poppins"/>
              <a:cs typeface="Poppi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164740-6809-38F1-BDBC-1CE56CD2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64" y="3959166"/>
            <a:ext cx="3927004" cy="26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70B1E-DE5F-8FC0-719F-03EECA96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STLC- Это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029EB-F788-151A-902F-E94885EF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af-ZA" b="1" dirty="0">
                <a:latin typeface="Poppins"/>
                <a:ea typeface="Poppins"/>
                <a:cs typeface="Poppins"/>
              </a:rPr>
              <a:t>STLC</a:t>
            </a:r>
            <a:r>
              <a:rPr lang="af-ZA" dirty="0">
                <a:latin typeface="Poppins"/>
                <a:ea typeface="Poppins"/>
                <a:cs typeface="Poppins"/>
              </a:rPr>
              <a:t> – </a:t>
            </a:r>
            <a:r>
              <a:rPr lang="ru-RU" dirty="0">
                <a:latin typeface="Poppins"/>
                <a:ea typeface="Poppins"/>
                <a:cs typeface="Poppins"/>
              </a:rPr>
              <a:t>это серия четко определенных действий, которые тестировщики программного обеспечения должны выполнить для обеспечения качества приложения. В процессе тестирования необходимо последовательно и систематически выполнять каждый этап, который имеет свои цели и приводит к определенным результатам.</a:t>
            </a:r>
          </a:p>
          <a:p>
            <a:r>
              <a:rPr lang="ru-RU" dirty="0">
                <a:latin typeface="Poppins"/>
                <a:ea typeface="Poppins"/>
                <a:cs typeface="Poppins"/>
              </a:rPr>
              <a:t>Разные компании могут иметь свои собственные модели </a:t>
            </a:r>
            <a:r>
              <a:rPr lang="af-ZA" dirty="0">
                <a:latin typeface="Poppins"/>
                <a:ea typeface="Poppins"/>
                <a:cs typeface="Poppins"/>
              </a:rPr>
              <a:t>STLC, </a:t>
            </a:r>
            <a:r>
              <a:rPr lang="ru-RU" dirty="0">
                <a:latin typeface="Poppins"/>
                <a:ea typeface="Poppins"/>
                <a:cs typeface="Poppins"/>
              </a:rPr>
              <a:t>но основная структура процесса тестирования остается неизменной. Она определяет способ проведения тестирования.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7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0BE60-E42E-BECF-A7D2-4F877A0A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741" y="2861014"/>
            <a:ext cx="9404723" cy="140053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8A60A-BAC9-CCC8-9D23-1F5FF359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75" y="679437"/>
            <a:ext cx="9275801" cy="43554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Тестирование программного обеспечения требует тщательного внимания к деталям и последовательного подхода. Оно разделено на следующие этапы:</a:t>
            </a:r>
          </a:p>
          <a:p>
            <a:r>
              <a:rPr lang="ru-RU" dirty="0">
                <a:ea typeface="+mj-lt"/>
                <a:cs typeface="+mj-lt"/>
              </a:rPr>
              <a:t>Анализ требований</a:t>
            </a:r>
          </a:p>
          <a:p>
            <a:r>
              <a:rPr lang="ru-RU" dirty="0">
                <a:solidFill>
                  <a:srgbClr val="FFFFFF"/>
                </a:solidFill>
                <a:latin typeface="Century Gothic" panose="020B0502020202020204"/>
                <a:ea typeface="+mj-lt"/>
                <a:cs typeface="Times New Roman"/>
              </a:rPr>
              <a:t>Проектирование тестов</a:t>
            </a:r>
          </a:p>
          <a:p>
            <a:r>
              <a:rPr lang="ru-RU" dirty="0">
                <a:solidFill>
                  <a:srgbClr val="FFFFFF"/>
                </a:solidFill>
                <a:latin typeface="Century Gothic" panose="020B0502020202020204"/>
                <a:ea typeface="+mj-lt"/>
                <a:cs typeface="Times New Roman"/>
              </a:rPr>
              <a:t>Выполнение тестов</a:t>
            </a:r>
          </a:p>
          <a:p>
            <a:r>
              <a:rPr lang="ru-RU" dirty="0">
                <a:solidFill>
                  <a:srgbClr val="FFFFFF"/>
                </a:solidFill>
                <a:latin typeface="Century Gothic" panose="020B0502020202020204"/>
                <a:ea typeface="+mj-lt"/>
                <a:cs typeface="Times New Roman"/>
              </a:rPr>
              <a:t>Отчетность и метрики</a:t>
            </a:r>
          </a:p>
          <a:p>
            <a:r>
              <a:rPr lang="ru-RU" dirty="0">
                <a:solidFill>
                  <a:srgbClr val="FFFFFF"/>
                </a:solidFill>
                <a:latin typeface="Century Gothic" panose="020B0502020202020204"/>
                <a:ea typeface="+mj-lt"/>
                <a:cs typeface="Times New Roman"/>
              </a:rPr>
              <a:t>Завершение тестирования</a:t>
            </a:r>
          </a:p>
          <a:p>
            <a:r>
              <a:rPr lang="ru-RU" dirty="0">
                <a:ea typeface="+mj-lt"/>
                <a:cs typeface="+mj-lt"/>
              </a:rPr>
              <a:t>Каждый этап тестирования имеет свои задачи и результаты, которые помогают оценить программное обеспечение и удовлетворить требования пользователей.</a:t>
            </a:r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1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A7909-0C16-9877-DC08-42209C7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CFE8C-CB2E-E776-1648-D1311ED4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16" y="1290918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buAutoNum type="arabicPeriod"/>
            </a:pPr>
            <a:r>
              <a:rPr lang="ru-RU" sz="1600" b="1" dirty="0">
                <a:latin typeface="Söhne"/>
                <a:ea typeface="+mj-lt"/>
                <a:cs typeface="+mj-lt"/>
              </a:rPr>
              <a:t>Повышение качества продукта:</a:t>
            </a:r>
            <a:endParaRPr lang="ru-RU" sz="1600" b="1">
              <a:latin typeface="Söhne"/>
              <a:ea typeface="Söhne"/>
              <a:cs typeface="Söhne"/>
            </a:endParaRPr>
          </a:p>
          <a:p>
            <a:pPr marL="0" lvl="1" indent="0">
              <a:buNone/>
            </a:pPr>
            <a:r>
              <a:rPr lang="ru-RU" sz="1600" dirty="0">
                <a:latin typeface="Söhne"/>
                <a:ea typeface="+mj-lt"/>
                <a:cs typeface="+mj-lt"/>
              </a:rPr>
              <a:t> </a:t>
            </a:r>
            <a:r>
              <a:rPr lang="af-ZA" sz="1600" dirty="0">
                <a:latin typeface="Poppins"/>
                <a:ea typeface="+mj-lt"/>
                <a:cs typeface="+mj-lt"/>
              </a:rPr>
              <a:t>STLC </a:t>
            </a:r>
            <a:r>
              <a:rPr lang="ru-RU" sz="1600" dirty="0">
                <a:latin typeface="Söhne"/>
                <a:ea typeface="+mj-lt"/>
                <a:cs typeface="+mj-lt"/>
              </a:rPr>
              <a:t>обеспечивает систематическое тестирование на всех этапах разработки, что помогает выявлять и устранять дефекты, повышая качество программного продукта.</a:t>
            </a:r>
            <a:endParaRPr lang="ru-RU" sz="1600">
              <a:latin typeface="Söhne"/>
              <a:ea typeface="Söhne"/>
              <a:cs typeface="Söhne"/>
            </a:endParaRPr>
          </a:p>
          <a:p>
            <a:pPr marL="228600" indent="-228600">
              <a:buAutoNum type="arabicPeriod"/>
            </a:pPr>
            <a:r>
              <a:rPr lang="ru-RU" sz="1600" b="1" dirty="0">
                <a:latin typeface="Söhne"/>
                <a:ea typeface="+mj-lt"/>
                <a:cs typeface="+mj-lt"/>
              </a:rPr>
              <a:t>Раннее выявление дефектов:</a:t>
            </a:r>
            <a:endParaRPr lang="ru-RU" sz="1600" b="1">
              <a:latin typeface="Söhne"/>
              <a:ea typeface="Söhne"/>
              <a:cs typeface="Söhne"/>
            </a:endParaRPr>
          </a:p>
          <a:p>
            <a:pPr marL="0" lvl="1" indent="0">
              <a:buNone/>
            </a:pPr>
            <a:r>
              <a:rPr lang="ru-RU" sz="1600" dirty="0">
                <a:latin typeface="Söhne"/>
                <a:ea typeface="+mj-lt"/>
                <a:cs typeface="+mj-lt"/>
              </a:rPr>
              <a:t>Благодаря включению тестирования на ранних этапах (например, на этапе анализа требований), </a:t>
            </a:r>
            <a:r>
              <a:rPr lang="af-ZA" sz="1600" dirty="0">
                <a:latin typeface="Poppins"/>
                <a:ea typeface="+mj-lt"/>
                <a:cs typeface="+mj-lt"/>
              </a:rPr>
              <a:t>STLC </a:t>
            </a:r>
            <a:r>
              <a:rPr lang="ru-RU" sz="1600" dirty="0">
                <a:latin typeface="Söhne"/>
                <a:ea typeface="+mj-lt"/>
                <a:cs typeface="+mj-lt"/>
              </a:rPr>
              <a:t>позволяет выявлять и исправлять проблемы на ранних стадиях разработки.</a:t>
            </a:r>
            <a:endParaRPr lang="ru-RU" sz="1600">
              <a:latin typeface="Söhne"/>
              <a:ea typeface="Söhne"/>
              <a:cs typeface="Söhne"/>
            </a:endParaRPr>
          </a:p>
          <a:p>
            <a:pPr marL="228600" indent="-228600">
              <a:buAutoNum type="arabicPeriod"/>
            </a:pPr>
            <a:r>
              <a:rPr lang="ru-RU" sz="1600" b="1" dirty="0">
                <a:latin typeface="Söhne"/>
                <a:ea typeface="+mj-lt"/>
                <a:cs typeface="+mj-lt"/>
              </a:rPr>
              <a:t>Эффективное управление рисками:</a:t>
            </a:r>
            <a:endParaRPr lang="ru-RU" sz="1600" b="1">
              <a:latin typeface="Söhne"/>
              <a:ea typeface="Söhne"/>
              <a:cs typeface="Söhne"/>
            </a:endParaRPr>
          </a:p>
          <a:p>
            <a:pPr marL="0" lvl="1" indent="0">
              <a:buNone/>
            </a:pPr>
            <a:r>
              <a:rPr lang="ru-RU" sz="1600" dirty="0">
                <a:latin typeface="Söhne"/>
                <a:ea typeface="+mj-lt"/>
                <a:cs typeface="+mj-lt"/>
              </a:rPr>
              <a:t> </a:t>
            </a:r>
            <a:r>
              <a:rPr lang="af-ZA" sz="1600" dirty="0">
                <a:latin typeface="Poppins"/>
                <a:ea typeface="+mj-lt"/>
                <a:cs typeface="+mj-lt"/>
              </a:rPr>
              <a:t>STLC </a:t>
            </a:r>
            <a:r>
              <a:rPr lang="ru-RU" sz="1600" dirty="0">
                <a:latin typeface="Söhne"/>
                <a:ea typeface="+mj-lt"/>
                <a:cs typeface="+mj-lt"/>
              </a:rPr>
              <a:t>включает этап анализа рисков, что помогает команде тестирования и разработчикам выделить критические области и принять меры по снижению рисков.</a:t>
            </a:r>
            <a:endParaRPr lang="ru-RU" sz="1600">
              <a:latin typeface="Söhne"/>
              <a:ea typeface="Söhne"/>
              <a:cs typeface="Söhne"/>
            </a:endParaRPr>
          </a:p>
          <a:p>
            <a:pPr marL="228600" indent="-228600">
              <a:buAutoNum type="arabicPeriod"/>
            </a:pPr>
            <a:r>
              <a:rPr lang="ru-RU" sz="1600" b="1" dirty="0">
                <a:latin typeface="Söhne"/>
                <a:ea typeface="+mj-lt"/>
                <a:cs typeface="+mj-lt"/>
              </a:rPr>
              <a:t>Улучшение коммуникации:</a:t>
            </a:r>
            <a:endParaRPr lang="ru-RU" sz="1600" b="1">
              <a:latin typeface="Söhne"/>
              <a:ea typeface="Söhne"/>
              <a:cs typeface="Söhne"/>
            </a:endParaRPr>
          </a:p>
          <a:p>
            <a:pPr marL="0" lvl="1" indent="0">
              <a:buNone/>
            </a:pPr>
            <a:r>
              <a:rPr lang="ru-RU" sz="1600" dirty="0">
                <a:latin typeface="Söhne"/>
                <a:ea typeface="+mj-lt"/>
                <a:cs typeface="+mj-lt"/>
              </a:rPr>
              <a:t> Жизненный цикл тестирования способствует более эффективной коммуникации между членами команды разработки и тестирования, что снижает вероятность недоразумений.</a:t>
            </a:r>
            <a:endParaRPr lang="ru-RU" sz="1600">
              <a:latin typeface="Söhne"/>
              <a:ea typeface="Söhne"/>
              <a:cs typeface="Söhne"/>
            </a:endParaRPr>
          </a:p>
          <a:p>
            <a:pPr marL="228600" indent="-228600">
              <a:buAutoNum type="arabicPeriod"/>
            </a:pPr>
            <a:r>
              <a:rPr lang="ru-RU" sz="1600" b="1" dirty="0">
                <a:latin typeface="Söhne"/>
                <a:ea typeface="+mj-lt"/>
                <a:cs typeface="+mj-lt"/>
              </a:rPr>
              <a:t>Повышение доверия пользователей:</a:t>
            </a:r>
            <a:endParaRPr lang="ru-RU" sz="1600" b="1">
              <a:latin typeface="Söhne"/>
              <a:ea typeface="Söhne"/>
              <a:cs typeface="Söhne"/>
            </a:endParaRPr>
          </a:p>
          <a:p>
            <a:pPr marL="0" lvl="1" indent="0">
              <a:buNone/>
            </a:pPr>
            <a:r>
              <a:rPr lang="ru-RU" sz="1600" dirty="0">
                <a:latin typeface="Söhne"/>
                <a:ea typeface="+mj-lt"/>
                <a:cs typeface="+mj-lt"/>
              </a:rPr>
              <a:t>Применение </a:t>
            </a:r>
            <a:r>
              <a:rPr lang="af-ZA" sz="1600" dirty="0">
                <a:latin typeface="Poppins"/>
                <a:ea typeface="+mj-lt"/>
                <a:cs typeface="+mj-lt"/>
              </a:rPr>
              <a:t>STLC </a:t>
            </a:r>
            <a:r>
              <a:rPr lang="ru-RU" sz="1600" dirty="0">
                <a:latin typeface="Söhne"/>
                <a:ea typeface="+mj-lt"/>
                <a:cs typeface="+mj-lt"/>
              </a:rPr>
              <a:t>позволяет создавать надежные и стабильные программные продукты, что улучшает репутацию компании и повышает доверие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8170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9C1B2-6D96-6297-85CC-533184C5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96" y="48200"/>
            <a:ext cx="9404723" cy="1400530"/>
          </a:xfrm>
        </p:spPr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35B30-D97F-3703-3752-4F32D9D9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53" y="1225066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>
                <a:cs typeface="Poppins"/>
              </a:rPr>
              <a:t>Увеличение времени разработки: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ru-RU" sz="1600" dirty="0">
                <a:cs typeface="Poppins"/>
              </a:rPr>
              <a:t>Внедрение STLC может увеличивать общее время разработки, так как тестирование проводится на различных этапах, что может замедлить процесс.</a:t>
            </a:r>
          </a:p>
          <a:p>
            <a:pPr>
              <a:buClr>
                <a:srgbClr val="8AD0D6"/>
              </a:buClr>
            </a:pPr>
            <a:r>
              <a:rPr lang="ru-RU" sz="1600" dirty="0">
                <a:cs typeface="Poppins"/>
              </a:rPr>
              <a:t>Дополнительные затраты: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ru-RU" sz="1600" dirty="0">
                <a:cs typeface="Poppins"/>
              </a:rPr>
              <a:t>Реализация полноценного STLC требует дополнительных ресурсов, включая тестировщиков, инструменты для тестирования и оборудование.</a:t>
            </a:r>
          </a:p>
          <a:p>
            <a:pPr>
              <a:buClr>
                <a:srgbClr val="8AD0D6"/>
              </a:buClr>
            </a:pPr>
            <a:r>
              <a:rPr lang="ru-RU" sz="1600" dirty="0">
                <a:cs typeface="Poppins"/>
              </a:rPr>
              <a:t>Сложность внедрения: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ru-RU" sz="1600" dirty="0">
                <a:cs typeface="Poppins"/>
              </a:rPr>
              <a:t>Не во всех организациях легко внедрить STLC, особенно если компания не имеет опыта в тестировании или не готова к изменениям в процессах разработки.</a:t>
            </a:r>
          </a:p>
          <a:p>
            <a:pPr>
              <a:buClr>
                <a:srgbClr val="8AD0D6"/>
              </a:buClr>
            </a:pPr>
            <a:r>
              <a:rPr lang="ru-RU" sz="1600" dirty="0">
                <a:cs typeface="Poppins"/>
              </a:rPr>
              <a:t>Не всегда применим для краткосрочных проектов: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ru-RU" sz="1600" dirty="0">
                <a:cs typeface="Poppins"/>
              </a:rPr>
              <a:t> В случае краткосрочных проектов, где акцент делается на быстрой разработке, STLC может казаться избыточным и неэффективным.</a:t>
            </a:r>
          </a:p>
          <a:p>
            <a:pPr>
              <a:buClr>
                <a:srgbClr val="8AD0D6"/>
              </a:buClr>
            </a:pPr>
            <a:r>
              <a:rPr lang="ru-RU" sz="1600" dirty="0">
                <a:cs typeface="Poppins"/>
              </a:rPr>
              <a:t>Сложность оценки эффективности: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ru-RU" sz="1600" dirty="0">
                <a:cs typeface="Poppins"/>
              </a:rPr>
              <a:t>Оценка эффективности STLC может быть сложной, особенно если не определены четкие метрики успеха, что может затруднить доказательство выгоды от применения данного подхода.</a:t>
            </a:r>
          </a:p>
          <a:p>
            <a:pPr>
              <a:buClr>
                <a:srgbClr val="8AD0D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17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2B67E-71B3-E376-0790-2BDBD3B4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92" y="2748125"/>
            <a:ext cx="9404723" cy="1400530"/>
          </a:xfrm>
        </p:spPr>
        <p:txBody>
          <a:bodyPr/>
          <a:lstStyle/>
          <a:p>
            <a:pPr algn="ctr"/>
            <a:r>
              <a:rPr lang="ru-RU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401D0-59B2-F4D9-5F95-AADB3C8B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32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Ion</vt:lpstr>
      <vt:lpstr>Жизненный цикл тестирования ПО (STLC)</vt:lpstr>
      <vt:lpstr> Тестирование</vt:lpstr>
      <vt:lpstr>STLC- Это</vt:lpstr>
      <vt:lpstr>Презентация PowerPoint</vt:lpstr>
      <vt:lpstr>Плюсы</vt:lpstr>
      <vt:lpstr>Минусы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77</cp:revision>
  <dcterms:created xsi:type="dcterms:W3CDTF">2023-12-15T09:34:08Z</dcterms:created>
  <dcterms:modified xsi:type="dcterms:W3CDTF">2023-12-15T10:04:38Z</dcterms:modified>
</cp:coreProperties>
</file>