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83" r:id="rId5"/>
    <p:sldId id="288" r:id="rId6"/>
    <p:sldId id="289" r:id="rId7"/>
    <p:sldId id="290" r:id="rId8"/>
    <p:sldId id="311" r:id="rId9"/>
    <p:sldId id="312" r:id="rId10"/>
    <p:sldId id="293" r:id="rId11"/>
    <p:sldId id="294" r:id="rId12"/>
    <p:sldId id="314" r:id="rId13"/>
    <p:sldId id="313" r:id="rId14"/>
    <p:sldId id="315" r:id="rId15"/>
    <p:sldId id="319" r:id="rId16"/>
    <p:sldId id="318" r:id="rId17"/>
    <p:sldId id="305" r:id="rId18"/>
    <p:sldId id="298" r:id="rId19"/>
    <p:sldId id="302" r:id="rId20"/>
    <p:sldId id="295" r:id="rId21"/>
    <p:sldId id="306" r:id="rId22"/>
    <p:sldId id="308" r:id="rId23"/>
    <p:sldId id="301" r:id="rId24"/>
    <p:sldId id="303" r:id="rId25"/>
    <p:sldId id="299" r:id="rId26"/>
    <p:sldId id="304" r:id="rId27"/>
    <p:sldId id="300" r:id="rId28"/>
    <p:sldId id="284" r:id="rId29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orient="horz" pos="1367">
          <p15:clr>
            <a:srgbClr val="A4A3A4"/>
          </p15:clr>
        </p15:guide>
        <p15:guide id="3" orient="horz" pos="3875">
          <p15:clr>
            <a:srgbClr val="A4A3A4"/>
          </p15:clr>
        </p15:guide>
        <p15:guide id="4" orient="horz" pos="389">
          <p15:clr>
            <a:srgbClr val="A4A3A4"/>
          </p15:clr>
        </p15:guide>
        <p15:guide id="5" pos="2887">
          <p15:clr>
            <a:srgbClr val="A4A3A4"/>
          </p15:clr>
        </p15:guide>
        <p15:guide id="6" pos="144">
          <p15:clr>
            <a:srgbClr val="A4A3A4"/>
          </p15:clr>
        </p15:guide>
        <p15:guide id="7" pos="56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2EB"/>
    <a:srgbClr val="C0DBE6"/>
    <a:srgbClr val="155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1769" autoAdjust="0"/>
  </p:normalViewPr>
  <p:slideViewPr>
    <p:cSldViewPr snapToObjects="1" showGuides="1">
      <p:cViewPr varScale="1">
        <p:scale>
          <a:sx n="99" d="100"/>
          <a:sy n="99" d="100"/>
        </p:scale>
        <p:origin x="1440" y="176"/>
      </p:cViewPr>
      <p:guideLst>
        <p:guide orient="horz" pos="2165"/>
        <p:guide orient="horz" pos="1367"/>
        <p:guide orient="horz" pos="3875"/>
        <p:guide orient="horz" pos="389"/>
        <p:guide pos="2887"/>
        <p:guide pos="144"/>
        <p:guide pos="5615"/>
      </p:guideLst>
    </p:cSldViewPr>
  </p:slideViewPr>
  <p:outlineViewPr>
    <p:cViewPr>
      <p:scale>
        <a:sx n="33" d="100"/>
        <a:sy n="33" d="100"/>
      </p:scale>
      <p:origin x="0" y="18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6" d="100"/>
        <a:sy n="136" d="100"/>
      </p:scale>
      <p:origin x="0" y="-3480"/>
    </p:cViewPr>
  </p:sorterViewPr>
  <p:notesViewPr>
    <p:cSldViewPr snapToObjects="1" showGuides="1">
      <p:cViewPr varScale="1">
        <p:scale>
          <a:sx n="83" d="100"/>
          <a:sy n="83" d="100"/>
        </p:scale>
        <p:origin x="-382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gs" Target="tags/tag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 Ma" userId="a80d21db-2d0f-4825-96f3-a00e4c08d377" providerId="ADAL" clId="{05783CF3-EEEE-B942-88FA-3889426B4D7B}"/>
    <pc:docChg chg="modSld">
      <pc:chgData name="Hao Ma" userId="a80d21db-2d0f-4825-96f3-a00e4c08d377" providerId="ADAL" clId="{05783CF3-EEEE-B942-88FA-3889426B4D7B}" dt="2021-01-27T01:50:34.005" v="27" actId="14100"/>
      <pc:docMkLst>
        <pc:docMk/>
      </pc:docMkLst>
      <pc:sldChg chg="modSp mod">
        <pc:chgData name="Hao Ma" userId="a80d21db-2d0f-4825-96f3-a00e4c08d377" providerId="ADAL" clId="{05783CF3-EEEE-B942-88FA-3889426B4D7B}" dt="2021-01-27T01:50:34.005" v="27" actId="14100"/>
        <pc:sldMkLst>
          <pc:docMk/>
          <pc:sldMk cId="900489165" sldId="290"/>
        </pc:sldMkLst>
        <pc:spChg chg="mod">
          <ac:chgData name="Hao Ma" userId="a80d21db-2d0f-4825-96f3-a00e4c08d377" providerId="ADAL" clId="{05783CF3-EEEE-B942-88FA-3889426B4D7B}" dt="2021-01-27T01:49:14.623" v="25" actId="14100"/>
          <ac:spMkLst>
            <pc:docMk/>
            <pc:sldMk cId="900489165" sldId="290"/>
            <ac:spMk id="43" creationId="{00000000-0000-0000-0000-000000000000}"/>
          </ac:spMkLst>
        </pc:spChg>
        <pc:spChg chg="mod">
          <ac:chgData name="Hao Ma" userId="a80d21db-2d0f-4825-96f3-a00e4c08d377" providerId="ADAL" clId="{05783CF3-EEEE-B942-88FA-3889426B4D7B}" dt="2021-01-27T01:50:34.005" v="27" actId="14100"/>
          <ac:spMkLst>
            <pc:docMk/>
            <pc:sldMk cId="900489165" sldId="290"/>
            <ac:spMk id="44" creationId="{00000000-0000-0000-0000-000000000000}"/>
          </ac:spMkLst>
        </pc:spChg>
        <pc:cxnChg chg="mod">
          <ac:chgData name="Hao Ma" userId="a80d21db-2d0f-4825-96f3-a00e4c08d377" providerId="ADAL" clId="{05783CF3-EEEE-B942-88FA-3889426B4D7B}" dt="2021-01-27T01:49:14.623" v="25" actId="14100"/>
          <ac:cxnSpMkLst>
            <pc:docMk/>
            <pc:sldMk cId="900489165" sldId="290"/>
            <ac:cxnSpMk id="46" creationId="{00000000-0000-0000-0000-000000000000}"/>
          </ac:cxnSpMkLst>
        </pc:cxnChg>
        <pc:cxnChg chg="mod">
          <ac:chgData name="Hao Ma" userId="a80d21db-2d0f-4825-96f3-a00e4c08d377" providerId="ADAL" clId="{05783CF3-EEEE-B942-88FA-3889426B4D7B}" dt="2021-01-27T01:49:14.623" v="25" actId="14100"/>
          <ac:cxnSpMkLst>
            <pc:docMk/>
            <pc:sldMk cId="900489165" sldId="290"/>
            <ac:cxnSpMk id="52" creationId="{00000000-0000-0000-0000-000000000000}"/>
          </ac:cxnSpMkLst>
        </pc:cxnChg>
        <pc:cxnChg chg="mod">
          <ac:chgData name="Hao Ma" userId="a80d21db-2d0f-4825-96f3-a00e4c08d377" providerId="ADAL" clId="{05783CF3-EEEE-B942-88FA-3889426B4D7B}" dt="2021-01-27T01:49:14.623" v="25" actId="14100"/>
          <ac:cxnSpMkLst>
            <pc:docMk/>
            <pc:sldMk cId="900489165" sldId="290"/>
            <ac:cxnSpMk id="59" creationId="{00000000-0000-0000-0000-000000000000}"/>
          </ac:cxnSpMkLst>
        </pc:cxnChg>
        <pc:cxnChg chg="mod">
          <ac:chgData name="Hao Ma" userId="a80d21db-2d0f-4825-96f3-a00e4c08d377" providerId="ADAL" clId="{05783CF3-EEEE-B942-88FA-3889426B4D7B}" dt="2021-01-27T01:49:14.623" v="25" actId="14100"/>
          <ac:cxnSpMkLst>
            <pc:docMk/>
            <pc:sldMk cId="900489165" sldId="290"/>
            <ac:cxnSpMk id="63" creationId="{00000000-0000-0000-0000-00000000000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EE843-50CF-4A90-9EC4-80FC6F9CD26E}" type="datetimeFigureOut">
              <a:rPr lang="en-US" smtClean="0">
                <a:latin typeface="Arial" pitchFamily="34" charset="0"/>
                <a:cs typeface="Arial" pitchFamily="34" charset="0"/>
              </a:rPr>
              <a:pPr/>
              <a:t>1/27/21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41526-17FD-4A83-99AD-8BF262C55C76}" type="slidenum">
              <a:rPr lang="en-US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167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282168E8-5A7C-4672-9A3B-BA14F7331558}" type="datetimeFigureOut">
              <a:rPr lang="en-US" smtClean="0"/>
              <a:pPr/>
              <a:t>1/27/21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BA1A982F-05DF-4110-8B37-AC23CDDE2D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5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arrow represents</a:t>
            </a:r>
            <a:r>
              <a:rPr lang="en-US" baseline="0" dirty="0"/>
              <a:t> a program that must be written to handle communications between the two applications on either side of the arrow.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16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production configuration</a:t>
            </a:r>
            <a:r>
              <a:rPr lang="en-US" baseline="0" dirty="0"/>
              <a:t> page, showing columns for services, processes, operations.</a:t>
            </a:r>
          </a:p>
          <a:p>
            <a:r>
              <a:rPr lang="en-US" baseline="0" dirty="0"/>
              <a:t>Clicking a circle will draw the lines showing connections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2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is the code</a:t>
            </a:r>
            <a:r>
              <a:rPr lang="en-US" baseline="0" dirty="0"/>
              <a:t> path Ensemble takes to get to user code.  Everything before User Code should work fine, and so the only part you would ever be interested is the User Code portion.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Ens.Director</a:t>
            </a:r>
            <a:r>
              <a:rPr lang="en-US" dirty="0"/>
              <a:t> </a:t>
            </a:r>
            <a:r>
              <a:rPr lang="en-US" dirty="0" err="1"/>
              <a:t>StartProduction</a:t>
            </a:r>
            <a:endParaRPr lang="en-US" dirty="0"/>
          </a:p>
          <a:p>
            <a:r>
              <a:rPr lang="en-US" dirty="0"/>
              <a:t>Loop:</a:t>
            </a:r>
          </a:p>
          <a:p>
            <a:r>
              <a:rPr lang="en-US" dirty="0" err="1"/>
              <a:t>Ens.Job</a:t>
            </a:r>
            <a:r>
              <a:rPr lang="en-US" dirty="0"/>
              <a:t> Launch</a:t>
            </a:r>
          </a:p>
          <a:p>
            <a:r>
              <a:rPr lang="en-US" dirty="0"/>
              <a:t>Job </a:t>
            </a:r>
            <a:r>
              <a:rPr lang="en-US" dirty="0" err="1"/>
              <a:t>StartEnsembleJob^STU</a:t>
            </a:r>
            <a:r>
              <a:rPr lang="en-US" dirty="0"/>
              <a:t>(tCurrentNS,pConfigName,pDisableErrorTraps,0,0,pInterimJob)</a:t>
            </a:r>
          </a:p>
          <a:p>
            <a:r>
              <a:rPr lang="en-US" dirty="0"/>
              <a:t>d ##class(</a:t>
            </a:r>
            <a:r>
              <a:rPr lang="en-US" dirty="0" err="1"/>
              <a:t>Ens.Job</a:t>
            </a:r>
            <a:r>
              <a:rPr lang="en-US" dirty="0"/>
              <a:t>).Start(pConfigName,pDisableErrorTraps,pIsTempJob,pForeground,pInterimJob,.pEventName)</a:t>
            </a:r>
          </a:p>
          <a:p>
            <a:endParaRPr lang="en-US" dirty="0"/>
          </a:p>
          <a:p>
            <a:r>
              <a:rPr lang="en-US" dirty="0"/>
              <a:t>In ##class(</a:t>
            </a:r>
            <a:r>
              <a:rPr lang="en-US" dirty="0" err="1"/>
              <a:t>Ens.Job</a:t>
            </a:r>
            <a:r>
              <a:rPr lang="en-US" dirty="0"/>
              <a:t>).Start:</a:t>
            </a:r>
          </a:p>
          <a:p>
            <a:r>
              <a:rPr lang="en-US" dirty="0"/>
              <a:t>$$$</a:t>
            </a:r>
            <a:r>
              <a:rPr lang="en-US" dirty="0" err="1"/>
              <a:t>sysTRACE</a:t>
            </a:r>
            <a:r>
              <a:rPr lang="en-US" dirty="0"/>
              <a:t>("Starting job for </a:t>
            </a:r>
            <a:r>
              <a:rPr lang="en-US" dirty="0" err="1"/>
              <a:t>config</a:t>
            </a:r>
            <a:r>
              <a:rPr lang="en-US" dirty="0"/>
              <a:t> item '"_</a:t>
            </a:r>
            <a:r>
              <a:rPr lang="en-US" dirty="0" err="1"/>
              <a:t>pConfigName</a:t>
            </a:r>
            <a:r>
              <a:rPr lang="en-US" dirty="0"/>
              <a:t>_"', </a:t>
            </a:r>
            <a:r>
              <a:rPr lang="en-US" dirty="0" err="1"/>
              <a:t>classname</a:t>
            </a:r>
            <a:r>
              <a:rPr lang="en-US" dirty="0"/>
              <a:t> '"_</a:t>
            </a:r>
            <a:r>
              <a:rPr lang="en-US" dirty="0" err="1"/>
              <a:t>tClassName</a:t>
            </a:r>
            <a:r>
              <a:rPr lang="en-US" dirty="0"/>
              <a:t>_"'")</a:t>
            </a:r>
          </a:p>
          <a:p>
            <a:r>
              <a:rPr lang="en-US" dirty="0"/>
              <a:t>$$$</a:t>
            </a:r>
            <a:r>
              <a:rPr lang="en-US" dirty="0" err="1"/>
              <a:t>sysTRACE</a:t>
            </a:r>
            <a:r>
              <a:rPr lang="en-US" dirty="0"/>
              <a:t>("Calling Register()")</a:t>
            </a:r>
          </a:p>
          <a:p>
            <a:r>
              <a:rPr lang="en-US" dirty="0"/>
              <a:t>Set </a:t>
            </a:r>
            <a:r>
              <a:rPr lang="en-US" dirty="0" err="1"/>
              <a:t>tInstance</a:t>
            </a:r>
            <a:r>
              <a:rPr lang="en-US" dirty="0"/>
              <a:t>=$</a:t>
            </a:r>
            <a:r>
              <a:rPr lang="en-US" dirty="0" err="1"/>
              <a:t>classmethod</a:t>
            </a:r>
            <a:r>
              <a:rPr lang="en-US" dirty="0"/>
              <a:t>(</a:t>
            </a:r>
            <a:r>
              <a:rPr lang="en-US" dirty="0" err="1"/>
              <a:t>tClassName</a:t>
            </a:r>
            <a:r>
              <a:rPr lang="en-US" dirty="0"/>
              <a:t>,"%New",</a:t>
            </a:r>
            <a:r>
              <a:rPr lang="en-US" dirty="0" err="1"/>
              <a:t>pConfigName</a:t>
            </a:r>
            <a:r>
              <a:rPr lang="en-US" dirty="0"/>
              <a:t>) If '$</a:t>
            </a:r>
            <a:r>
              <a:rPr lang="en-US" dirty="0" err="1"/>
              <a:t>IsObject</a:t>
            </a:r>
            <a:r>
              <a:rPr lang="en-US" dirty="0"/>
              <a:t>(</a:t>
            </a:r>
            <a:r>
              <a:rPr lang="en-US" dirty="0" err="1"/>
              <a:t>tInstance</a:t>
            </a:r>
            <a:r>
              <a:rPr lang="en-US" dirty="0"/>
              <a:t>) { Set </a:t>
            </a:r>
            <a:r>
              <a:rPr lang="en-US" dirty="0" err="1"/>
              <a:t>tSC</a:t>
            </a:r>
            <a:r>
              <a:rPr lang="en-US" dirty="0"/>
              <a:t>=%</a:t>
            </a:r>
            <a:r>
              <a:rPr lang="en-US" dirty="0" err="1"/>
              <a:t>objlasterror</a:t>
            </a:r>
            <a:r>
              <a:rPr lang="en-US" dirty="0"/>
              <a:t>  Quit }</a:t>
            </a:r>
          </a:p>
          <a:p>
            <a:r>
              <a:rPr lang="en-US" dirty="0"/>
              <a:t>; </a:t>
            </a:r>
            <a:r>
              <a:rPr lang="en-US" dirty="0" err="1"/>
              <a:t>tClassName</a:t>
            </a:r>
            <a:r>
              <a:rPr lang="en-US" dirty="0"/>
              <a:t> will be a subclass of </a:t>
            </a:r>
            <a:r>
              <a:rPr lang="en-US" dirty="0" err="1"/>
              <a:t>Ens.Host</a:t>
            </a:r>
            <a:endParaRPr lang="en-US" dirty="0"/>
          </a:p>
          <a:p>
            <a:r>
              <a:rPr lang="en-US" dirty="0"/>
              <a:t>$$$LOGINFO("</a:t>
            </a:r>
            <a:r>
              <a:rPr lang="en-US" dirty="0" err="1"/>
              <a:t>ConfigItem</a:t>
            </a:r>
            <a:r>
              <a:rPr lang="en-US" dirty="0"/>
              <a:t> '"_</a:t>
            </a:r>
            <a:r>
              <a:rPr lang="en-US" dirty="0" err="1"/>
              <a:t>pConfigName</a:t>
            </a:r>
            <a:r>
              <a:rPr lang="en-US" dirty="0"/>
              <a:t>_"' "_$S(</a:t>
            </a:r>
            <a:r>
              <a:rPr lang="en-US" dirty="0" err="1"/>
              <a:t>pConfigName</a:t>
            </a:r>
            <a:r>
              <a:rPr lang="en-US" dirty="0"/>
              <a:t>=tClassName:"",1:"("_</a:t>
            </a:r>
            <a:r>
              <a:rPr lang="en-US" dirty="0" err="1"/>
              <a:t>tClassName</a:t>
            </a:r>
            <a:r>
              <a:rPr lang="en-US" dirty="0"/>
              <a:t>_") ")_"started in job "_</a:t>
            </a:r>
            <a:r>
              <a:rPr lang="en-US" dirty="0" err="1"/>
              <a:t>tJob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Do ..</a:t>
            </a:r>
            <a:r>
              <a:rPr lang="en-US" dirty="0" err="1"/>
              <a:t>SetStatus</a:t>
            </a:r>
            <a:r>
              <a:rPr lang="en-US" dirty="0"/>
              <a:t>($$$</a:t>
            </a:r>
            <a:r>
              <a:rPr lang="en-US" dirty="0" err="1"/>
              <a:t>eJobStatusRunning</a:t>
            </a:r>
            <a:r>
              <a:rPr lang="en-US" dirty="0"/>
              <a:t>)</a:t>
            </a:r>
          </a:p>
          <a:p>
            <a:r>
              <a:rPr lang="en-US" dirty="0"/>
              <a:t>$$$</a:t>
            </a:r>
            <a:r>
              <a:rPr lang="en-US" dirty="0" err="1"/>
              <a:t>sysTRACE</a:t>
            </a:r>
            <a:r>
              <a:rPr lang="en-US" dirty="0"/>
              <a:t>("Entering </a:t>
            </a:r>
            <a:r>
              <a:rPr lang="en-US" dirty="0" err="1"/>
              <a:t>OnTask</a:t>
            </a:r>
            <a:r>
              <a:rPr lang="en-US" dirty="0"/>
              <a:t>() loop")</a:t>
            </a:r>
          </a:p>
          <a:p>
            <a:r>
              <a:rPr lang="en-US" dirty="0"/>
              <a:t>Loop:</a:t>
            </a:r>
          </a:p>
          <a:p>
            <a:r>
              <a:rPr lang="en-US" dirty="0" err="1"/>
              <a:t>tSC</a:t>
            </a:r>
            <a:r>
              <a:rPr lang="en-US" dirty="0"/>
              <a:t>=</a:t>
            </a:r>
            <a:r>
              <a:rPr lang="en-US" dirty="0" err="1"/>
              <a:t>tInstance.OnTask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OnTask</a:t>
            </a:r>
            <a:r>
              <a:rPr lang="en-US" dirty="0"/>
              <a:t>:</a:t>
            </a:r>
          </a:p>
          <a:p>
            <a:r>
              <a:rPr lang="en-US" dirty="0"/>
              <a:t>Services:</a:t>
            </a:r>
            <a:r>
              <a:rPr lang="en-US" baseline="0" dirty="0"/>
              <a:t> Call </a:t>
            </a:r>
            <a:r>
              <a:rPr lang="en-US" baseline="0" dirty="0" err="1"/>
              <a:t>Adapter.OnTask</a:t>
            </a:r>
            <a:r>
              <a:rPr lang="en-US" baseline="0" dirty="0"/>
              <a:t>.  </a:t>
            </a:r>
            <a:r>
              <a:rPr lang="en-US" baseline="0" dirty="0" err="1"/>
              <a:t>Adapter.OnTask</a:t>
            </a:r>
            <a:r>
              <a:rPr lang="en-US" baseline="0" dirty="0"/>
              <a:t> will call </a:t>
            </a:r>
            <a:r>
              <a:rPr lang="en-US" baseline="0" dirty="0" err="1"/>
              <a:t>OnProcessInput</a:t>
            </a:r>
            <a:r>
              <a:rPr lang="en-US" baseline="0" dirty="0"/>
              <a:t> when there is Input.  </a:t>
            </a:r>
            <a:r>
              <a:rPr lang="en-US" baseline="0" dirty="0" err="1"/>
              <a:t>OnProcessInput</a:t>
            </a:r>
            <a:r>
              <a:rPr lang="en-US" baseline="0" dirty="0"/>
              <a:t> is where user code begins.</a:t>
            </a:r>
          </a:p>
          <a:p>
            <a:r>
              <a:rPr lang="en-US" dirty="0"/>
              <a:t>Processes</a:t>
            </a:r>
            <a:r>
              <a:rPr lang="en-US" baseline="0" dirty="0"/>
              <a:t> and Operations: Call </a:t>
            </a:r>
            <a:r>
              <a:rPr lang="en-US" baseline="0" dirty="0" err="1"/>
              <a:t>Ens.Queue</a:t>
            </a:r>
            <a:r>
              <a:rPr lang="en-US" baseline="0" dirty="0"/>
              <a:t> method </a:t>
            </a:r>
            <a:r>
              <a:rPr lang="en-US" baseline="0" dirty="0" err="1"/>
              <a:t>Dequeue</a:t>
            </a:r>
            <a:r>
              <a:rPr lang="en-US" baseline="0" dirty="0"/>
              <a:t> to get next message then pass it to </a:t>
            </a:r>
            <a:r>
              <a:rPr lang="en-US" baseline="0" dirty="0" err="1"/>
              <a:t>MessageHeaderHandler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MessageHeaderHandler</a:t>
            </a:r>
            <a:r>
              <a:rPr lang="en-US" baseline="0" dirty="0"/>
              <a:t>:</a:t>
            </a:r>
          </a:p>
          <a:p>
            <a:r>
              <a:rPr lang="en-US" baseline="0" dirty="0"/>
              <a:t>Processes: Call </a:t>
            </a:r>
            <a:r>
              <a:rPr lang="en-US" baseline="0" dirty="0" err="1"/>
              <a:t>OnRequest</a:t>
            </a:r>
            <a:r>
              <a:rPr lang="en-US" baseline="0" dirty="0"/>
              <a:t>, </a:t>
            </a:r>
            <a:r>
              <a:rPr lang="en-US" baseline="0" dirty="0" err="1"/>
              <a:t>OnResponse</a:t>
            </a:r>
            <a:r>
              <a:rPr lang="en-US" baseline="0" dirty="0"/>
              <a:t> or </a:t>
            </a:r>
            <a:r>
              <a:rPr lang="en-US" baseline="0" dirty="0" err="1"/>
              <a:t>OnError</a:t>
            </a:r>
            <a:r>
              <a:rPr lang="en-US" baseline="0" dirty="0"/>
              <a:t> as appropriate, which is where user code begins</a:t>
            </a:r>
          </a:p>
          <a:p>
            <a:r>
              <a:rPr lang="en-US" baseline="0" dirty="0"/>
              <a:t>Operations: Call </a:t>
            </a:r>
            <a:r>
              <a:rPr lang="en-US" baseline="0" dirty="0" err="1"/>
              <a:t>MessageHandler</a:t>
            </a:r>
            <a:r>
              <a:rPr lang="en-US" baseline="0" dirty="0"/>
              <a:t>, which delegates to a custom method based on </a:t>
            </a:r>
            <a:r>
              <a:rPr lang="en-US" baseline="0" dirty="0" err="1"/>
              <a:t>MessageMap</a:t>
            </a:r>
            <a:r>
              <a:rPr lang="en-US" baseline="0" dirty="0"/>
              <a:t>.  That custom method is where user code begins.</a:t>
            </a:r>
          </a:p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52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0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1200" dirty="0"/>
              <a:t>The Inbound Adapter is a class (</a:t>
            </a:r>
            <a:r>
              <a:rPr lang="en-US" sz="1200" dirty="0" err="1"/>
              <a:t>EnsLib.TCP.InboundAdapter</a:t>
            </a:r>
            <a:r>
              <a:rPr lang="en-US" sz="1200" dirty="0"/>
              <a:t> in this case) which extends </a:t>
            </a:r>
            <a:r>
              <a:rPr lang="en-US" sz="1200" dirty="0" err="1"/>
              <a:t>Ens.InboundAdapter</a:t>
            </a:r>
            <a:r>
              <a:rPr lang="en-US" sz="1200" dirty="0"/>
              <a:t> and must define methods </a:t>
            </a:r>
            <a:r>
              <a:rPr lang="en-US" sz="1200" dirty="0" err="1"/>
              <a:t>OnInit</a:t>
            </a:r>
            <a:r>
              <a:rPr lang="en-US" sz="1200" dirty="0"/>
              <a:t> and </a:t>
            </a:r>
            <a:r>
              <a:rPr lang="en-US" sz="1200" dirty="0" err="1"/>
              <a:t>OnTask</a:t>
            </a:r>
            <a:r>
              <a:rPr lang="en-US" sz="1200" dirty="0"/>
              <a:t>.</a:t>
            </a:r>
          </a:p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1200" dirty="0"/>
              <a:t>The business service is a separate class which extends </a:t>
            </a:r>
            <a:r>
              <a:rPr lang="en-US" sz="1200" dirty="0" err="1"/>
              <a:t>Ens.BusinessService</a:t>
            </a:r>
            <a:r>
              <a:rPr lang="en-US" sz="1200" dirty="0"/>
              <a:t> and must define method </a:t>
            </a:r>
            <a:r>
              <a:rPr lang="en-US" sz="1200" dirty="0" err="1"/>
              <a:t>OnProcessInput</a:t>
            </a:r>
            <a:r>
              <a:rPr lang="en-US" sz="1200" dirty="0"/>
              <a:t>.</a:t>
            </a:r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sz="1200" dirty="0"/>
              <a:t>When the component is started, the Ensemble Framework calls </a:t>
            </a:r>
            <a:r>
              <a:rPr lang="en-US" sz="1200" dirty="0" err="1"/>
              <a:t>OnInit</a:t>
            </a:r>
            <a:r>
              <a:rPr lang="en-US" sz="1200" dirty="0"/>
              <a:t> in the adapter (in this case, that starts a TCP listening socket).</a:t>
            </a:r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sz="1200" dirty="0"/>
              <a:t>The Ensemble Framework calls </a:t>
            </a:r>
            <a:r>
              <a:rPr lang="en-US" sz="1200" dirty="0" err="1"/>
              <a:t>OnTask</a:t>
            </a:r>
            <a:r>
              <a:rPr lang="en-US" sz="1200" dirty="0"/>
              <a:t> periodically in the adapter until it detects incoming data.</a:t>
            </a:r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sz="1200" dirty="0" err="1"/>
              <a:t>OnTask</a:t>
            </a:r>
            <a:r>
              <a:rPr lang="en-US" sz="1200" dirty="0"/>
              <a:t> converts the incoming data into some Cache format (such as a stream) and passes it to method </a:t>
            </a:r>
            <a:r>
              <a:rPr lang="en-US" sz="1200" dirty="0" err="1"/>
              <a:t>OnProcessInput</a:t>
            </a:r>
            <a:r>
              <a:rPr lang="en-US" sz="1200" dirty="0"/>
              <a:t> in the business service.</a:t>
            </a:r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sz="1200" dirty="0"/>
              <a:t>Method </a:t>
            </a:r>
            <a:r>
              <a:rPr lang="en-US" sz="1200" dirty="0" err="1"/>
              <a:t>OnProcessInput</a:t>
            </a:r>
            <a:r>
              <a:rPr lang="en-US" sz="1200" dirty="0"/>
              <a:t> is responsible for converting the data to a message object (such as </a:t>
            </a:r>
            <a:r>
              <a:rPr lang="en-US" sz="1200" dirty="0" err="1"/>
              <a:t>Ens.StreamContainer</a:t>
            </a:r>
            <a:r>
              <a:rPr lang="en-US" sz="1200" dirty="0"/>
              <a:t> or anything %Persistent) and sending it to the next component with method ..</a:t>
            </a:r>
            <a:r>
              <a:rPr lang="en-US" sz="1200" dirty="0" err="1"/>
              <a:t>SendRequestAsync</a:t>
            </a:r>
            <a:r>
              <a:rPr lang="en-US" sz="1200" dirty="0"/>
              <a:t> or ..</a:t>
            </a:r>
            <a:r>
              <a:rPr lang="en-US" sz="1200" dirty="0" err="1"/>
              <a:t>SendRequestSync</a:t>
            </a:r>
            <a:r>
              <a:rPr lang="en-US" sz="1200" dirty="0"/>
              <a:t>.  In custom-coded business services, this is the only part the customer needs to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06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Ensemble messages are how Ensemble components communicate with each other internally.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21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Any %Persistent class can be used as a message class</a:t>
            </a:r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Message classes can have properties and methods just like any other class.</a:t>
            </a:r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There is nothing special about a message class – if you pass an object to ..</a:t>
            </a:r>
            <a:r>
              <a:rPr lang="en-US" sz="1200" dirty="0" err="1"/>
              <a:t>SendRequestAsync</a:t>
            </a:r>
            <a:r>
              <a:rPr lang="en-US" sz="1200" dirty="0"/>
              <a:t>() or ..</a:t>
            </a:r>
            <a:r>
              <a:rPr lang="en-US" sz="1200" dirty="0" err="1"/>
              <a:t>SendRequestSync</a:t>
            </a:r>
            <a:r>
              <a:rPr lang="en-US" sz="1200" dirty="0"/>
              <a:t>() then it is considered a message.</a:t>
            </a:r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Sync means wait for a response before continuing</a:t>
            </a:r>
            <a:r>
              <a:rPr lang="en-US" sz="1200" baseline="0" dirty="0"/>
              <a:t> execution.  </a:t>
            </a:r>
            <a:r>
              <a:rPr lang="en-US" sz="1200" baseline="0" dirty="0" err="1"/>
              <a:t>Async</a:t>
            </a:r>
            <a:r>
              <a:rPr lang="en-US" sz="1200" baseline="0" dirty="0"/>
              <a:t> means don’t wait.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07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10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Some component calls </a:t>
            </a:r>
            <a:r>
              <a:rPr lang="en-US" sz="1200" dirty="0" err="1"/>
              <a:t>SendRequestAsync</a:t>
            </a:r>
            <a:r>
              <a:rPr lang="en-US" sz="1200" dirty="0"/>
              <a:t>, passing a message object and the name of the target component.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The message object is %Saved.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A Message Header is created.  It contains a pointer to the message, the source and target component names, the current </a:t>
            </a:r>
            <a:r>
              <a:rPr lang="en-US" sz="1200" dirty="0" err="1"/>
              <a:t>DateTime</a:t>
            </a:r>
            <a:r>
              <a:rPr lang="en-US" sz="1200" dirty="0"/>
              <a:t>, and other data.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The message header ID is added to the end of the queue for the target component. (^</a:t>
            </a:r>
            <a:r>
              <a:rPr lang="en-US" sz="1200" dirty="0" err="1"/>
              <a:t>Ens.Queue</a:t>
            </a:r>
            <a:r>
              <a:rPr lang="en-US" sz="1200" dirty="0"/>
              <a:t>(</a:t>
            </a:r>
            <a:r>
              <a:rPr lang="en-US" sz="1200" dirty="0" err="1"/>
              <a:t>TargetName</a:t>
            </a:r>
            <a:r>
              <a:rPr lang="en-US" sz="1200" dirty="0"/>
              <a:t>))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200" dirty="0" err="1"/>
              <a:t>SendRequestAsync</a:t>
            </a:r>
            <a:r>
              <a:rPr lang="en-US" sz="1200" dirty="0"/>
              <a:t> returns a %Status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Queue:</a:t>
            </a:r>
            <a:r>
              <a:rPr lang="en-US" sz="1200" baseline="0" dirty="0"/>
              <a:t> First in first out collection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57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dirty="0"/>
              <a:t>A Business Process is a class which extends </a:t>
            </a:r>
            <a:r>
              <a:rPr lang="en-US" dirty="0" err="1"/>
              <a:t>Ens.BusinessProcess</a:t>
            </a:r>
            <a:r>
              <a:rPr lang="en-US" dirty="0"/>
              <a:t> and must define method </a:t>
            </a:r>
            <a:r>
              <a:rPr lang="en-US" dirty="0" err="1"/>
              <a:t>OnRequest</a:t>
            </a:r>
            <a:r>
              <a:rPr lang="en-US" dirty="0"/>
              <a:t>.  These are typically created with the graphical BPL editor, but can also be custom-coded in studio.</a:t>
            </a:r>
          </a:p>
          <a:p>
            <a:pPr marL="457200" indent="-457200">
              <a:lnSpc>
                <a:spcPct val="85000"/>
              </a:lnSpc>
              <a:spcBef>
                <a:spcPts val="7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dirty="0"/>
              <a:t>Some other component used method ..</a:t>
            </a:r>
            <a:r>
              <a:rPr lang="en-US" dirty="0" err="1"/>
              <a:t>SendRequestAsync</a:t>
            </a:r>
            <a:r>
              <a:rPr lang="en-US" dirty="0"/>
              <a:t> or ..</a:t>
            </a:r>
            <a:r>
              <a:rPr lang="en-US" dirty="0" err="1"/>
              <a:t>SendRequestSync</a:t>
            </a:r>
            <a:r>
              <a:rPr lang="en-US" dirty="0"/>
              <a:t> to send a message to this component.  That message is put into the queue for this component (stored in ^</a:t>
            </a:r>
            <a:r>
              <a:rPr lang="en-US" dirty="0" err="1"/>
              <a:t>Ens.Queue</a:t>
            </a:r>
            <a:r>
              <a:rPr lang="en-US" dirty="0"/>
              <a:t>).</a:t>
            </a:r>
          </a:p>
          <a:p>
            <a:pPr marL="457200" indent="-457200">
              <a:lnSpc>
                <a:spcPct val="85000"/>
              </a:lnSpc>
              <a:spcBef>
                <a:spcPts val="7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dirty="0"/>
              <a:t>The Ensemble Framework continuously checks this queue (‘</a:t>
            </a:r>
            <a:r>
              <a:rPr lang="en-US" dirty="0" err="1"/>
              <a:t>dequeueing</a:t>
            </a:r>
            <a:r>
              <a:rPr lang="en-US" dirty="0"/>
              <a:t>’) and passes the top message to method </a:t>
            </a:r>
            <a:r>
              <a:rPr lang="en-US" dirty="0" err="1"/>
              <a:t>OnRequest</a:t>
            </a:r>
            <a:r>
              <a:rPr lang="en-US" dirty="0"/>
              <a:t> in the Business Process.</a:t>
            </a:r>
          </a:p>
          <a:p>
            <a:pPr marL="457200" indent="-457200">
              <a:lnSpc>
                <a:spcPct val="85000"/>
              </a:lnSpc>
              <a:spcBef>
                <a:spcPts val="7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dirty="0"/>
              <a:t>The Business Process does any work it needs to do (usually transforming the message from one format to another format) and then sends a message to the next component using ..</a:t>
            </a:r>
            <a:r>
              <a:rPr lang="en-US" dirty="0" err="1"/>
              <a:t>SendRequestAsync</a:t>
            </a:r>
            <a:r>
              <a:rPr lang="en-US" dirty="0"/>
              <a:t> or ..</a:t>
            </a:r>
            <a:r>
              <a:rPr lang="en-US" dirty="0" err="1"/>
              <a:t>SendRequestSync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48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dirty="0"/>
              <a:t>A Business Operation is a class which extends </a:t>
            </a:r>
            <a:r>
              <a:rPr lang="en-US" dirty="0" err="1"/>
              <a:t>Ens.BusinessOperation</a:t>
            </a:r>
            <a:r>
              <a:rPr lang="en-US" dirty="0"/>
              <a:t>.  It must define an </a:t>
            </a:r>
            <a:r>
              <a:rPr lang="en-US" dirty="0" err="1"/>
              <a:t>XData</a:t>
            </a:r>
            <a:r>
              <a:rPr lang="en-US" dirty="0"/>
              <a:t> </a:t>
            </a:r>
            <a:r>
              <a:rPr lang="en-US" dirty="0" err="1"/>
              <a:t>MessageMap</a:t>
            </a:r>
            <a:r>
              <a:rPr lang="en-US" dirty="0"/>
              <a:t> block along with the Methods in the </a:t>
            </a:r>
            <a:r>
              <a:rPr lang="en-US" dirty="0" err="1"/>
              <a:t>MessageMap</a:t>
            </a:r>
            <a:r>
              <a:rPr lang="en-US" dirty="0"/>
              <a:t>.</a:t>
            </a:r>
          </a:p>
          <a:p>
            <a:pPr marL="457200" indent="-457200">
              <a:lnSpc>
                <a:spcPct val="85000"/>
              </a:lnSpc>
              <a:spcBef>
                <a:spcPts val="7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dirty="0"/>
              <a:t>Some other component used method ..</a:t>
            </a:r>
            <a:r>
              <a:rPr lang="en-US" dirty="0" err="1"/>
              <a:t>SendRequestAsync</a:t>
            </a:r>
            <a:r>
              <a:rPr lang="en-US" dirty="0"/>
              <a:t>() or ..</a:t>
            </a:r>
            <a:r>
              <a:rPr lang="en-US" dirty="0" err="1"/>
              <a:t>SendRequestSync</a:t>
            </a:r>
            <a:r>
              <a:rPr lang="en-US" dirty="0"/>
              <a:t>() to send a message to this component.  That message is put into the queue for this component (stored in ^</a:t>
            </a:r>
            <a:r>
              <a:rPr lang="en-US" dirty="0" err="1"/>
              <a:t>Ens.Queue</a:t>
            </a:r>
            <a:r>
              <a:rPr lang="en-US" dirty="0"/>
              <a:t>).</a:t>
            </a:r>
          </a:p>
          <a:p>
            <a:pPr marL="457200" indent="-457200">
              <a:lnSpc>
                <a:spcPct val="85000"/>
              </a:lnSpc>
              <a:spcBef>
                <a:spcPts val="7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dirty="0"/>
              <a:t>The Ensemble Framework continuously checks this queue (‘</a:t>
            </a:r>
            <a:r>
              <a:rPr lang="en-US" dirty="0" err="1"/>
              <a:t>dequeueing</a:t>
            </a:r>
            <a:r>
              <a:rPr lang="en-US" dirty="0"/>
              <a:t>’).  When it finds a message, it checks the type of that message and then consults the </a:t>
            </a:r>
            <a:r>
              <a:rPr lang="en-US" dirty="0" err="1"/>
              <a:t>MessageMap</a:t>
            </a:r>
            <a:r>
              <a:rPr lang="en-US" dirty="0"/>
              <a:t> to see which method it should pass the message to based on its type.</a:t>
            </a:r>
          </a:p>
          <a:p>
            <a:pPr marL="457200" indent="-457200">
              <a:lnSpc>
                <a:spcPct val="85000"/>
              </a:lnSpc>
              <a:spcBef>
                <a:spcPts val="7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dirty="0"/>
              <a:t>The Business Operation method uses adapter methods to output the data.  Adapter methods are specific to the adapter, such as Get() and Post() methods for the HTTP outbound adapter, or </a:t>
            </a:r>
            <a:r>
              <a:rPr lang="en-US" dirty="0" err="1"/>
              <a:t>PutLine</a:t>
            </a:r>
            <a:r>
              <a:rPr lang="en-US" dirty="0"/>
              <a:t>(), </a:t>
            </a:r>
            <a:r>
              <a:rPr lang="en-US" dirty="0" err="1"/>
              <a:t>PutString</a:t>
            </a:r>
            <a:r>
              <a:rPr lang="en-US" dirty="0"/>
              <a:t>(), </a:t>
            </a:r>
            <a:r>
              <a:rPr lang="en-US" dirty="0" err="1"/>
              <a:t>PutStream</a:t>
            </a:r>
            <a:r>
              <a:rPr lang="en-US" dirty="0"/>
              <a:t>() for the File outbound adapter.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3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795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22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Consume incoming data from the upstream system</a:t>
            </a:r>
            <a:r>
              <a:rPr lang="en-US" baseline="0" dirty="0"/>
              <a:t> (ER in this case)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Transform the data to the format expected by the downstream system (REG)</a:t>
            </a:r>
          </a:p>
          <a:p>
            <a:pPr marL="228600" indent="-228600">
              <a:buAutoNum type="arabicPeriod"/>
            </a:pPr>
            <a:r>
              <a:rPr lang="en-US" dirty="0"/>
              <a:t>Send the data to the downstream system (REG)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5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overview of the code that must be written for ONE connection.  This must be repeated for every connection, so every arrow from the first diagram.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61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</a:t>
            </a:r>
            <a:r>
              <a:rPr lang="en-US" baseline="0" dirty="0"/>
              <a:t> you use Ensemble to handle these connections, most of the work is already done for you by standard components supplied with </a:t>
            </a:r>
            <a:r>
              <a:rPr lang="en-US" baseline="0" dirty="0" err="1"/>
              <a:t>Ensmeble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26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Ensemble, all messages related to one Receive-&gt;Transform-&gt;Send</a:t>
            </a:r>
            <a:r>
              <a:rPr lang="en-US" baseline="0" dirty="0"/>
              <a:t> path through the production are considered to be part of the same “Session”</a:t>
            </a:r>
          </a:p>
          <a:p>
            <a:r>
              <a:rPr lang="en-US" baseline="0" dirty="0"/>
              <a:t>So a “Session” contains all internal messages that originated from one individual incoming external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03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Ensemble: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Services handle the receive portion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Processes handle the transform portion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Operations handle the send portion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99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parts of the “connection” program are handled by which Ensemble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63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Services, Processes, and Operations are organized into what we call “Productions”.</a:t>
            </a:r>
          </a:p>
          <a:p>
            <a:r>
              <a:rPr lang="en-US" dirty="0"/>
              <a:t>A component</a:t>
            </a:r>
            <a:r>
              <a:rPr lang="en-US" baseline="0" dirty="0"/>
              <a:t> can only send an internal ensemble message to another component in the same production.</a:t>
            </a:r>
          </a:p>
          <a:p>
            <a:r>
              <a:rPr lang="en-US" baseline="0" dirty="0"/>
              <a:t>Each component will have its own process.</a:t>
            </a:r>
            <a:endParaRPr lang="en-US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6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6"/>
          <a:stretch/>
        </p:blipFill>
        <p:spPr>
          <a:xfrm>
            <a:off x="0" y="556591"/>
            <a:ext cx="9144000" cy="63014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460" y="1412168"/>
            <a:ext cx="4558134" cy="889518"/>
          </a:xfrm>
        </p:spPr>
        <p:txBody>
          <a:bodyPr/>
          <a:lstStyle>
            <a:lvl1pPr>
              <a:defRPr sz="3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30461" y="2377886"/>
            <a:ext cx="4558134" cy="393525"/>
          </a:xfrm>
        </p:spPr>
        <p:txBody>
          <a:bodyPr/>
          <a:lstStyle>
            <a:lvl1pPr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0"/>
            <a:ext cx="9144000" cy="296562"/>
            <a:chOff x="0" y="0"/>
            <a:chExt cx="9144000" cy="29656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296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4856208" y="24712"/>
              <a:ext cx="4065373" cy="197708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85000"/>
                </a:lnSpc>
                <a:spcBef>
                  <a:spcPts val="7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i="1" kern="12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  <a:shade val="100000"/>
                          <a:satMod val="115000"/>
                        </a:schemeClr>
                      </a:gs>
                    </a:gsLst>
                    <a:lin ang="13500000" scaled="1"/>
                    <a:tileRect/>
                  </a:gradFill>
                  <a:effectLst/>
                  <a:latin typeface="+mn-lt"/>
                  <a:ea typeface="+mn-ea"/>
                  <a:cs typeface="+mn-cs"/>
                </a:rPr>
                <a:t>You’ll make breakthroughs</a:t>
              </a:r>
            </a:p>
            <a:p>
              <a:pPr algn="r">
                <a:lnSpc>
                  <a:spcPct val="85000"/>
                </a:lnSpc>
                <a:spcBef>
                  <a:spcPts val="700"/>
                </a:spcBef>
              </a:pPr>
              <a:endParaRPr lang="en-US" sz="1600" b="1" i="1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</a:endParaRPr>
            </a:p>
          </p:txBody>
        </p:sp>
      </p:grpSp>
      <p:sp>
        <p:nvSpPr>
          <p:cNvPr id="5" name="Rectangle 4"/>
          <p:cNvSpPr/>
          <p:nvPr userDrawn="1"/>
        </p:nvSpPr>
        <p:spPr>
          <a:xfrm>
            <a:off x="0" y="308920"/>
            <a:ext cx="9144000" cy="10997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54528" y="469986"/>
            <a:ext cx="2555086" cy="716263"/>
            <a:chOff x="7916863" y="6302375"/>
            <a:chExt cx="968375" cy="271463"/>
          </a:xfrm>
        </p:grpSpPr>
        <p:sp>
          <p:nvSpPr>
            <p:cNvPr id="11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7916863" y="6302375"/>
              <a:ext cx="96837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7916863" y="6307138"/>
              <a:ext cx="22225" cy="261938"/>
            </a:xfrm>
            <a:custGeom>
              <a:avLst/>
              <a:gdLst>
                <a:gd name="T0" fmla="*/ 23 w 46"/>
                <a:gd name="T1" fmla="*/ 543 h 544"/>
                <a:gd name="T2" fmla="*/ 0 w 46"/>
                <a:gd name="T3" fmla="*/ 544 h 544"/>
                <a:gd name="T4" fmla="*/ 2 w 46"/>
                <a:gd name="T5" fmla="*/ 325 h 544"/>
                <a:gd name="T6" fmla="*/ 0 w 46"/>
                <a:gd name="T7" fmla="*/ 0 h 544"/>
                <a:gd name="T8" fmla="*/ 23 w 46"/>
                <a:gd name="T9" fmla="*/ 1 h 544"/>
                <a:gd name="T10" fmla="*/ 46 w 46"/>
                <a:gd name="T11" fmla="*/ 0 h 544"/>
                <a:gd name="T12" fmla="*/ 44 w 46"/>
                <a:gd name="T13" fmla="*/ 348 h 544"/>
                <a:gd name="T14" fmla="*/ 46 w 46"/>
                <a:gd name="T15" fmla="*/ 544 h 544"/>
                <a:gd name="T16" fmla="*/ 23 w 46"/>
                <a:gd name="T17" fmla="*/ 543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44">
                  <a:moveTo>
                    <a:pt x="23" y="543"/>
                  </a:moveTo>
                  <a:cubicBezTo>
                    <a:pt x="15" y="543"/>
                    <a:pt x="8" y="544"/>
                    <a:pt x="0" y="544"/>
                  </a:cubicBezTo>
                  <a:cubicBezTo>
                    <a:pt x="1" y="477"/>
                    <a:pt x="2" y="404"/>
                    <a:pt x="2" y="325"/>
                  </a:cubicBezTo>
                  <a:cubicBezTo>
                    <a:pt x="2" y="241"/>
                    <a:pt x="0" y="133"/>
                    <a:pt x="0" y="0"/>
                  </a:cubicBezTo>
                  <a:cubicBezTo>
                    <a:pt x="8" y="1"/>
                    <a:pt x="16" y="1"/>
                    <a:pt x="23" y="1"/>
                  </a:cubicBezTo>
                  <a:cubicBezTo>
                    <a:pt x="32" y="1"/>
                    <a:pt x="39" y="1"/>
                    <a:pt x="46" y="0"/>
                  </a:cubicBezTo>
                  <a:cubicBezTo>
                    <a:pt x="45" y="177"/>
                    <a:pt x="44" y="293"/>
                    <a:pt x="44" y="348"/>
                  </a:cubicBezTo>
                  <a:cubicBezTo>
                    <a:pt x="44" y="428"/>
                    <a:pt x="45" y="493"/>
                    <a:pt x="46" y="544"/>
                  </a:cubicBezTo>
                  <a:cubicBezTo>
                    <a:pt x="38" y="544"/>
                    <a:pt x="31" y="543"/>
                    <a:pt x="23" y="543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7954963" y="6350000"/>
              <a:ext cx="85725" cy="219075"/>
            </a:xfrm>
            <a:custGeom>
              <a:avLst/>
              <a:gdLst>
                <a:gd name="T0" fmla="*/ 155 w 177"/>
                <a:gd name="T1" fmla="*/ 456 h 456"/>
                <a:gd name="T2" fmla="*/ 131 w 177"/>
                <a:gd name="T3" fmla="*/ 456 h 456"/>
                <a:gd name="T4" fmla="*/ 133 w 177"/>
                <a:gd name="T5" fmla="*/ 346 h 456"/>
                <a:gd name="T6" fmla="*/ 131 w 177"/>
                <a:gd name="T7" fmla="*/ 253 h 456"/>
                <a:gd name="T8" fmla="*/ 44 w 177"/>
                <a:gd name="T9" fmla="*/ 126 h 456"/>
                <a:gd name="T10" fmla="*/ 47 w 177"/>
                <a:gd name="T11" fmla="*/ 456 h 456"/>
                <a:gd name="T12" fmla="*/ 23 w 177"/>
                <a:gd name="T13" fmla="*/ 455 h 456"/>
                <a:gd name="T14" fmla="*/ 0 w 177"/>
                <a:gd name="T15" fmla="*/ 456 h 456"/>
                <a:gd name="T16" fmla="*/ 3 w 177"/>
                <a:gd name="T17" fmla="*/ 210 h 456"/>
                <a:gd name="T18" fmla="*/ 0 w 177"/>
                <a:gd name="T19" fmla="*/ 0 h 456"/>
                <a:gd name="T20" fmla="*/ 16 w 177"/>
                <a:gd name="T21" fmla="*/ 1 h 456"/>
                <a:gd name="T22" fmla="*/ 31 w 177"/>
                <a:gd name="T23" fmla="*/ 0 h 456"/>
                <a:gd name="T24" fmla="*/ 133 w 177"/>
                <a:gd name="T25" fmla="*/ 181 h 456"/>
                <a:gd name="T26" fmla="*/ 133 w 177"/>
                <a:gd name="T27" fmla="*/ 109 h 456"/>
                <a:gd name="T28" fmla="*/ 131 w 177"/>
                <a:gd name="T29" fmla="*/ 0 h 456"/>
                <a:gd name="T30" fmla="*/ 155 w 177"/>
                <a:gd name="T31" fmla="*/ 1 h 456"/>
                <a:gd name="T32" fmla="*/ 177 w 177"/>
                <a:gd name="T33" fmla="*/ 0 h 456"/>
                <a:gd name="T34" fmla="*/ 174 w 177"/>
                <a:gd name="T35" fmla="*/ 226 h 456"/>
                <a:gd name="T36" fmla="*/ 177 w 177"/>
                <a:gd name="T37" fmla="*/ 456 h 456"/>
                <a:gd name="T38" fmla="*/ 155 w 177"/>
                <a:gd name="T39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456">
                  <a:moveTo>
                    <a:pt x="155" y="456"/>
                  </a:moveTo>
                  <a:cubicBezTo>
                    <a:pt x="146" y="456"/>
                    <a:pt x="139" y="456"/>
                    <a:pt x="131" y="456"/>
                  </a:cubicBezTo>
                  <a:cubicBezTo>
                    <a:pt x="132" y="412"/>
                    <a:pt x="133" y="375"/>
                    <a:pt x="133" y="346"/>
                  </a:cubicBezTo>
                  <a:cubicBezTo>
                    <a:pt x="133" y="316"/>
                    <a:pt x="132" y="285"/>
                    <a:pt x="131" y="253"/>
                  </a:cubicBezTo>
                  <a:cubicBezTo>
                    <a:pt x="95" y="203"/>
                    <a:pt x="65" y="162"/>
                    <a:pt x="44" y="126"/>
                  </a:cubicBezTo>
                  <a:cubicBezTo>
                    <a:pt x="44" y="275"/>
                    <a:pt x="44" y="385"/>
                    <a:pt x="47" y="456"/>
                  </a:cubicBezTo>
                  <a:cubicBezTo>
                    <a:pt x="39" y="456"/>
                    <a:pt x="31" y="455"/>
                    <a:pt x="23" y="455"/>
                  </a:cubicBezTo>
                  <a:cubicBezTo>
                    <a:pt x="16" y="455"/>
                    <a:pt x="8" y="456"/>
                    <a:pt x="0" y="456"/>
                  </a:cubicBezTo>
                  <a:cubicBezTo>
                    <a:pt x="3" y="371"/>
                    <a:pt x="3" y="288"/>
                    <a:pt x="3" y="210"/>
                  </a:cubicBezTo>
                  <a:cubicBezTo>
                    <a:pt x="3" y="130"/>
                    <a:pt x="3" y="60"/>
                    <a:pt x="0" y="0"/>
                  </a:cubicBezTo>
                  <a:cubicBezTo>
                    <a:pt x="6" y="0"/>
                    <a:pt x="10" y="1"/>
                    <a:pt x="16" y="1"/>
                  </a:cubicBezTo>
                  <a:cubicBezTo>
                    <a:pt x="21" y="1"/>
                    <a:pt x="26" y="0"/>
                    <a:pt x="31" y="0"/>
                  </a:cubicBezTo>
                  <a:cubicBezTo>
                    <a:pt x="49" y="51"/>
                    <a:pt x="82" y="112"/>
                    <a:pt x="133" y="181"/>
                  </a:cubicBezTo>
                  <a:cubicBezTo>
                    <a:pt x="133" y="109"/>
                    <a:pt x="133" y="109"/>
                    <a:pt x="133" y="109"/>
                  </a:cubicBezTo>
                  <a:cubicBezTo>
                    <a:pt x="133" y="81"/>
                    <a:pt x="133" y="44"/>
                    <a:pt x="131" y="0"/>
                  </a:cubicBezTo>
                  <a:cubicBezTo>
                    <a:pt x="139" y="0"/>
                    <a:pt x="146" y="1"/>
                    <a:pt x="155" y="1"/>
                  </a:cubicBezTo>
                  <a:cubicBezTo>
                    <a:pt x="162" y="1"/>
                    <a:pt x="170" y="0"/>
                    <a:pt x="177" y="0"/>
                  </a:cubicBezTo>
                  <a:cubicBezTo>
                    <a:pt x="175" y="54"/>
                    <a:pt x="174" y="129"/>
                    <a:pt x="174" y="226"/>
                  </a:cubicBezTo>
                  <a:cubicBezTo>
                    <a:pt x="174" y="323"/>
                    <a:pt x="175" y="401"/>
                    <a:pt x="177" y="456"/>
                  </a:cubicBezTo>
                  <a:cubicBezTo>
                    <a:pt x="170" y="456"/>
                    <a:pt x="162" y="456"/>
                    <a:pt x="155" y="45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8039101" y="6350000"/>
              <a:ext cx="76200" cy="219075"/>
            </a:xfrm>
            <a:custGeom>
              <a:avLst/>
              <a:gdLst>
                <a:gd name="T0" fmla="*/ 160 w 160"/>
                <a:gd name="T1" fmla="*/ 26 h 456"/>
                <a:gd name="T2" fmla="*/ 160 w 160"/>
                <a:gd name="T3" fmla="*/ 41 h 456"/>
                <a:gd name="T4" fmla="*/ 128 w 160"/>
                <a:gd name="T5" fmla="*/ 40 h 456"/>
                <a:gd name="T6" fmla="*/ 110 w 160"/>
                <a:gd name="T7" fmla="*/ 41 h 456"/>
                <a:gd name="T8" fmla="*/ 108 w 160"/>
                <a:gd name="T9" fmla="*/ 189 h 456"/>
                <a:gd name="T10" fmla="*/ 110 w 160"/>
                <a:gd name="T11" fmla="*/ 456 h 456"/>
                <a:gd name="T12" fmla="*/ 87 w 160"/>
                <a:gd name="T13" fmla="*/ 455 h 456"/>
                <a:gd name="T14" fmla="*/ 65 w 160"/>
                <a:gd name="T15" fmla="*/ 456 h 456"/>
                <a:gd name="T16" fmla="*/ 66 w 160"/>
                <a:gd name="T17" fmla="*/ 258 h 456"/>
                <a:gd name="T18" fmla="*/ 65 w 160"/>
                <a:gd name="T19" fmla="*/ 41 h 456"/>
                <a:gd name="T20" fmla="*/ 49 w 160"/>
                <a:gd name="T21" fmla="*/ 40 h 456"/>
                <a:gd name="T22" fmla="*/ 0 w 160"/>
                <a:gd name="T23" fmla="*/ 41 h 456"/>
                <a:gd name="T24" fmla="*/ 1 w 160"/>
                <a:gd name="T25" fmla="*/ 21 h 456"/>
                <a:gd name="T26" fmla="*/ 4 w 160"/>
                <a:gd name="T27" fmla="*/ 0 h 456"/>
                <a:gd name="T28" fmla="*/ 88 w 160"/>
                <a:gd name="T29" fmla="*/ 2 h 456"/>
                <a:gd name="T30" fmla="*/ 160 w 160"/>
                <a:gd name="T31" fmla="*/ 0 h 456"/>
                <a:gd name="T32" fmla="*/ 160 w 160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456">
                  <a:moveTo>
                    <a:pt x="160" y="26"/>
                  </a:moveTo>
                  <a:cubicBezTo>
                    <a:pt x="160" y="29"/>
                    <a:pt x="160" y="34"/>
                    <a:pt x="160" y="41"/>
                  </a:cubicBezTo>
                  <a:cubicBezTo>
                    <a:pt x="148" y="40"/>
                    <a:pt x="137" y="40"/>
                    <a:pt x="128" y="40"/>
                  </a:cubicBezTo>
                  <a:cubicBezTo>
                    <a:pt x="122" y="40"/>
                    <a:pt x="115" y="40"/>
                    <a:pt x="110" y="41"/>
                  </a:cubicBezTo>
                  <a:cubicBezTo>
                    <a:pt x="109" y="77"/>
                    <a:pt x="108" y="127"/>
                    <a:pt x="108" y="189"/>
                  </a:cubicBezTo>
                  <a:cubicBezTo>
                    <a:pt x="108" y="234"/>
                    <a:pt x="109" y="323"/>
                    <a:pt x="110" y="456"/>
                  </a:cubicBezTo>
                  <a:cubicBezTo>
                    <a:pt x="103" y="456"/>
                    <a:pt x="95" y="455"/>
                    <a:pt x="87" y="455"/>
                  </a:cubicBezTo>
                  <a:cubicBezTo>
                    <a:pt x="80" y="455"/>
                    <a:pt x="72" y="456"/>
                    <a:pt x="65" y="456"/>
                  </a:cubicBezTo>
                  <a:cubicBezTo>
                    <a:pt x="65" y="370"/>
                    <a:pt x="66" y="304"/>
                    <a:pt x="66" y="258"/>
                  </a:cubicBezTo>
                  <a:cubicBezTo>
                    <a:pt x="66" y="209"/>
                    <a:pt x="65" y="137"/>
                    <a:pt x="65" y="41"/>
                  </a:cubicBezTo>
                  <a:cubicBezTo>
                    <a:pt x="61" y="40"/>
                    <a:pt x="56" y="40"/>
                    <a:pt x="49" y="40"/>
                  </a:cubicBezTo>
                  <a:cubicBezTo>
                    <a:pt x="40" y="40"/>
                    <a:pt x="15" y="40"/>
                    <a:pt x="0" y="41"/>
                  </a:cubicBezTo>
                  <a:cubicBezTo>
                    <a:pt x="1" y="34"/>
                    <a:pt x="1" y="28"/>
                    <a:pt x="1" y="21"/>
                  </a:cubicBezTo>
                  <a:cubicBezTo>
                    <a:pt x="1" y="14"/>
                    <a:pt x="5" y="7"/>
                    <a:pt x="4" y="0"/>
                  </a:cubicBezTo>
                  <a:cubicBezTo>
                    <a:pt x="24" y="1"/>
                    <a:pt x="58" y="2"/>
                    <a:pt x="88" y="2"/>
                  </a:cubicBezTo>
                  <a:cubicBezTo>
                    <a:pt x="117" y="2"/>
                    <a:pt x="141" y="1"/>
                    <a:pt x="160" y="0"/>
                  </a:cubicBezTo>
                  <a:cubicBezTo>
                    <a:pt x="160" y="13"/>
                    <a:pt x="160" y="22"/>
                    <a:pt x="160" y="2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8128001" y="6350000"/>
              <a:ext cx="55563" cy="219075"/>
            </a:xfrm>
            <a:custGeom>
              <a:avLst/>
              <a:gdLst>
                <a:gd name="T0" fmla="*/ 55 w 117"/>
                <a:gd name="T1" fmla="*/ 455 h 456"/>
                <a:gd name="T2" fmla="*/ 0 w 117"/>
                <a:gd name="T3" fmla="*/ 456 h 456"/>
                <a:gd name="T4" fmla="*/ 2 w 117"/>
                <a:gd name="T5" fmla="*/ 215 h 456"/>
                <a:gd name="T6" fmla="*/ 0 w 117"/>
                <a:gd name="T7" fmla="*/ 0 h 456"/>
                <a:gd name="T8" fmla="*/ 85 w 117"/>
                <a:gd name="T9" fmla="*/ 1 h 456"/>
                <a:gd name="T10" fmla="*/ 115 w 117"/>
                <a:gd name="T11" fmla="*/ 0 h 456"/>
                <a:gd name="T12" fmla="*/ 114 w 117"/>
                <a:gd name="T13" fmla="*/ 20 h 456"/>
                <a:gd name="T14" fmla="*/ 115 w 117"/>
                <a:gd name="T15" fmla="*/ 41 h 456"/>
                <a:gd name="T16" fmla="*/ 77 w 117"/>
                <a:gd name="T17" fmla="*/ 40 h 456"/>
                <a:gd name="T18" fmla="*/ 45 w 117"/>
                <a:gd name="T19" fmla="*/ 41 h 456"/>
                <a:gd name="T20" fmla="*/ 45 w 117"/>
                <a:gd name="T21" fmla="*/ 116 h 456"/>
                <a:gd name="T22" fmla="*/ 45 w 117"/>
                <a:gd name="T23" fmla="*/ 154 h 456"/>
                <a:gd name="T24" fmla="*/ 92 w 117"/>
                <a:gd name="T25" fmla="*/ 155 h 456"/>
                <a:gd name="T26" fmla="*/ 111 w 117"/>
                <a:gd name="T27" fmla="*/ 154 h 456"/>
                <a:gd name="T28" fmla="*/ 110 w 117"/>
                <a:gd name="T29" fmla="*/ 171 h 456"/>
                <a:gd name="T30" fmla="*/ 111 w 117"/>
                <a:gd name="T31" fmla="*/ 193 h 456"/>
                <a:gd name="T32" fmla="*/ 77 w 117"/>
                <a:gd name="T33" fmla="*/ 193 h 456"/>
                <a:gd name="T34" fmla="*/ 45 w 117"/>
                <a:gd name="T35" fmla="*/ 193 h 456"/>
                <a:gd name="T36" fmla="*/ 45 w 117"/>
                <a:gd name="T37" fmla="*/ 303 h 456"/>
                <a:gd name="T38" fmla="*/ 45 w 117"/>
                <a:gd name="T39" fmla="*/ 417 h 456"/>
                <a:gd name="T40" fmla="*/ 84 w 117"/>
                <a:gd name="T41" fmla="*/ 418 h 456"/>
                <a:gd name="T42" fmla="*/ 117 w 117"/>
                <a:gd name="T43" fmla="*/ 417 h 456"/>
                <a:gd name="T44" fmla="*/ 116 w 117"/>
                <a:gd name="T45" fmla="*/ 437 h 456"/>
                <a:gd name="T46" fmla="*/ 117 w 117"/>
                <a:gd name="T47" fmla="*/ 456 h 456"/>
                <a:gd name="T48" fmla="*/ 55 w 117"/>
                <a:gd name="T4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5"/>
                  </a:moveTo>
                  <a:cubicBezTo>
                    <a:pt x="36" y="455"/>
                    <a:pt x="17" y="456"/>
                    <a:pt x="0" y="456"/>
                  </a:cubicBezTo>
                  <a:cubicBezTo>
                    <a:pt x="1" y="348"/>
                    <a:pt x="2" y="267"/>
                    <a:pt x="2" y="215"/>
                  </a:cubicBezTo>
                  <a:cubicBezTo>
                    <a:pt x="2" y="143"/>
                    <a:pt x="1" y="71"/>
                    <a:pt x="0" y="0"/>
                  </a:cubicBezTo>
                  <a:cubicBezTo>
                    <a:pt x="27" y="0"/>
                    <a:pt x="55" y="1"/>
                    <a:pt x="85" y="1"/>
                  </a:cubicBezTo>
                  <a:cubicBezTo>
                    <a:pt x="93" y="1"/>
                    <a:pt x="103" y="0"/>
                    <a:pt x="115" y="0"/>
                  </a:cubicBezTo>
                  <a:cubicBezTo>
                    <a:pt x="114" y="7"/>
                    <a:pt x="114" y="14"/>
                    <a:pt x="114" y="20"/>
                  </a:cubicBezTo>
                  <a:cubicBezTo>
                    <a:pt x="114" y="27"/>
                    <a:pt x="114" y="34"/>
                    <a:pt x="115" y="41"/>
                  </a:cubicBezTo>
                  <a:cubicBezTo>
                    <a:pt x="101" y="40"/>
                    <a:pt x="88" y="40"/>
                    <a:pt x="77" y="40"/>
                  </a:cubicBezTo>
                  <a:cubicBezTo>
                    <a:pt x="65" y="40"/>
                    <a:pt x="55" y="40"/>
                    <a:pt x="45" y="41"/>
                  </a:cubicBezTo>
                  <a:cubicBezTo>
                    <a:pt x="45" y="60"/>
                    <a:pt x="45" y="86"/>
                    <a:pt x="45" y="116"/>
                  </a:cubicBezTo>
                  <a:cubicBezTo>
                    <a:pt x="45" y="126"/>
                    <a:pt x="45" y="139"/>
                    <a:pt x="45" y="154"/>
                  </a:cubicBezTo>
                  <a:cubicBezTo>
                    <a:pt x="60" y="154"/>
                    <a:pt x="76" y="155"/>
                    <a:pt x="92" y="155"/>
                  </a:cubicBezTo>
                  <a:cubicBezTo>
                    <a:pt x="97" y="155"/>
                    <a:pt x="103" y="154"/>
                    <a:pt x="111" y="154"/>
                  </a:cubicBezTo>
                  <a:cubicBezTo>
                    <a:pt x="111" y="158"/>
                    <a:pt x="110" y="165"/>
                    <a:pt x="110" y="171"/>
                  </a:cubicBezTo>
                  <a:cubicBezTo>
                    <a:pt x="110" y="178"/>
                    <a:pt x="111" y="185"/>
                    <a:pt x="111" y="193"/>
                  </a:cubicBezTo>
                  <a:cubicBezTo>
                    <a:pt x="99" y="193"/>
                    <a:pt x="88" y="193"/>
                    <a:pt x="77" y="193"/>
                  </a:cubicBezTo>
                  <a:cubicBezTo>
                    <a:pt x="66" y="193"/>
                    <a:pt x="55" y="193"/>
                    <a:pt x="45" y="193"/>
                  </a:cubicBezTo>
                  <a:cubicBezTo>
                    <a:pt x="45" y="234"/>
                    <a:pt x="45" y="271"/>
                    <a:pt x="45" y="303"/>
                  </a:cubicBezTo>
                  <a:cubicBezTo>
                    <a:pt x="45" y="334"/>
                    <a:pt x="45" y="372"/>
                    <a:pt x="45" y="417"/>
                  </a:cubicBezTo>
                  <a:cubicBezTo>
                    <a:pt x="60" y="417"/>
                    <a:pt x="73" y="418"/>
                    <a:pt x="84" y="418"/>
                  </a:cubicBezTo>
                  <a:cubicBezTo>
                    <a:pt x="96" y="418"/>
                    <a:pt x="107" y="417"/>
                    <a:pt x="117" y="417"/>
                  </a:cubicBezTo>
                  <a:cubicBezTo>
                    <a:pt x="117" y="423"/>
                    <a:pt x="116" y="430"/>
                    <a:pt x="116" y="437"/>
                  </a:cubicBezTo>
                  <a:cubicBezTo>
                    <a:pt x="116" y="443"/>
                    <a:pt x="117" y="450"/>
                    <a:pt x="117" y="456"/>
                  </a:cubicBezTo>
                  <a:cubicBezTo>
                    <a:pt x="96" y="456"/>
                    <a:pt x="75" y="455"/>
                    <a:pt x="55" y="455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 noEditPoints="1"/>
            </p:cNvSpPr>
            <p:nvPr userDrawn="1"/>
          </p:nvSpPr>
          <p:spPr bwMode="auto">
            <a:xfrm>
              <a:off x="8199438" y="6350000"/>
              <a:ext cx="84138" cy="219075"/>
            </a:xfrm>
            <a:custGeom>
              <a:avLst/>
              <a:gdLst>
                <a:gd name="T0" fmla="*/ 152 w 176"/>
                <a:gd name="T1" fmla="*/ 455 h 456"/>
                <a:gd name="T2" fmla="*/ 128 w 176"/>
                <a:gd name="T3" fmla="*/ 456 h 456"/>
                <a:gd name="T4" fmla="*/ 63 w 176"/>
                <a:gd name="T5" fmla="*/ 238 h 456"/>
                <a:gd name="T6" fmla="*/ 45 w 176"/>
                <a:gd name="T7" fmla="*/ 241 h 456"/>
                <a:gd name="T8" fmla="*/ 43 w 176"/>
                <a:gd name="T9" fmla="*/ 304 h 456"/>
                <a:gd name="T10" fmla="*/ 45 w 176"/>
                <a:gd name="T11" fmla="*/ 456 h 456"/>
                <a:gd name="T12" fmla="*/ 22 w 176"/>
                <a:gd name="T13" fmla="*/ 455 h 456"/>
                <a:gd name="T14" fmla="*/ 0 w 176"/>
                <a:gd name="T15" fmla="*/ 456 h 456"/>
                <a:gd name="T16" fmla="*/ 2 w 176"/>
                <a:gd name="T17" fmla="*/ 245 h 456"/>
                <a:gd name="T18" fmla="*/ 0 w 176"/>
                <a:gd name="T19" fmla="*/ 0 h 456"/>
                <a:gd name="T20" fmla="*/ 23 w 176"/>
                <a:gd name="T21" fmla="*/ 1 h 456"/>
                <a:gd name="T22" fmla="*/ 59 w 176"/>
                <a:gd name="T23" fmla="*/ 0 h 456"/>
                <a:gd name="T24" fmla="*/ 151 w 176"/>
                <a:gd name="T25" fmla="*/ 103 h 456"/>
                <a:gd name="T26" fmla="*/ 100 w 176"/>
                <a:gd name="T27" fmla="*/ 222 h 456"/>
                <a:gd name="T28" fmla="*/ 176 w 176"/>
                <a:gd name="T29" fmla="*/ 456 h 456"/>
                <a:gd name="T30" fmla="*/ 152 w 176"/>
                <a:gd name="T31" fmla="*/ 455 h 456"/>
                <a:gd name="T32" fmla="*/ 110 w 176"/>
                <a:gd name="T33" fmla="*/ 103 h 456"/>
                <a:gd name="T34" fmla="*/ 52 w 176"/>
                <a:gd name="T35" fmla="*/ 40 h 456"/>
                <a:gd name="T36" fmla="*/ 45 w 176"/>
                <a:gd name="T37" fmla="*/ 40 h 456"/>
                <a:gd name="T38" fmla="*/ 45 w 176"/>
                <a:gd name="T39" fmla="*/ 197 h 456"/>
                <a:gd name="T40" fmla="*/ 110 w 176"/>
                <a:gd name="T41" fmla="*/ 103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456">
                  <a:moveTo>
                    <a:pt x="152" y="455"/>
                  </a:moveTo>
                  <a:cubicBezTo>
                    <a:pt x="144" y="455"/>
                    <a:pt x="136" y="456"/>
                    <a:pt x="128" y="456"/>
                  </a:cubicBezTo>
                  <a:cubicBezTo>
                    <a:pt x="109" y="412"/>
                    <a:pt x="87" y="339"/>
                    <a:pt x="63" y="238"/>
                  </a:cubicBezTo>
                  <a:cubicBezTo>
                    <a:pt x="56" y="239"/>
                    <a:pt x="50" y="241"/>
                    <a:pt x="45" y="241"/>
                  </a:cubicBezTo>
                  <a:cubicBezTo>
                    <a:pt x="44" y="257"/>
                    <a:pt x="43" y="278"/>
                    <a:pt x="43" y="304"/>
                  </a:cubicBezTo>
                  <a:cubicBezTo>
                    <a:pt x="43" y="320"/>
                    <a:pt x="44" y="371"/>
                    <a:pt x="45" y="456"/>
                  </a:cubicBezTo>
                  <a:cubicBezTo>
                    <a:pt x="37" y="456"/>
                    <a:pt x="30" y="455"/>
                    <a:pt x="22" y="455"/>
                  </a:cubicBezTo>
                  <a:cubicBezTo>
                    <a:pt x="14" y="455"/>
                    <a:pt x="8" y="456"/>
                    <a:pt x="0" y="456"/>
                  </a:cubicBezTo>
                  <a:cubicBezTo>
                    <a:pt x="2" y="393"/>
                    <a:pt x="2" y="322"/>
                    <a:pt x="2" y="245"/>
                  </a:cubicBezTo>
                  <a:cubicBezTo>
                    <a:pt x="2" y="174"/>
                    <a:pt x="2" y="92"/>
                    <a:pt x="0" y="0"/>
                  </a:cubicBezTo>
                  <a:cubicBezTo>
                    <a:pt x="8" y="1"/>
                    <a:pt x="16" y="1"/>
                    <a:pt x="23" y="1"/>
                  </a:cubicBezTo>
                  <a:cubicBezTo>
                    <a:pt x="37" y="1"/>
                    <a:pt x="49" y="0"/>
                    <a:pt x="59" y="0"/>
                  </a:cubicBezTo>
                  <a:cubicBezTo>
                    <a:pt x="116" y="0"/>
                    <a:pt x="151" y="40"/>
                    <a:pt x="151" y="103"/>
                  </a:cubicBezTo>
                  <a:cubicBezTo>
                    <a:pt x="151" y="157"/>
                    <a:pt x="136" y="194"/>
                    <a:pt x="100" y="222"/>
                  </a:cubicBezTo>
                  <a:cubicBezTo>
                    <a:pt x="124" y="320"/>
                    <a:pt x="149" y="398"/>
                    <a:pt x="176" y="456"/>
                  </a:cubicBezTo>
                  <a:cubicBezTo>
                    <a:pt x="168" y="456"/>
                    <a:pt x="160" y="455"/>
                    <a:pt x="152" y="455"/>
                  </a:cubicBezTo>
                  <a:close/>
                  <a:moveTo>
                    <a:pt x="110" y="103"/>
                  </a:moveTo>
                  <a:cubicBezTo>
                    <a:pt x="110" y="59"/>
                    <a:pt x="93" y="40"/>
                    <a:pt x="52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197"/>
                    <a:pt x="45" y="197"/>
                    <a:pt x="45" y="197"/>
                  </a:cubicBezTo>
                  <a:cubicBezTo>
                    <a:pt x="87" y="193"/>
                    <a:pt x="110" y="161"/>
                    <a:pt x="110" y="103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272463" y="6302375"/>
              <a:ext cx="92075" cy="266700"/>
            </a:xfrm>
            <a:custGeom>
              <a:avLst/>
              <a:gdLst>
                <a:gd name="T0" fmla="*/ 60 w 190"/>
                <a:gd name="T1" fmla="*/ 136 h 554"/>
                <a:gd name="T2" fmla="*/ 105 w 190"/>
                <a:gd name="T3" fmla="*/ 240 h 554"/>
                <a:gd name="T4" fmla="*/ 190 w 190"/>
                <a:gd name="T5" fmla="*/ 418 h 554"/>
                <a:gd name="T6" fmla="*/ 23 w 190"/>
                <a:gd name="T7" fmla="*/ 554 h 554"/>
                <a:gd name="T8" fmla="*/ 0 w 190"/>
                <a:gd name="T9" fmla="*/ 512 h 554"/>
                <a:gd name="T10" fmla="*/ 145 w 190"/>
                <a:gd name="T11" fmla="*/ 422 h 554"/>
                <a:gd name="T12" fmla="*/ 80 w 190"/>
                <a:gd name="T13" fmla="*/ 279 h 554"/>
                <a:gd name="T14" fmla="*/ 15 w 190"/>
                <a:gd name="T15" fmla="*/ 138 h 554"/>
                <a:gd name="T16" fmla="*/ 145 w 190"/>
                <a:gd name="T17" fmla="*/ 0 h 554"/>
                <a:gd name="T18" fmla="*/ 162 w 190"/>
                <a:gd name="T19" fmla="*/ 38 h 554"/>
                <a:gd name="T20" fmla="*/ 60 w 190"/>
                <a:gd name="T21" fmla="*/ 13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554">
                  <a:moveTo>
                    <a:pt x="60" y="136"/>
                  </a:moveTo>
                  <a:cubicBezTo>
                    <a:pt x="60" y="170"/>
                    <a:pt x="78" y="200"/>
                    <a:pt x="105" y="240"/>
                  </a:cubicBezTo>
                  <a:cubicBezTo>
                    <a:pt x="153" y="308"/>
                    <a:pt x="190" y="359"/>
                    <a:pt x="190" y="418"/>
                  </a:cubicBezTo>
                  <a:cubicBezTo>
                    <a:pt x="190" y="490"/>
                    <a:pt x="108" y="535"/>
                    <a:pt x="23" y="554"/>
                  </a:cubicBezTo>
                  <a:cubicBezTo>
                    <a:pt x="18" y="541"/>
                    <a:pt x="8" y="525"/>
                    <a:pt x="0" y="512"/>
                  </a:cubicBezTo>
                  <a:cubicBezTo>
                    <a:pt x="66" y="502"/>
                    <a:pt x="145" y="473"/>
                    <a:pt x="145" y="422"/>
                  </a:cubicBezTo>
                  <a:cubicBezTo>
                    <a:pt x="145" y="376"/>
                    <a:pt x="118" y="333"/>
                    <a:pt x="80" y="279"/>
                  </a:cubicBezTo>
                  <a:cubicBezTo>
                    <a:pt x="43" y="227"/>
                    <a:pt x="15" y="188"/>
                    <a:pt x="15" y="138"/>
                  </a:cubicBezTo>
                  <a:cubicBezTo>
                    <a:pt x="15" y="67"/>
                    <a:pt x="62" y="15"/>
                    <a:pt x="145" y="0"/>
                  </a:cubicBezTo>
                  <a:cubicBezTo>
                    <a:pt x="150" y="14"/>
                    <a:pt x="156" y="27"/>
                    <a:pt x="162" y="38"/>
                  </a:cubicBezTo>
                  <a:cubicBezTo>
                    <a:pt x="98" y="45"/>
                    <a:pt x="60" y="83"/>
                    <a:pt x="60" y="13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8343901" y="6350000"/>
              <a:ext cx="93663" cy="219075"/>
            </a:xfrm>
            <a:custGeom>
              <a:avLst/>
              <a:gdLst>
                <a:gd name="T0" fmla="*/ 118 w 193"/>
                <a:gd name="T1" fmla="*/ 212 h 456"/>
                <a:gd name="T2" fmla="*/ 118 w 193"/>
                <a:gd name="T3" fmla="*/ 387 h 456"/>
                <a:gd name="T4" fmla="*/ 118 w 193"/>
                <a:gd name="T5" fmla="*/ 456 h 456"/>
                <a:gd name="T6" fmla="*/ 95 w 193"/>
                <a:gd name="T7" fmla="*/ 456 h 456"/>
                <a:gd name="T8" fmla="*/ 73 w 193"/>
                <a:gd name="T9" fmla="*/ 456 h 456"/>
                <a:gd name="T10" fmla="*/ 74 w 193"/>
                <a:gd name="T11" fmla="*/ 333 h 456"/>
                <a:gd name="T12" fmla="*/ 73 w 193"/>
                <a:gd name="T13" fmla="*/ 212 h 456"/>
                <a:gd name="T14" fmla="*/ 0 w 193"/>
                <a:gd name="T15" fmla="*/ 0 h 456"/>
                <a:gd name="T16" fmla="*/ 25 w 193"/>
                <a:gd name="T17" fmla="*/ 1 h 456"/>
                <a:gd name="T18" fmla="*/ 48 w 193"/>
                <a:gd name="T19" fmla="*/ 0 h 456"/>
                <a:gd name="T20" fmla="*/ 96 w 193"/>
                <a:gd name="T21" fmla="*/ 158 h 456"/>
                <a:gd name="T22" fmla="*/ 144 w 193"/>
                <a:gd name="T23" fmla="*/ 0 h 456"/>
                <a:gd name="T24" fmla="*/ 169 w 193"/>
                <a:gd name="T25" fmla="*/ 1 h 456"/>
                <a:gd name="T26" fmla="*/ 193 w 193"/>
                <a:gd name="T27" fmla="*/ 0 h 456"/>
                <a:gd name="T28" fmla="*/ 118 w 193"/>
                <a:gd name="T29" fmla="*/ 21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3" h="456">
                  <a:moveTo>
                    <a:pt x="118" y="212"/>
                  </a:moveTo>
                  <a:cubicBezTo>
                    <a:pt x="118" y="286"/>
                    <a:pt x="118" y="345"/>
                    <a:pt x="118" y="387"/>
                  </a:cubicBezTo>
                  <a:cubicBezTo>
                    <a:pt x="118" y="418"/>
                    <a:pt x="118" y="442"/>
                    <a:pt x="118" y="456"/>
                  </a:cubicBezTo>
                  <a:cubicBezTo>
                    <a:pt x="110" y="456"/>
                    <a:pt x="102" y="456"/>
                    <a:pt x="95" y="456"/>
                  </a:cubicBezTo>
                  <a:cubicBezTo>
                    <a:pt x="87" y="456"/>
                    <a:pt x="80" y="456"/>
                    <a:pt x="73" y="456"/>
                  </a:cubicBezTo>
                  <a:cubicBezTo>
                    <a:pt x="74" y="415"/>
                    <a:pt x="74" y="374"/>
                    <a:pt x="74" y="333"/>
                  </a:cubicBezTo>
                  <a:cubicBezTo>
                    <a:pt x="74" y="284"/>
                    <a:pt x="74" y="244"/>
                    <a:pt x="73" y="212"/>
                  </a:cubicBezTo>
                  <a:cubicBezTo>
                    <a:pt x="65" y="188"/>
                    <a:pt x="41" y="117"/>
                    <a:pt x="0" y="0"/>
                  </a:cubicBezTo>
                  <a:cubicBezTo>
                    <a:pt x="8" y="0"/>
                    <a:pt x="17" y="1"/>
                    <a:pt x="25" y="1"/>
                  </a:cubicBezTo>
                  <a:cubicBezTo>
                    <a:pt x="33" y="1"/>
                    <a:pt x="41" y="0"/>
                    <a:pt x="48" y="0"/>
                  </a:cubicBezTo>
                  <a:cubicBezTo>
                    <a:pt x="61" y="54"/>
                    <a:pt x="76" y="106"/>
                    <a:pt x="96" y="158"/>
                  </a:cubicBezTo>
                  <a:cubicBezTo>
                    <a:pt x="114" y="109"/>
                    <a:pt x="128" y="56"/>
                    <a:pt x="144" y="0"/>
                  </a:cubicBezTo>
                  <a:cubicBezTo>
                    <a:pt x="153" y="0"/>
                    <a:pt x="160" y="1"/>
                    <a:pt x="169" y="1"/>
                  </a:cubicBezTo>
                  <a:cubicBezTo>
                    <a:pt x="177" y="1"/>
                    <a:pt x="185" y="0"/>
                    <a:pt x="193" y="0"/>
                  </a:cubicBezTo>
                  <a:cubicBezTo>
                    <a:pt x="177" y="40"/>
                    <a:pt x="153" y="111"/>
                    <a:pt x="118" y="212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8432801" y="6348413"/>
              <a:ext cx="103188" cy="225425"/>
            </a:xfrm>
            <a:custGeom>
              <a:avLst/>
              <a:gdLst>
                <a:gd name="T0" fmla="*/ 45 w 212"/>
                <a:gd name="T1" fmla="*/ 111 h 467"/>
                <a:gd name="T2" fmla="*/ 102 w 212"/>
                <a:gd name="T3" fmla="*/ 217 h 467"/>
                <a:gd name="T4" fmla="*/ 158 w 212"/>
                <a:gd name="T5" fmla="*/ 341 h 467"/>
                <a:gd name="T6" fmla="*/ 40 w 212"/>
                <a:gd name="T7" fmla="*/ 467 h 467"/>
                <a:gd name="T8" fmla="*/ 17 w 212"/>
                <a:gd name="T9" fmla="*/ 428 h 467"/>
                <a:gd name="T10" fmla="*/ 114 w 212"/>
                <a:gd name="T11" fmla="*/ 345 h 467"/>
                <a:gd name="T12" fmla="*/ 57 w 212"/>
                <a:gd name="T13" fmla="*/ 227 h 467"/>
                <a:gd name="T14" fmla="*/ 0 w 212"/>
                <a:gd name="T15" fmla="*/ 112 h 467"/>
                <a:gd name="T16" fmla="*/ 148 w 212"/>
                <a:gd name="T17" fmla="*/ 1 h 467"/>
                <a:gd name="T18" fmla="*/ 171 w 212"/>
                <a:gd name="T19" fmla="*/ 40 h 467"/>
                <a:gd name="T20" fmla="*/ 45 w 212"/>
                <a:gd name="T21" fmla="*/ 1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2" h="467">
                  <a:moveTo>
                    <a:pt x="45" y="111"/>
                  </a:moveTo>
                  <a:cubicBezTo>
                    <a:pt x="46" y="143"/>
                    <a:pt x="70" y="173"/>
                    <a:pt x="102" y="217"/>
                  </a:cubicBezTo>
                  <a:cubicBezTo>
                    <a:pt x="136" y="264"/>
                    <a:pt x="158" y="301"/>
                    <a:pt x="158" y="341"/>
                  </a:cubicBezTo>
                  <a:cubicBezTo>
                    <a:pt x="158" y="403"/>
                    <a:pt x="116" y="451"/>
                    <a:pt x="40" y="467"/>
                  </a:cubicBezTo>
                  <a:cubicBezTo>
                    <a:pt x="32" y="452"/>
                    <a:pt x="25" y="439"/>
                    <a:pt x="17" y="428"/>
                  </a:cubicBezTo>
                  <a:cubicBezTo>
                    <a:pt x="79" y="420"/>
                    <a:pt x="114" y="386"/>
                    <a:pt x="114" y="345"/>
                  </a:cubicBezTo>
                  <a:cubicBezTo>
                    <a:pt x="114" y="305"/>
                    <a:pt x="91" y="272"/>
                    <a:pt x="57" y="227"/>
                  </a:cubicBezTo>
                  <a:cubicBezTo>
                    <a:pt x="25" y="184"/>
                    <a:pt x="0" y="150"/>
                    <a:pt x="0" y="112"/>
                  </a:cubicBezTo>
                  <a:cubicBezTo>
                    <a:pt x="0" y="49"/>
                    <a:pt x="57" y="0"/>
                    <a:pt x="148" y="1"/>
                  </a:cubicBezTo>
                  <a:cubicBezTo>
                    <a:pt x="212" y="2"/>
                    <a:pt x="121" y="43"/>
                    <a:pt x="171" y="40"/>
                  </a:cubicBezTo>
                  <a:cubicBezTo>
                    <a:pt x="91" y="45"/>
                    <a:pt x="43" y="65"/>
                    <a:pt x="45" y="111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8505826" y="6350000"/>
              <a:ext cx="71438" cy="219075"/>
            </a:xfrm>
            <a:custGeom>
              <a:avLst/>
              <a:gdLst>
                <a:gd name="T0" fmla="*/ 146 w 147"/>
                <a:gd name="T1" fmla="*/ 26 h 456"/>
                <a:gd name="T2" fmla="*/ 147 w 147"/>
                <a:gd name="T3" fmla="*/ 41 h 456"/>
                <a:gd name="T4" fmla="*/ 115 w 147"/>
                <a:gd name="T5" fmla="*/ 40 h 456"/>
                <a:gd name="T6" fmla="*/ 97 w 147"/>
                <a:gd name="T7" fmla="*/ 41 h 456"/>
                <a:gd name="T8" fmla="*/ 95 w 147"/>
                <a:gd name="T9" fmla="*/ 189 h 456"/>
                <a:gd name="T10" fmla="*/ 97 w 147"/>
                <a:gd name="T11" fmla="*/ 456 h 456"/>
                <a:gd name="T12" fmla="*/ 74 w 147"/>
                <a:gd name="T13" fmla="*/ 455 h 456"/>
                <a:gd name="T14" fmla="*/ 51 w 147"/>
                <a:gd name="T15" fmla="*/ 456 h 456"/>
                <a:gd name="T16" fmla="*/ 53 w 147"/>
                <a:gd name="T17" fmla="*/ 258 h 456"/>
                <a:gd name="T18" fmla="*/ 51 w 147"/>
                <a:gd name="T19" fmla="*/ 41 h 456"/>
                <a:gd name="T20" fmla="*/ 36 w 147"/>
                <a:gd name="T21" fmla="*/ 40 h 456"/>
                <a:gd name="T22" fmla="*/ 0 w 147"/>
                <a:gd name="T23" fmla="*/ 41 h 456"/>
                <a:gd name="T24" fmla="*/ 0 w 147"/>
                <a:gd name="T25" fmla="*/ 21 h 456"/>
                <a:gd name="T26" fmla="*/ 0 w 147"/>
                <a:gd name="T27" fmla="*/ 0 h 456"/>
                <a:gd name="T28" fmla="*/ 75 w 147"/>
                <a:gd name="T29" fmla="*/ 2 h 456"/>
                <a:gd name="T30" fmla="*/ 147 w 147"/>
                <a:gd name="T31" fmla="*/ 0 h 456"/>
                <a:gd name="T32" fmla="*/ 146 w 147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456">
                  <a:moveTo>
                    <a:pt x="146" y="26"/>
                  </a:moveTo>
                  <a:cubicBezTo>
                    <a:pt x="146" y="29"/>
                    <a:pt x="147" y="34"/>
                    <a:pt x="147" y="41"/>
                  </a:cubicBezTo>
                  <a:cubicBezTo>
                    <a:pt x="135" y="40"/>
                    <a:pt x="124" y="40"/>
                    <a:pt x="115" y="40"/>
                  </a:cubicBezTo>
                  <a:cubicBezTo>
                    <a:pt x="108" y="40"/>
                    <a:pt x="102" y="40"/>
                    <a:pt x="97" y="41"/>
                  </a:cubicBezTo>
                  <a:cubicBezTo>
                    <a:pt x="95" y="77"/>
                    <a:pt x="95" y="127"/>
                    <a:pt x="95" y="189"/>
                  </a:cubicBezTo>
                  <a:cubicBezTo>
                    <a:pt x="95" y="234"/>
                    <a:pt x="95" y="323"/>
                    <a:pt x="97" y="456"/>
                  </a:cubicBezTo>
                  <a:cubicBezTo>
                    <a:pt x="89" y="456"/>
                    <a:pt x="82" y="455"/>
                    <a:pt x="74" y="455"/>
                  </a:cubicBezTo>
                  <a:cubicBezTo>
                    <a:pt x="67" y="455"/>
                    <a:pt x="59" y="456"/>
                    <a:pt x="51" y="456"/>
                  </a:cubicBezTo>
                  <a:cubicBezTo>
                    <a:pt x="52" y="370"/>
                    <a:pt x="53" y="304"/>
                    <a:pt x="53" y="258"/>
                  </a:cubicBezTo>
                  <a:cubicBezTo>
                    <a:pt x="53" y="209"/>
                    <a:pt x="52" y="137"/>
                    <a:pt x="51" y="41"/>
                  </a:cubicBezTo>
                  <a:cubicBezTo>
                    <a:pt x="48" y="40"/>
                    <a:pt x="43" y="40"/>
                    <a:pt x="36" y="40"/>
                  </a:cubicBezTo>
                  <a:cubicBezTo>
                    <a:pt x="27" y="40"/>
                    <a:pt x="15" y="40"/>
                    <a:pt x="0" y="41"/>
                  </a:cubicBezTo>
                  <a:cubicBezTo>
                    <a:pt x="0" y="34"/>
                    <a:pt x="0" y="28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ubicBezTo>
                    <a:pt x="19" y="1"/>
                    <a:pt x="45" y="2"/>
                    <a:pt x="75" y="2"/>
                  </a:cubicBezTo>
                  <a:cubicBezTo>
                    <a:pt x="104" y="2"/>
                    <a:pt x="128" y="1"/>
                    <a:pt x="147" y="0"/>
                  </a:cubicBezTo>
                  <a:cubicBezTo>
                    <a:pt x="147" y="13"/>
                    <a:pt x="146" y="22"/>
                    <a:pt x="146" y="2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8588376" y="6350000"/>
              <a:ext cx="57150" cy="219075"/>
            </a:xfrm>
            <a:custGeom>
              <a:avLst/>
              <a:gdLst>
                <a:gd name="T0" fmla="*/ 55 w 117"/>
                <a:gd name="T1" fmla="*/ 455 h 456"/>
                <a:gd name="T2" fmla="*/ 0 w 117"/>
                <a:gd name="T3" fmla="*/ 456 h 456"/>
                <a:gd name="T4" fmla="*/ 2 w 117"/>
                <a:gd name="T5" fmla="*/ 215 h 456"/>
                <a:gd name="T6" fmla="*/ 0 w 117"/>
                <a:gd name="T7" fmla="*/ 0 h 456"/>
                <a:gd name="T8" fmla="*/ 85 w 117"/>
                <a:gd name="T9" fmla="*/ 1 h 456"/>
                <a:gd name="T10" fmla="*/ 114 w 117"/>
                <a:gd name="T11" fmla="*/ 0 h 456"/>
                <a:gd name="T12" fmla="*/ 114 w 117"/>
                <a:gd name="T13" fmla="*/ 20 h 456"/>
                <a:gd name="T14" fmla="*/ 114 w 117"/>
                <a:gd name="T15" fmla="*/ 41 h 456"/>
                <a:gd name="T16" fmla="*/ 76 w 117"/>
                <a:gd name="T17" fmla="*/ 40 h 456"/>
                <a:gd name="T18" fmla="*/ 45 w 117"/>
                <a:gd name="T19" fmla="*/ 41 h 456"/>
                <a:gd name="T20" fmla="*/ 45 w 117"/>
                <a:gd name="T21" fmla="*/ 116 h 456"/>
                <a:gd name="T22" fmla="*/ 45 w 117"/>
                <a:gd name="T23" fmla="*/ 154 h 456"/>
                <a:gd name="T24" fmla="*/ 92 w 117"/>
                <a:gd name="T25" fmla="*/ 155 h 456"/>
                <a:gd name="T26" fmla="*/ 111 w 117"/>
                <a:gd name="T27" fmla="*/ 154 h 456"/>
                <a:gd name="T28" fmla="*/ 110 w 117"/>
                <a:gd name="T29" fmla="*/ 171 h 456"/>
                <a:gd name="T30" fmla="*/ 111 w 117"/>
                <a:gd name="T31" fmla="*/ 193 h 456"/>
                <a:gd name="T32" fmla="*/ 76 w 117"/>
                <a:gd name="T33" fmla="*/ 193 h 456"/>
                <a:gd name="T34" fmla="*/ 45 w 117"/>
                <a:gd name="T35" fmla="*/ 193 h 456"/>
                <a:gd name="T36" fmla="*/ 45 w 117"/>
                <a:gd name="T37" fmla="*/ 303 h 456"/>
                <a:gd name="T38" fmla="*/ 45 w 117"/>
                <a:gd name="T39" fmla="*/ 417 h 456"/>
                <a:gd name="T40" fmla="*/ 84 w 117"/>
                <a:gd name="T41" fmla="*/ 418 h 456"/>
                <a:gd name="T42" fmla="*/ 117 w 117"/>
                <a:gd name="T43" fmla="*/ 417 h 456"/>
                <a:gd name="T44" fmla="*/ 116 w 117"/>
                <a:gd name="T45" fmla="*/ 437 h 456"/>
                <a:gd name="T46" fmla="*/ 117 w 117"/>
                <a:gd name="T47" fmla="*/ 456 h 456"/>
                <a:gd name="T48" fmla="*/ 55 w 117"/>
                <a:gd name="T4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5"/>
                  </a:moveTo>
                  <a:cubicBezTo>
                    <a:pt x="35" y="455"/>
                    <a:pt x="17" y="456"/>
                    <a:pt x="0" y="456"/>
                  </a:cubicBezTo>
                  <a:cubicBezTo>
                    <a:pt x="1" y="348"/>
                    <a:pt x="2" y="267"/>
                    <a:pt x="2" y="215"/>
                  </a:cubicBezTo>
                  <a:cubicBezTo>
                    <a:pt x="2" y="143"/>
                    <a:pt x="1" y="71"/>
                    <a:pt x="0" y="0"/>
                  </a:cubicBezTo>
                  <a:cubicBezTo>
                    <a:pt x="27" y="0"/>
                    <a:pt x="55" y="1"/>
                    <a:pt x="85" y="1"/>
                  </a:cubicBezTo>
                  <a:cubicBezTo>
                    <a:pt x="93" y="1"/>
                    <a:pt x="103" y="0"/>
                    <a:pt x="114" y="0"/>
                  </a:cubicBezTo>
                  <a:cubicBezTo>
                    <a:pt x="114" y="7"/>
                    <a:pt x="114" y="14"/>
                    <a:pt x="114" y="20"/>
                  </a:cubicBezTo>
                  <a:cubicBezTo>
                    <a:pt x="114" y="27"/>
                    <a:pt x="114" y="34"/>
                    <a:pt x="114" y="41"/>
                  </a:cubicBezTo>
                  <a:cubicBezTo>
                    <a:pt x="101" y="40"/>
                    <a:pt x="88" y="40"/>
                    <a:pt x="76" y="40"/>
                  </a:cubicBezTo>
                  <a:cubicBezTo>
                    <a:pt x="65" y="40"/>
                    <a:pt x="54" y="40"/>
                    <a:pt x="45" y="41"/>
                  </a:cubicBezTo>
                  <a:cubicBezTo>
                    <a:pt x="45" y="60"/>
                    <a:pt x="45" y="86"/>
                    <a:pt x="45" y="116"/>
                  </a:cubicBezTo>
                  <a:cubicBezTo>
                    <a:pt x="45" y="126"/>
                    <a:pt x="45" y="139"/>
                    <a:pt x="45" y="154"/>
                  </a:cubicBezTo>
                  <a:cubicBezTo>
                    <a:pt x="60" y="154"/>
                    <a:pt x="76" y="155"/>
                    <a:pt x="92" y="155"/>
                  </a:cubicBezTo>
                  <a:cubicBezTo>
                    <a:pt x="97" y="155"/>
                    <a:pt x="103" y="154"/>
                    <a:pt x="111" y="154"/>
                  </a:cubicBezTo>
                  <a:cubicBezTo>
                    <a:pt x="111" y="158"/>
                    <a:pt x="110" y="165"/>
                    <a:pt x="110" y="171"/>
                  </a:cubicBezTo>
                  <a:cubicBezTo>
                    <a:pt x="110" y="178"/>
                    <a:pt x="111" y="185"/>
                    <a:pt x="111" y="193"/>
                  </a:cubicBezTo>
                  <a:cubicBezTo>
                    <a:pt x="99" y="193"/>
                    <a:pt x="88" y="193"/>
                    <a:pt x="76" y="193"/>
                  </a:cubicBezTo>
                  <a:cubicBezTo>
                    <a:pt x="66" y="193"/>
                    <a:pt x="55" y="193"/>
                    <a:pt x="45" y="193"/>
                  </a:cubicBezTo>
                  <a:cubicBezTo>
                    <a:pt x="45" y="234"/>
                    <a:pt x="45" y="271"/>
                    <a:pt x="45" y="303"/>
                  </a:cubicBezTo>
                  <a:cubicBezTo>
                    <a:pt x="45" y="334"/>
                    <a:pt x="45" y="372"/>
                    <a:pt x="45" y="417"/>
                  </a:cubicBezTo>
                  <a:cubicBezTo>
                    <a:pt x="60" y="417"/>
                    <a:pt x="73" y="418"/>
                    <a:pt x="84" y="418"/>
                  </a:cubicBezTo>
                  <a:cubicBezTo>
                    <a:pt x="96" y="418"/>
                    <a:pt x="107" y="417"/>
                    <a:pt x="117" y="417"/>
                  </a:cubicBezTo>
                  <a:cubicBezTo>
                    <a:pt x="117" y="423"/>
                    <a:pt x="116" y="430"/>
                    <a:pt x="116" y="437"/>
                  </a:cubicBezTo>
                  <a:cubicBezTo>
                    <a:pt x="116" y="443"/>
                    <a:pt x="117" y="450"/>
                    <a:pt x="117" y="456"/>
                  </a:cubicBezTo>
                  <a:cubicBezTo>
                    <a:pt x="95" y="456"/>
                    <a:pt x="75" y="455"/>
                    <a:pt x="55" y="455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8656638" y="6350000"/>
              <a:ext cx="127000" cy="219075"/>
            </a:xfrm>
            <a:custGeom>
              <a:avLst/>
              <a:gdLst>
                <a:gd name="T0" fmla="*/ 239 w 262"/>
                <a:gd name="T1" fmla="*/ 456 h 456"/>
                <a:gd name="T2" fmla="*/ 215 w 262"/>
                <a:gd name="T3" fmla="*/ 456 h 456"/>
                <a:gd name="T4" fmla="*/ 190 w 262"/>
                <a:gd name="T5" fmla="*/ 136 h 456"/>
                <a:gd name="T6" fmla="*/ 187 w 262"/>
                <a:gd name="T7" fmla="*/ 136 h 456"/>
                <a:gd name="T8" fmla="*/ 147 w 262"/>
                <a:gd name="T9" fmla="*/ 358 h 456"/>
                <a:gd name="T10" fmla="*/ 129 w 262"/>
                <a:gd name="T11" fmla="*/ 358 h 456"/>
                <a:gd name="T12" fmla="*/ 112 w 262"/>
                <a:gd name="T13" fmla="*/ 358 h 456"/>
                <a:gd name="T14" fmla="*/ 73 w 262"/>
                <a:gd name="T15" fmla="*/ 136 h 456"/>
                <a:gd name="T16" fmla="*/ 71 w 262"/>
                <a:gd name="T17" fmla="*/ 136 h 456"/>
                <a:gd name="T18" fmla="*/ 47 w 262"/>
                <a:gd name="T19" fmla="*/ 456 h 456"/>
                <a:gd name="T20" fmla="*/ 24 w 262"/>
                <a:gd name="T21" fmla="*/ 455 h 456"/>
                <a:gd name="T22" fmla="*/ 0 w 262"/>
                <a:gd name="T23" fmla="*/ 456 h 456"/>
                <a:gd name="T24" fmla="*/ 47 w 262"/>
                <a:gd name="T25" fmla="*/ 0 h 456"/>
                <a:gd name="T26" fmla="*/ 66 w 262"/>
                <a:gd name="T27" fmla="*/ 1 h 456"/>
                <a:gd name="T28" fmla="*/ 87 w 262"/>
                <a:gd name="T29" fmla="*/ 0 h 456"/>
                <a:gd name="T30" fmla="*/ 129 w 262"/>
                <a:gd name="T31" fmla="*/ 289 h 456"/>
                <a:gd name="T32" fmla="*/ 132 w 262"/>
                <a:gd name="T33" fmla="*/ 289 h 456"/>
                <a:gd name="T34" fmla="*/ 176 w 262"/>
                <a:gd name="T35" fmla="*/ 0 h 456"/>
                <a:gd name="T36" fmla="*/ 196 w 262"/>
                <a:gd name="T37" fmla="*/ 1 h 456"/>
                <a:gd name="T38" fmla="*/ 215 w 262"/>
                <a:gd name="T39" fmla="*/ 0 h 456"/>
                <a:gd name="T40" fmla="*/ 262 w 262"/>
                <a:gd name="T41" fmla="*/ 456 h 456"/>
                <a:gd name="T42" fmla="*/ 239 w 262"/>
                <a:gd name="T43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2" h="456">
                  <a:moveTo>
                    <a:pt x="239" y="456"/>
                  </a:moveTo>
                  <a:cubicBezTo>
                    <a:pt x="231" y="456"/>
                    <a:pt x="224" y="456"/>
                    <a:pt x="215" y="456"/>
                  </a:cubicBezTo>
                  <a:cubicBezTo>
                    <a:pt x="208" y="355"/>
                    <a:pt x="199" y="248"/>
                    <a:pt x="190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0" y="175"/>
                    <a:pt x="167" y="250"/>
                    <a:pt x="147" y="358"/>
                  </a:cubicBezTo>
                  <a:cubicBezTo>
                    <a:pt x="142" y="358"/>
                    <a:pt x="136" y="358"/>
                    <a:pt x="129" y="358"/>
                  </a:cubicBezTo>
                  <a:cubicBezTo>
                    <a:pt x="124" y="358"/>
                    <a:pt x="118" y="358"/>
                    <a:pt x="112" y="358"/>
                  </a:cubicBezTo>
                  <a:cubicBezTo>
                    <a:pt x="103" y="308"/>
                    <a:pt x="90" y="234"/>
                    <a:pt x="73" y="136"/>
                  </a:cubicBezTo>
                  <a:cubicBezTo>
                    <a:pt x="71" y="136"/>
                    <a:pt x="71" y="136"/>
                    <a:pt x="71" y="136"/>
                  </a:cubicBezTo>
                  <a:cubicBezTo>
                    <a:pt x="60" y="256"/>
                    <a:pt x="53" y="363"/>
                    <a:pt x="47" y="456"/>
                  </a:cubicBezTo>
                  <a:cubicBezTo>
                    <a:pt x="40" y="456"/>
                    <a:pt x="31" y="455"/>
                    <a:pt x="24" y="455"/>
                  </a:cubicBezTo>
                  <a:cubicBezTo>
                    <a:pt x="15" y="455"/>
                    <a:pt x="8" y="456"/>
                    <a:pt x="0" y="456"/>
                  </a:cubicBezTo>
                  <a:cubicBezTo>
                    <a:pt x="19" y="316"/>
                    <a:pt x="34" y="164"/>
                    <a:pt x="47" y="0"/>
                  </a:cubicBezTo>
                  <a:cubicBezTo>
                    <a:pt x="53" y="1"/>
                    <a:pt x="60" y="1"/>
                    <a:pt x="66" y="1"/>
                  </a:cubicBezTo>
                  <a:cubicBezTo>
                    <a:pt x="73" y="1"/>
                    <a:pt x="80" y="1"/>
                    <a:pt x="87" y="0"/>
                  </a:cubicBezTo>
                  <a:cubicBezTo>
                    <a:pt x="91" y="44"/>
                    <a:pt x="105" y="140"/>
                    <a:pt x="129" y="289"/>
                  </a:cubicBezTo>
                  <a:cubicBezTo>
                    <a:pt x="132" y="289"/>
                    <a:pt x="132" y="289"/>
                    <a:pt x="132" y="289"/>
                  </a:cubicBezTo>
                  <a:cubicBezTo>
                    <a:pt x="157" y="130"/>
                    <a:pt x="173" y="34"/>
                    <a:pt x="176" y="0"/>
                  </a:cubicBezTo>
                  <a:cubicBezTo>
                    <a:pt x="183" y="0"/>
                    <a:pt x="189" y="1"/>
                    <a:pt x="196" y="1"/>
                  </a:cubicBezTo>
                  <a:cubicBezTo>
                    <a:pt x="202" y="1"/>
                    <a:pt x="209" y="0"/>
                    <a:pt x="215" y="0"/>
                  </a:cubicBezTo>
                  <a:cubicBezTo>
                    <a:pt x="231" y="196"/>
                    <a:pt x="247" y="348"/>
                    <a:pt x="262" y="456"/>
                  </a:cubicBezTo>
                  <a:cubicBezTo>
                    <a:pt x="255" y="456"/>
                    <a:pt x="247" y="456"/>
                    <a:pt x="239" y="45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8775701" y="6345238"/>
              <a:ext cx="80963" cy="223838"/>
            </a:xfrm>
            <a:custGeom>
              <a:avLst/>
              <a:gdLst>
                <a:gd name="T0" fmla="*/ 54 w 167"/>
                <a:gd name="T1" fmla="*/ 119 h 465"/>
                <a:gd name="T2" fmla="*/ 111 w 167"/>
                <a:gd name="T3" fmla="*/ 225 h 465"/>
                <a:gd name="T4" fmla="*/ 167 w 167"/>
                <a:gd name="T5" fmla="*/ 349 h 465"/>
                <a:gd name="T6" fmla="*/ 16 w 167"/>
                <a:gd name="T7" fmla="*/ 465 h 465"/>
                <a:gd name="T8" fmla="*/ 0 w 167"/>
                <a:gd name="T9" fmla="*/ 421 h 465"/>
                <a:gd name="T10" fmla="*/ 123 w 167"/>
                <a:gd name="T11" fmla="*/ 353 h 465"/>
                <a:gd name="T12" fmla="*/ 66 w 167"/>
                <a:gd name="T13" fmla="*/ 235 h 465"/>
                <a:gd name="T14" fmla="*/ 9 w 167"/>
                <a:gd name="T15" fmla="*/ 120 h 465"/>
                <a:gd name="T16" fmla="*/ 127 w 167"/>
                <a:gd name="T17" fmla="*/ 0 h 465"/>
                <a:gd name="T18" fmla="*/ 145 w 167"/>
                <a:gd name="T19" fmla="*/ 37 h 465"/>
                <a:gd name="T20" fmla="*/ 54 w 167"/>
                <a:gd name="T21" fmla="*/ 11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465">
                  <a:moveTo>
                    <a:pt x="54" y="119"/>
                  </a:moveTo>
                  <a:cubicBezTo>
                    <a:pt x="54" y="151"/>
                    <a:pt x="79" y="181"/>
                    <a:pt x="111" y="225"/>
                  </a:cubicBezTo>
                  <a:cubicBezTo>
                    <a:pt x="145" y="272"/>
                    <a:pt x="167" y="309"/>
                    <a:pt x="167" y="349"/>
                  </a:cubicBezTo>
                  <a:cubicBezTo>
                    <a:pt x="167" y="411"/>
                    <a:pt x="92" y="449"/>
                    <a:pt x="16" y="465"/>
                  </a:cubicBezTo>
                  <a:cubicBezTo>
                    <a:pt x="9" y="451"/>
                    <a:pt x="14" y="418"/>
                    <a:pt x="0" y="421"/>
                  </a:cubicBezTo>
                  <a:cubicBezTo>
                    <a:pt x="61" y="409"/>
                    <a:pt x="123" y="394"/>
                    <a:pt x="123" y="353"/>
                  </a:cubicBezTo>
                  <a:cubicBezTo>
                    <a:pt x="123" y="313"/>
                    <a:pt x="99" y="280"/>
                    <a:pt x="66" y="235"/>
                  </a:cubicBezTo>
                  <a:cubicBezTo>
                    <a:pt x="33" y="192"/>
                    <a:pt x="9" y="158"/>
                    <a:pt x="9" y="120"/>
                  </a:cubicBezTo>
                  <a:cubicBezTo>
                    <a:pt x="9" y="57"/>
                    <a:pt x="50" y="15"/>
                    <a:pt x="127" y="0"/>
                  </a:cubicBezTo>
                  <a:cubicBezTo>
                    <a:pt x="132" y="13"/>
                    <a:pt x="138" y="25"/>
                    <a:pt x="145" y="37"/>
                  </a:cubicBezTo>
                  <a:cubicBezTo>
                    <a:pt x="86" y="43"/>
                    <a:pt x="54" y="73"/>
                    <a:pt x="54" y="119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 noEditPoints="1"/>
            </p:cNvSpPr>
            <p:nvPr userDrawn="1"/>
          </p:nvSpPr>
          <p:spPr bwMode="auto">
            <a:xfrm>
              <a:off x="8853488" y="6343650"/>
              <a:ext cx="31750" cy="31750"/>
            </a:xfrm>
            <a:custGeom>
              <a:avLst/>
              <a:gdLst>
                <a:gd name="T0" fmla="*/ 65 w 65"/>
                <a:gd name="T1" fmla="*/ 32 h 64"/>
                <a:gd name="T2" fmla="*/ 55 w 65"/>
                <a:gd name="T3" fmla="*/ 54 h 64"/>
                <a:gd name="T4" fmla="*/ 32 w 65"/>
                <a:gd name="T5" fmla="*/ 64 h 64"/>
                <a:gd name="T6" fmla="*/ 10 w 65"/>
                <a:gd name="T7" fmla="*/ 54 h 64"/>
                <a:gd name="T8" fmla="*/ 0 w 65"/>
                <a:gd name="T9" fmla="*/ 32 h 64"/>
                <a:gd name="T10" fmla="*/ 10 w 65"/>
                <a:gd name="T11" fmla="*/ 9 h 64"/>
                <a:gd name="T12" fmla="*/ 32 w 65"/>
                <a:gd name="T13" fmla="*/ 0 h 64"/>
                <a:gd name="T14" fmla="*/ 55 w 65"/>
                <a:gd name="T15" fmla="*/ 9 h 64"/>
                <a:gd name="T16" fmla="*/ 65 w 65"/>
                <a:gd name="T17" fmla="*/ 32 h 64"/>
                <a:gd name="T18" fmla="*/ 60 w 65"/>
                <a:gd name="T19" fmla="*/ 32 h 64"/>
                <a:gd name="T20" fmla="*/ 52 w 65"/>
                <a:gd name="T21" fmla="*/ 12 h 64"/>
                <a:gd name="T22" fmla="*/ 32 w 65"/>
                <a:gd name="T23" fmla="*/ 4 h 64"/>
                <a:gd name="T24" fmla="*/ 13 w 65"/>
                <a:gd name="T25" fmla="*/ 12 h 64"/>
                <a:gd name="T26" fmla="*/ 4 w 65"/>
                <a:gd name="T27" fmla="*/ 32 h 64"/>
                <a:gd name="T28" fmla="*/ 13 w 65"/>
                <a:gd name="T29" fmla="*/ 52 h 64"/>
                <a:gd name="T30" fmla="*/ 32 w 65"/>
                <a:gd name="T31" fmla="*/ 60 h 64"/>
                <a:gd name="T32" fmla="*/ 52 w 65"/>
                <a:gd name="T33" fmla="*/ 52 h 64"/>
                <a:gd name="T34" fmla="*/ 60 w 65"/>
                <a:gd name="T35" fmla="*/ 32 h 64"/>
                <a:gd name="T36" fmla="*/ 51 w 65"/>
                <a:gd name="T37" fmla="*/ 48 h 64"/>
                <a:gd name="T38" fmla="*/ 42 w 65"/>
                <a:gd name="T39" fmla="*/ 48 h 64"/>
                <a:gd name="T40" fmla="*/ 32 w 65"/>
                <a:gd name="T41" fmla="*/ 35 h 64"/>
                <a:gd name="T42" fmla="*/ 27 w 65"/>
                <a:gd name="T43" fmla="*/ 35 h 64"/>
                <a:gd name="T44" fmla="*/ 27 w 65"/>
                <a:gd name="T45" fmla="*/ 48 h 64"/>
                <a:gd name="T46" fmla="*/ 21 w 65"/>
                <a:gd name="T47" fmla="*/ 48 h 64"/>
                <a:gd name="T48" fmla="*/ 21 w 65"/>
                <a:gd name="T49" fmla="*/ 14 h 64"/>
                <a:gd name="T50" fmla="*/ 31 w 65"/>
                <a:gd name="T51" fmla="*/ 14 h 64"/>
                <a:gd name="T52" fmla="*/ 37 w 65"/>
                <a:gd name="T53" fmla="*/ 14 h 64"/>
                <a:gd name="T54" fmla="*/ 41 w 65"/>
                <a:gd name="T55" fmla="*/ 16 h 64"/>
                <a:gd name="T56" fmla="*/ 44 w 65"/>
                <a:gd name="T57" fmla="*/ 19 h 64"/>
                <a:gd name="T58" fmla="*/ 45 w 65"/>
                <a:gd name="T59" fmla="*/ 23 h 64"/>
                <a:gd name="T60" fmla="*/ 43 w 65"/>
                <a:gd name="T61" fmla="*/ 30 h 64"/>
                <a:gd name="T62" fmla="*/ 38 w 65"/>
                <a:gd name="T63" fmla="*/ 33 h 64"/>
                <a:gd name="T64" fmla="*/ 51 w 65"/>
                <a:gd name="T65" fmla="*/ 48 h 64"/>
                <a:gd name="T66" fmla="*/ 39 w 65"/>
                <a:gd name="T67" fmla="*/ 24 h 64"/>
                <a:gd name="T68" fmla="*/ 38 w 65"/>
                <a:gd name="T69" fmla="*/ 21 h 64"/>
                <a:gd name="T70" fmla="*/ 37 w 65"/>
                <a:gd name="T71" fmla="*/ 20 h 64"/>
                <a:gd name="T72" fmla="*/ 35 w 65"/>
                <a:gd name="T73" fmla="*/ 19 h 64"/>
                <a:gd name="T74" fmla="*/ 32 w 65"/>
                <a:gd name="T75" fmla="*/ 19 h 64"/>
                <a:gd name="T76" fmla="*/ 27 w 65"/>
                <a:gd name="T77" fmla="*/ 19 h 64"/>
                <a:gd name="T78" fmla="*/ 27 w 65"/>
                <a:gd name="T79" fmla="*/ 30 h 64"/>
                <a:gd name="T80" fmla="*/ 31 w 65"/>
                <a:gd name="T81" fmla="*/ 30 h 64"/>
                <a:gd name="T82" fmla="*/ 34 w 65"/>
                <a:gd name="T83" fmla="*/ 30 h 64"/>
                <a:gd name="T84" fmla="*/ 37 w 65"/>
                <a:gd name="T85" fmla="*/ 29 h 64"/>
                <a:gd name="T86" fmla="*/ 38 w 65"/>
                <a:gd name="T87" fmla="*/ 27 h 64"/>
                <a:gd name="T88" fmla="*/ 39 w 65"/>
                <a:gd name="T89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64">
                  <a:moveTo>
                    <a:pt x="65" y="32"/>
                  </a:moveTo>
                  <a:cubicBezTo>
                    <a:pt x="65" y="41"/>
                    <a:pt x="61" y="48"/>
                    <a:pt x="55" y="54"/>
                  </a:cubicBezTo>
                  <a:cubicBezTo>
                    <a:pt x="49" y="61"/>
                    <a:pt x="41" y="64"/>
                    <a:pt x="32" y="64"/>
                  </a:cubicBezTo>
                  <a:cubicBezTo>
                    <a:pt x="23" y="64"/>
                    <a:pt x="16" y="61"/>
                    <a:pt x="10" y="54"/>
                  </a:cubicBezTo>
                  <a:cubicBezTo>
                    <a:pt x="3" y="48"/>
                    <a:pt x="0" y="41"/>
                    <a:pt x="0" y="32"/>
                  </a:cubicBezTo>
                  <a:cubicBezTo>
                    <a:pt x="0" y="23"/>
                    <a:pt x="3" y="15"/>
                    <a:pt x="10" y="9"/>
                  </a:cubicBezTo>
                  <a:cubicBezTo>
                    <a:pt x="16" y="3"/>
                    <a:pt x="23" y="0"/>
                    <a:pt x="32" y="0"/>
                  </a:cubicBezTo>
                  <a:cubicBezTo>
                    <a:pt x="41" y="0"/>
                    <a:pt x="49" y="3"/>
                    <a:pt x="55" y="9"/>
                  </a:cubicBezTo>
                  <a:cubicBezTo>
                    <a:pt x="61" y="15"/>
                    <a:pt x="65" y="23"/>
                    <a:pt x="65" y="32"/>
                  </a:cubicBezTo>
                  <a:close/>
                  <a:moveTo>
                    <a:pt x="60" y="32"/>
                  </a:moveTo>
                  <a:cubicBezTo>
                    <a:pt x="60" y="24"/>
                    <a:pt x="58" y="17"/>
                    <a:pt x="52" y="12"/>
                  </a:cubicBezTo>
                  <a:cubicBezTo>
                    <a:pt x="47" y="6"/>
                    <a:pt x="40" y="4"/>
                    <a:pt x="32" y="4"/>
                  </a:cubicBezTo>
                  <a:cubicBezTo>
                    <a:pt x="25" y="4"/>
                    <a:pt x="18" y="6"/>
                    <a:pt x="13" y="12"/>
                  </a:cubicBezTo>
                  <a:cubicBezTo>
                    <a:pt x="7" y="17"/>
                    <a:pt x="4" y="24"/>
                    <a:pt x="4" y="32"/>
                  </a:cubicBezTo>
                  <a:cubicBezTo>
                    <a:pt x="4" y="39"/>
                    <a:pt x="7" y="46"/>
                    <a:pt x="13" y="52"/>
                  </a:cubicBezTo>
                  <a:cubicBezTo>
                    <a:pt x="18" y="57"/>
                    <a:pt x="25" y="60"/>
                    <a:pt x="32" y="60"/>
                  </a:cubicBezTo>
                  <a:cubicBezTo>
                    <a:pt x="40" y="60"/>
                    <a:pt x="47" y="57"/>
                    <a:pt x="52" y="52"/>
                  </a:cubicBezTo>
                  <a:cubicBezTo>
                    <a:pt x="58" y="46"/>
                    <a:pt x="60" y="39"/>
                    <a:pt x="60" y="32"/>
                  </a:cubicBezTo>
                  <a:close/>
                  <a:moveTo>
                    <a:pt x="51" y="48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4" y="14"/>
                    <a:pt x="36" y="14"/>
                    <a:pt x="37" y="14"/>
                  </a:cubicBezTo>
                  <a:cubicBezTo>
                    <a:pt x="38" y="14"/>
                    <a:pt x="40" y="15"/>
                    <a:pt x="41" y="16"/>
                  </a:cubicBezTo>
                  <a:cubicBezTo>
                    <a:pt x="43" y="17"/>
                    <a:pt x="44" y="18"/>
                    <a:pt x="44" y="19"/>
                  </a:cubicBezTo>
                  <a:cubicBezTo>
                    <a:pt x="45" y="20"/>
                    <a:pt x="45" y="21"/>
                    <a:pt x="45" y="23"/>
                  </a:cubicBezTo>
                  <a:cubicBezTo>
                    <a:pt x="45" y="26"/>
                    <a:pt x="45" y="28"/>
                    <a:pt x="43" y="30"/>
                  </a:cubicBezTo>
                  <a:cubicBezTo>
                    <a:pt x="42" y="31"/>
                    <a:pt x="40" y="32"/>
                    <a:pt x="38" y="33"/>
                  </a:cubicBezTo>
                  <a:lnTo>
                    <a:pt x="51" y="48"/>
                  </a:lnTo>
                  <a:close/>
                  <a:moveTo>
                    <a:pt x="39" y="24"/>
                  </a:moveTo>
                  <a:cubicBezTo>
                    <a:pt x="39" y="23"/>
                    <a:pt x="38" y="22"/>
                    <a:pt x="38" y="21"/>
                  </a:cubicBezTo>
                  <a:cubicBezTo>
                    <a:pt x="38" y="21"/>
                    <a:pt x="37" y="20"/>
                    <a:pt x="37" y="20"/>
                  </a:cubicBezTo>
                  <a:cubicBezTo>
                    <a:pt x="36" y="19"/>
                    <a:pt x="35" y="19"/>
                    <a:pt x="35" y="19"/>
                  </a:cubicBezTo>
                  <a:cubicBezTo>
                    <a:pt x="34" y="19"/>
                    <a:pt x="33" y="19"/>
                    <a:pt x="32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30"/>
                    <a:pt x="36" y="29"/>
                    <a:pt x="37" y="29"/>
                  </a:cubicBezTo>
                  <a:cubicBezTo>
                    <a:pt x="37" y="28"/>
                    <a:pt x="38" y="27"/>
                    <a:pt x="38" y="27"/>
                  </a:cubicBezTo>
                  <a:cubicBezTo>
                    <a:pt x="38" y="26"/>
                    <a:pt x="39" y="25"/>
                    <a:pt x="39" y="2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360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920" y="354618"/>
            <a:ext cx="8489092" cy="6709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4204" y="1509535"/>
            <a:ext cx="8538519" cy="497776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400"/>
              </a:spcAft>
              <a:defRPr/>
            </a:lvl2pPr>
            <a:lvl3pPr>
              <a:lnSpc>
                <a:spcPct val="100000"/>
              </a:lnSpc>
              <a:spcAft>
                <a:spcPts val="400"/>
              </a:spcAft>
              <a:defRPr/>
            </a:lvl3pPr>
            <a:lvl4pPr>
              <a:lnSpc>
                <a:spcPct val="100000"/>
              </a:lnSpc>
              <a:spcAft>
                <a:spcPts val="400"/>
              </a:spcAft>
              <a:defRPr/>
            </a:lvl4pPr>
            <a:lvl5pPr>
              <a:lnSpc>
                <a:spcPct val="100000"/>
              </a:lnSpc>
              <a:spcAft>
                <a:spcPts val="4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296562" y="1098993"/>
            <a:ext cx="8513806" cy="345231"/>
          </a:xfr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accent3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594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on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920" y="354618"/>
            <a:ext cx="8489092" cy="6709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4204" y="1136822"/>
            <a:ext cx="8538519" cy="5350475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400"/>
              </a:spcAft>
              <a:defRPr/>
            </a:lvl2pPr>
            <a:lvl3pPr>
              <a:lnSpc>
                <a:spcPct val="100000"/>
              </a:lnSpc>
              <a:spcAft>
                <a:spcPts val="400"/>
              </a:spcAft>
              <a:defRPr/>
            </a:lvl3pPr>
            <a:lvl4pPr>
              <a:lnSpc>
                <a:spcPct val="100000"/>
              </a:lnSpc>
              <a:spcAft>
                <a:spcPts val="400"/>
              </a:spcAft>
              <a:defRPr/>
            </a:lvl4pPr>
            <a:lvl5pPr>
              <a:lnSpc>
                <a:spcPct val="100000"/>
              </a:lnSpc>
              <a:spcAft>
                <a:spcPts val="4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4247501"/>
            <a:ext cx="9144000" cy="1680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459" y="4509408"/>
            <a:ext cx="4984072" cy="701918"/>
          </a:xfrm>
        </p:spPr>
        <p:txBody>
          <a:bodyPr anchor="b" anchorCtr="0"/>
          <a:lstStyle>
            <a:lvl1pPr>
              <a:defRPr sz="3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3202" y="5224025"/>
            <a:ext cx="4980030" cy="469214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234950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519112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692150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914400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54528" y="4742199"/>
            <a:ext cx="2555086" cy="716263"/>
            <a:chOff x="7916863" y="6302375"/>
            <a:chExt cx="968375" cy="271463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7916863" y="6302375"/>
              <a:ext cx="96837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916863" y="6307138"/>
              <a:ext cx="22225" cy="261938"/>
            </a:xfrm>
            <a:custGeom>
              <a:avLst/>
              <a:gdLst>
                <a:gd name="T0" fmla="*/ 23 w 46"/>
                <a:gd name="T1" fmla="*/ 543 h 544"/>
                <a:gd name="T2" fmla="*/ 0 w 46"/>
                <a:gd name="T3" fmla="*/ 544 h 544"/>
                <a:gd name="T4" fmla="*/ 2 w 46"/>
                <a:gd name="T5" fmla="*/ 325 h 544"/>
                <a:gd name="T6" fmla="*/ 0 w 46"/>
                <a:gd name="T7" fmla="*/ 0 h 544"/>
                <a:gd name="T8" fmla="*/ 23 w 46"/>
                <a:gd name="T9" fmla="*/ 1 h 544"/>
                <a:gd name="T10" fmla="*/ 46 w 46"/>
                <a:gd name="T11" fmla="*/ 0 h 544"/>
                <a:gd name="T12" fmla="*/ 44 w 46"/>
                <a:gd name="T13" fmla="*/ 348 h 544"/>
                <a:gd name="T14" fmla="*/ 46 w 46"/>
                <a:gd name="T15" fmla="*/ 544 h 544"/>
                <a:gd name="T16" fmla="*/ 23 w 46"/>
                <a:gd name="T17" fmla="*/ 543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44">
                  <a:moveTo>
                    <a:pt x="23" y="543"/>
                  </a:moveTo>
                  <a:cubicBezTo>
                    <a:pt x="15" y="543"/>
                    <a:pt x="8" y="544"/>
                    <a:pt x="0" y="544"/>
                  </a:cubicBezTo>
                  <a:cubicBezTo>
                    <a:pt x="1" y="477"/>
                    <a:pt x="2" y="404"/>
                    <a:pt x="2" y="325"/>
                  </a:cubicBezTo>
                  <a:cubicBezTo>
                    <a:pt x="2" y="241"/>
                    <a:pt x="0" y="133"/>
                    <a:pt x="0" y="0"/>
                  </a:cubicBezTo>
                  <a:cubicBezTo>
                    <a:pt x="8" y="1"/>
                    <a:pt x="16" y="1"/>
                    <a:pt x="23" y="1"/>
                  </a:cubicBezTo>
                  <a:cubicBezTo>
                    <a:pt x="32" y="1"/>
                    <a:pt x="39" y="1"/>
                    <a:pt x="46" y="0"/>
                  </a:cubicBezTo>
                  <a:cubicBezTo>
                    <a:pt x="45" y="177"/>
                    <a:pt x="44" y="293"/>
                    <a:pt x="44" y="348"/>
                  </a:cubicBezTo>
                  <a:cubicBezTo>
                    <a:pt x="44" y="428"/>
                    <a:pt x="45" y="493"/>
                    <a:pt x="46" y="544"/>
                  </a:cubicBezTo>
                  <a:cubicBezTo>
                    <a:pt x="38" y="544"/>
                    <a:pt x="31" y="543"/>
                    <a:pt x="23" y="543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7954963" y="6350000"/>
              <a:ext cx="85725" cy="219075"/>
            </a:xfrm>
            <a:custGeom>
              <a:avLst/>
              <a:gdLst>
                <a:gd name="T0" fmla="*/ 155 w 177"/>
                <a:gd name="T1" fmla="*/ 456 h 456"/>
                <a:gd name="T2" fmla="*/ 131 w 177"/>
                <a:gd name="T3" fmla="*/ 456 h 456"/>
                <a:gd name="T4" fmla="*/ 133 w 177"/>
                <a:gd name="T5" fmla="*/ 346 h 456"/>
                <a:gd name="T6" fmla="*/ 131 w 177"/>
                <a:gd name="T7" fmla="*/ 253 h 456"/>
                <a:gd name="T8" fmla="*/ 44 w 177"/>
                <a:gd name="T9" fmla="*/ 126 h 456"/>
                <a:gd name="T10" fmla="*/ 47 w 177"/>
                <a:gd name="T11" fmla="*/ 456 h 456"/>
                <a:gd name="T12" fmla="*/ 23 w 177"/>
                <a:gd name="T13" fmla="*/ 455 h 456"/>
                <a:gd name="T14" fmla="*/ 0 w 177"/>
                <a:gd name="T15" fmla="*/ 456 h 456"/>
                <a:gd name="T16" fmla="*/ 3 w 177"/>
                <a:gd name="T17" fmla="*/ 210 h 456"/>
                <a:gd name="T18" fmla="*/ 0 w 177"/>
                <a:gd name="T19" fmla="*/ 0 h 456"/>
                <a:gd name="T20" fmla="*/ 16 w 177"/>
                <a:gd name="T21" fmla="*/ 1 h 456"/>
                <a:gd name="T22" fmla="*/ 31 w 177"/>
                <a:gd name="T23" fmla="*/ 0 h 456"/>
                <a:gd name="T24" fmla="*/ 133 w 177"/>
                <a:gd name="T25" fmla="*/ 181 h 456"/>
                <a:gd name="T26" fmla="*/ 133 w 177"/>
                <a:gd name="T27" fmla="*/ 109 h 456"/>
                <a:gd name="T28" fmla="*/ 131 w 177"/>
                <a:gd name="T29" fmla="*/ 0 h 456"/>
                <a:gd name="T30" fmla="*/ 155 w 177"/>
                <a:gd name="T31" fmla="*/ 1 h 456"/>
                <a:gd name="T32" fmla="*/ 177 w 177"/>
                <a:gd name="T33" fmla="*/ 0 h 456"/>
                <a:gd name="T34" fmla="*/ 174 w 177"/>
                <a:gd name="T35" fmla="*/ 226 h 456"/>
                <a:gd name="T36" fmla="*/ 177 w 177"/>
                <a:gd name="T37" fmla="*/ 456 h 456"/>
                <a:gd name="T38" fmla="*/ 155 w 177"/>
                <a:gd name="T39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456">
                  <a:moveTo>
                    <a:pt x="155" y="456"/>
                  </a:moveTo>
                  <a:cubicBezTo>
                    <a:pt x="146" y="456"/>
                    <a:pt x="139" y="456"/>
                    <a:pt x="131" y="456"/>
                  </a:cubicBezTo>
                  <a:cubicBezTo>
                    <a:pt x="132" y="412"/>
                    <a:pt x="133" y="375"/>
                    <a:pt x="133" y="346"/>
                  </a:cubicBezTo>
                  <a:cubicBezTo>
                    <a:pt x="133" y="316"/>
                    <a:pt x="132" y="285"/>
                    <a:pt x="131" y="253"/>
                  </a:cubicBezTo>
                  <a:cubicBezTo>
                    <a:pt x="95" y="203"/>
                    <a:pt x="65" y="162"/>
                    <a:pt x="44" y="126"/>
                  </a:cubicBezTo>
                  <a:cubicBezTo>
                    <a:pt x="44" y="275"/>
                    <a:pt x="44" y="385"/>
                    <a:pt x="47" y="456"/>
                  </a:cubicBezTo>
                  <a:cubicBezTo>
                    <a:pt x="39" y="456"/>
                    <a:pt x="31" y="455"/>
                    <a:pt x="23" y="455"/>
                  </a:cubicBezTo>
                  <a:cubicBezTo>
                    <a:pt x="16" y="455"/>
                    <a:pt x="8" y="456"/>
                    <a:pt x="0" y="456"/>
                  </a:cubicBezTo>
                  <a:cubicBezTo>
                    <a:pt x="3" y="371"/>
                    <a:pt x="3" y="288"/>
                    <a:pt x="3" y="210"/>
                  </a:cubicBezTo>
                  <a:cubicBezTo>
                    <a:pt x="3" y="130"/>
                    <a:pt x="3" y="60"/>
                    <a:pt x="0" y="0"/>
                  </a:cubicBezTo>
                  <a:cubicBezTo>
                    <a:pt x="6" y="0"/>
                    <a:pt x="10" y="1"/>
                    <a:pt x="16" y="1"/>
                  </a:cubicBezTo>
                  <a:cubicBezTo>
                    <a:pt x="21" y="1"/>
                    <a:pt x="26" y="0"/>
                    <a:pt x="31" y="0"/>
                  </a:cubicBezTo>
                  <a:cubicBezTo>
                    <a:pt x="49" y="51"/>
                    <a:pt x="82" y="112"/>
                    <a:pt x="133" y="181"/>
                  </a:cubicBezTo>
                  <a:cubicBezTo>
                    <a:pt x="133" y="109"/>
                    <a:pt x="133" y="109"/>
                    <a:pt x="133" y="109"/>
                  </a:cubicBezTo>
                  <a:cubicBezTo>
                    <a:pt x="133" y="81"/>
                    <a:pt x="133" y="44"/>
                    <a:pt x="131" y="0"/>
                  </a:cubicBezTo>
                  <a:cubicBezTo>
                    <a:pt x="139" y="0"/>
                    <a:pt x="146" y="1"/>
                    <a:pt x="155" y="1"/>
                  </a:cubicBezTo>
                  <a:cubicBezTo>
                    <a:pt x="162" y="1"/>
                    <a:pt x="170" y="0"/>
                    <a:pt x="177" y="0"/>
                  </a:cubicBezTo>
                  <a:cubicBezTo>
                    <a:pt x="175" y="54"/>
                    <a:pt x="174" y="129"/>
                    <a:pt x="174" y="226"/>
                  </a:cubicBezTo>
                  <a:cubicBezTo>
                    <a:pt x="174" y="323"/>
                    <a:pt x="175" y="401"/>
                    <a:pt x="177" y="456"/>
                  </a:cubicBezTo>
                  <a:cubicBezTo>
                    <a:pt x="170" y="456"/>
                    <a:pt x="162" y="456"/>
                    <a:pt x="155" y="45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8039101" y="6350000"/>
              <a:ext cx="76200" cy="219075"/>
            </a:xfrm>
            <a:custGeom>
              <a:avLst/>
              <a:gdLst>
                <a:gd name="T0" fmla="*/ 160 w 160"/>
                <a:gd name="T1" fmla="*/ 26 h 456"/>
                <a:gd name="T2" fmla="*/ 160 w 160"/>
                <a:gd name="T3" fmla="*/ 41 h 456"/>
                <a:gd name="T4" fmla="*/ 128 w 160"/>
                <a:gd name="T5" fmla="*/ 40 h 456"/>
                <a:gd name="T6" fmla="*/ 110 w 160"/>
                <a:gd name="T7" fmla="*/ 41 h 456"/>
                <a:gd name="T8" fmla="*/ 108 w 160"/>
                <a:gd name="T9" fmla="*/ 189 h 456"/>
                <a:gd name="T10" fmla="*/ 110 w 160"/>
                <a:gd name="T11" fmla="*/ 456 h 456"/>
                <a:gd name="T12" fmla="*/ 87 w 160"/>
                <a:gd name="T13" fmla="*/ 455 h 456"/>
                <a:gd name="T14" fmla="*/ 65 w 160"/>
                <a:gd name="T15" fmla="*/ 456 h 456"/>
                <a:gd name="T16" fmla="*/ 66 w 160"/>
                <a:gd name="T17" fmla="*/ 258 h 456"/>
                <a:gd name="T18" fmla="*/ 65 w 160"/>
                <a:gd name="T19" fmla="*/ 41 h 456"/>
                <a:gd name="T20" fmla="*/ 49 w 160"/>
                <a:gd name="T21" fmla="*/ 40 h 456"/>
                <a:gd name="T22" fmla="*/ 0 w 160"/>
                <a:gd name="T23" fmla="*/ 41 h 456"/>
                <a:gd name="T24" fmla="*/ 1 w 160"/>
                <a:gd name="T25" fmla="*/ 21 h 456"/>
                <a:gd name="T26" fmla="*/ 4 w 160"/>
                <a:gd name="T27" fmla="*/ 0 h 456"/>
                <a:gd name="T28" fmla="*/ 88 w 160"/>
                <a:gd name="T29" fmla="*/ 2 h 456"/>
                <a:gd name="T30" fmla="*/ 160 w 160"/>
                <a:gd name="T31" fmla="*/ 0 h 456"/>
                <a:gd name="T32" fmla="*/ 160 w 160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456">
                  <a:moveTo>
                    <a:pt x="160" y="26"/>
                  </a:moveTo>
                  <a:cubicBezTo>
                    <a:pt x="160" y="29"/>
                    <a:pt x="160" y="34"/>
                    <a:pt x="160" y="41"/>
                  </a:cubicBezTo>
                  <a:cubicBezTo>
                    <a:pt x="148" y="40"/>
                    <a:pt x="137" y="40"/>
                    <a:pt x="128" y="40"/>
                  </a:cubicBezTo>
                  <a:cubicBezTo>
                    <a:pt x="122" y="40"/>
                    <a:pt x="115" y="40"/>
                    <a:pt x="110" y="41"/>
                  </a:cubicBezTo>
                  <a:cubicBezTo>
                    <a:pt x="109" y="77"/>
                    <a:pt x="108" y="127"/>
                    <a:pt x="108" y="189"/>
                  </a:cubicBezTo>
                  <a:cubicBezTo>
                    <a:pt x="108" y="234"/>
                    <a:pt x="109" y="323"/>
                    <a:pt x="110" y="456"/>
                  </a:cubicBezTo>
                  <a:cubicBezTo>
                    <a:pt x="103" y="456"/>
                    <a:pt x="95" y="455"/>
                    <a:pt x="87" y="455"/>
                  </a:cubicBezTo>
                  <a:cubicBezTo>
                    <a:pt x="80" y="455"/>
                    <a:pt x="72" y="456"/>
                    <a:pt x="65" y="456"/>
                  </a:cubicBezTo>
                  <a:cubicBezTo>
                    <a:pt x="65" y="370"/>
                    <a:pt x="66" y="304"/>
                    <a:pt x="66" y="258"/>
                  </a:cubicBezTo>
                  <a:cubicBezTo>
                    <a:pt x="66" y="209"/>
                    <a:pt x="65" y="137"/>
                    <a:pt x="65" y="41"/>
                  </a:cubicBezTo>
                  <a:cubicBezTo>
                    <a:pt x="61" y="40"/>
                    <a:pt x="56" y="40"/>
                    <a:pt x="49" y="40"/>
                  </a:cubicBezTo>
                  <a:cubicBezTo>
                    <a:pt x="40" y="40"/>
                    <a:pt x="15" y="40"/>
                    <a:pt x="0" y="41"/>
                  </a:cubicBezTo>
                  <a:cubicBezTo>
                    <a:pt x="1" y="34"/>
                    <a:pt x="1" y="28"/>
                    <a:pt x="1" y="21"/>
                  </a:cubicBezTo>
                  <a:cubicBezTo>
                    <a:pt x="1" y="14"/>
                    <a:pt x="5" y="7"/>
                    <a:pt x="4" y="0"/>
                  </a:cubicBezTo>
                  <a:cubicBezTo>
                    <a:pt x="24" y="1"/>
                    <a:pt x="58" y="2"/>
                    <a:pt x="88" y="2"/>
                  </a:cubicBezTo>
                  <a:cubicBezTo>
                    <a:pt x="117" y="2"/>
                    <a:pt x="141" y="1"/>
                    <a:pt x="160" y="0"/>
                  </a:cubicBezTo>
                  <a:cubicBezTo>
                    <a:pt x="160" y="13"/>
                    <a:pt x="160" y="22"/>
                    <a:pt x="160" y="2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8128001" y="6350000"/>
              <a:ext cx="55563" cy="219075"/>
            </a:xfrm>
            <a:custGeom>
              <a:avLst/>
              <a:gdLst>
                <a:gd name="T0" fmla="*/ 55 w 117"/>
                <a:gd name="T1" fmla="*/ 455 h 456"/>
                <a:gd name="T2" fmla="*/ 0 w 117"/>
                <a:gd name="T3" fmla="*/ 456 h 456"/>
                <a:gd name="T4" fmla="*/ 2 w 117"/>
                <a:gd name="T5" fmla="*/ 215 h 456"/>
                <a:gd name="T6" fmla="*/ 0 w 117"/>
                <a:gd name="T7" fmla="*/ 0 h 456"/>
                <a:gd name="T8" fmla="*/ 85 w 117"/>
                <a:gd name="T9" fmla="*/ 1 h 456"/>
                <a:gd name="T10" fmla="*/ 115 w 117"/>
                <a:gd name="T11" fmla="*/ 0 h 456"/>
                <a:gd name="T12" fmla="*/ 114 w 117"/>
                <a:gd name="T13" fmla="*/ 20 h 456"/>
                <a:gd name="T14" fmla="*/ 115 w 117"/>
                <a:gd name="T15" fmla="*/ 41 h 456"/>
                <a:gd name="T16" fmla="*/ 77 w 117"/>
                <a:gd name="T17" fmla="*/ 40 h 456"/>
                <a:gd name="T18" fmla="*/ 45 w 117"/>
                <a:gd name="T19" fmla="*/ 41 h 456"/>
                <a:gd name="T20" fmla="*/ 45 w 117"/>
                <a:gd name="T21" fmla="*/ 116 h 456"/>
                <a:gd name="T22" fmla="*/ 45 w 117"/>
                <a:gd name="T23" fmla="*/ 154 h 456"/>
                <a:gd name="T24" fmla="*/ 92 w 117"/>
                <a:gd name="T25" fmla="*/ 155 h 456"/>
                <a:gd name="T26" fmla="*/ 111 w 117"/>
                <a:gd name="T27" fmla="*/ 154 h 456"/>
                <a:gd name="T28" fmla="*/ 110 w 117"/>
                <a:gd name="T29" fmla="*/ 171 h 456"/>
                <a:gd name="T30" fmla="*/ 111 w 117"/>
                <a:gd name="T31" fmla="*/ 193 h 456"/>
                <a:gd name="T32" fmla="*/ 77 w 117"/>
                <a:gd name="T33" fmla="*/ 193 h 456"/>
                <a:gd name="T34" fmla="*/ 45 w 117"/>
                <a:gd name="T35" fmla="*/ 193 h 456"/>
                <a:gd name="T36" fmla="*/ 45 w 117"/>
                <a:gd name="T37" fmla="*/ 303 h 456"/>
                <a:gd name="T38" fmla="*/ 45 w 117"/>
                <a:gd name="T39" fmla="*/ 417 h 456"/>
                <a:gd name="T40" fmla="*/ 84 w 117"/>
                <a:gd name="T41" fmla="*/ 418 h 456"/>
                <a:gd name="T42" fmla="*/ 117 w 117"/>
                <a:gd name="T43" fmla="*/ 417 h 456"/>
                <a:gd name="T44" fmla="*/ 116 w 117"/>
                <a:gd name="T45" fmla="*/ 437 h 456"/>
                <a:gd name="T46" fmla="*/ 117 w 117"/>
                <a:gd name="T47" fmla="*/ 456 h 456"/>
                <a:gd name="T48" fmla="*/ 55 w 117"/>
                <a:gd name="T4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5"/>
                  </a:moveTo>
                  <a:cubicBezTo>
                    <a:pt x="36" y="455"/>
                    <a:pt x="17" y="456"/>
                    <a:pt x="0" y="456"/>
                  </a:cubicBezTo>
                  <a:cubicBezTo>
                    <a:pt x="1" y="348"/>
                    <a:pt x="2" y="267"/>
                    <a:pt x="2" y="215"/>
                  </a:cubicBezTo>
                  <a:cubicBezTo>
                    <a:pt x="2" y="143"/>
                    <a:pt x="1" y="71"/>
                    <a:pt x="0" y="0"/>
                  </a:cubicBezTo>
                  <a:cubicBezTo>
                    <a:pt x="27" y="0"/>
                    <a:pt x="55" y="1"/>
                    <a:pt x="85" y="1"/>
                  </a:cubicBezTo>
                  <a:cubicBezTo>
                    <a:pt x="93" y="1"/>
                    <a:pt x="103" y="0"/>
                    <a:pt x="115" y="0"/>
                  </a:cubicBezTo>
                  <a:cubicBezTo>
                    <a:pt x="114" y="7"/>
                    <a:pt x="114" y="14"/>
                    <a:pt x="114" y="20"/>
                  </a:cubicBezTo>
                  <a:cubicBezTo>
                    <a:pt x="114" y="27"/>
                    <a:pt x="114" y="34"/>
                    <a:pt x="115" y="41"/>
                  </a:cubicBezTo>
                  <a:cubicBezTo>
                    <a:pt x="101" y="40"/>
                    <a:pt x="88" y="40"/>
                    <a:pt x="77" y="40"/>
                  </a:cubicBezTo>
                  <a:cubicBezTo>
                    <a:pt x="65" y="40"/>
                    <a:pt x="55" y="40"/>
                    <a:pt x="45" y="41"/>
                  </a:cubicBezTo>
                  <a:cubicBezTo>
                    <a:pt x="45" y="60"/>
                    <a:pt x="45" y="86"/>
                    <a:pt x="45" y="116"/>
                  </a:cubicBezTo>
                  <a:cubicBezTo>
                    <a:pt x="45" y="126"/>
                    <a:pt x="45" y="139"/>
                    <a:pt x="45" y="154"/>
                  </a:cubicBezTo>
                  <a:cubicBezTo>
                    <a:pt x="60" y="154"/>
                    <a:pt x="76" y="155"/>
                    <a:pt x="92" y="155"/>
                  </a:cubicBezTo>
                  <a:cubicBezTo>
                    <a:pt x="97" y="155"/>
                    <a:pt x="103" y="154"/>
                    <a:pt x="111" y="154"/>
                  </a:cubicBezTo>
                  <a:cubicBezTo>
                    <a:pt x="111" y="158"/>
                    <a:pt x="110" y="165"/>
                    <a:pt x="110" y="171"/>
                  </a:cubicBezTo>
                  <a:cubicBezTo>
                    <a:pt x="110" y="178"/>
                    <a:pt x="111" y="185"/>
                    <a:pt x="111" y="193"/>
                  </a:cubicBezTo>
                  <a:cubicBezTo>
                    <a:pt x="99" y="193"/>
                    <a:pt x="88" y="193"/>
                    <a:pt x="77" y="193"/>
                  </a:cubicBezTo>
                  <a:cubicBezTo>
                    <a:pt x="66" y="193"/>
                    <a:pt x="55" y="193"/>
                    <a:pt x="45" y="193"/>
                  </a:cubicBezTo>
                  <a:cubicBezTo>
                    <a:pt x="45" y="234"/>
                    <a:pt x="45" y="271"/>
                    <a:pt x="45" y="303"/>
                  </a:cubicBezTo>
                  <a:cubicBezTo>
                    <a:pt x="45" y="334"/>
                    <a:pt x="45" y="372"/>
                    <a:pt x="45" y="417"/>
                  </a:cubicBezTo>
                  <a:cubicBezTo>
                    <a:pt x="60" y="417"/>
                    <a:pt x="73" y="418"/>
                    <a:pt x="84" y="418"/>
                  </a:cubicBezTo>
                  <a:cubicBezTo>
                    <a:pt x="96" y="418"/>
                    <a:pt x="107" y="417"/>
                    <a:pt x="117" y="417"/>
                  </a:cubicBezTo>
                  <a:cubicBezTo>
                    <a:pt x="117" y="423"/>
                    <a:pt x="116" y="430"/>
                    <a:pt x="116" y="437"/>
                  </a:cubicBezTo>
                  <a:cubicBezTo>
                    <a:pt x="116" y="443"/>
                    <a:pt x="117" y="450"/>
                    <a:pt x="117" y="456"/>
                  </a:cubicBezTo>
                  <a:cubicBezTo>
                    <a:pt x="96" y="456"/>
                    <a:pt x="75" y="455"/>
                    <a:pt x="55" y="455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 noEditPoints="1"/>
            </p:cNvSpPr>
            <p:nvPr userDrawn="1"/>
          </p:nvSpPr>
          <p:spPr bwMode="auto">
            <a:xfrm>
              <a:off x="8199438" y="6350000"/>
              <a:ext cx="84138" cy="219075"/>
            </a:xfrm>
            <a:custGeom>
              <a:avLst/>
              <a:gdLst>
                <a:gd name="T0" fmla="*/ 152 w 176"/>
                <a:gd name="T1" fmla="*/ 455 h 456"/>
                <a:gd name="T2" fmla="*/ 128 w 176"/>
                <a:gd name="T3" fmla="*/ 456 h 456"/>
                <a:gd name="T4" fmla="*/ 63 w 176"/>
                <a:gd name="T5" fmla="*/ 238 h 456"/>
                <a:gd name="T6" fmla="*/ 45 w 176"/>
                <a:gd name="T7" fmla="*/ 241 h 456"/>
                <a:gd name="T8" fmla="*/ 43 w 176"/>
                <a:gd name="T9" fmla="*/ 304 h 456"/>
                <a:gd name="T10" fmla="*/ 45 w 176"/>
                <a:gd name="T11" fmla="*/ 456 h 456"/>
                <a:gd name="T12" fmla="*/ 22 w 176"/>
                <a:gd name="T13" fmla="*/ 455 h 456"/>
                <a:gd name="T14" fmla="*/ 0 w 176"/>
                <a:gd name="T15" fmla="*/ 456 h 456"/>
                <a:gd name="T16" fmla="*/ 2 w 176"/>
                <a:gd name="T17" fmla="*/ 245 h 456"/>
                <a:gd name="T18" fmla="*/ 0 w 176"/>
                <a:gd name="T19" fmla="*/ 0 h 456"/>
                <a:gd name="T20" fmla="*/ 23 w 176"/>
                <a:gd name="T21" fmla="*/ 1 h 456"/>
                <a:gd name="T22" fmla="*/ 59 w 176"/>
                <a:gd name="T23" fmla="*/ 0 h 456"/>
                <a:gd name="T24" fmla="*/ 151 w 176"/>
                <a:gd name="T25" fmla="*/ 103 h 456"/>
                <a:gd name="T26" fmla="*/ 100 w 176"/>
                <a:gd name="T27" fmla="*/ 222 h 456"/>
                <a:gd name="T28" fmla="*/ 176 w 176"/>
                <a:gd name="T29" fmla="*/ 456 h 456"/>
                <a:gd name="T30" fmla="*/ 152 w 176"/>
                <a:gd name="T31" fmla="*/ 455 h 456"/>
                <a:gd name="T32" fmla="*/ 110 w 176"/>
                <a:gd name="T33" fmla="*/ 103 h 456"/>
                <a:gd name="T34" fmla="*/ 52 w 176"/>
                <a:gd name="T35" fmla="*/ 40 h 456"/>
                <a:gd name="T36" fmla="*/ 45 w 176"/>
                <a:gd name="T37" fmla="*/ 40 h 456"/>
                <a:gd name="T38" fmla="*/ 45 w 176"/>
                <a:gd name="T39" fmla="*/ 197 h 456"/>
                <a:gd name="T40" fmla="*/ 110 w 176"/>
                <a:gd name="T41" fmla="*/ 103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456">
                  <a:moveTo>
                    <a:pt x="152" y="455"/>
                  </a:moveTo>
                  <a:cubicBezTo>
                    <a:pt x="144" y="455"/>
                    <a:pt x="136" y="456"/>
                    <a:pt x="128" y="456"/>
                  </a:cubicBezTo>
                  <a:cubicBezTo>
                    <a:pt x="109" y="412"/>
                    <a:pt x="87" y="339"/>
                    <a:pt x="63" y="238"/>
                  </a:cubicBezTo>
                  <a:cubicBezTo>
                    <a:pt x="56" y="239"/>
                    <a:pt x="50" y="241"/>
                    <a:pt x="45" y="241"/>
                  </a:cubicBezTo>
                  <a:cubicBezTo>
                    <a:pt x="44" y="257"/>
                    <a:pt x="43" y="278"/>
                    <a:pt x="43" y="304"/>
                  </a:cubicBezTo>
                  <a:cubicBezTo>
                    <a:pt x="43" y="320"/>
                    <a:pt x="44" y="371"/>
                    <a:pt x="45" y="456"/>
                  </a:cubicBezTo>
                  <a:cubicBezTo>
                    <a:pt x="37" y="456"/>
                    <a:pt x="30" y="455"/>
                    <a:pt x="22" y="455"/>
                  </a:cubicBezTo>
                  <a:cubicBezTo>
                    <a:pt x="14" y="455"/>
                    <a:pt x="8" y="456"/>
                    <a:pt x="0" y="456"/>
                  </a:cubicBezTo>
                  <a:cubicBezTo>
                    <a:pt x="2" y="393"/>
                    <a:pt x="2" y="322"/>
                    <a:pt x="2" y="245"/>
                  </a:cubicBezTo>
                  <a:cubicBezTo>
                    <a:pt x="2" y="174"/>
                    <a:pt x="2" y="92"/>
                    <a:pt x="0" y="0"/>
                  </a:cubicBezTo>
                  <a:cubicBezTo>
                    <a:pt x="8" y="1"/>
                    <a:pt x="16" y="1"/>
                    <a:pt x="23" y="1"/>
                  </a:cubicBezTo>
                  <a:cubicBezTo>
                    <a:pt x="37" y="1"/>
                    <a:pt x="49" y="0"/>
                    <a:pt x="59" y="0"/>
                  </a:cubicBezTo>
                  <a:cubicBezTo>
                    <a:pt x="116" y="0"/>
                    <a:pt x="151" y="40"/>
                    <a:pt x="151" y="103"/>
                  </a:cubicBezTo>
                  <a:cubicBezTo>
                    <a:pt x="151" y="157"/>
                    <a:pt x="136" y="194"/>
                    <a:pt x="100" y="222"/>
                  </a:cubicBezTo>
                  <a:cubicBezTo>
                    <a:pt x="124" y="320"/>
                    <a:pt x="149" y="398"/>
                    <a:pt x="176" y="456"/>
                  </a:cubicBezTo>
                  <a:cubicBezTo>
                    <a:pt x="168" y="456"/>
                    <a:pt x="160" y="455"/>
                    <a:pt x="152" y="455"/>
                  </a:cubicBezTo>
                  <a:close/>
                  <a:moveTo>
                    <a:pt x="110" y="103"/>
                  </a:moveTo>
                  <a:cubicBezTo>
                    <a:pt x="110" y="59"/>
                    <a:pt x="93" y="40"/>
                    <a:pt x="52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197"/>
                    <a:pt x="45" y="197"/>
                    <a:pt x="45" y="197"/>
                  </a:cubicBezTo>
                  <a:cubicBezTo>
                    <a:pt x="87" y="193"/>
                    <a:pt x="110" y="161"/>
                    <a:pt x="110" y="103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8272463" y="6302375"/>
              <a:ext cx="92075" cy="266700"/>
            </a:xfrm>
            <a:custGeom>
              <a:avLst/>
              <a:gdLst>
                <a:gd name="T0" fmla="*/ 60 w 190"/>
                <a:gd name="T1" fmla="*/ 136 h 554"/>
                <a:gd name="T2" fmla="*/ 105 w 190"/>
                <a:gd name="T3" fmla="*/ 240 h 554"/>
                <a:gd name="T4" fmla="*/ 190 w 190"/>
                <a:gd name="T5" fmla="*/ 418 h 554"/>
                <a:gd name="T6" fmla="*/ 23 w 190"/>
                <a:gd name="T7" fmla="*/ 554 h 554"/>
                <a:gd name="T8" fmla="*/ 0 w 190"/>
                <a:gd name="T9" fmla="*/ 512 h 554"/>
                <a:gd name="T10" fmla="*/ 145 w 190"/>
                <a:gd name="T11" fmla="*/ 422 h 554"/>
                <a:gd name="T12" fmla="*/ 80 w 190"/>
                <a:gd name="T13" fmla="*/ 279 h 554"/>
                <a:gd name="T14" fmla="*/ 15 w 190"/>
                <a:gd name="T15" fmla="*/ 138 h 554"/>
                <a:gd name="T16" fmla="*/ 145 w 190"/>
                <a:gd name="T17" fmla="*/ 0 h 554"/>
                <a:gd name="T18" fmla="*/ 162 w 190"/>
                <a:gd name="T19" fmla="*/ 38 h 554"/>
                <a:gd name="T20" fmla="*/ 60 w 190"/>
                <a:gd name="T21" fmla="*/ 13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554">
                  <a:moveTo>
                    <a:pt x="60" y="136"/>
                  </a:moveTo>
                  <a:cubicBezTo>
                    <a:pt x="60" y="170"/>
                    <a:pt x="78" y="200"/>
                    <a:pt x="105" y="240"/>
                  </a:cubicBezTo>
                  <a:cubicBezTo>
                    <a:pt x="153" y="308"/>
                    <a:pt x="190" y="359"/>
                    <a:pt x="190" y="418"/>
                  </a:cubicBezTo>
                  <a:cubicBezTo>
                    <a:pt x="190" y="490"/>
                    <a:pt x="108" y="535"/>
                    <a:pt x="23" y="554"/>
                  </a:cubicBezTo>
                  <a:cubicBezTo>
                    <a:pt x="18" y="541"/>
                    <a:pt x="8" y="525"/>
                    <a:pt x="0" y="512"/>
                  </a:cubicBezTo>
                  <a:cubicBezTo>
                    <a:pt x="66" y="502"/>
                    <a:pt x="145" y="473"/>
                    <a:pt x="145" y="422"/>
                  </a:cubicBezTo>
                  <a:cubicBezTo>
                    <a:pt x="145" y="376"/>
                    <a:pt x="118" y="333"/>
                    <a:pt x="80" y="279"/>
                  </a:cubicBezTo>
                  <a:cubicBezTo>
                    <a:pt x="43" y="227"/>
                    <a:pt x="15" y="188"/>
                    <a:pt x="15" y="138"/>
                  </a:cubicBezTo>
                  <a:cubicBezTo>
                    <a:pt x="15" y="67"/>
                    <a:pt x="62" y="15"/>
                    <a:pt x="145" y="0"/>
                  </a:cubicBezTo>
                  <a:cubicBezTo>
                    <a:pt x="150" y="14"/>
                    <a:pt x="156" y="27"/>
                    <a:pt x="162" y="38"/>
                  </a:cubicBezTo>
                  <a:cubicBezTo>
                    <a:pt x="98" y="45"/>
                    <a:pt x="60" y="83"/>
                    <a:pt x="60" y="13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8343901" y="6350000"/>
              <a:ext cx="93663" cy="219075"/>
            </a:xfrm>
            <a:custGeom>
              <a:avLst/>
              <a:gdLst>
                <a:gd name="T0" fmla="*/ 118 w 193"/>
                <a:gd name="T1" fmla="*/ 212 h 456"/>
                <a:gd name="T2" fmla="*/ 118 w 193"/>
                <a:gd name="T3" fmla="*/ 387 h 456"/>
                <a:gd name="T4" fmla="*/ 118 w 193"/>
                <a:gd name="T5" fmla="*/ 456 h 456"/>
                <a:gd name="T6" fmla="*/ 95 w 193"/>
                <a:gd name="T7" fmla="*/ 456 h 456"/>
                <a:gd name="T8" fmla="*/ 73 w 193"/>
                <a:gd name="T9" fmla="*/ 456 h 456"/>
                <a:gd name="T10" fmla="*/ 74 w 193"/>
                <a:gd name="T11" fmla="*/ 333 h 456"/>
                <a:gd name="T12" fmla="*/ 73 w 193"/>
                <a:gd name="T13" fmla="*/ 212 h 456"/>
                <a:gd name="T14" fmla="*/ 0 w 193"/>
                <a:gd name="T15" fmla="*/ 0 h 456"/>
                <a:gd name="T16" fmla="*/ 25 w 193"/>
                <a:gd name="T17" fmla="*/ 1 h 456"/>
                <a:gd name="T18" fmla="*/ 48 w 193"/>
                <a:gd name="T19" fmla="*/ 0 h 456"/>
                <a:gd name="T20" fmla="*/ 96 w 193"/>
                <a:gd name="T21" fmla="*/ 158 h 456"/>
                <a:gd name="T22" fmla="*/ 144 w 193"/>
                <a:gd name="T23" fmla="*/ 0 h 456"/>
                <a:gd name="T24" fmla="*/ 169 w 193"/>
                <a:gd name="T25" fmla="*/ 1 h 456"/>
                <a:gd name="T26" fmla="*/ 193 w 193"/>
                <a:gd name="T27" fmla="*/ 0 h 456"/>
                <a:gd name="T28" fmla="*/ 118 w 193"/>
                <a:gd name="T29" fmla="*/ 21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3" h="456">
                  <a:moveTo>
                    <a:pt x="118" y="212"/>
                  </a:moveTo>
                  <a:cubicBezTo>
                    <a:pt x="118" y="286"/>
                    <a:pt x="118" y="345"/>
                    <a:pt x="118" y="387"/>
                  </a:cubicBezTo>
                  <a:cubicBezTo>
                    <a:pt x="118" y="418"/>
                    <a:pt x="118" y="442"/>
                    <a:pt x="118" y="456"/>
                  </a:cubicBezTo>
                  <a:cubicBezTo>
                    <a:pt x="110" y="456"/>
                    <a:pt x="102" y="456"/>
                    <a:pt x="95" y="456"/>
                  </a:cubicBezTo>
                  <a:cubicBezTo>
                    <a:pt x="87" y="456"/>
                    <a:pt x="80" y="456"/>
                    <a:pt x="73" y="456"/>
                  </a:cubicBezTo>
                  <a:cubicBezTo>
                    <a:pt x="74" y="415"/>
                    <a:pt x="74" y="374"/>
                    <a:pt x="74" y="333"/>
                  </a:cubicBezTo>
                  <a:cubicBezTo>
                    <a:pt x="74" y="284"/>
                    <a:pt x="74" y="244"/>
                    <a:pt x="73" y="212"/>
                  </a:cubicBezTo>
                  <a:cubicBezTo>
                    <a:pt x="65" y="188"/>
                    <a:pt x="41" y="117"/>
                    <a:pt x="0" y="0"/>
                  </a:cubicBezTo>
                  <a:cubicBezTo>
                    <a:pt x="8" y="0"/>
                    <a:pt x="17" y="1"/>
                    <a:pt x="25" y="1"/>
                  </a:cubicBezTo>
                  <a:cubicBezTo>
                    <a:pt x="33" y="1"/>
                    <a:pt x="41" y="0"/>
                    <a:pt x="48" y="0"/>
                  </a:cubicBezTo>
                  <a:cubicBezTo>
                    <a:pt x="61" y="54"/>
                    <a:pt x="76" y="106"/>
                    <a:pt x="96" y="158"/>
                  </a:cubicBezTo>
                  <a:cubicBezTo>
                    <a:pt x="114" y="109"/>
                    <a:pt x="128" y="56"/>
                    <a:pt x="144" y="0"/>
                  </a:cubicBezTo>
                  <a:cubicBezTo>
                    <a:pt x="153" y="0"/>
                    <a:pt x="160" y="1"/>
                    <a:pt x="169" y="1"/>
                  </a:cubicBezTo>
                  <a:cubicBezTo>
                    <a:pt x="177" y="1"/>
                    <a:pt x="185" y="0"/>
                    <a:pt x="193" y="0"/>
                  </a:cubicBezTo>
                  <a:cubicBezTo>
                    <a:pt x="177" y="40"/>
                    <a:pt x="153" y="111"/>
                    <a:pt x="118" y="212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8432801" y="6348413"/>
              <a:ext cx="103188" cy="225425"/>
            </a:xfrm>
            <a:custGeom>
              <a:avLst/>
              <a:gdLst>
                <a:gd name="T0" fmla="*/ 45 w 212"/>
                <a:gd name="T1" fmla="*/ 111 h 467"/>
                <a:gd name="T2" fmla="*/ 102 w 212"/>
                <a:gd name="T3" fmla="*/ 217 h 467"/>
                <a:gd name="T4" fmla="*/ 158 w 212"/>
                <a:gd name="T5" fmla="*/ 341 h 467"/>
                <a:gd name="T6" fmla="*/ 40 w 212"/>
                <a:gd name="T7" fmla="*/ 467 h 467"/>
                <a:gd name="T8" fmla="*/ 17 w 212"/>
                <a:gd name="T9" fmla="*/ 428 h 467"/>
                <a:gd name="T10" fmla="*/ 114 w 212"/>
                <a:gd name="T11" fmla="*/ 345 h 467"/>
                <a:gd name="T12" fmla="*/ 57 w 212"/>
                <a:gd name="T13" fmla="*/ 227 h 467"/>
                <a:gd name="T14" fmla="*/ 0 w 212"/>
                <a:gd name="T15" fmla="*/ 112 h 467"/>
                <a:gd name="T16" fmla="*/ 148 w 212"/>
                <a:gd name="T17" fmla="*/ 1 h 467"/>
                <a:gd name="T18" fmla="*/ 171 w 212"/>
                <a:gd name="T19" fmla="*/ 40 h 467"/>
                <a:gd name="T20" fmla="*/ 45 w 212"/>
                <a:gd name="T21" fmla="*/ 1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2" h="467">
                  <a:moveTo>
                    <a:pt x="45" y="111"/>
                  </a:moveTo>
                  <a:cubicBezTo>
                    <a:pt x="46" y="143"/>
                    <a:pt x="70" y="173"/>
                    <a:pt x="102" y="217"/>
                  </a:cubicBezTo>
                  <a:cubicBezTo>
                    <a:pt x="136" y="264"/>
                    <a:pt x="158" y="301"/>
                    <a:pt x="158" y="341"/>
                  </a:cubicBezTo>
                  <a:cubicBezTo>
                    <a:pt x="158" y="403"/>
                    <a:pt x="116" y="451"/>
                    <a:pt x="40" y="467"/>
                  </a:cubicBezTo>
                  <a:cubicBezTo>
                    <a:pt x="32" y="452"/>
                    <a:pt x="25" y="439"/>
                    <a:pt x="17" y="428"/>
                  </a:cubicBezTo>
                  <a:cubicBezTo>
                    <a:pt x="79" y="420"/>
                    <a:pt x="114" y="386"/>
                    <a:pt x="114" y="345"/>
                  </a:cubicBezTo>
                  <a:cubicBezTo>
                    <a:pt x="114" y="305"/>
                    <a:pt x="91" y="272"/>
                    <a:pt x="57" y="227"/>
                  </a:cubicBezTo>
                  <a:cubicBezTo>
                    <a:pt x="25" y="184"/>
                    <a:pt x="0" y="150"/>
                    <a:pt x="0" y="112"/>
                  </a:cubicBezTo>
                  <a:cubicBezTo>
                    <a:pt x="0" y="49"/>
                    <a:pt x="57" y="0"/>
                    <a:pt x="148" y="1"/>
                  </a:cubicBezTo>
                  <a:cubicBezTo>
                    <a:pt x="212" y="2"/>
                    <a:pt x="121" y="43"/>
                    <a:pt x="171" y="40"/>
                  </a:cubicBezTo>
                  <a:cubicBezTo>
                    <a:pt x="91" y="45"/>
                    <a:pt x="43" y="65"/>
                    <a:pt x="45" y="111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8505826" y="6350000"/>
              <a:ext cx="71438" cy="219075"/>
            </a:xfrm>
            <a:custGeom>
              <a:avLst/>
              <a:gdLst>
                <a:gd name="T0" fmla="*/ 146 w 147"/>
                <a:gd name="T1" fmla="*/ 26 h 456"/>
                <a:gd name="T2" fmla="*/ 147 w 147"/>
                <a:gd name="T3" fmla="*/ 41 h 456"/>
                <a:gd name="T4" fmla="*/ 115 w 147"/>
                <a:gd name="T5" fmla="*/ 40 h 456"/>
                <a:gd name="T6" fmla="*/ 97 w 147"/>
                <a:gd name="T7" fmla="*/ 41 h 456"/>
                <a:gd name="T8" fmla="*/ 95 w 147"/>
                <a:gd name="T9" fmla="*/ 189 h 456"/>
                <a:gd name="T10" fmla="*/ 97 w 147"/>
                <a:gd name="T11" fmla="*/ 456 h 456"/>
                <a:gd name="T12" fmla="*/ 74 w 147"/>
                <a:gd name="T13" fmla="*/ 455 h 456"/>
                <a:gd name="T14" fmla="*/ 51 w 147"/>
                <a:gd name="T15" fmla="*/ 456 h 456"/>
                <a:gd name="T16" fmla="*/ 53 w 147"/>
                <a:gd name="T17" fmla="*/ 258 h 456"/>
                <a:gd name="T18" fmla="*/ 51 w 147"/>
                <a:gd name="T19" fmla="*/ 41 h 456"/>
                <a:gd name="T20" fmla="*/ 36 w 147"/>
                <a:gd name="T21" fmla="*/ 40 h 456"/>
                <a:gd name="T22" fmla="*/ 0 w 147"/>
                <a:gd name="T23" fmla="*/ 41 h 456"/>
                <a:gd name="T24" fmla="*/ 0 w 147"/>
                <a:gd name="T25" fmla="*/ 21 h 456"/>
                <a:gd name="T26" fmla="*/ 0 w 147"/>
                <a:gd name="T27" fmla="*/ 0 h 456"/>
                <a:gd name="T28" fmla="*/ 75 w 147"/>
                <a:gd name="T29" fmla="*/ 2 h 456"/>
                <a:gd name="T30" fmla="*/ 147 w 147"/>
                <a:gd name="T31" fmla="*/ 0 h 456"/>
                <a:gd name="T32" fmla="*/ 146 w 147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456">
                  <a:moveTo>
                    <a:pt x="146" y="26"/>
                  </a:moveTo>
                  <a:cubicBezTo>
                    <a:pt x="146" y="29"/>
                    <a:pt x="147" y="34"/>
                    <a:pt x="147" y="41"/>
                  </a:cubicBezTo>
                  <a:cubicBezTo>
                    <a:pt x="135" y="40"/>
                    <a:pt x="124" y="40"/>
                    <a:pt x="115" y="40"/>
                  </a:cubicBezTo>
                  <a:cubicBezTo>
                    <a:pt x="108" y="40"/>
                    <a:pt x="102" y="40"/>
                    <a:pt x="97" y="41"/>
                  </a:cubicBezTo>
                  <a:cubicBezTo>
                    <a:pt x="95" y="77"/>
                    <a:pt x="95" y="127"/>
                    <a:pt x="95" y="189"/>
                  </a:cubicBezTo>
                  <a:cubicBezTo>
                    <a:pt x="95" y="234"/>
                    <a:pt x="95" y="323"/>
                    <a:pt x="97" y="456"/>
                  </a:cubicBezTo>
                  <a:cubicBezTo>
                    <a:pt x="89" y="456"/>
                    <a:pt x="82" y="455"/>
                    <a:pt x="74" y="455"/>
                  </a:cubicBezTo>
                  <a:cubicBezTo>
                    <a:pt x="67" y="455"/>
                    <a:pt x="59" y="456"/>
                    <a:pt x="51" y="456"/>
                  </a:cubicBezTo>
                  <a:cubicBezTo>
                    <a:pt x="52" y="370"/>
                    <a:pt x="53" y="304"/>
                    <a:pt x="53" y="258"/>
                  </a:cubicBezTo>
                  <a:cubicBezTo>
                    <a:pt x="53" y="209"/>
                    <a:pt x="52" y="137"/>
                    <a:pt x="51" y="41"/>
                  </a:cubicBezTo>
                  <a:cubicBezTo>
                    <a:pt x="48" y="40"/>
                    <a:pt x="43" y="40"/>
                    <a:pt x="36" y="40"/>
                  </a:cubicBezTo>
                  <a:cubicBezTo>
                    <a:pt x="27" y="40"/>
                    <a:pt x="15" y="40"/>
                    <a:pt x="0" y="41"/>
                  </a:cubicBezTo>
                  <a:cubicBezTo>
                    <a:pt x="0" y="34"/>
                    <a:pt x="0" y="28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ubicBezTo>
                    <a:pt x="19" y="1"/>
                    <a:pt x="45" y="2"/>
                    <a:pt x="75" y="2"/>
                  </a:cubicBezTo>
                  <a:cubicBezTo>
                    <a:pt x="104" y="2"/>
                    <a:pt x="128" y="1"/>
                    <a:pt x="147" y="0"/>
                  </a:cubicBezTo>
                  <a:cubicBezTo>
                    <a:pt x="147" y="13"/>
                    <a:pt x="146" y="22"/>
                    <a:pt x="146" y="2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8588376" y="6350000"/>
              <a:ext cx="57150" cy="219075"/>
            </a:xfrm>
            <a:custGeom>
              <a:avLst/>
              <a:gdLst>
                <a:gd name="T0" fmla="*/ 55 w 117"/>
                <a:gd name="T1" fmla="*/ 455 h 456"/>
                <a:gd name="T2" fmla="*/ 0 w 117"/>
                <a:gd name="T3" fmla="*/ 456 h 456"/>
                <a:gd name="T4" fmla="*/ 2 w 117"/>
                <a:gd name="T5" fmla="*/ 215 h 456"/>
                <a:gd name="T6" fmla="*/ 0 w 117"/>
                <a:gd name="T7" fmla="*/ 0 h 456"/>
                <a:gd name="T8" fmla="*/ 85 w 117"/>
                <a:gd name="T9" fmla="*/ 1 h 456"/>
                <a:gd name="T10" fmla="*/ 114 w 117"/>
                <a:gd name="T11" fmla="*/ 0 h 456"/>
                <a:gd name="T12" fmla="*/ 114 w 117"/>
                <a:gd name="T13" fmla="*/ 20 h 456"/>
                <a:gd name="T14" fmla="*/ 114 w 117"/>
                <a:gd name="T15" fmla="*/ 41 h 456"/>
                <a:gd name="T16" fmla="*/ 76 w 117"/>
                <a:gd name="T17" fmla="*/ 40 h 456"/>
                <a:gd name="T18" fmla="*/ 45 w 117"/>
                <a:gd name="T19" fmla="*/ 41 h 456"/>
                <a:gd name="T20" fmla="*/ 45 w 117"/>
                <a:gd name="T21" fmla="*/ 116 h 456"/>
                <a:gd name="T22" fmla="*/ 45 w 117"/>
                <a:gd name="T23" fmla="*/ 154 h 456"/>
                <a:gd name="T24" fmla="*/ 92 w 117"/>
                <a:gd name="T25" fmla="*/ 155 h 456"/>
                <a:gd name="T26" fmla="*/ 111 w 117"/>
                <a:gd name="T27" fmla="*/ 154 h 456"/>
                <a:gd name="T28" fmla="*/ 110 w 117"/>
                <a:gd name="T29" fmla="*/ 171 h 456"/>
                <a:gd name="T30" fmla="*/ 111 w 117"/>
                <a:gd name="T31" fmla="*/ 193 h 456"/>
                <a:gd name="T32" fmla="*/ 76 w 117"/>
                <a:gd name="T33" fmla="*/ 193 h 456"/>
                <a:gd name="T34" fmla="*/ 45 w 117"/>
                <a:gd name="T35" fmla="*/ 193 h 456"/>
                <a:gd name="T36" fmla="*/ 45 w 117"/>
                <a:gd name="T37" fmla="*/ 303 h 456"/>
                <a:gd name="T38" fmla="*/ 45 w 117"/>
                <a:gd name="T39" fmla="*/ 417 h 456"/>
                <a:gd name="T40" fmla="*/ 84 w 117"/>
                <a:gd name="T41" fmla="*/ 418 h 456"/>
                <a:gd name="T42" fmla="*/ 117 w 117"/>
                <a:gd name="T43" fmla="*/ 417 h 456"/>
                <a:gd name="T44" fmla="*/ 116 w 117"/>
                <a:gd name="T45" fmla="*/ 437 h 456"/>
                <a:gd name="T46" fmla="*/ 117 w 117"/>
                <a:gd name="T47" fmla="*/ 456 h 456"/>
                <a:gd name="T48" fmla="*/ 55 w 117"/>
                <a:gd name="T4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5"/>
                  </a:moveTo>
                  <a:cubicBezTo>
                    <a:pt x="35" y="455"/>
                    <a:pt x="17" y="456"/>
                    <a:pt x="0" y="456"/>
                  </a:cubicBezTo>
                  <a:cubicBezTo>
                    <a:pt x="1" y="348"/>
                    <a:pt x="2" y="267"/>
                    <a:pt x="2" y="215"/>
                  </a:cubicBezTo>
                  <a:cubicBezTo>
                    <a:pt x="2" y="143"/>
                    <a:pt x="1" y="71"/>
                    <a:pt x="0" y="0"/>
                  </a:cubicBezTo>
                  <a:cubicBezTo>
                    <a:pt x="27" y="0"/>
                    <a:pt x="55" y="1"/>
                    <a:pt x="85" y="1"/>
                  </a:cubicBezTo>
                  <a:cubicBezTo>
                    <a:pt x="93" y="1"/>
                    <a:pt x="103" y="0"/>
                    <a:pt x="114" y="0"/>
                  </a:cubicBezTo>
                  <a:cubicBezTo>
                    <a:pt x="114" y="7"/>
                    <a:pt x="114" y="14"/>
                    <a:pt x="114" y="20"/>
                  </a:cubicBezTo>
                  <a:cubicBezTo>
                    <a:pt x="114" y="27"/>
                    <a:pt x="114" y="34"/>
                    <a:pt x="114" y="41"/>
                  </a:cubicBezTo>
                  <a:cubicBezTo>
                    <a:pt x="101" y="40"/>
                    <a:pt x="88" y="40"/>
                    <a:pt x="76" y="40"/>
                  </a:cubicBezTo>
                  <a:cubicBezTo>
                    <a:pt x="65" y="40"/>
                    <a:pt x="54" y="40"/>
                    <a:pt x="45" y="41"/>
                  </a:cubicBezTo>
                  <a:cubicBezTo>
                    <a:pt x="45" y="60"/>
                    <a:pt x="45" y="86"/>
                    <a:pt x="45" y="116"/>
                  </a:cubicBezTo>
                  <a:cubicBezTo>
                    <a:pt x="45" y="126"/>
                    <a:pt x="45" y="139"/>
                    <a:pt x="45" y="154"/>
                  </a:cubicBezTo>
                  <a:cubicBezTo>
                    <a:pt x="60" y="154"/>
                    <a:pt x="76" y="155"/>
                    <a:pt x="92" y="155"/>
                  </a:cubicBezTo>
                  <a:cubicBezTo>
                    <a:pt x="97" y="155"/>
                    <a:pt x="103" y="154"/>
                    <a:pt x="111" y="154"/>
                  </a:cubicBezTo>
                  <a:cubicBezTo>
                    <a:pt x="111" y="158"/>
                    <a:pt x="110" y="165"/>
                    <a:pt x="110" y="171"/>
                  </a:cubicBezTo>
                  <a:cubicBezTo>
                    <a:pt x="110" y="178"/>
                    <a:pt x="111" y="185"/>
                    <a:pt x="111" y="193"/>
                  </a:cubicBezTo>
                  <a:cubicBezTo>
                    <a:pt x="99" y="193"/>
                    <a:pt x="88" y="193"/>
                    <a:pt x="76" y="193"/>
                  </a:cubicBezTo>
                  <a:cubicBezTo>
                    <a:pt x="66" y="193"/>
                    <a:pt x="55" y="193"/>
                    <a:pt x="45" y="193"/>
                  </a:cubicBezTo>
                  <a:cubicBezTo>
                    <a:pt x="45" y="234"/>
                    <a:pt x="45" y="271"/>
                    <a:pt x="45" y="303"/>
                  </a:cubicBezTo>
                  <a:cubicBezTo>
                    <a:pt x="45" y="334"/>
                    <a:pt x="45" y="372"/>
                    <a:pt x="45" y="417"/>
                  </a:cubicBezTo>
                  <a:cubicBezTo>
                    <a:pt x="60" y="417"/>
                    <a:pt x="73" y="418"/>
                    <a:pt x="84" y="418"/>
                  </a:cubicBezTo>
                  <a:cubicBezTo>
                    <a:pt x="96" y="418"/>
                    <a:pt x="107" y="417"/>
                    <a:pt x="117" y="417"/>
                  </a:cubicBezTo>
                  <a:cubicBezTo>
                    <a:pt x="117" y="423"/>
                    <a:pt x="116" y="430"/>
                    <a:pt x="116" y="437"/>
                  </a:cubicBezTo>
                  <a:cubicBezTo>
                    <a:pt x="116" y="443"/>
                    <a:pt x="117" y="450"/>
                    <a:pt x="117" y="456"/>
                  </a:cubicBezTo>
                  <a:cubicBezTo>
                    <a:pt x="95" y="456"/>
                    <a:pt x="75" y="455"/>
                    <a:pt x="55" y="455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8656638" y="6350000"/>
              <a:ext cx="127000" cy="219075"/>
            </a:xfrm>
            <a:custGeom>
              <a:avLst/>
              <a:gdLst>
                <a:gd name="T0" fmla="*/ 239 w 262"/>
                <a:gd name="T1" fmla="*/ 456 h 456"/>
                <a:gd name="T2" fmla="*/ 215 w 262"/>
                <a:gd name="T3" fmla="*/ 456 h 456"/>
                <a:gd name="T4" fmla="*/ 190 w 262"/>
                <a:gd name="T5" fmla="*/ 136 h 456"/>
                <a:gd name="T6" fmla="*/ 187 w 262"/>
                <a:gd name="T7" fmla="*/ 136 h 456"/>
                <a:gd name="T8" fmla="*/ 147 w 262"/>
                <a:gd name="T9" fmla="*/ 358 h 456"/>
                <a:gd name="T10" fmla="*/ 129 w 262"/>
                <a:gd name="T11" fmla="*/ 358 h 456"/>
                <a:gd name="T12" fmla="*/ 112 w 262"/>
                <a:gd name="T13" fmla="*/ 358 h 456"/>
                <a:gd name="T14" fmla="*/ 73 w 262"/>
                <a:gd name="T15" fmla="*/ 136 h 456"/>
                <a:gd name="T16" fmla="*/ 71 w 262"/>
                <a:gd name="T17" fmla="*/ 136 h 456"/>
                <a:gd name="T18" fmla="*/ 47 w 262"/>
                <a:gd name="T19" fmla="*/ 456 h 456"/>
                <a:gd name="T20" fmla="*/ 24 w 262"/>
                <a:gd name="T21" fmla="*/ 455 h 456"/>
                <a:gd name="T22" fmla="*/ 0 w 262"/>
                <a:gd name="T23" fmla="*/ 456 h 456"/>
                <a:gd name="T24" fmla="*/ 47 w 262"/>
                <a:gd name="T25" fmla="*/ 0 h 456"/>
                <a:gd name="T26" fmla="*/ 66 w 262"/>
                <a:gd name="T27" fmla="*/ 1 h 456"/>
                <a:gd name="T28" fmla="*/ 87 w 262"/>
                <a:gd name="T29" fmla="*/ 0 h 456"/>
                <a:gd name="T30" fmla="*/ 129 w 262"/>
                <a:gd name="T31" fmla="*/ 289 h 456"/>
                <a:gd name="T32" fmla="*/ 132 w 262"/>
                <a:gd name="T33" fmla="*/ 289 h 456"/>
                <a:gd name="T34" fmla="*/ 176 w 262"/>
                <a:gd name="T35" fmla="*/ 0 h 456"/>
                <a:gd name="T36" fmla="*/ 196 w 262"/>
                <a:gd name="T37" fmla="*/ 1 h 456"/>
                <a:gd name="T38" fmla="*/ 215 w 262"/>
                <a:gd name="T39" fmla="*/ 0 h 456"/>
                <a:gd name="T40" fmla="*/ 262 w 262"/>
                <a:gd name="T41" fmla="*/ 456 h 456"/>
                <a:gd name="T42" fmla="*/ 239 w 262"/>
                <a:gd name="T43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2" h="456">
                  <a:moveTo>
                    <a:pt x="239" y="456"/>
                  </a:moveTo>
                  <a:cubicBezTo>
                    <a:pt x="231" y="456"/>
                    <a:pt x="224" y="456"/>
                    <a:pt x="215" y="456"/>
                  </a:cubicBezTo>
                  <a:cubicBezTo>
                    <a:pt x="208" y="355"/>
                    <a:pt x="199" y="248"/>
                    <a:pt x="190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0" y="175"/>
                    <a:pt x="167" y="250"/>
                    <a:pt x="147" y="358"/>
                  </a:cubicBezTo>
                  <a:cubicBezTo>
                    <a:pt x="142" y="358"/>
                    <a:pt x="136" y="358"/>
                    <a:pt x="129" y="358"/>
                  </a:cubicBezTo>
                  <a:cubicBezTo>
                    <a:pt x="124" y="358"/>
                    <a:pt x="118" y="358"/>
                    <a:pt x="112" y="358"/>
                  </a:cubicBezTo>
                  <a:cubicBezTo>
                    <a:pt x="103" y="308"/>
                    <a:pt x="90" y="234"/>
                    <a:pt x="73" y="136"/>
                  </a:cubicBezTo>
                  <a:cubicBezTo>
                    <a:pt x="71" y="136"/>
                    <a:pt x="71" y="136"/>
                    <a:pt x="71" y="136"/>
                  </a:cubicBezTo>
                  <a:cubicBezTo>
                    <a:pt x="60" y="256"/>
                    <a:pt x="53" y="363"/>
                    <a:pt x="47" y="456"/>
                  </a:cubicBezTo>
                  <a:cubicBezTo>
                    <a:pt x="40" y="456"/>
                    <a:pt x="31" y="455"/>
                    <a:pt x="24" y="455"/>
                  </a:cubicBezTo>
                  <a:cubicBezTo>
                    <a:pt x="15" y="455"/>
                    <a:pt x="8" y="456"/>
                    <a:pt x="0" y="456"/>
                  </a:cubicBezTo>
                  <a:cubicBezTo>
                    <a:pt x="19" y="316"/>
                    <a:pt x="34" y="164"/>
                    <a:pt x="47" y="0"/>
                  </a:cubicBezTo>
                  <a:cubicBezTo>
                    <a:pt x="53" y="1"/>
                    <a:pt x="60" y="1"/>
                    <a:pt x="66" y="1"/>
                  </a:cubicBezTo>
                  <a:cubicBezTo>
                    <a:pt x="73" y="1"/>
                    <a:pt x="80" y="1"/>
                    <a:pt x="87" y="0"/>
                  </a:cubicBezTo>
                  <a:cubicBezTo>
                    <a:pt x="91" y="44"/>
                    <a:pt x="105" y="140"/>
                    <a:pt x="129" y="289"/>
                  </a:cubicBezTo>
                  <a:cubicBezTo>
                    <a:pt x="132" y="289"/>
                    <a:pt x="132" y="289"/>
                    <a:pt x="132" y="289"/>
                  </a:cubicBezTo>
                  <a:cubicBezTo>
                    <a:pt x="157" y="130"/>
                    <a:pt x="173" y="34"/>
                    <a:pt x="176" y="0"/>
                  </a:cubicBezTo>
                  <a:cubicBezTo>
                    <a:pt x="183" y="0"/>
                    <a:pt x="189" y="1"/>
                    <a:pt x="196" y="1"/>
                  </a:cubicBezTo>
                  <a:cubicBezTo>
                    <a:pt x="202" y="1"/>
                    <a:pt x="209" y="0"/>
                    <a:pt x="215" y="0"/>
                  </a:cubicBezTo>
                  <a:cubicBezTo>
                    <a:pt x="231" y="196"/>
                    <a:pt x="247" y="348"/>
                    <a:pt x="262" y="456"/>
                  </a:cubicBezTo>
                  <a:cubicBezTo>
                    <a:pt x="255" y="456"/>
                    <a:pt x="247" y="456"/>
                    <a:pt x="239" y="45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8775701" y="6345238"/>
              <a:ext cx="80963" cy="223838"/>
            </a:xfrm>
            <a:custGeom>
              <a:avLst/>
              <a:gdLst>
                <a:gd name="T0" fmla="*/ 54 w 167"/>
                <a:gd name="T1" fmla="*/ 119 h 465"/>
                <a:gd name="T2" fmla="*/ 111 w 167"/>
                <a:gd name="T3" fmla="*/ 225 h 465"/>
                <a:gd name="T4" fmla="*/ 167 w 167"/>
                <a:gd name="T5" fmla="*/ 349 h 465"/>
                <a:gd name="T6" fmla="*/ 16 w 167"/>
                <a:gd name="T7" fmla="*/ 465 h 465"/>
                <a:gd name="T8" fmla="*/ 0 w 167"/>
                <a:gd name="T9" fmla="*/ 421 h 465"/>
                <a:gd name="T10" fmla="*/ 123 w 167"/>
                <a:gd name="T11" fmla="*/ 353 h 465"/>
                <a:gd name="T12" fmla="*/ 66 w 167"/>
                <a:gd name="T13" fmla="*/ 235 h 465"/>
                <a:gd name="T14" fmla="*/ 9 w 167"/>
                <a:gd name="T15" fmla="*/ 120 h 465"/>
                <a:gd name="T16" fmla="*/ 127 w 167"/>
                <a:gd name="T17" fmla="*/ 0 h 465"/>
                <a:gd name="T18" fmla="*/ 145 w 167"/>
                <a:gd name="T19" fmla="*/ 37 h 465"/>
                <a:gd name="T20" fmla="*/ 54 w 167"/>
                <a:gd name="T21" fmla="*/ 11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465">
                  <a:moveTo>
                    <a:pt x="54" y="119"/>
                  </a:moveTo>
                  <a:cubicBezTo>
                    <a:pt x="54" y="151"/>
                    <a:pt x="79" y="181"/>
                    <a:pt x="111" y="225"/>
                  </a:cubicBezTo>
                  <a:cubicBezTo>
                    <a:pt x="145" y="272"/>
                    <a:pt x="167" y="309"/>
                    <a:pt x="167" y="349"/>
                  </a:cubicBezTo>
                  <a:cubicBezTo>
                    <a:pt x="167" y="411"/>
                    <a:pt x="92" y="449"/>
                    <a:pt x="16" y="465"/>
                  </a:cubicBezTo>
                  <a:cubicBezTo>
                    <a:pt x="9" y="451"/>
                    <a:pt x="14" y="418"/>
                    <a:pt x="0" y="421"/>
                  </a:cubicBezTo>
                  <a:cubicBezTo>
                    <a:pt x="61" y="409"/>
                    <a:pt x="123" y="394"/>
                    <a:pt x="123" y="353"/>
                  </a:cubicBezTo>
                  <a:cubicBezTo>
                    <a:pt x="123" y="313"/>
                    <a:pt x="99" y="280"/>
                    <a:pt x="66" y="235"/>
                  </a:cubicBezTo>
                  <a:cubicBezTo>
                    <a:pt x="33" y="192"/>
                    <a:pt x="9" y="158"/>
                    <a:pt x="9" y="120"/>
                  </a:cubicBezTo>
                  <a:cubicBezTo>
                    <a:pt x="9" y="57"/>
                    <a:pt x="50" y="15"/>
                    <a:pt x="127" y="0"/>
                  </a:cubicBezTo>
                  <a:cubicBezTo>
                    <a:pt x="132" y="13"/>
                    <a:pt x="138" y="25"/>
                    <a:pt x="145" y="37"/>
                  </a:cubicBezTo>
                  <a:cubicBezTo>
                    <a:pt x="86" y="43"/>
                    <a:pt x="54" y="73"/>
                    <a:pt x="54" y="119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8853488" y="6343650"/>
              <a:ext cx="31750" cy="31750"/>
            </a:xfrm>
            <a:custGeom>
              <a:avLst/>
              <a:gdLst>
                <a:gd name="T0" fmla="*/ 65 w 65"/>
                <a:gd name="T1" fmla="*/ 32 h 64"/>
                <a:gd name="T2" fmla="*/ 55 w 65"/>
                <a:gd name="T3" fmla="*/ 54 h 64"/>
                <a:gd name="T4" fmla="*/ 32 w 65"/>
                <a:gd name="T5" fmla="*/ 64 h 64"/>
                <a:gd name="T6" fmla="*/ 10 w 65"/>
                <a:gd name="T7" fmla="*/ 54 h 64"/>
                <a:gd name="T8" fmla="*/ 0 w 65"/>
                <a:gd name="T9" fmla="*/ 32 h 64"/>
                <a:gd name="T10" fmla="*/ 10 w 65"/>
                <a:gd name="T11" fmla="*/ 9 h 64"/>
                <a:gd name="T12" fmla="*/ 32 w 65"/>
                <a:gd name="T13" fmla="*/ 0 h 64"/>
                <a:gd name="T14" fmla="*/ 55 w 65"/>
                <a:gd name="T15" fmla="*/ 9 h 64"/>
                <a:gd name="T16" fmla="*/ 65 w 65"/>
                <a:gd name="T17" fmla="*/ 32 h 64"/>
                <a:gd name="T18" fmla="*/ 60 w 65"/>
                <a:gd name="T19" fmla="*/ 32 h 64"/>
                <a:gd name="T20" fmla="*/ 52 w 65"/>
                <a:gd name="T21" fmla="*/ 12 h 64"/>
                <a:gd name="T22" fmla="*/ 32 w 65"/>
                <a:gd name="T23" fmla="*/ 4 h 64"/>
                <a:gd name="T24" fmla="*/ 13 w 65"/>
                <a:gd name="T25" fmla="*/ 12 h 64"/>
                <a:gd name="T26" fmla="*/ 4 w 65"/>
                <a:gd name="T27" fmla="*/ 32 h 64"/>
                <a:gd name="T28" fmla="*/ 13 w 65"/>
                <a:gd name="T29" fmla="*/ 52 h 64"/>
                <a:gd name="T30" fmla="*/ 32 w 65"/>
                <a:gd name="T31" fmla="*/ 60 h 64"/>
                <a:gd name="T32" fmla="*/ 52 w 65"/>
                <a:gd name="T33" fmla="*/ 52 h 64"/>
                <a:gd name="T34" fmla="*/ 60 w 65"/>
                <a:gd name="T35" fmla="*/ 32 h 64"/>
                <a:gd name="T36" fmla="*/ 51 w 65"/>
                <a:gd name="T37" fmla="*/ 48 h 64"/>
                <a:gd name="T38" fmla="*/ 42 w 65"/>
                <a:gd name="T39" fmla="*/ 48 h 64"/>
                <a:gd name="T40" fmla="*/ 32 w 65"/>
                <a:gd name="T41" fmla="*/ 35 h 64"/>
                <a:gd name="T42" fmla="*/ 27 w 65"/>
                <a:gd name="T43" fmla="*/ 35 h 64"/>
                <a:gd name="T44" fmla="*/ 27 w 65"/>
                <a:gd name="T45" fmla="*/ 48 h 64"/>
                <a:gd name="T46" fmla="*/ 21 w 65"/>
                <a:gd name="T47" fmla="*/ 48 h 64"/>
                <a:gd name="T48" fmla="*/ 21 w 65"/>
                <a:gd name="T49" fmla="*/ 14 h 64"/>
                <a:gd name="T50" fmla="*/ 31 w 65"/>
                <a:gd name="T51" fmla="*/ 14 h 64"/>
                <a:gd name="T52" fmla="*/ 37 w 65"/>
                <a:gd name="T53" fmla="*/ 14 h 64"/>
                <a:gd name="T54" fmla="*/ 41 w 65"/>
                <a:gd name="T55" fmla="*/ 16 h 64"/>
                <a:gd name="T56" fmla="*/ 44 w 65"/>
                <a:gd name="T57" fmla="*/ 19 h 64"/>
                <a:gd name="T58" fmla="*/ 45 w 65"/>
                <a:gd name="T59" fmla="*/ 23 h 64"/>
                <a:gd name="T60" fmla="*/ 43 w 65"/>
                <a:gd name="T61" fmla="*/ 30 h 64"/>
                <a:gd name="T62" fmla="*/ 38 w 65"/>
                <a:gd name="T63" fmla="*/ 33 h 64"/>
                <a:gd name="T64" fmla="*/ 51 w 65"/>
                <a:gd name="T65" fmla="*/ 48 h 64"/>
                <a:gd name="T66" fmla="*/ 39 w 65"/>
                <a:gd name="T67" fmla="*/ 24 h 64"/>
                <a:gd name="T68" fmla="*/ 38 w 65"/>
                <a:gd name="T69" fmla="*/ 21 h 64"/>
                <a:gd name="T70" fmla="*/ 37 w 65"/>
                <a:gd name="T71" fmla="*/ 20 h 64"/>
                <a:gd name="T72" fmla="*/ 35 w 65"/>
                <a:gd name="T73" fmla="*/ 19 h 64"/>
                <a:gd name="T74" fmla="*/ 32 w 65"/>
                <a:gd name="T75" fmla="*/ 19 h 64"/>
                <a:gd name="T76" fmla="*/ 27 w 65"/>
                <a:gd name="T77" fmla="*/ 19 h 64"/>
                <a:gd name="T78" fmla="*/ 27 w 65"/>
                <a:gd name="T79" fmla="*/ 30 h 64"/>
                <a:gd name="T80" fmla="*/ 31 w 65"/>
                <a:gd name="T81" fmla="*/ 30 h 64"/>
                <a:gd name="T82" fmla="*/ 34 w 65"/>
                <a:gd name="T83" fmla="*/ 30 h 64"/>
                <a:gd name="T84" fmla="*/ 37 w 65"/>
                <a:gd name="T85" fmla="*/ 29 h 64"/>
                <a:gd name="T86" fmla="*/ 38 w 65"/>
                <a:gd name="T87" fmla="*/ 27 h 64"/>
                <a:gd name="T88" fmla="*/ 39 w 65"/>
                <a:gd name="T89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64">
                  <a:moveTo>
                    <a:pt x="65" y="32"/>
                  </a:moveTo>
                  <a:cubicBezTo>
                    <a:pt x="65" y="41"/>
                    <a:pt x="61" y="48"/>
                    <a:pt x="55" y="54"/>
                  </a:cubicBezTo>
                  <a:cubicBezTo>
                    <a:pt x="49" y="61"/>
                    <a:pt x="41" y="64"/>
                    <a:pt x="32" y="64"/>
                  </a:cubicBezTo>
                  <a:cubicBezTo>
                    <a:pt x="23" y="64"/>
                    <a:pt x="16" y="61"/>
                    <a:pt x="10" y="54"/>
                  </a:cubicBezTo>
                  <a:cubicBezTo>
                    <a:pt x="3" y="48"/>
                    <a:pt x="0" y="41"/>
                    <a:pt x="0" y="32"/>
                  </a:cubicBezTo>
                  <a:cubicBezTo>
                    <a:pt x="0" y="23"/>
                    <a:pt x="3" y="15"/>
                    <a:pt x="10" y="9"/>
                  </a:cubicBezTo>
                  <a:cubicBezTo>
                    <a:pt x="16" y="3"/>
                    <a:pt x="23" y="0"/>
                    <a:pt x="32" y="0"/>
                  </a:cubicBezTo>
                  <a:cubicBezTo>
                    <a:pt x="41" y="0"/>
                    <a:pt x="49" y="3"/>
                    <a:pt x="55" y="9"/>
                  </a:cubicBezTo>
                  <a:cubicBezTo>
                    <a:pt x="61" y="15"/>
                    <a:pt x="65" y="23"/>
                    <a:pt x="65" y="32"/>
                  </a:cubicBezTo>
                  <a:close/>
                  <a:moveTo>
                    <a:pt x="60" y="32"/>
                  </a:moveTo>
                  <a:cubicBezTo>
                    <a:pt x="60" y="24"/>
                    <a:pt x="58" y="17"/>
                    <a:pt x="52" y="12"/>
                  </a:cubicBezTo>
                  <a:cubicBezTo>
                    <a:pt x="47" y="6"/>
                    <a:pt x="40" y="4"/>
                    <a:pt x="32" y="4"/>
                  </a:cubicBezTo>
                  <a:cubicBezTo>
                    <a:pt x="25" y="4"/>
                    <a:pt x="18" y="6"/>
                    <a:pt x="13" y="12"/>
                  </a:cubicBezTo>
                  <a:cubicBezTo>
                    <a:pt x="7" y="17"/>
                    <a:pt x="4" y="24"/>
                    <a:pt x="4" y="32"/>
                  </a:cubicBezTo>
                  <a:cubicBezTo>
                    <a:pt x="4" y="39"/>
                    <a:pt x="7" y="46"/>
                    <a:pt x="13" y="52"/>
                  </a:cubicBezTo>
                  <a:cubicBezTo>
                    <a:pt x="18" y="57"/>
                    <a:pt x="25" y="60"/>
                    <a:pt x="32" y="60"/>
                  </a:cubicBezTo>
                  <a:cubicBezTo>
                    <a:pt x="40" y="60"/>
                    <a:pt x="47" y="57"/>
                    <a:pt x="52" y="52"/>
                  </a:cubicBezTo>
                  <a:cubicBezTo>
                    <a:pt x="58" y="46"/>
                    <a:pt x="60" y="39"/>
                    <a:pt x="60" y="32"/>
                  </a:cubicBezTo>
                  <a:close/>
                  <a:moveTo>
                    <a:pt x="51" y="48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4" y="14"/>
                    <a:pt x="36" y="14"/>
                    <a:pt x="37" y="14"/>
                  </a:cubicBezTo>
                  <a:cubicBezTo>
                    <a:pt x="38" y="14"/>
                    <a:pt x="40" y="15"/>
                    <a:pt x="41" y="16"/>
                  </a:cubicBezTo>
                  <a:cubicBezTo>
                    <a:pt x="43" y="17"/>
                    <a:pt x="44" y="18"/>
                    <a:pt x="44" y="19"/>
                  </a:cubicBezTo>
                  <a:cubicBezTo>
                    <a:pt x="45" y="20"/>
                    <a:pt x="45" y="21"/>
                    <a:pt x="45" y="23"/>
                  </a:cubicBezTo>
                  <a:cubicBezTo>
                    <a:pt x="45" y="26"/>
                    <a:pt x="45" y="28"/>
                    <a:pt x="43" y="30"/>
                  </a:cubicBezTo>
                  <a:cubicBezTo>
                    <a:pt x="42" y="31"/>
                    <a:pt x="40" y="32"/>
                    <a:pt x="38" y="33"/>
                  </a:cubicBezTo>
                  <a:lnTo>
                    <a:pt x="51" y="48"/>
                  </a:lnTo>
                  <a:close/>
                  <a:moveTo>
                    <a:pt x="39" y="24"/>
                  </a:moveTo>
                  <a:cubicBezTo>
                    <a:pt x="39" y="23"/>
                    <a:pt x="38" y="22"/>
                    <a:pt x="38" y="21"/>
                  </a:cubicBezTo>
                  <a:cubicBezTo>
                    <a:pt x="38" y="21"/>
                    <a:pt x="37" y="20"/>
                    <a:pt x="37" y="20"/>
                  </a:cubicBezTo>
                  <a:cubicBezTo>
                    <a:pt x="36" y="19"/>
                    <a:pt x="35" y="19"/>
                    <a:pt x="35" y="19"/>
                  </a:cubicBezTo>
                  <a:cubicBezTo>
                    <a:pt x="34" y="19"/>
                    <a:pt x="33" y="19"/>
                    <a:pt x="32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30"/>
                    <a:pt x="36" y="29"/>
                    <a:pt x="37" y="29"/>
                  </a:cubicBezTo>
                  <a:cubicBezTo>
                    <a:pt x="37" y="28"/>
                    <a:pt x="38" y="27"/>
                    <a:pt x="38" y="27"/>
                  </a:cubicBezTo>
                  <a:cubicBezTo>
                    <a:pt x="38" y="26"/>
                    <a:pt x="39" y="25"/>
                    <a:pt x="39" y="2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3975652"/>
            <a:ext cx="9144000" cy="296562"/>
            <a:chOff x="0" y="0"/>
            <a:chExt cx="9144000" cy="296562"/>
          </a:xfrm>
        </p:grpSpPr>
        <p:sp>
          <p:nvSpPr>
            <p:cNvPr id="23" name="Rectangle 22"/>
            <p:cNvSpPr/>
            <p:nvPr userDrawn="1"/>
          </p:nvSpPr>
          <p:spPr>
            <a:xfrm>
              <a:off x="0" y="0"/>
              <a:ext cx="9144000" cy="296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4856208" y="24712"/>
              <a:ext cx="4065373" cy="197708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85000"/>
                </a:lnSpc>
                <a:spcBef>
                  <a:spcPts val="7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i="1" kern="12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  <a:shade val="100000"/>
                          <a:satMod val="115000"/>
                        </a:schemeClr>
                      </a:gs>
                    </a:gsLst>
                    <a:lin ang="13500000" scaled="1"/>
                    <a:tileRect/>
                  </a:gradFill>
                  <a:effectLst/>
                  <a:latin typeface="+mn-lt"/>
                  <a:ea typeface="+mn-ea"/>
                  <a:cs typeface="+mn-cs"/>
                </a:rPr>
                <a:t>You’ll make breakthroughs</a:t>
              </a:r>
            </a:p>
            <a:p>
              <a:pPr algn="r">
                <a:lnSpc>
                  <a:spcPct val="85000"/>
                </a:lnSpc>
                <a:spcBef>
                  <a:spcPts val="700"/>
                </a:spcBef>
              </a:pPr>
              <a:endParaRPr lang="en-US" sz="1600" b="1" i="1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</a:endParaRPr>
            </a:p>
          </p:txBody>
        </p:sp>
      </p:grpSp>
      <p:cxnSp>
        <p:nvCxnSpPr>
          <p:cNvPr id="26" name="Straight Connector 25"/>
          <p:cNvCxnSpPr/>
          <p:nvPr userDrawn="1"/>
        </p:nvCxnSpPr>
        <p:spPr>
          <a:xfrm flipV="1">
            <a:off x="3237470" y="4494638"/>
            <a:ext cx="0" cy="12356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32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919" y="366976"/>
            <a:ext cx="849014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632" y="1149178"/>
            <a:ext cx="8464379" cy="4967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9587" y="6664632"/>
            <a:ext cx="1007707" cy="13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85000"/>
              </a:lnSpc>
              <a:spcAft>
                <a:spcPts val="600"/>
              </a:spcAft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0945A5B-6FD1-4E75-90E0-1022EA54FCB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916863" y="6302375"/>
            <a:ext cx="968375" cy="271463"/>
            <a:chOff x="7916863" y="6302375"/>
            <a:chExt cx="968375" cy="271463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7916863" y="6302375"/>
              <a:ext cx="96837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916863" y="6307138"/>
              <a:ext cx="22225" cy="261938"/>
            </a:xfrm>
            <a:custGeom>
              <a:avLst/>
              <a:gdLst>
                <a:gd name="T0" fmla="*/ 23 w 46"/>
                <a:gd name="T1" fmla="*/ 543 h 544"/>
                <a:gd name="T2" fmla="*/ 0 w 46"/>
                <a:gd name="T3" fmla="*/ 544 h 544"/>
                <a:gd name="T4" fmla="*/ 2 w 46"/>
                <a:gd name="T5" fmla="*/ 325 h 544"/>
                <a:gd name="T6" fmla="*/ 0 w 46"/>
                <a:gd name="T7" fmla="*/ 0 h 544"/>
                <a:gd name="T8" fmla="*/ 23 w 46"/>
                <a:gd name="T9" fmla="*/ 1 h 544"/>
                <a:gd name="T10" fmla="*/ 46 w 46"/>
                <a:gd name="T11" fmla="*/ 0 h 544"/>
                <a:gd name="T12" fmla="*/ 44 w 46"/>
                <a:gd name="T13" fmla="*/ 348 h 544"/>
                <a:gd name="T14" fmla="*/ 46 w 46"/>
                <a:gd name="T15" fmla="*/ 544 h 544"/>
                <a:gd name="T16" fmla="*/ 23 w 46"/>
                <a:gd name="T17" fmla="*/ 543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44">
                  <a:moveTo>
                    <a:pt x="23" y="543"/>
                  </a:moveTo>
                  <a:cubicBezTo>
                    <a:pt x="15" y="543"/>
                    <a:pt x="8" y="544"/>
                    <a:pt x="0" y="544"/>
                  </a:cubicBezTo>
                  <a:cubicBezTo>
                    <a:pt x="1" y="477"/>
                    <a:pt x="2" y="404"/>
                    <a:pt x="2" y="325"/>
                  </a:cubicBezTo>
                  <a:cubicBezTo>
                    <a:pt x="2" y="241"/>
                    <a:pt x="0" y="133"/>
                    <a:pt x="0" y="0"/>
                  </a:cubicBezTo>
                  <a:cubicBezTo>
                    <a:pt x="8" y="1"/>
                    <a:pt x="16" y="1"/>
                    <a:pt x="23" y="1"/>
                  </a:cubicBezTo>
                  <a:cubicBezTo>
                    <a:pt x="32" y="1"/>
                    <a:pt x="39" y="1"/>
                    <a:pt x="46" y="0"/>
                  </a:cubicBezTo>
                  <a:cubicBezTo>
                    <a:pt x="45" y="177"/>
                    <a:pt x="44" y="293"/>
                    <a:pt x="44" y="348"/>
                  </a:cubicBezTo>
                  <a:cubicBezTo>
                    <a:pt x="44" y="428"/>
                    <a:pt x="45" y="493"/>
                    <a:pt x="46" y="544"/>
                  </a:cubicBezTo>
                  <a:cubicBezTo>
                    <a:pt x="38" y="544"/>
                    <a:pt x="31" y="543"/>
                    <a:pt x="23" y="543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7954963" y="6350000"/>
              <a:ext cx="85725" cy="219075"/>
            </a:xfrm>
            <a:custGeom>
              <a:avLst/>
              <a:gdLst>
                <a:gd name="T0" fmla="*/ 155 w 177"/>
                <a:gd name="T1" fmla="*/ 456 h 456"/>
                <a:gd name="T2" fmla="*/ 131 w 177"/>
                <a:gd name="T3" fmla="*/ 456 h 456"/>
                <a:gd name="T4" fmla="*/ 133 w 177"/>
                <a:gd name="T5" fmla="*/ 346 h 456"/>
                <a:gd name="T6" fmla="*/ 131 w 177"/>
                <a:gd name="T7" fmla="*/ 253 h 456"/>
                <a:gd name="T8" fmla="*/ 44 w 177"/>
                <a:gd name="T9" fmla="*/ 126 h 456"/>
                <a:gd name="T10" fmla="*/ 47 w 177"/>
                <a:gd name="T11" fmla="*/ 456 h 456"/>
                <a:gd name="T12" fmla="*/ 23 w 177"/>
                <a:gd name="T13" fmla="*/ 455 h 456"/>
                <a:gd name="T14" fmla="*/ 0 w 177"/>
                <a:gd name="T15" fmla="*/ 456 h 456"/>
                <a:gd name="T16" fmla="*/ 3 w 177"/>
                <a:gd name="T17" fmla="*/ 210 h 456"/>
                <a:gd name="T18" fmla="*/ 0 w 177"/>
                <a:gd name="T19" fmla="*/ 0 h 456"/>
                <a:gd name="T20" fmla="*/ 16 w 177"/>
                <a:gd name="T21" fmla="*/ 1 h 456"/>
                <a:gd name="T22" fmla="*/ 31 w 177"/>
                <a:gd name="T23" fmla="*/ 0 h 456"/>
                <a:gd name="T24" fmla="*/ 133 w 177"/>
                <a:gd name="T25" fmla="*/ 181 h 456"/>
                <a:gd name="T26" fmla="*/ 133 w 177"/>
                <a:gd name="T27" fmla="*/ 109 h 456"/>
                <a:gd name="T28" fmla="*/ 131 w 177"/>
                <a:gd name="T29" fmla="*/ 0 h 456"/>
                <a:gd name="T30" fmla="*/ 155 w 177"/>
                <a:gd name="T31" fmla="*/ 1 h 456"/>
                <a:gd name="T32" fmla="*/ 177 w 177"/>
                <a:gd name="T33" fmla="*/ 0 h 456"/>
                <a:gd name="T34" fmla="*/ 174 w 177"/>
                <a:gd name="T35" fmla="*/ 226 h 456"/>
                <a:gd name="T36" fmla="*/ 177 w 177"/>
                <a:gd name="T37" fmla="*/ 456 h 456"/>
                <a:gd name="T38" fmla="*/ 155 w 177"/>
                <a:gd name="T39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456">
                  <a:moveTo>
                    <a:pt x="155" y="456"/>
                  </a:moveTo>
                  <a:cubicBezTo>
                    <a:pt x="146" y="456"/>
                    <a:pt x="139" y="456"/>
                    <a:pt x="131" y="456"/>
                  </a:cubicBezTo>
                  <a:cubicBezTo>
                    <a:pt x="132" y="412"/>
                    <a:pt x="133" y="375"/>
                    <a:pt x="133" y="346"/>
                  </a:cubicBezTo>
                  <a:cubicBezTo>
                    <a:pt x="133" y="316"/>
                    <a:pt x="132" y="285"/>
                    <a:pt x="131" y="253"/>
                  </a:cubicBezTo>
                  <a:cubicBezTo>
                    <a:pt x="95" y="203"/>
                    <a:pt x="65" y="162"/>
                    <a:pt x="44" y="126"/>
                  </a:cubicBezTo>
                  <a:cubicBezTo>
                    <a:pt x="44" y="275"/>
                    <a:pt x="44" y="385"/>
                    <a:pt x="47" y="456"/>
                  </a:cubicBezTo>
                  <a:cubicBezTo>
                    <a:pt x="39" y="456"/>
                    <a:pt x="31" y="455"/>
                    <a:pt x="23" y="455"/>
                  </a:cubicBezTo>
                  <a:cubicBezTo>
                    <a:pt x="16" y="455"/>
                    <a:pt x="8" y="456"/>
                    <a:pt x="0" y="456"/>
                  </a:cubicBezTo>
                  <a:cubicBezTo>
                    <a:pt x="3" y="371"/>
                    <a:pt x="3" y="288"/>
                    <a:pt x="3" y="210"/>
                  </a:cubicBezTo>
                  <a:cubicBezTo>
                    <a:pt x="3" y="130"/>
                    <a:pt x="3" y="60"/>
                    <a:pt x="0" y="0"/>
                  </a:cubicBezTo>
                  <a:cubicBezTo>
                    <a:pt x="6" y="0"/>
                    <a:pt x="10" y="1"/>
                    <a:pt x="16" y="1"/>
                  </a:cubicBezTo>
                  <a:cubicBezTo>
                    <a:pt x="21" y="1"/>
                    <a:pt x="26" y="0"/>
                    <a:pt x="31" y="0"/>
                  </a:cubicBezTo>
                  <a:cubicBezTo>
                    <a:pt x="49" y="51"/>
                    <a:pt x="82" y="112"/>
                    <a:pt x="133" y="181"/>
                  </a:cubicBezTo>
                  <a:cubicBezTo>
                    <a:pt x="133" y="109"/>
                    <a:pt x="133" y="109"/>
                    <a:pt x="133" y="109"/>
                  </a:cubicBezTo>
                  <a:cubicBezTo>
                    <a:pt x="133" y="81"/>
                    <a:pt x="133" y="44"/>
                    <a:pt x="131" y="0"/>
                  </a:cubicBezTo>
                  <a:cubicBezTo>
                    <a:pt x="139" y="0"/>
                    <a:pt x="146" y="1"/>
                    <a:pt x="155" y="1"/>
                  </a:cubicBezTo>
                  <a:cubicBezTo>
                    <a:pt x="162" y="1"/>
                    <a:pt x="170" y="0"/>
                    <a:pt x="177" y="0"/>
                  </a:cubicBezTo>
                  <a:cubicBezTo>
                    <a:pt x="175" y="54"/>
                    <a:pt x="174" y="129"/>
                    <a:pt x="174" y="226"/>
                  </a:cubicBezTo>
                  <a:cubicBezTo>
                    <a:pt x="174" y="323"/>
                    <a:pt x="175" y="401"/>
                    <a:pt x="177" y="456"/>
                  </a:cubicBezTo>
                  <a:cubicBezTo>
                    <a:pt x="170" y="456"/>
                    <a:pt x="162" y="456"/>
                    <a:pt x="155" y="45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8039101" y="6350000"/>
              <a:ext cx="76200" cy="219075"/>
            </a:xfrm>
            <a:custGeom>
              <a:avLst/>
              <a:gdLst>
                <a:gd name="T0" fmla="*/ 160 w 160"/>
                <a:gd name="T1" fmla="*/ 26 h 456"/>
                <a:gd name="T2" fmla="*/ 160 w 160"/>
                <a:gd name="T3" fmla="*/ 41 h 456"/>
                <a:gd name="T4" fmla="*/ 128 w 160"/>
                <a:gd name="T5" fmla="*/ 40 h 456"/>
                <a:gd name="T6" fmla="*/ 110 w 160"/>
                <a:gd name="T7" fmla="*/ 41 h 456"/>
                <a:gd name="T8" fmla="*/ 108 w 160"/>
                <a:gd name="T9" fmla="*/ 189 h 456"/>
                <a:gd name="T10" fmla="*/ 110 w 160"/>
                <a:gd name="T11" fmla="*/ 456 h 456"/>
                <a:gd name="T12" fmla="*/ 87 w 160"/>
                <a:gd name="T13" fmla="*/ 455 h 456"/>
                <a:gd name="T14" fmla="*/ 65 w 160"/>
                <a:gd name="T15" fmla="*/ 456 h 456"/>
                <a:gd name="T16" fmla="*/ 66 w 160"/>
                <a:gd name="T17" fmla="*/ 258 h 456"/>
                <a:gd name="T18" fmla="*/ 65 w 160"/>
                <a:gd name="T19" fmla="*/ 41 h 456"/>
                <a:gd name="T20" fmla="*/ 49 w 160"/>
                <a:gd name="T21" fmla="*/ 40 h 456"/>
                <a:gd name="T22" fmla="*/ 0 w 160"/>
                <a:gd name="T23" fmla="*/ 41 h 456"/>
                <a:gd name="T24" fmla="*/ 1 w 160"/>
                <a:gd name="T25" fmla="*/ 21 h 456"/>
                <a:gd name="T26" fmla="*/ 4 w 160"/>
                <a:gd name="T27" fmla="*/ 0 h 456"/>
                <a:gd name="T28" fmla="*/ 88 w 160"/>
                <a:gd name="T29" fmla="*/ 2 h 456"/>
                <a:gd name="T30" fmla="*/ 160 w 160"/>
                <a:gd name="T31" fmla="*/ 0 h 456"/>
                <a:gd name="T32" fmla="*/ 160 w 160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456">
                  <a:moveTo>
                    <a:pt x="160" y="26"/>
                  </a:moveTo>
                  <a:cubicBezTo>
                    <a:pt x="160" y="29"/>
                    <a:pt x="160" y="34"/>
                    <a:pt x="160" y="41"/>
                  </a:cubicBezTo>
                  <a:cubicBezTo>
                    <a:pt x="148" y="40"/>
                    <a:pt x="137" y="40"/>
                    <a:pt x="128" y="40"/>
                  </a:cubicBezTo>
                  <a:cubicBezTo>
                    <a:pt x="122" y="40"/>
                    <a:pt x="115" y="40"/>
                    <a:pt x="110" y="41"/>
                  </a:cubicBezTo>
                  <a:cubicBezTo>
                    <a:pt x="109" y="77"/>
                    <a:pt x="108" y="127"/>
                    <a:pt x="108" y="189"/>
                  </a:cubicBezTo>
                  <a:cubicBezTo>
                    <a:pt x="108" y="234"/>
                    <a:pt x="109" y="323"/>
                    <a:pt x="110" y="456"/>
                  </a:cubicBezTo>
                  <a:cubicBezTo>
                    <a:pt x="103" y="456"/>
                    <a:pt x="95" y="455"/>
                    <a:pt x="87" y="455"/>
                  </a:cubicBezTo>
                  <a:cubicBezTo>
                    <a:pt x="80" y="455"/>
                    <a:pt x="72" y="456"/>
                    <a:pt x="65" y="456"/>
                  </a:cubicBezTo>
                  <a:cubicBezTo>
                    <a:pt x="65" y="370"/>
                    <a:pt x="66" y="304"/>
                    <a:pt x="66" y="258"/>
                  </a:cubicBezTo>
                  <a:cubicBezTo>
                    <a:pt x="66" y="209"/>
                    <a:pt x="65" y="137"/>
                    <a:pt x="65" y="41"/>
                  </a:cubicBezTo>
                  <a:cubicBezTo>
                    <a:pt x="61" y="40"/>
                    <a:pt x="56" y="40"/>
                    <a:pt x="49" y="40"/>
                  </a:cubicBezTo>
                  <a:cubicBezTo>
                    <a:pt x="40" y="40"/>
                    <a:pt x="15" y="40"/>
                    <a:pt x="0" y="41"/>
                  </a:cubicBezTo>
                  <a:cubicBezTo>
                    <a:pt x="1" y="34"/>
                    <a:pt x="1" y="28"/>
                    <a:pt x="1" y="21"/>
                  </a:cubicBezTo>
                  <a:cubicBezTo>
                    <a:pt x="1" y="14"/>
                    <a:pt x="5" y="7"/>
                    <a:pt x="4" y="0"/>
                  </a:cubicBezTo>
                  <a:cubicBezTo>
                    <a:pt x="24" y="1"/>
                    <a:pt x="58" y="2"/>
                    <a:pt x="88" y="2"/>
                  </a:cubicBezTo>
                  <a:cubicBezTo>
                    <a:pt x="117" y="2"/>
                    <a:pt x="141" y="1"/>
                    <a:pt x="160" y="0"/>
                  </a:cubicBezTo>
                  <a:cubicBezTo>
                    <a:pt x="160" y="13"/>
                    <a:pt x="160" y="22"/>
                    <a:pt x="160" y="2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8128001" y="6350000"/>
              <a:ext cx="55563" cy="219075"/>
            </a:xfrm>
            <a:custGeom>
              <a:avLst/>
              <a:gdLst>
                <a:gd name="T0" fmla="*/ 55 w 117"/>
                <a:gd name="T1" fmla="*/ 455 h 456"/>
                <a:gd name="T2" fmla="*/ 0 w 117"/>
                <a:gd name="T3" fmla="*/ 456 h 456"/>
                <a:gd name="T4" fmla="*/ 2 w 117"/>
                <a:gd name="T5" fmla="*/ 215 h 456"/>
                <a:gd name="T6" fmla="*/ 0 w 117"/>
                <a:gd name="T7" fmla="*/ 0 h 456"/>
                <a:gd name="T8" fmla="*/ 85 w 117"/>
                <a:gd name="T9" fmla="*/ 1 h 456"/>
                <a:gd name="T10" fmla="*/ 115 w 117"/>
                <a:gd name="T11" fmla="*/ 0 h 456"/>
                <a:gd name="T12" fmla="*/ 114 w 117"/>
                <a:gd name="T13" fmla="*/ 20 h 456"/>
                <a:gd name="T14" fmla="*/ 115 w 117"/>
                <a:gd name="T15" fmla="*/ 41 h 456"/>
                <a:gd name="T16" fmla="*/ 77 w 117"/>
                <a:gd name="T17" fmla="*/ 40 h 456"/>
                <a:gd name="T18" fmla="*/ 45 w 117"/>
                <a:gd name="T19" fmla="*/ 41 h 456"/>
                <a:gd name="T20" fmla="*/ 45 w 117"/>
                <a:gd name="T21" fmla="*/ 116 h 456"/>
                <a:gd name="T22" fmla="*/ 45 w 117"/>
                <a:gd name="T23" fmla="*/ 154 h 456"/>
                <a:gd name="T24" fmla="*/ 92 w 117"/>
                <a:gd name="T25" fmla="*/ 155 h 456"/>
                <a:gd name="T26" fmla="*/ 111 w 117"/>
                <a:gd name="T27" fmla="*/ 154 h 456"/>
                <a:gd name="T28" fmla="*/ 110 w 117"/>
                <a:gd name="T29" fmla="*/ 171 h 456"/>
                <a:gd name="T30" fmla="*/ 111 w 117"/>
                <a:gd name="T31" fmla="*/ 193 h 456"/>
                <a:gd name="T32" fmla="*/ 77 w 117"/>
                <a:gd name="T33" fmla="*/ 193 h 456"/>
                <a:gd name="T34" fmla="*/ 45 w 117"/>
                <a:gd name="T35" fmla="*/ 193 h 456"/>
                <a:gd name="T36" fmla="*/ 45 w 117"/>
                <a:gd name="T37" fmla="*/ 303 h 456"/>
                <a:gd name="T38" fmla="*/ 45 w 117"/>
                <a:gd name="T39" fmla="*/ 417 h 456"/>
                <a:gd name="T40" fmla="*/ 84 w 117"/>
                <a:gd name="T41" fmla="*/ 418 h 456"/>
                <a:gd name="T42" fmla="*/ 117 w 117"/>
                <a:gd name="T43" fmla="*/ 417 h 456"/>
                <a:gd name="T44" fmla="*/ 116 w 117"/>
                <a:gd name="T45" fmla="*/ 437 h 456"/>
                <a:gd name="T46" fmla="*/ 117 w 117"/>
                <a:gd name="T47" fmla="*/ 456 h 456"/>
                <a:gd name="T48" fmla="*/ 55 w 117"/>
                <a:gd name="T4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5"/>
                  </a:moveTo>
                  <a:cubicBezTo>
                    <a:pt x="36" y="455"/>
                    <a:pt x="17" y="456"/>
                    <a:pt x="0" y="456"/>
                  </a:cubicBezTo>
                  <a:cubicBezTo>
                    <a:pt x="1" y="348"/>
                    <a:pt x="2" y="267"/>
                    <a:pt x="2" y="215"/>
                  </a:cubicBezTo>
                  <a:cubicBezTo>
                    <a:pt x="2" y="143"/>
                    <a:pt x="1" y="71"/>
                    <a:pt x="0" y="0"/>
                  </a:cubicBezTo>
                  <a:cubicBezTo>
                    <a:pt x="27" y="0"/>
                    <a:pt x="55" y="1"/>
                    <a:pt x="85" y="1"/>
                  </a:cubicBezTo>
                  <a:cubicBezTo>
                    <a:pt x="93" y="1"/>
                    <a:pt x="103" y="0"/>
                    <a:pt x="115" y="0"/>
                  </a:cubicBezTo>
                  <a:cubicBezTo>
                    <a:pt x="114" y="7"/>
                    <a:pt x="114" y="14"/>
                    <a:pt x="114" y="20"/>
                  </a:cubicBezTo>
                  <a:cubicBezTo>
                    <a:pt x="114" y="27"/>
                    <a:pt x="114" y="34"/>
                    <a:pt x="115" y="41"/>
                  </a:cubicBezTo>
                  <a:cubicBezTo>
                    <a:pt x="101" y="40"/>
                    <a:pt x="88" y="40"/>
                    <a:pt x="77" y="40"/>
                  </a:cubicBezTo>
                  <a:cubicBezTo>
                    <a:pt x="65" y="40"/>
                    <a:pt x="55" y="40"/>
                    <a:pt x="45" y="41"/>
                  </a:cubicBezTo>
                  <a:cubicBezTo>
                    <a:pt x="45" y="60"/>
                    <a:pt x="45" y="86"/>
                    <a:pt x="45" y="116"/>
                  </a:cubicBezTo>
                  <a:cubicBezTo>
                    <a:pt x="45" y="126"/>
                    <a:pt x="45" y="139"/>
                    <a:pt x="45" y="154"/>
                  </a:cubicBezTo>
                  <a:cubicBezTo>
                    <a:pt x="60" y="154"/>
                    <a:pt x="76" y="155"/>
                    <a:pt x="92" y="155"/>
                  </a:cubicBezTo>
                  <a:cubicBezTo>
                    <a:pt x="97" y="155"/>
                    <a:pt x="103" y="154"/>
                    <a:pt x="111" y="154"/>
                  </a:cubicBezTo>
                  <a:cubicBezTo>
                    <a:pt x="111" y="158"/>
                    <a:pt x="110" y="165"/>
                    <a:pt x="110" y="171"/>
                  </a:cubicBezTo>
                  <a:cubicBezTo>
                    <a:pt x="110" y="178"/>
                    <a:pt x="111" y="185"/>
                    <a:pt x="111" y="193"/>
                  </a:cubicBezTo>
                  <a:cubicBezTo>
                    <a:pt x="99" y="193"/>
                    <a:pt x="88" y="193"/>
                    <a:pt x="77" y="193"/>
                  </a:cubicBezTo>
                  <a:cubicBezTo>
                    <a:pt x="66" y="193"/>
                    <a:pt x="55" y="193"/>
                    <a:pt x="45" y="193"/>
                  </a:cubicBezTo>
                  <a:cubicBezTo>
                    <a:pt x="45" y="234"/>
                    <a:pt x="45" y="271"/>
                    <a:pt x="45" y="303"/>
                  </a:cubicBezTo>
                  <a:cubicBezTo>
                    <a:pt x="45" y="334"/>
                    <a:pt x="45" y="372"/>
                    <a:pt x="45" y="417"/>
                  </a:cubicBezTo>
                  <a:cubicBezTo>
                    <a:pt x="60" y="417"/>
                    <a:pt x="73" y="418"/>
                    <a:pt x="84" y="418"/>
                  </a:cubicBezTo>
                  <a:cubicBezTo>
                    <a:pt x="96" y="418"/>
                    <a:pt x="107" y="417"/>
                    <a:pt x="117" y="417"/>
                  </a:cubicBezTo>
                  <a:cubicBezTo>
                    <a:pt x="117" y="423"/>
                    <a:pt x="116" y="430"/>
                    <a:pt x="116" y="437"/>
                  </a:cubicBezTo>
                  <a:cubicBezTo>
                    <a:pt x="116" y="443"/>
                    <a:pt x="117" y="450"/>
                    <a:pt x="117" y="456"/>
                  </a:cubicBezTo>
                  <a:cubicBezTo>
                    <a:pt x="96" y="456"/>
                    <a:pt x="75" y="455"/>
                    <a:pt x="55" y="455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 noEditPoints="1"/>
            </p:cNvSpPr>
            <p:nvPr userDrawn="1"/>
          </p:nvSpPr>
          <p:spPr bwMode="auto">
            <a:xfrm>
              <a:off x="8199438" y="6350000"/>
              <a:ext cx="84138" cy="219075"/>
            </a:xfrm>
            <a:custGeom>
              <a:avLst/>
              <a:gdLst>
                <a:gd name="T0" fmla="*/ 152 w 176"/>
                <a:gd name="T1" fmla="*/ 455 h 456"/>
                <a:gd name="T2" fmla="*/ 128 w 176"/>
                <a:gd name="T3" fmla="*/ 456 h 456"/>
                <a:gd name="T4" fmla="*/ 63 w 176"/>
                <a:gd name="T5" fmla="*/ 238 h 456"/>
                <a:gd name="T6" fmla="*/ 45 w 176"/>
                <a:gd name="T7" fmla="*/ 241 h 456"/>
                <a:gd name="T8" fmla="*/ 43 w 176"/>
                <a:gd name="T9" fmla="*/ 304 h 456"/>
                <a:gd name="T10" fmla="*/ 45 w 176"/>
                <a:gd name="T11" fmla="*/ 456 h 456"/>
                <a:gd name="T12" fmla="*/ 22 w 176"/>
                <a:gd name="T13" fmla="*/ 455 h 456"/>
                <a:gd name="T14" fmla="*/ 0 w 176"/>
                <a:gd name="T15" fmla="*/ 456 h 456"/>
                <a:gd name="T16" fmla="*/ 2 w 176"/>
                <a:gd name="T17" fmla="*/ 245 h 456"/>
                <a:gd name="T18" fmla="*/ 0 w 176"/>
                <a:gd name="T19" fmla="*/ 0 h 456"/>
                <a:gd name="T20" fmla="*/ 23 w 176"/>
                <a:gd name="T21" fmla="*/ 1 h 456"/>
                <a:gd name="T22" fmla="*/ 59 w 176"/>
                <a:gd name="T23" fmla="*/ 0 h 456"/>
                <a:gd name="T24" fmla="*/ 151 w 176"/>
                <a:gd name="T25" fmla="*/ 103 h 456"/>
                <a:gd name="T26" fmla="*/ 100 w 176"/>
                <a:gd name="T27" fmla="*/ 222 h 456"/>
                <a:gd name="T28" fmla="*/ 176 w 176"/>
                <a:gd name="T29" fmla="*/ 456 h 456"/>
                <a:gd name="T30" fmla="*/ 152 w 176"/>
                <a:gd name="T31" fmla="*/ 455 h 456"/>
                <a:gd name="T32" fmla="*/ 110 w 176"/>
                <a:gd name="T33" fmla="*/ 103 h 456"/>
                <a:gd name="T34" fmla="*/ 52 w 176"/>
                <a:gd name="T35" fmla="*/ 40 h 456"/>
                <a:gd name="T36" fmla="*/ 45 w 176"/>
                <a:gd name="T37" fmla="*/ 40 h 456"/>
                <a:gd name="T38" fmla="*/ 45 w 176"/>
                <a:gd name="T39" fmla="*/ 197 h 456"/>
                <a:gd name="T40" fmla="*/ 110 w 176"/>
                <a:gd name="T41" fmla="*/ 103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456">
                  <a:moveTo>
                    <a:pt x="152" y="455"/>
                  </a:moveTo>
                  <a:cubicBezTo>
                    <a:pt x="144" y="455"/>
                    <a:pt x="136" y="456"/>
                    <a:pt x="128" y="456"/>
                  </a:cubicBezTo>
                  <a:cubicBezTo>
                    <a:pt x="109" y="412"/>
                    <a:pt x="87" y="339"/>
                    <a:pt x="63" y="238"/>
                  </a:cubicBezTo>
                  <a:cubicBezTo>
                    <a:pt x="56" y="239"/>
                    <a:pt x="50" y="241"/>
                    <a:pt x="45" y="241"/>
                  </a:cubicBezTo>
                  <a:cubicBezTo>
                    <a:pt x="44" y="257"/>
                    <a:pt x="43" y="278"/>
                    <a:pt x="43" y="304"/>
                  </a:cubicBezTo>
                  <a:cubicBezTo>
                    <a:pt x="43" y="320"/>
                    <a:pt x="44" y="371"/>
                    <a:pt x="45" y="456"/>
                  </a:cubicBezTo>
                  <a:cubicBezTo>
                    <a:pt x="37" y="456"/>
                    <a:pt x="30" y="455"/>
                    <a:pt x="22" y="455"/>
                  </a:cubicBezTo>
                  <a:cubicBezTo>
                    <a:pt x="14" y="455"/>
                    <a:pt x="8" y="456"/>
                    <a:pt x="0" y="456"/>
                  </a:cubicBezTo>
                  <a:cubicBezTo>
                    <a:pt x="2" y="393"/>
                    <a:pt x="2" y="322"/>
                    <a:pt x="2" y="245"/>
                  </a:cubicBezTo>
                  <a:cubicBezTo>
                    <a:pt x="2" y="174"/>
                    <a:pt x="2" y="92"/>
                    <a:pt x="0" y="0"/>
                  </a:cubicBezTo>
                  <a:cubicBezTo>
                    <a:pt x="8" y="1"/>
                    <a:pt x="16" y="1"/>
                    <a:pt x="23" y="1"/>
                  </a:cubicBezTo>
                  <a:cubicBezTo>
                    <a:pt x="37" y="1"/>
                    <a:pt x="49" y="0"/>
                    <a:pt x="59" y="0"/>
                  </a:cubicBezTo>
                  <a:cubicBezTo>
                    <a:pt x="116" y="0"/>
                    <a:pt x="151" y="40"/>
                    <a:pt x="151" y="103"/>
                  </a:cubicBezTo>
                  <a:cubicBezTo>
                    <a:pt x="151" y="157"/>
                    <a:pt x="136" y="194"/>
                    <a:pt x="100" y="222"/>
                  </a:cubicBezTo>
                  <a:cubicBezTo>
                    <a:pt x="124" y="320"/>
                    <a:pt x="149" y="398"/>
                    <a:pt x="176" y="456"/>
                  </a:cubicBezTo>
                  <a:cubicBezTo>
                    <a:pt x="168" y="456"/>
                    <a:pt x="160" y="455"/>
                    <a:pt x="152" y="455"/>
                  </a:cubicBezTo>
                  <a:close/>
                  <a:moveTo>
                    <a:pt x="110" y="103"/>
                  </a:moveTo>
                  <a:cubicBezTo>
                    <a:pt x="110" y="59"/>
                    <a:pt x="93" y="40"/>
                    <a:pt x="52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197"/>
                    <a:pt x="45" y="197"/>
                    <a:pt x="45" y="197"/>
                  </a:cubicBezTo>
                  <a:cubicBezTo>
                    <a:pt x="87" y="193"/>
                    <a:pt x="110" y="161"/>
                    <a:pt x="110" y="103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8272463" y="6302375"/>
              <a:ext cx="92075" cy="266700"/>
            </a:xfrm>
            <a:custGeom>
              <a:avLst/>
              <a:gdLst>
                <a:gd name="T0" fmla="*/ 60 w 190"/>
                <a:gd name="T1" fmla="*/ 136 h 554"/>
                <a:gd name="T2" fmla="*/ 105 w 190"/>
                <a:gd name="T3" fmla="*/ 240 h 554"/>
                <a:gd name="T4" fmla="*/ 190 w 190"/>
                <a:gd name="T5" fmla="*/ 418 h 554"/>
                <a:gd name="T6" fmla="*/ 23 w 190"/>
                <a:gd name="T7" fmla="*/ 554 h 554"/>
                <a:gd name="T8" fmla="*/ 0 w 190"/>
                <a:gd name="T9" fmla="*/ 512 h 554"/>
                <a:gd name="T10" fmla="*/ 145 w 190"/>
                <a:gd name="T11" fmla="*/ 422 h 554"/>
                <a:gd name="T12" fmla="*/ 80 w 190"/>
                <a:gd name="T13" fmla="*/ 279 h 554"/>
                <a:gd name="T14" fmla="*/ 15 w 190"/>
                <a:gd name="T15" fmla="*/ 138 h 554"/>
                <a:gd name="T16" fmla="*/ 145 w 190"/>
                <a:gd name="T17" fmla="*/ 0 h 554"/>
                <a:gd name="T18" fmla="*/ 162 w 190"/>
                <a:gd name="T19" fmla="*/ 38 h 554"/>
                <a:gd name="T20" fmla="*/ 60 w 190"/>
                <a:gd name="T21" fmla="*/ 13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554">
                  <a:moveTo>
                    <a:pt x="60" y="136"/>
                  </a:moveTo>
                  <a:cubicBezTo>
                    <a:pt x="60" y="170"/>
                    <a:pt x="78" y="200"/>
                    <a:pt x="105" y="240"/>
                  </a:cubicBezTo>
                  <a:cubicBezTo>
                    <a:pt x="153" y="308"/>
                    <a:pt x="190" y="359"/>
                    <a:pt x="190" y="418"/>
                  </a:cubicBezTo>
                  <a:cubicBezTo>
                    <a:pt x="190" y="490"/>
                    <a:pt x="108" y="535"/>
                    <a:pt x="23" y="554"/>
                  </a:cubicBezTo>
                  <a:cubicBezTo>
                    <a:pt x="18" y="541"/>
                    <a:pt x="8" y="525"/>
                    <a:pt x="0" y="512"/>
                  </a:cubicBezTo>
                  <a:cubicBezTo>
                    <a:pt x="66" y="502"/>
                    <a:pt x="145" y="473"/>
                    <a:pt x="145" y="422"/>
                  </a:cubicBezTo>
                  <a:cubicBezTo>
                    <a:pt x="145" y="376"/>
                    <a:pt x="118" y="333"/>
                    <a:pt x="80" y="279"/>
                  </a:cubicBezTo>
                  <a:cubicBezTo>
                    <a:pt x="43" y="227"/>
                    <a:pt x="15" y="188"/>
                    <a:pt x="15" y="138"/>
                  </a:cubicBezTo>
                  <a:cubicBezTo>
                    <a:pt x="15" y="67"/>
                    <a:pt x="62" y="15"/>
                    <a:pt x="145" y="0"/>
                  </a:cubicBezTo>
                  <a:cubicBezTo>
                    <a:pt x="150" y="14"/>
                    <a:pt x="156" y="27"/>
                    <a:pt x="162" y="38"/>
                  </a:cubicBezTo>
                  <a:cubicBezTo>
                    <a:pt x="98" y="45"/>
                    <a:pt x="60" y="83"/>
                    <a:pt x="60" y="13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8343901" y="6350000"/>
              <a:ext cx="93663" cy="219075"/>
            </a:xfrm>
            <a:custGeom>
              <a:avLst/>
              <a:gdLst>
                <a:gd name="T0" fmla="*/ 118 w 193"/>
                <a:gd name="T1" fmla="*/ 212 h 456"/>
                <a:gd name="T2" fmla="*/ 118 w 193"/>
                <a:gd name="T3" fmla="*/ 387 h 456"/>
                <a:gd name="T4" fmla="*/ 118 w 193"/>
                <a:gd name="T5" fmla="*/ 456 h 456"/>
                <a:gd name="T6" fmla="*/ 95 w 193"/>
                <a:gd name="T7" fmla="*/ 456 h 456"/>
                <a:gd name="T8" fmla="*/ 73 w 193"/>
                <a:gd name="T9" fmla="*/ 456 h 456"/>
                <a:gd name="T10" fmla="*/ 74 w 193"/>
                <a:gd name="T11" fmla="*/ 333 h 456"/>
                <a:gd name="T12" fmla="*/ 73 w 193"/>
                <a:gd name="T13" fmla="*/ 212 h 456"/>
                <a:gd name="T14" fmla="*/ 0 w 193"/>
                <a:gd name="T15" fmla="*/ 0 h 456"/>
                <a:gd name="T16" fmla="*/ 25 w 193"/>
                <a:gd name="T17" fmla="*/ 1 h 456"/>
                <a:gd name="T18" fmla="*/ 48 w 193"/>
                <a:gd name="T19" fmla="*/ 0 h 456"/>
                <a:gd name="T20" fmla="*/ 96 w 193"/>
                <a:gd name="T21" fmla="*/ 158 h 456"/>
                <a:gd name="T22" fmla="*/ 144 w 193"/>
                <a:gd name="T23" fmla="*/ 0 h 456"/>
                <a:gd name="T24" fmla="*/ 169 w 193"/>
                <a:gd name="T25" fmla="*/ 1 h 456"/>
                <a:gd name="T26" fmla="*/ 193 w 193"/>
                <a:gd name="T27" fmla="*/ 0 h 456"/>
                <a:gd name="T28" fmla="*/ 118 w 193"/>
                <a:gd name="T29" fmla="*/ 21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3" h="456">
                  <a:moveTo>
                    <a:pt x="118" y="212"/>
                  </a:moveTo>
                  <a:cubicBezTo>
                    <a:pt x="118" y="286"/>
                    <a:pt x="118" y="345"/>
                    <a:pt x="118" y="387"/>
                  </a:cubicBezTo>
                  <a:cubicBezTo>
                    <a:pt x="118" y="418"/>
                    <a:pt x="118" y="442"/>
                    <a:pt x="118" y="456"/>
                  </a:cubicBezTo>
                  <a:cubicBezTo>
                    <a:pt x="110" y="456"/>
                    <a:pt x="102" y="456"/>
                    <a:pt x="95" y="456"/>
                  </a:cubicBezTo>
                  <a:cubicBezTo>
                    <a:pt x="87" y="456"/>
                    <a:pt x="80" y="456"/>
                    <a:pt x="73" y="456"/>
                  </a:cubicBezTo>
                  <a:cubicBezTo>
                    <a:pt x="74" y="415"/>
                    <a:pt x="74" y="374"/>
                    <a:pt x="74" y="333"/>
                  </a:cubicBezTo>
                  <a:cubicBezTo>
                    <a:pt x="74" y="284"/>
                    <a:pt x="74" y="244"/>
                    <a:pt x="73" y="212"/>
                  </a:cubicBezTo>
                  <a:cubicBezTo>
                    <a:pt x="65" y="188"/>
                    <a:pt x="41" y="117"/>
                    <a:pt x="0" y="0"/>
                  </a:cubicBezTo>
                  <a:cubicBezTo>
                    <a:pt x="8" y="0"/>
                    <a:pt x="17" y="1"/>
                    <a:pt x="25" y="1"/>
                  </a:cubicBezTo>
                  <a:cubicBezTo>
                    <a:pt x="33" y="1"/>
                    <a:pt x="41" y="0"/>
                    <a:pt x="48" y="0"/>
                  </a:cubicBezTo>
                  <a:cubicBezTo>
                    <a:pt x="61" y="54"/>
                    <a:pt x="76" y="106"/>
                    <a:pt x="96" y="158"/>
                  </a:cubicBezTo>
                  <a:cubicBezTo>
                    <a:pt x="114" y="109"/>
                    <a:pt x="128" y="56"/>
                    <a:pt x="144" y="0"/>
                  </a:cubicBezTo>
                  <a:cubicBezTo>
                    <a:pt x="153" y="0"/>
                    <a:pt x="160" y="1"/>
                    <a:pt x="169" y="1"/>
                  </a:cubicBezTo>
                  <a:cubicBezTo>
                    <a:pt x="177" y="1"/>
                    <a:pt x="185" y="0"/>
                    <a:pt x="193" y="0"/>
                  </a:cubicBezTo>
                  <a:cubicBezTo>
                    <a:pt x="177" y="40"/>
                    <a:pt x="153" y="111"/>
                    <a:pt x="118" y="212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8432801" y="6348413"/>
              <a:ext cx="103188" cy="225425"/>
            </a:xfrm>
            <a:custGeom>
              <a:avLst/>
              <a:gdLst>
                <a:gd name="T0" fmla="*/ 45 w 212"/>
                <a:gd name="T1" fmla="*/ 111 h 467"/>
                <a:gd name="T2" fmla="*/ 102 w 212"/>
                <a:gd name="T3" fmla="*/ 217 h 467"/>
                <a:gd name="T4" fmla="*/ 158 w 212"/>
                <a:gd name="T5" fmla="*/ 341 h 467"/>
                <a:gd name="T6" fmla="*/ 40 w 212"/>
                <a:gd name="T7" fmla="*/ 467 h 467"/>
                <a:gd name="T8" fmla="*/ 17 w 212"/>
                <a:gd name="T9" fmla="*/ 428 h 467"/>
                <a:gd name="T10" fmla="*/ 114 w 212"/>
                <a:gd name="T11" fmla="*/ 345 h 467"/>
                <a:gd name="T12" fmla="*/ 57 w 212"/>
                <a:gd name="T13" fmla="*/ 227 h 467"/>
                <a:gd name="T14" fmla="*/ 0 w 212"/>
                <a:gd name="T15" fmla="*/ 112 h 467"/>
                <a:gd name="T16" fmla="*/ 148 w 212"/>
                <a:gd name="T17" fmla="*/ 1 h 467"/>
                <a:gd name="T18" fmla="*/ 171 w 212"/>
                <a:gd name="T19" fmla="*/ 40 h 467"/>
                <a:gd name="T20" fmla="*/ 45 w 212"/>
                <a:gd name="T21" fmla="*/ 1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2" h="467">
                  <a:moveTo>
                    <a:pt x="45" y="111"/>
                  </a:moveTo>
                  <a:cubicBezTo>
                    <a:pt x="46" y="143"/>
                    <a:pt x="70" y="173"/>
                    <a:pt x="102" y="217"/>
                  </a:cubicBezTo>
                  <a:cubicBezTo>
                    <a:pt x="136" y="264"/>
                    <a:pt x="158" y="301"/>
                    <a:pt x="158" y="341"/>
                  </a:cubicBezTo>
                  <a:cubicBezTo>
                    <a:pt x="158" y="403"/>
                    <a:pt x="116" y="451"/>
                    <a:pt x="40" y="467"/>
                  </a:cubicBezTo>
                  <a:cubicBezTo>
                    <a:pt x="32" y="452"/>
                    <a:pt x="25" y="439"/>
                    <a:pt x="17" y="428"/>
                  </a:cubicBezTo>
                  <a:cubicBezTo>
                    <a:pt x="79" y="420"/>
                    <a:pt x="114" y="386"/>
                    <a:pt x="114" y="345"/>
                  </a:cubicBezTo>
                  <a:cubicBezTo>
                    <a:pt x="114" y="305"/>
                    <a:pt x="91" y="272"/>
                    <a:pt x="57" y="227"/>
                  </a:cubicBezTo>
                  <a:cubicBezTo>
                    <a:pt x="25" y="184"/>
                    <a:pt x="0" y="150"/>
                    <a:pt x="0" y="112"/>
                  </a:cubicBezTo>
                  <a:cubicBezTo>
                    <a:pt x="0" y="49"/>
                    <a:pt x="57" y="0"/>
                    <a:pt x="148" y="1"/>
                  </a:cubicBezTo>
                  <a:cubicBezTo>
                    <a:pt x="212" y="2"/>
                    <a:pt x="121" y="43"/>
                    <a:pt x="171" y="40"/>
                  </a:cubicBezTo>
                  <a:cubicBezTo>
                    <a:pt x="91" y="45"/>
                    <a:pt x="43" y="65"/>
                    <a:pt x="45" y="111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8505826" y="6350000"/>
              <a:ext cx="71438" cy="219075"/>
            </a:xfrm>
            <a:custGeom>
              <a:avLst/>
              <a:gdLst>
                <a:gd name="T0" fmla="*/ 146 w 147"/>
                <a:gd name="T1" fmla="*/ 26 h 456"/>
                <a:gd name="T2" fmla="*/ 147 w 147"/>
                <a:gd name="T3" fmla="*/ 41 h 456"/>
                <a:gd name="T4" fmla="*/ 115 w 147"/>
                <a:gd name="T5" fmla="*/ 40 h 456"/>
                <a:gd name="T6" fmla="*/ 97 w 147"/>
                <a:gd name="T7" fmla="*/ 41 h 456"/>
                <a:gd name="T8" fmla="*/ 95 w 147"/>
                <a:gd name="T9" fmla="*/ 189 h 456"/>
                <a:gd name="T10" fmla="*/ 97 w 147"/>
                <a:gd name="T11" fmla="*/ 456 h 456"/>
                <a:gd name="T12" fmla="*/ 74 w 147"/>
                <a:gd name="T13" fmla="*/ 455 h 456"/>
                <a:gd name="T14" fmla="*/ 51 w 147"/>
                <a:gd name="T15" fmla="*/ 456 h 456"/>
                <a:gd name="T16" fmla="*/ 53 w 147"/>
                <a:gd name="T17" fmla="*/ 258 h 456"/>
                <a:gd name="T18" fmla="*/ 51 w 147"/>
                <a:gd name="T19" fmla="*/ 41 h 456"/>
                <a:gd name="T20" fmla="*/ 36 w 147"/>
                <a:gd name="T21" fmla="*/ 40 h 456"/>
                <a:gd name="T22" fmla="*/ 0 w 147"/>
                <a:gd name="T23" fmla="*/ 41 h 456"/>
                <a:gd name="T24" fmla="*/ 0 w 147"/>
                <a:gd name="T25" fmla="*/ 21 h 456"/>
                <a:gd name="T26" fmla="*/ 0 w 147"/>
                <a:gd name="T27" fmla="*/ 0 h 456"/>
                <a:gd name="T28" fmla="*/ 75 w 147"/>
                <a:gd name="T29" fmla="*/ 2 h 456"/>
                <a:gd name="T30" fmla="*/ 147 w 147"/>
                <a:gd name="T31" fmla="*/ 0 h 456"/>
                <a:gd name="T32" fmla="*/ 146 w 147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456">
                  <a:moveTo>
                    <a:pt x="146" y="26"/>
                  </a:moveTo>
                  <a:cubicBezTo>
                    <a:pt x="146" y="29"/>
                    <a:pt x="147" y="34"/>
                    <a:pt x="147" y="41"/>
                  </a:cubicBezTo>
                  <a:cubicBezTo>
                    <a:pt x="135" y="40"/>
                    <a:pt x="124" y="40"/>
                    <a:pt x="115" y="40"/>
                  </a:cubicBezTo>
                  <a:cubicBezTo>
                    <a:pt x="108" y="40"/>
                    <a:pt x="102" y="40"/>
                    <a:pt x="97" y="41"/>
                  </a:cubicBezTo>
                  <a:cubicBezTo>
                    <a:pt x="95" y="77"/>
                    <a:pt x="95" y="127"/>
                    <a:pt x="95" y="189"/>
                  </a:cubicBezTo>
                  <a:cubicBezTo>
                    <a:pt x="95" y="234"/>
                    <a:pt x="95" y="323"/>
                    <a:pt x="97" y="456"/>
                  </a:cubicBezTo>
                  <a:cubicBezTo>
                    <a:pt x="89" y="456"/>
                    <a:pt x="82" y="455"/>
                    <a:pt x="74" y="455"/>
                  </a:cubicBezTo>
                  <a:cubicBezTo>
                    <a:pt x="67" y="455"/>
                    <a:pt x="59" y="456"/>
                    <a:pt x="51" y="456"/>
                  </a:cubicBezTo>
                  <a:cubicBezTo>
                    <a:pt x="52" y="370"/>
                    <a:pt x="53" y="304"/>
                    <a:pt x="53" y="258"/>
                  </a:cubicBezTo>
                  <a:cubicBezTo>
                    <a:pt x="53" y="209"/>
                    <a:pt x="52" y="137"/>
                    <a:pt x="51" y="41"/>
                  </a:cubicBezTo>
                  <a:cubicBezTo>
                    <a:pt x="48" y="40"/>
                    <a:pt x="43" y="40"/>
                    <a:pt x="36" y="40"/>
                  </a:cubicBezTo>
                  <a:cubicBezTo>
                    <a:pt x="27" y="40"/>
                    <a:pt x="15" y="40"/>
                    <a:pt x="0" y="41"/>
                  </a:cubicBezTo>
                  <a:cubicBezTo>
                    <a:pt x="0" y="34"/>
                    <a:pt x="0" y="28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ubicBezTo>
                    <a:pt x="19" y="1"/>
                    <a:pt x="45" y="2"/>
                    <a:pt x="75" y="2"/>
                  </a:cubicBezTo>
                  <a:cubicBezTo>
                    <a:pt x="104" y="2"/>
                    <a:pt x="128" y="1"/>
                    <a:pt x="147" y="0"/>
                  </a:cubicBezTo>
                  <a:cubicBezTo>
                    <a:pt x="147" y="13"/>
                    <a:pt x="146" y="22"/>
                    <a:pt x="146" y="2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8588376" y="6350000"/>
              <a:ext cx="57150" cy="219075"/>
            </a:xfrm>
            <a:custGeom>
              <a:avLst/>
              <a:gdLst>
                <a:gd name="T0" fmla="*/ 55 w 117"/>
                <a:gd name="T1" fmla="*/ 455 h 456"/>
                <a:gd name="T2" fmla="*/ 0 w 117"/>
                <a:gd name="T3" fmla="*/ 456 h 456"/>
                <a:gd name="T4" fmla="*/ 2 w 117"/>
                <a:gd name="T5" fmla="*/ 215 h 456"/>
                <a:gd name="T6" fmla="*/ 0 w 117"/>
                <a:gd name="T7" fmla="*/ 0 h 456"/>
                <a:gd name="T8" fmla="*/ 85 w 117"/>
                <a:gd name="T9" fmla="*/ 1 h 456"/>
                <a:gd name="T10" fmla="*/ 114 w 117"/>
                <a:gd name="T11" fmla="*/ 0 h 456"/>
                <a:gd name="T12" fmla="*/ 114 w 117"/>
                <a:gd name="T13" fmla="*/ 20 h 456"/>
                <a:gd name="T14" fmla="*/ 114 w 117"/>
                <a:gd name="T15" fmla="*/ 41 h 456"/>
                <a:gd name="T16" fmla="*/ 76 w 117"/>
                <a:gd name="T17" fmla="*/ 40 h 456"/>
                <a:gd name="T18" fmla="*/ 45 w 117"/>
                <a:gd name="T19" fmla="*/ 41 h 456"/>
                <a:gd name="T20" fmla="*/ 45 w 117"/>
                <a:gd name="T21" fmla="*/ 116 h 456"/>
                <a:gd name="T22" fmla="*/ 45 w 117"/>
                <a:gd name="T23" fmla="*/ 154 h 456"/>
                <a:gd name="T24" fmla="*/ 92 w 117"/>
                <a:gd name="T25" fmla="*/ 155 h 456"/>
                <a:gd name="T26" fmla="*/ 111 w 117"/>
                <a:gd name="T27" fmla="*/ 154 h 456"/>
                <a:gd name="T28" fmla="*/ 110 w 117"/>
                <a:gd name="T29" fmla="*/ 171 h 456"/>
                <a:gd name="T30" fmla="*/ 111 w 117"/>
                <a:gd name="T31" fmla="*/ 193 h 456"/>
                <a:gd name="T32" fmla="*/ 76 w 117"/>
                <a:gd name="T33" fmla="*/ 193 h 456"/>
                <a:gd name="T34" fmla="*/ 45 w 117"/>
                <a:gd name="T35" fmla="*/ 193 h 456"/>
                <a:gd name="T36" fmla="*/ 45 w 117"/>
                <a:gd name="T37" fmla="*/ 303 h 456"/>
                <a:gd name="T38" fmla="*/ 45 w 117"/>
                <a:gd name="T39" fmla="*/ 417 h 456"/>
                <a:gd name="T40" fmla="*/ 84 w 117"/>
                <a:gd name="T41" fmla="*/ 418 h 456"/>
                <a:gd name="T42" fmla="*/ 117 w 117"/>
                <a:gd name="T43" fmla="*/ 417 h 456"/>
                <a:gd name="T44" fmla="*/ 116 w 117"/>
                <a:gd name="T45" fmla="*/ 437 h 456"/>
                <a:gd name="T46" fmla="*/ 117 w 117"/>
                <a:gd name="T47" fmla="*/ 456 h 456"/>
                <a:gd name="T48" fmla="*/ 55 w 117"/>
                <a:gd name="T4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5"/>
                  </a:moveTo>
                  <a:cubicBezTo>
                    <a:pt x="35" y="455"/>
                    <a:pt x="17" y="456"/>
                    <a:pt x="0" y="456"/>
                  </a:cubicBezTo>
                  <a:cubicBezTo>
                    <a:pt x="1" y="348"/>
                    <a:pt x="2" y="267"/>
                    <a:pt x="2" y="215"/>
                  </a:cubicBezTo>
                  <a:cubicBezTo>
                    <a:pt x="2" y="143"/>
                    <a:pt x="1" y="71"/>
                    <a:pt x="0" y="0"/>
                  </a:cubicBezTo>
                  <a:cubicBezTo>
                    <a:pt x="27" y="0"/>
                    <a:pt x="55" y="1"/>
                    <a:pt x="85" y="1"/>
                  </a:cubicBezTo>
                  <a:cubicBezTo>
                    <a:pt x="93" y="1"/>
                    <a:pt x="103" y="0"/>
                    <a:pt x="114" y="0"/>
                  </a:cubicBezTo>
                  <a:cubicBezTo>
                    <a:pt x="114" y="7"/>
                    <a:pt x="114" y="14"/>
                    <a:pt x="114" y="20"/>
                  </a:cubicBezTo>
                  <a:cubicBezTo>
                    <a:pt x="114" y="27"/>
                    <a:pt x="114" y="34"/>
                    <a:pt x="114" y="41"/>
                  </a:cubicBezTo>
                  <a:cubicBezTo>
                    <a:pt x="101" y="40"/>
                    <a:pt x="88" y="40"/>
                    <a:pt x="76" y="40"/>
                  </a:cubicBezTo>
                  <a:cubicBezTo>
                    <a:pt x="65" y="40"/>
                    <a:pt x="54" y="40"/>
                    <a:pt x="45" y="41"/>
                  </a:cubicBezTo>
                  <a:cubicBezTo>
                    <a:pt x="45" y="60"/>
                    <a:pt x="45" y="86"/>
                    <a:pt x="45" y="116"/>
                  </a:cubicBezTo>
                  <a:cubicBezTo>
                    <a:pt x="45" y="126"/>
                    <a:pt x="45" y="139"/>
                    <a:pt x="45" y="154"/>
                  </a:cubicBezTo>
                  <a:cubicBezTo>
                    <a:pt x="60" y="154"/>
                    <a:pt x="76" y="155"/>
                    <a:pt x="92" y="155"/>
                  </a:cubicBezTo>
                  <a:cubicBezTo>
                    <a:pt x="97" y="155"/>
                    <a:pt x="103" y="154"/>
                    <a:pt x="111" y="154"/>
                  </a:cubicBezTo>
                  <a:cubicBezTo>
                    <a:pt x="111" y="158"/>
                    <a:pt x="110" y="165"/>
                    <a:pt x="110" y="171"/>
                  </a:cubicBezTo>
                  <a:cubicBezTo>
                    <a:pt x="110" y="178"/>
                    <a:pt x="111" y="185"/>
                    <a:pt x="111" y="193"/>
                  </a:cubicBezTo>
                  <a:cubicBezTo>
                    <a:pt x="99" y="193"/>
                    <a:pt x="88" y="193"/>
                    <a:pt x="76" y="193"/>
                  </a:cubicBezTo>
                  <a:cubicBezTo>
                    <a:pt x="66" y="193"/>
                    <a:pt x="55" y="193"/>
                    <a:pt x="45" y="193"/>
                  </a:cubicBezTo>
                  <a:cubicBezTo>
                    <a:pt x="45" y="234"/>
                    <a:pt x="45" y="271"/>
                    <a:pt x="45" y="303"/>
                  </a:cubicBezTo>
                  <a:cubicBezTo>
                    <a:pt x="45" y="334"/>
                    <a:pt x="45" y="372"/>
                    <a:pt x="45" y="417"/>
                  </a:cubicBezTo>
                  <a:cubicBezTo>
                    <a:pt x="60" y="417"/>
                    <a:pt x="73" y="418"/>
                    <a:pt x="84" y="418"/>
                  </a:cubicBezTo>
                  <a:cubicBezTo>
                    <a:pt x="96" y="418"/>
                    <a:pt x="107" y="417"/>
                    <a:pt x="117" y="417"/>
                  </a:cubicBezTo>
                  <a:cubicBezTo>
                    <a:pt x="117" y="423"/>
                    <a:pt x="116" y="430"/>
                    <a:pt x="116" y="437"/>
                  </a:cubicBezTo>
                  <a:cubicBezTo>
                    <a:pt x="116" y="443"/>
                    <a:pt x="117" y="450"/>
                    <a:pt x="117" y="456"/>
                  </a:cubicBezTo>
                  <a:cubicBezTo>
                    <a:pt x="95" y="456"/>
                    <a:pt x="75" y="455"/>
                    <a:pt x="55" y="455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8656638" y="6350000"/>
              <a:ext cx="127000" cy="219075"/>
            </a:xfrm>
            <a:custGeom>
              <a:avLst/>
              <a:gdLst>
                <a:gd name="T0" fmla="*/ 239 w 262"/>
                <a:gd name="T1" fmla="*/ 456 h 456"/>
                <a:gd name="T2" fmla="*/ 215 w 262"/>
                <a:gd name="T3" fmla="*/ 456 h 456"/>
                <a:gd name="T4" fmla="*/ 190 w 262"/>
                <a:gd name="T5" fmla="*/ 136 h 456"/>
                <a:gd name="T6" fmla="*/ 187 w 262"/>
                <a:gd name="T7" fmla="*/ 136 h 456"/>
                <a:gd name="T8" fmla="*/ 147 w 262"/>
                <a:gd name="T9" fmla="*/ 358 h 456"/>
                <a:gd name="T10" fmla="*/ 129 w 262"/>
                <a:gd name="T11" fmla="*/ 358 h 456"/>
                <a:gd name="T12" fmla="*/ 112 w 262"/>
                <a:gd name="T13" fmla="*/ 358 h 456"/>
                <a:gd name="T14" fmla="*/ 73 w 262"/>
                <a:gd name="T15" fmla="*/ 136 h 456"/>
                <a:gd name="T16" fmla="*/ 71 w 262"/>
                <a:gd name="T17" fmla="*/ 136 h 456"/>
                <a:gd name="T18" fmla="*/ 47 w 262"/>
                <a:gd name="T19" fmla="*/ 456 h 456"/>
                <a:gd name="T20" fmla="*/ 24 w 262"/>
                <a:gd name="T21" fmla="*/ 455 h 456"/>
                <a:gd name="T22" fmla="*/ 0 w 262"/>
                <a:gd name="T23" fmla="*/ 456 h 456"/>
                <a:gd name="T24" fmla="*/ 47 w 262"/>
                <a:gd name="T25" fmla="*/ 0 h 456"/>
                <a:gd name="T26" fmla="*/ 66 w 262"/>
                <a:gd name="T27" fmla="*/ 1 h 456"/>
                <a:gd name="T28" fmla="*/ 87 w 262"/>
                <a:gd name="T29" fmla="*/ 0 h 456"/>
                <a:gd name="T30" fmla="*/ 129 w 262"/>
                <a:gd name="T31" fmla="*/ 289 h 456"/>
                <a:gd name="T32" fmla="*/ 132 w 262"/>
                <a:gd name="T33" fmla="*/ 289 h 456"/>
                <a:gd name="T34" fmla="*/ 176 w 262"/>
                <a:gd name="T35" fmla="*/ 0 h 456"/>
                <a:gd name="T36" fmla="*/ 196 w 262"/>
                <a:gd name="T37" fmla="*/ 1 h 456"/>
                <a:gd name="T38" fmla="*/ 215 w 262"/>
                <a:gd name="T39" fmla="*/ 0 h 456"/>
                <a:gd name="T40" fmla="*/ 262 w 262"/>
                <a:gd name="T41" fmla="*/ 456 h 456"/>
                <a:gd name="T42" fmla="*/ 239 w 262"/>
                <a:gd name="T43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2" h="456">
                  <a:moveTo>
                    <a:pt x="239" y="456"/>
                  </a:moveTo>
                  <a:cubicBezTo>
                    <a:pt x="231" y="456"/>
                    <a:pt x="224" y="456"/>
                    <a:pt x="215" y="456"/>
                  </a:cubicBezTo>
                  <a:cubicBezTo>
                    <a:pt x="208" y="355"/>
                    <a:pt x="199" y="248"/>
                    <a:pt x="190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0" y="175"/>
                    <a:pt x="167" y="250"/>
                    <a:pt x="147" y="358"/>
                  </a:cubicBezTo>
                  <a:cubicBezTo>
                    <a:pt x="142" y="358"/>
                    <a:pt x="136" y="358"/>
                    <a:pt x="129" y="358"/>
                  </a:cubicBezTo>
                  <a:cubicBezTo>
                    <a:pt x="124" y="358"/>
                    <a:pt x="118" y="358"/>
                    <a:pt x="112" y="358"/>
                  </a:cubicBezTo>
                  <a:cubicBezTo>
                    <a:pt x="103" y="308"/>
                    <a:pt x="90" y="234"/>
                    <a:pt x="73" y="136"/>
                  </a:cubicBezTo>
                  <a:cubicBezTo>
                    <a:pt x="71" y="136"/>
                    <a:pt x="71" y="136"/>
                    <a:pt x="71" y="136"/>
                  </a:cubicBezTo>
                  <a:cubicBezTo>
                    <a:pt x="60" y="256"/>
                    <a:pt x="53" y="363"/>
                    <a:pt x="47" y="456"/>
                  </a:cubicBezTo>
                  <a:cubicBezTo>
                    <a:pt x="40" y="456"/>
                    <a:pt x="31" y="455"/>
                    <a:pt x="24" y="455"/>
                  </a:cubicBezTo>
                  <a:cubicBezTo>
                    <a:pt x="15" y="455"/>
                    <a:pt x="8" y="456"/>
                    <a:pt x="0" y="456"/>
                  </a:cubicBezTo>
                  <a:cubicBezTo>
                    <a:pt x="19" y="316"/>
                    <a:pt x="34" y="164"/>
                    <a:pt x="47" y="0"/>
                  </a:cubicBezTo>
                  <a:cubicBezTo>
                    <a:pt x="53" y="1"/>
                    <a:pt x="60" y="1"/>
                    <a:pt x="66" y="1"/>
                  </a:cubicBezTo>
                  <a:cubicBezTo>
                    <a:pt x="73" y="1"/>
                    <a:pt x="80" y="1"/>
                    <a:pt x="87" y="0"/>
                  </a:cubicBezTo>
                  <a:cubicBezTo>
                    <a:pt x="91" y="44"/>
                    <a:pt x="105" y="140"/>
                    <a:pt x="129" y="289"/>
                  </a:cubicBezTo>
                  <a:cubicBezTo>
                    <a:pt x="132" y="289"/>
                    <a:pt x="132" y="289"/>
                    <a:pt x="132" y="289"/>
                  </a:cubicBezTo>
                  <a:cubicBezTo>
                    <a:pt x="157" y="130"/>
                    <a:pt x="173" y="34"/>
                    <a:pt x="176" y="0"/>
                  </a:cubicBezTo>
                  <a:cubicBezTo>
                    <a:pt x="183" y="0"/>
                    <a:pt x="189" y="1"/>
                    <a:pt x="196" y="1"/>
                  </a:cubicBezTo>
                  <a:cubicBezTo>
                    <a:pt x="202" y="1"/>
                    <a:pt x="209" y="0"/>
                    <a:pt x="215" y="0"/>
                  </a:cubicBezTo>
                  <a:cubicBezTo>
                    <a:pt x="231" y="196"/>
                    <a:pt x="247" y="348"/>
                    <a:pt x="262" y="456"/>
                  </a:cubicBezTo>
                  <a:cubicBezTo>
                    <a:pt x="255" y="456"/>
                    <a:pt x="247" y="456"/>
                    <a:pt x="239" y="45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8775701" y="6345238"/>
              <a:ext cx="80963" cy="223838"/>
            </a:xfrm>
            <a:custGeom>
              <a:avLst/>
              <a:gdLst>
                <a:gd name="T0" fmla="*/ 54 w 167"/>
                <a:gd name="T1" fmla="*/ 119 h 465"/>
                <a:gd name="T2" fmla="*/ 111 w 167"/>
                <a:gd name="T3" fmla="*/ 225 h 465"/>
                <a:gd name="T4" fmla="*/ 167 w 167"/>
                <a:gd name="T5" fmla="*/ 349 h 465"/>
                <a:gd name="T6" fmla="*/ 16 w 167"/>
                <a:gd name="T7" fmla="*/ 465 h 465"/>
                <a:gd name="T8" fmla="*/ 0 w 167"/>
                <a:gd name="T9" fmla="*/ 421 h 465"/>
                <a:gd name="T10" fmla="*/ 123 w 167"/>
                <a:gd name="T11" fmla="*/ 353 h 465"/>
                <a:gd name="T12" fmla="*/ 66 w 167"/>
                <a:gd name="T13" fmla="*/ 235 h 465"/>
                <a:gd name="T14" fmla="*/ 9 w 167"/>
                <a:gd name="T15" fmla="*/ 120 h 465"/>
                <a:gd name="T16" fmla="*/ 127 w 167"/>
                <a:gd name="T17" fmla="*/ 0 h 465"/>
                <a:gd name="T18" fmla="*/ 145 w 167"/>
                <a:gd name="T19" fmla="*/ 37 h 465"/>
                <a:gd name="T20" fmla="*/ 54 w 167"/>
                <a:gd name="T21" fmla="*/ 11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465">
                  <a:moveTo>
                    <a:pt x="54" y="119"/>
                  </a:moveTo>
                  <a:cubicBezTo>
                    <a:pt x="54" y="151"/>
                    <a:pt x="79" y="181"/>
                    <a:pt x="111" y="225"/>
                  </a:cubicBezTo>
                  <a:cubicBezTo>
                    <a:pt x="145" y="272"/>
                    <a:pt x="167" y="309"/>
                    <a:pt x="167" y="349"/>
                  </a:cubicBezTo>
                  <a:cubicBezTo>
                    <a:pt x="167" y="411"/>
                    <a:pt x="92" y="449"/>
                    <a:pt x="16" y="465"/>
                  </a:cubicBezTo>
                  <a:cubicBezTo>
                    <a:pt x="9" y="451"/>
                    <a:pt x="14" y="418"/>
                    <a:pt x="0" y="421"/>
                  </a:cubicBezTo>
                  <a:cubicBezTo>
                    <a:pt x="61" y="409"/>
                    <a:pt x="123" y="394"/>
                    <a:pt x="123" y="353"/>
                  </a:cubicBezTo>
                  <a:cubicBezTo>
                    <a:pt x="123" y="313"/>
                    <a:pt x="99" y="280"/>
                    <a:pt x="66" y="235"/>
                  </a:cubicBezTo>
                  <a:cubicBezTo>
                    <a:pt x="33" y="192"/>
                    <a:pt x="9" y="158"/>
                    <a:pt x="9" y="120"/>
                  </a:cubicBezTo>
                  <a:cubicBezTo>
                    <a:pt x="9" y="57"/>
                    <a:pt x="50" y="15"/>
                    <a:pt x="127" y="0"/>
                  </a:cubicBezTo>
                  <a:cubicBezTo>
                    <a:pt x="132" y="13"/>
                    <a:pt x="138" y="25"/>
                    <a:pt x="145" y="37"/>
                  </a:cubicBezTo>
                  <a:cubicBezTo>
                    <a:pt x="86" y="43"/>
                    <a:pt x="54" y="73"/>
                    <a:pt x="54" y="119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8853488" y="6343650"/>
              <a:ext cx="31750" cy="31750"/>
            </a:xfrm>
            <a:custGeom>
              <a:avLst/>
              <a:gdLst>
                <a:gd name="T0" fmla="*/ 65 w 65"/>
                <a:gd name="T1" fmla="*/ 32 h 64"/>
                <a:gd name="T2" fmla="*/ 55 w 65"/>
                <a:gd name="T3" fmla="*/ 54 h 64"/>
                <a:gd name="T4" fmla="*/ 32 w 65"/>
                <a:gd name="T5" fmla="*/ 64 h 64"/>
                <a:gd name="T6" fmla="*/ 10 w 65"/>
                <a:gd name="T7" fmla="*/ 54 h 64"/>
                <a:gd name="T8" fmla="*/ 0 w 65"/>
                <a:gd name="T9" fmla="*/ 32 h 64"/>
                <a:gd name="T10" fmla="*/ 10 w 65"/>
                <a:gd name="T11" fmla="*/ 9 h 64"/>
                <a:gd name="T12" fmla="*/ 32 w 65"/>
                <a:gd name="T13" fmla="*/ 0 h 64"/>
                <a:gd name="T14" fmla="*/ 55 w 65"/>
                <a:gd name="T15" fmla="*/ 9 h 64"/>
                <a:gd name="T16" fmla="*/ 65 w 65"/>
                <a:gd name="T17" fmla="*/ 32 h 64"/>
                <a:gd name="T18" fmla="*/ 60 w 65"/>
                <a:gd name="T19" fmla="*/ 32 h 64"/>
                <a:gd name="T20" fmla="*/ 52 w 65"/>
                <a:gd name="T21" fmla="*/ 12 h 64"/>
                <a:gd name="T22" fmla="*/ 32 w 65"/>
                <a:gd name="T23" fmla="*/ 4 h 64"/>
                <a:gd name="T24" fmla="*/ 13 w 65"/>
                <a:gd name="T25" fmla="*/ 12 h 64"/>
                <a:gd name="T26" fmla="*/ 4 w 65"/>
                <a:gd name="T27" fmla="*/ 32 h 64"/>
                <a:gd name="T28" fmla="*/ 13 w 65"/>
                <a:gd name="T29" fmla="*/ 52 h 64"/>
                <a:gd name="T30" fmla="*/ 32 w 65"/>
                <a:gd name="T31" fmla="*/ 60 h 64"/>
                <a:gd name="T32" fmla="*/ 52 w 65"/>
                <a:gd name="T33" fmla="*/ 52 h 64"/>
                <a:gd name="T34" fmla="*/ 60 w 65"/>
                <a:gd name="T35" fmla="*/ 32 h 64"/>
                <a:gd name="T36" fmla="*/ 51 w 65"/>
                <a:gd name="T37" fmla="*/ 48 h 64"/>
                <a:gd name="T38" fmla="*/ 42 w 65"/>
                <a:gd name="T39" fmla="*/ 48 h 64"/>
                <a:gd name="T40" fmla="*/ 32 w 65"/>
                <a:gd name="T41" fmla="*/ 35 h 64"/>
                <a:gd name="T42" fmla="*/ 27 w 65"/>
                <a:gd name="T43" fmla="*/ 35 h 64"/>
                <a:gd name="T44" fmla="*/ 27 w 65"/>
                <a:gd name="T45" fmla="*/ 48 h 64"/>
                <a:gd name="T46" fmla="*/ 21 w 65"/>
                <a:gd name="T47" fmla="*/ 48 h 64"/>
                <a:gd name="T48" fmla="*/ 21 w 65"/>
                <a:gd name="T49" fmla="*/ 14 h 64"/>
                <a:gd name="T50" fmla="*/ 31 w 65"/>
                <a:gd name="T51" fmla="*/ 14 h 64"/>
                <a:gd name="T52" fmla="*/ 37 w 65"/>
                <a:gd name="T53" fmla="*/ 14 h 64"/>
                <a:gd name="T54" fmla="*/ 41 w 65"/>
                <a:gd name="T55" fmla="*/ 16 h 64"/>
                <a:gd name="T56" fmla="*/ 44 w 65"/>
                <a:gd name="T57" fmla="*/ 19 h 64"/>
                <a:gd name="T58" fmla="*/ 45 w 65"/>
                <a:gd name="T59" fmla="*/ 23 h 64"/>
                <a:gd name="T60" fmla="*/ 43 w 65"/>
                <a:gd name="T61" fmla="*/ 30 h 64"/>
                <a:gd name="T62" fmla="*/ 38 w 65"/>
                <a:gd name="T63" fmla="*/ 33 h 64"/>
                <a:gd name="T64" fmla="*/ 51 w 65"/>
                <a:gd name="T65" fmla="*/ 48 h 64"/>
                <a:gd name="T66" fmla="*/ 39 w 65"/>
                <a:gd name="T67" fmla="*/ 24 h 64"/>
                <a:gd name="T68" fmla="*/ 38 w 65"/>
                <a:gd name="T69" fmla="*/ 21 h 64"/>
                <a:gd name="T70" fmla="*/ 37 w 65"/>
                <a:gd name="T71" fmla="*/ 20 h 64"/>
                <a:gd name="T72" fmla="*/ 35 w 65"/>
                <a:gd name="T73" fmla="*/ 19 h 64"/>
                <a:gd name="T74" fmla="*/ 32 w 65"/>
                <a:gd name="T75" fmla="*/ 19 h 64"/>
                <a:gd name="T76" fmla="*/ 27 w 65"/>
                <a:gd name="T77" fmla="*/ 19 h 64"/>
                <a:gd name="T78" fmla="*/ 27 w 65"/>
                <a:gd name="T79" fmla="*/ 30 h 64"/>
                <a:gd name="T80" fmla="*/ 31 w 65"/>
                <a:gd name="T81" fmla="*/ 30 h 64"/>
                <a:gd name="T82" fmla="*/ 34 w 65"/>
                <a:gd name="T83" fmla="*/ 30 h 64"/>
                <a:gd name="T84" fmla="*/ 37 w 65"/>
                <a:gd name="T85" fmla="*/ 29 h 64"/>
                <a:gd name="T86" fmla="*/ 38 w 65"/>
                <a:gd name="T87" fmla="*/ 27 h 64"/>
                <a:gd name="T88" fmla="*/ 39 w 65"/>
                <a:gd name="T89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64">
                  <a:moveTo>
                    <a:pt x="65" y="32"/>
                  </a:moveTo>
                  <a:cubicBezTo>
                    <a:pt x="65" y="41"/>
                    <a:pt x="61" y="48"/>
                    <a:pt x="55" y="54"/>
                  </a:cubicBezTo>
                  <a:cubicBezTo>
                    <a:pt x="49" y="61"/>
                    <a:pt x="41" y="64"/>
                    <a:pt x="32" y="64"/>
                  </a:cubicBezTo>
                  <a:cubicBezTo>
                    <a:pt x="23" y="64"/>
                    <a:pt x="16" y="61"/>
                    <a:pt x="10" y="54"/>
                  </a:cubicBezTo>
                  <a:cubicBezTo>
                    <a:pt x="3" y="48"/>
                    <a:pt x="0" y="41"/>
                    <a:pt x="0" y="32"/>
                  </a:cubicBezTo>
                  <a:cubicBezTo>
                    <a:pt x="0" y="23"/>
                    <a:pt x="3" y="15"/>
                    <a:pt x="10" y="9"/>
                  </a:cubicBezTo>
                  <a:cubicBezTo>
                    <a:pt x="16" y="3"/>
                    <a:pt x="23" y="0"/>
                    <a:pt x="32" y="0"/>
                  </a:cubicBezTo>
                  <a:cubicBezTo>
                    <a:pt x="41" y="0"/>
                    <a:pt x="49" y="3"/>
                    <a:pt x="55" y="9"/>
                  </a:cubicBezTo>
                  <a:cubicBezTo>
                    <a:pt x="61" y="15"/>
                    <a:pt x="65" y="23"/>
                    <a:pt x="65" y="32"/>
                  </a:cubicBezTo>
                  <a:close/>
                  <a:moveTo>
                    <a:pt x="60" y="32"/>
                  </a:moveTo>
                  <a:cubicBezTo>
                    <a:pt x="60" y="24"/>
                    <a:pt x="58" y="17"/>
                    <a:pt x="52" y="12"/>
                  </a:cubicBezTo>
                  <a:cubicBezTo>
                    <a:pt x="47" y="6"/>
                    <a:pt x="40" y="4"/>
                    <a:pt x="32" y="4"/>
                  </a:cubicBezTo>
                  <a:cubicBezTo>
                    <a:pt x="25" y="4"/>
                    <a:pt x="18" y="6"/>
                    <a:pt x="13" y="12"/>
                  </a:cubicBezTo>
                  <a:cubicBezTo>
                    <a:pt x="7" y="17"/>
                    <a:pt x="4" y="24"/>
                    <a:pt x="4" y="32"/>
                  </a:cubicBezTo>
                  <a:cubicBezTo>
                    <a:pt x="4" y="39"/>
                    <a:pt x="7" y="46"/>
                    <a:pt x="13" y="52"/>
                  </a:cubicBezTo>
                  <a:cubicBezTo>
                    <a:pt x="18" y="57"/>
                    <a:pt x="25" y="60"/>
                    <a:pt x="32" y="60"/>
                  </a:cubicBezTo>
                  <a:cubicBezTo>
                    <a:pt x="40" y="60"/>
                    <a:pt x="47" y="57"/>
                    <a:pt x="52" y="52"/>
                  </a:cubicBezTo>
                  <a:cubicBezTo>
                    <a:pt x="58" y="46"/>
                    <a:pt x="60" y="39"/>
                    <a:pt x="60" y="32"/>
                  </a:cubicBezTo>
                  <a:close/>
                  <a:moveTo>
                    <a:pt x="51" y="48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4" y="14"/>
                    <a:pt x="36" y="14"/>
                    <a:pt x="37" y="14"/>
                  </a:cubicBezTo>
                  <a:cubicBezTo>
                    <a:pt x="38" y="14"/>
                    <a:pt x="40" y="15"/>
                    <a:pt x="41" y="16"/>
                  </a:cubicBezTo>
                  <a:cubicBezTo>
                    <a:pt x="43" y="17"/>
                    <a:pt x="44" y="18"/>
                    <a:pt x="44" y="19"/>
                  </a:cubicBezTo>
                  <a:cubicBezTo>
                    <a:pt x="45" y="20"/>
                    <a:pt x="45" y="21"/>
                    <a:pt x="45" y="23"/>
                  </a:cubicBezTo>
                  <a:cubicBezTo>
                    <a:pt x="45" y="26"/>
                    <a:pt x="45" y="28"/>
                    <a:pt x="43" y="30"/>
                  </a:cubicBezTo>
                  <a:cubicBezTo>
                    <a:pt x="42" y="31"/>
                    <a:pt x="40" y="32"/>
                    <a:pt x="38" y="33"/>
                  </a:cubicBezTo>
                  <a:lnTo>
                    <a:pt x="51" y="48"/>
                  </a:lnTo>
                  <a:close/>
                  <a:moveTo>
                    <a:pt x="39" y="24"/>
                  </a:moveTo>
                  <a:cubicBezTo>
                    <a:pt x="39" y="23"/>
                    <a:pt x="38" y="22"/>
                    <a:pt x="38" y="21"/>
                  </a:cubicBezTo>
                  <a:cubicBezTo>
                    <a:pt x="38" y="21"/>
                    <a:pt x="37" y="20"/>
                    <a:pt x="37" y="20"/>
                  </a:cubicBezTo>
                  <a:cubicBezTo>
                    <a:pt x="36" y="19"/>
                    <a:pt x="35" y="19"/>
                    <a:pt x="35" y="19"/>
                  </a:cubicBezTo>
                  <a:cubicBezTo>
                    <a:pt x="34" y="19"/>
                    <a:pt x="33" y="19"/>
                    <a:pt x="32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30"/>
                    <a:pt x="36" y="29"/>
                    <a:pt x="37" y="29"/>
                  </a:cubicBezTo>
                  <a:cubicBezTo>
                    <a:pt x="37" y="28"/>
                    <a:pt x="38" y="27"/>
                    <a:pt x="38" y="27"/>
                  </a:cubicBezTo>
                  <a:cubicBezTo>
                    <a:pt x="38" y="26"/>
                    <a:pt x="39" y="25"/>
                    <a:pt x="39" y="2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139514" y="86497"/>
            <a:ext cx="4831491" cy="148281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endParaRPr lang="en-US" sz="2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0" y="0"/>
            <a:ext cx="9144000" cy="296562"/>
            <a:chOff x="0" y="0"/>
            <a:chExt cx="9144000" cy="296562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9144000" cy="296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4856208" y="24712"/>
              <a:ext cx="4065373" cy="197708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85000"/>
                </a:lnSpc>
                <a:spcBef>
                  <a:spcPts val="7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i="1" kern="12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  <a:shade val="100000"/>
                          <a:satMod val="115000"/>
                        </a:schemeClr>
                      </a:gs>
                    </a:gsLst>
                    <a:lin ang="13500000" scaled="1"/>
                    <a:tileRect/>
                  </a:gradFill>
                  <a:effectLst/>
                  <a:latin typeface="+mn-lt"/>
                  <a:ea typeface="+mn-ea"/>
                  <a:cs typeface="+mn-cs"/>
                </a:rPr>
                <a:t>You’ll make breakthroughs</a:t>
              </a:r>
            </a:p>
            <a:p>
              <a:pPr algn="r">
                <a:lnSpc>
                  <a:spcPct val="85000"/>
                </a:lnSpc>
                <a:spcBef>
                  <a:spcPts val="700"/>
                </a:spcBef>
              </a:pPr>
              <a:endParaRPr lang="en-US" sz="1600" b="1" i="1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3" r:id="rId2"/>
    <p:sldLayoutId id="2147483676" r:id="rId3"/>
    <p:sldLayoutId id="2147483677" r:id="rId4"/>
    <p:sldLayoutId id="2147483658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3200" b="0" kern="1200">
          <a:solidFill>
            <a:schemeClr val="accent1"/>
          </a:solidFill>
          <a:latin typeface="Arial Narrow" pitchFamily="34" charset="0"/>
          <a:ea typeface="+mj-ea"/>
          <a:cs typeface="+mj-cs"/>
        </a:defRPr>
      </a:lvl1pPr>
    </p:titleStyle>
    <p:bodyStyle>
      <a:lvl1pPr marL="234950" indent="-234950" algn="l" defTabSz="9144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Arial" pitchFamily="34" charset="0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519113" indent="-284163" algn="l" defTabSz="9144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Arial" pitchFamily="34" charset="0"/>
        <a:buChar char="–"/>
        <a:defRPr lang="en-US" sz="2000" kern="1200" dirty="0" smtClean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692150" indent="-173038" algn="l" defTabSz="9144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914400" indent="-222250" algn="l" defTabSz="9144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Clr>
          <a:schemeClr val="accent1"/>
        </a:buClr>
        <a:buSzPct val="80000"/>
        <a:buFont typeface="Arial" pitchFamily="34" charset="0"/>
        <a:buChar char="–"/>
        <a:tabLst>
          <a:tab pos="914400" algn="l"/>
        </a:tabLst>
        <a:defRPr sz="16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1087438" indent="-173038" algn="l" defTabSz="9144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Clr>
          <a:schemeClr val="accent1"/>
        </a:buClr>
        <a:buSzPct val="80000"/>
        <a:buFont typeface="Arial" pitchFamily="34" charset="0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459038" indent="-173038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accent2"/>
          </a:solidFill>
          <a:latin typeface="+mn-lt"/>
          <a:ea typeface="+mn-ea"/>
          <a:cs typeface="+mn-cs"/>
        </a:defRPr>
      </a:lvl6pPr>
      <a:lvl7pPr marL="2916238" indent="-173038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accent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Part 1: Ensemble Overview</a:t>
            </a:r>
          </a:p>
        </p:txBody>
      </p:sp>
    </p:spTree>
    <p:extLst>
      <p:ext uri="{BB962C8B-B14F-4D97-AF65-F5344CB8AC3E}">
        <p14:creationId xmlns:p14="http://schemas.microsoft.com/office/powerpoint/2010/main" val="20955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Ensemble Work?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88505" y="2819400"/>
            <a:ext cx="17526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88505" y="3783496"/>
            <a:ext cx="17526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88505" y="4724400"/>
            <a:ext cx="17526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02835" y="2667000"/>
            <a:ext cx="5350565" cy="3733800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600" strike="sngStrike" dirty="0"/>
              <a:t>Listen on TCP Socket</a:t>
            </a:r>
            <a:r>
              <a:rPr lang="en-US" sz="1600" dirty="0">
                <a:solidFill>
                  <a:srgbClr val="FF0000"/>
                </a:solidFill>
              </a:rPr>
              <a:t> (Inbound Adapter)</a:t>
            </a:r>
            <a:endParaRPr lang="en-US" sz="1600" strike="sngStrike" dirty="0"/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600" strike="sngStrike" dirty="0"/>
              <a:t>Accept connection</a:t>
            </a:r>
            <a:r>
              <a:rPr lang="en-US" sz="1600" dirty="0">
                <a:solidFill>
                  <a:srgbClr val="FF0000"/>
                </a:solidFill>
              </a:rPr>
              <a:t> (Inbound Adapter)</a:t>
            </a:r>
            <a:endParaRPr lang="en-US" sz="1600" strike="sngStrike" dirty="0"/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600" strike="sngStrike" dirty="0"/>
              <a:t>Receive data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(Inbound Adapter)</a:t>
            </a:r>
            <a:endParaRPr lang="en-US" sz="1600" strike="sngStrike" dirty="0">
              <a:solidFill>
                <a:srgbClr val="FF0000"/>
              </a:solidFill>
            </a:endParaRPr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600" strike="sngStrike" dirty="0"/>
              <a:t>Verify data</a:t>
            </a:r>
            <a:r>
              <a:rPr lang="en-US" sz="1600" dirty="0">
                <a:solidFill>
                  <a:srgbClr val="FF0000"/>
                </a:solidFill>
              </a:rPr>
              <a:t> (Service)</a:t>
            </a:r>
            <a:endParaRPr lang="en-US" sz="1600" strike="sngStrike" dirty="0"/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Transform data </a:t>
            </a:r>
            <a:r>
              <a:rPr lang="en-US" sz="1600" dirty="0">
                <a:solidFill>
                  <a:srgbClr val="FF0000"/>
                </a:solidFill>
              </a:rPr>
              <a:t>(Business Process)</a:t>
            </a:r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600" strike="sngStrike" dirty="0"/>
              <a:t>Generate SOAP message</a:t>
            </a:r>
            <a:r>
              <a:rPr lang="en-US" sz="1600" dirty="0">
                <a:solidFill>
                  <a:srgbClr val="FF0000"/>
                </a:solidFill>
              </a:rPr>
              <a:t> (Operation)</a:t>
            </a:r>
            <a:endParaRPr lang="en-US" sz="1600" strike="sngStrike" dirty="0"/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600" strike="sngStrike" dirty="0"/>
              <a:t>Connect to HTTP Server</a:t>
            </a:r>
            <a:r>
              <a:rPr lang="en-US" sz="1600" dirty="0">
                <a:solidFill>
                  <a:srgbClr val="FF0000"/>
                </a:solidFill>
              </a:rPr>
              <a:t> (Outbound Adapter)</a:t>
            </a:r>
            <a:endParaRPr lang="en-US" sz="1600" strike="sngStrike" dirty="0"/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600" strike="sngStrike" dirty="0"/>
              <a:t>Send SOAP message</a:t>
            </a:r>
            <a:r>
              <a:rPr lang="en-US" sz="1600" dirty="0">
                <a:solidFill>
                  <a:srgbClr val="FF0000"/>
                </a:solidFill>
              </a:rPr>
              <a:t> (Outbound Adapter)</a:t>
            </a:r>
            <a:endParaRPr lang="en-US" sz="1600" strike="sngStrike" dirty="0"/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600" strike="sngStrike" dirty="0"/>
              <a:t>Error handling, logging, retry, configurable settings, </a:t>
            </a:r>
            <a:r>
              <a:rPr lang="en-US" sz="1600" strike="sngStrike" dirty="0" err="1"/>
              <a:t>etc</a:t>
            </a:r>
            <a:r>
              <a:rPr lang="en-US" sz="1600" dirty="0">
                <a:solidFill>
                  <a:srgbClr val="FF0000"/>
                </a:solidFill>
              </a:rPr>
              <a:t> (Everything)</a:t>
            </a:r>
            <a:endParaRPr lang="en-US" sz="1600" strike="sngStrike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90667" y="1387347"/>
            <a:ext cx="6467889" cy="1202635"/>
            <a:chOff x="427383" y="3220278"/>
            <a:chExt cx="7871791" cy="1669774"/>
          </a:xfrm>
        </p:grpSpPr>
        <p:sp>
          <p:nvSpPr>
            <p:cNvPr id="28" name="Rounded Rectangle 27"/>
            <p:cNvSpPr/>
            <p:nvPr/>
          </p:nvSpPr>
          <p:spPr>
            <a:xfrm>
              <a:off x="1152938" y="3220278"/>
              <a:ext cx="6485283" cy="16697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162879" y="3543301"/>
              <a:ext cx="1053547" cy="387626"/>
              <a:chOff x="616227" y="3737114"/>
              <a:chExt cx="1053547" cy="387626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16227" y="3737114"/>
                <a:ext cx="1053547" cy="3876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16228" y="3737114"/>
                <a:ext cx="1053546" cy="387626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800" dirty="0"/>
                  <a:t>TCP Inbound Adapter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257301" y="3930927"/>
              <a:ext cx="1297056" cy="4919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endCxn id="48" idx="1"/>
            </p:cNvCxnSpPr>
            <p:nvPr/>
          </p:nvCxnSpPr>
          <p:spPr>
            <a:xfrm>
              <a:off x="427383" y="3737114"/>
              <a:ext cx="735497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27383" y="3377811"/>
              <a:ext cx="725555" cy="366755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>
                <a:lnSpc>
                  <a:spcPct val="85000"/>
                </a:lnSpc>
                <a:spcBef>
                  <a:spcPts val="700"/>
                </a:spcBef>
              </a:pPr>
              <a:r>
                <a:rPr lang="en-US" sz="800" dirty="0"/>
                <a:t>Raw TCP Data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57301" y="4055165"/>
              <a:ext cx="1297056" cy="288235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800" dirty="0"/>
                <a:t>Business Service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776869" y="3930927"/>
              <a:ext cx="1361661" cy="4919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90119" y="4042741"/>
              <a:ext cx="1361661" cy="288235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800" dirty="0"/>
                <a:t>Business Process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092686" y="3930927"/>
              <a:ext cx="1436198" cy="4919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6341165" y="3550755"/>
              <a:ext cx="1297056" cy="387626"/>
              <a:chOff x="616227" y="3737114"/>
              <a:chExt cx="1053547" cy="387626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16227" y="3737114"/>
                <a:ext cx="1053547" cy="3876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16228" y="3737114"/>
                <a:ext cx="1053546" cy="387626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800" dirty="0"/>
                  <a:t>SOAP Outbound Adapter</a:t>
                </a: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6092687" y="4055165"/>
              <a:ext cx="1436198" cy="288235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800" dirty="0"/>
                <a:t>Business Operation</a:t>
              </a:r>
            </a:p>
          </p:txBody>
        </p:sp>
        <p:cxnSp>
          <p:nvCxnSpPr>
            <p:cNvPr id="39" name="Straight Arrow Connector 38"/>
            <p:cNvCxnSpPr>
              <a:stCxn id="30" idx="3"/>
              <a:endCxn id="34" idx="1"/>
            </p:cNvCxnSpPr>
            <p:nvPr/>
          </p:nvCxnSpPr>
          <p:spPr>
            <a:xfrm>
              <a:off x="2554357" y="4176920"/>
              <a:ext cx="1222512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3"/>
              <a:endCxn id="36" idx="1"/>
            </p:cNvCxnSpPr>
            <p:nvPr/>
          </p:nvCxnSpPr>
          <p:spPr>
            <a:xfrm>
              <a:off x="5138530" y="4176920"/>
              <a:ext cx="954156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7638222" y="3759476"/>
              <a:ext cx="660952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638222" y="3299248"/>
              <a:ext cx="636103" cy="437866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>
                <a:lnSpc>
                  <a:spcPct val="85000"/>
                </a:lnSpc>
                <a:spcBef>
                  <a:spcPts val="700"/>
                </a:spcBef>
              </a:pPr>
              <a:r>
                <a:rPr lang="en-US" sz="800" dirty="0"/>
                <a:t>SOAP message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38529" y="3759476"/>
              <a:ext cx="967407" cy="402535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800" dirty="0"/>
                <a:t>Ensemble Message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73626" y="3737114"/>
              <a:ext cx="967407" cy="419513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800" dirty="0"/>
                <a:t>Ensemble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43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Ensemble Work?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Production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152938" y="1444224"/>
            <a:ext cx="6485283" cy="5032776"/>
          </a:xfrm>
          <a:prstGeom prst="round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162879" y="2066513"/>
            <a:ext cx="1053547" cy="387626"/>
            <a:chOff x="616227" y="3737114"/>
            <a:chExt cx="1053547" cy="387626"/>
          </a:xfrm>
        </p:grpSpPr>
        <p:sp>
          <p:nvSpPr>
            <p:cNvPr id="47" name="Rectangle 46"/>
            <p:cNvSpPr/>
            <p:nvPr/>
          </p:nvSpPr>
          <p:spPr>
            <a:xfrm>
              <a:off x="616227" y="3737114"/>
              <a:ext cx="1053547" cy="3876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6228" y="3737114"/>
              <a:ext cx="1053546" cy="387626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200" dirty="0"/>
                <a:t>TCP Inbound Adapter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257301" y="2454139"/>
            <a:ext cx="1297056" cy="4919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endCxn id="48" idx="1"/>
          </p:cNvCxnSpPr>
          <p:nvPr/>
        </p:nvCxnSpPr>
        <p:spPr>
          <a:xfrm>
            <a:off x="427383" y="2260326"/>
            <a:ext cx="735497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7383" y="1969606"/>
            <a:ext cx="636104" cy="290720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1000" dirty="0"/>
              <a:t>Raw TCP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57301" y="2578377"/>
            <a:ext cx="1297056" cy="288235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 algn="ctr">
              <a:lnSpc>
                <a:spcPct val="85000"/>
              </a:lnSpc>
              <a:spcBef>
                <a:spcPts val="700"/>
              </a:spcBef>
            </a:pPr>
            <a:r>
              <a:rPr lang="en-US" sz="1200" dirty="0"/>
              <a:t>Business Service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776869" y="2454139"/>
            <a:ext cx="1361661" cy="4919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790119" y="2565953"/>
            <a:ext cx="1361661" cy="288235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 algn="ctr">
              <a:lnSpc>
                <a:spcPct val="85000"/>
              </a:lnSpc>
              <a:spcBef>
                <a:spcPts val="700"/>
              </a:spcBef>
            </a:pPr>
            <a:r>
              <a:rPr lang="en-US" sz="1200" dirty="0"/>
              <a:t>Business Process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092686" y="2454139"/>
            <a:ext cx="1436198" cy="4919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341165" y="2073967"/>
            <a:ext cx="1297056" cy="387626"/>
            <a:chOff x="616227" y="3737114"/>
            <a:chExt cx="1053547" cy="387626"/>
          </a:xfrm>
        </p:grpSpPr>
        <p:sp>
          <p:nvSpPr>
            <p:cNvPr id="45" name="Rectangle 44"/>
            <p:cNvSpPr/>
            <p:nvPr/>
          </p:nvSpPr>
          <p:spPr>
            <a:xfrm>
              <a:off x="616227" y="3737114"/>
              <a:ext cx="1053547" cy="3876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6228" y="3737114"/>
              <a:ext cx="1053546" cy="387626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200" dirty="0"/>
                <a:t>SOAP Outbound Adapter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092687" y="2578377"/>
            <a:ext cx="1436198" cy="288235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 algn="ctr">
              <a:lnSpc>
                <a:spcPct val="85000"/>
              </a:lnSpc>
              <a:spcBef>
                <a:spcPts val="700"/>
              </a:spcBef>
            </a:pPr>
            <a:r>
              <a:rPr lang="en-US" sz="1200" dirty="0"/>
              <a:t>Business Operation</a:t>
            </a:r>
          </a:p>
        </p:txBody>
      </p:sp>
      <p:cxnSp>
        <p:nvCxnSpPr>
          <p:cNvPr id="39" name="Straight Arrow Connector 38"/>
          <p:cNvCxnSpPr>
            <a:stCxn id="30" idx="3"/>
            <a:endCxn id="34" idx="1"/>
          </p:cNvCxnSpPr>
          <p:nvPr/>
        </p:nvCxnSpPr>
        <p:spPr>
          <a:xfrm>
            <a:off x="2554357" y="2700132"/>
            <a:ext cx="122251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3"/>
            <a:endCxn id="36" idx="1"/>
          </p:cNvCxnSpPr>
          <p:nvPr/>
        </p:nvCxnSpPr>
        <p:spPr>
          <a:xfrm>
            <a:off x="5138530" y="2700132"/>
            <a:ext cx="95415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638222" y="2282688"/>
            <a:ext cx="66095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38222" y="1969606"/>
            <a:ext cx="636104" cy="290720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1000" dirty="0"/>
              <a:t>SOAP message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38529" y="2369655"/>
            <a:ext cx="967407" cy="315568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 algn="ctr">
              <a:lnSpc>
                <a:spcPct val="85000"/>
              </a:lnSpc>
              <a:spcBef>
                <a:spcPts val="700"/>
              </a:spcBef>
            </a:pPr>
            <a:r>
              <a:rPr lang="en-US" sz="1000" dirty="0"/>
              <a:t>Ensemble Message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73626" y="2364271"/>
            <a:ext cx="967407" cy="315568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 algn="ctr">
              <a:lnSpc>
                <a:spcPct val="85000"/>
              </a:lnSpc>
              <a:spcBef>
                <a:spcPts val="700"/>
              </a:spcBef>
            </a:pPr>
            <a:r>
              <a:rPr lang="en-US" sz="1000" dirty="0"/>
              <a:t>Ensemble Message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152940" y="3040548"/>
            <a:ext cx="1053547" cy="387626"/>
            <a:chOff x="616227" y="3737114"/>
            <a:chExt cx="1053547" cy="387626"/>
          </a:xfrm>
        </p:grpSpPr>
        <p:sp>
          <p:nvSpPr>
            <p:cNvPr id="50" name="Rectangle 49"/>
            <p:cNvSpPr/>
            <p:nvPr/>
          </p:nvSpPr>
          <p:spPr>
            <a:xfrm>
              <a:off x="616227" y="3737114"/>
              <a:ext cx="1053547" cy="3876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16228" y="3737114"/>
              <a:ext cx="1053546" cy="387626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200" dirty="0"/>
                <a:t>FTP Inbound Adapter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247362" y="3428174"/>
            <a:ext cx="1297056" cy="4919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endCxn id="51" idx="1"/>
          </p:cNvCxnSpPr>
          <p:nvPr/>
        </p:nvCxnSpPr>
        <p:spPr>
          <a:xfrm>
            <a:off x="417444" y="3234361"/>
            <a:ext cx="735497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7444" y="3005345"/>
            <a:ext cx="636104" cy="229016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1000" dirty="0"/>
              <a:t>File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47362" y="3552412"/>
            <a:ext cx="1297056" cy="288235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 algn="ctr">
              <a:lnSpc>
                <a:spcPct val="85000"/>
              </a:lnSpc>
              <a:spcBef>
                <a:spcPts val="700"/>
              </a:spcBef>
            </a:pPr>
            <a:r>
              <a:rPr lang="en-US" sz="1200" dirty="0"/>
              <a:t>Business Service</a:t>
            </a:r>
          </a:p>
        </p:txBody>
      </p:sp>
      <p:cxnSp>
        <p:nvCxnSpPr>
          <p:cNvPr id="57" name="Straight Arrow Connector 56"/>
          <p:cNvCxnSpPr>
            <a:stCxn id="52" idx="3"/>
          </p:cNvCxnSpPr>
          <p:nvPr/>
        </p:nvCxnSpPr>
        <p:spPr>
          <a:xfrm flipV="1">
            <a:off x="2544418" y="2722494"/>
            <a:ext cx="1232451" cy="95167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162878" y="4016033"/>
            <a:ext cx="1053547" cy="387626"/>
            <a:chOff x="616227" y="3737114"/>
            <a:chExt cx="1053547" cy="387626"/>
          </a:xfrm>
        </p:grpSpPr>
        <p:sp>
          <p:nvSpPr>
            <p:cNvPr id="59" name="Rectangle 58"/>
            <p:cNvSpPr/>
            <p:nvPr/>
          </p:nvSpPr>
          <p:spPr>
            <a:xfrm>
              <a:off x="616227" y="3737114"/>
              <a:ext cx="1053547" cy="3876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6228" y="3737114"/>
              <a:ext cx="1053546" cy="387626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200" dirty="0"/>
                <a:t>File Inbound Adapter</a:t>
              </a: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1257300" y="4403659"/>
            <a:ext cx="1297056" cy="4919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endCxn id="60" idx="1"/>
          </p:cNvCxnSpPr>
          <p:nvPr/>
        </p:nvCxnSpPr>
        <p:spPr>
          <a:xfrm>
            <a:off x="427382" y="4209846"/>
            <a:ext cx="735497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27382" y="3919126"/>
            <a:ext cx="636104" cy="290720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1000" dirty="0"/>
              <a:t>File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57300" y="4527897"/>
            <a:ext cx="1297056" cy="288235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 algn="ctr">
              <a:lnSpc>
                <a:spcPct val="85000"/>
              </a:lnSpc>
              <a:spcBef>
                <a:spcPts val="700"/>
              </a:spcBef>
            </a:pPr>
            <a:r>
              <a:rPr lang="en-US" sz="1200" dirty="0"/>
              <a:t>Business Service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3776868" y="4403659"/>
            <a:ext cx="1361661" cy="4919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790118" y="4515473"/>
            <a:ext cx="1361661" cy="288235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 algn="ctr">
              <a:lnSpc>
                <a:spcPct val="85000"/>
              </a:lnSpc>
              <a:spcBef>
                <a:spcPts val="700"/>
              </a:spcBef>
            </a:pPr>
            <a:r>
              <a:rPr lang="en-US" sz="1200" dirty="0"/>
              <a:t>Business Process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6092685" y="4403659"/>
            <a:ext cx="1436198" cy="4919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6341164" y="4023487"/>
            <a:ext cx="1297056" cy="387626"/>
            <a:chOff x="616227" y="3737114"/>
            <a:chExt cx="1053547" cy="387626"/>
          </a:xfrm>
        </p:grpSpPr>
        <p:sp>
          <p:nvSpPr>
            <p:cNvPr id="69" name="Rectangle 68"/>
            <p:cNvSpPr/>
            <p:nvPr/>
          </p:nvSpPr>
          <p:spPr>
            <a:xfrm>
              <a:off x="616227" y="3737114"/>
              <a:ext cx="1053547" cy="3876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16228" y="3737114"/>
              <a:ext cx="1053546" cy="387626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200" dirty="0"/>
                <a:t>FTP Outbound Adapter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092686" y="4527897"/>
            <a:ext cx="1436198" cy="288235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 algn="ctr">
              <a:lnSpc>
                <a:spcPct val="85000"/>
              </a:lnSpc>
              <a:spcBef>
                <a:spcPts val="700"/>
              </a:spcBef>
            </a:pPr>
            <a:r>
              <a:rPr lang="en-US" sz="1200" dirty="0"/>
              <a:t>Business Operation</a:t>
            </a:r>
          </a:p>
        </p:txBody>
      </p:sp>
      <p:cxnSp>
        <p:nvCxnSpPr>
          <p:cNvPr id="72" name="Straight Arrow Connector 71"/>
          <p:cNvCxnSpPr>
            <a:stCxn id="61" idx="3"/>
            <a:endCxn id="65" idx="1"/>
          </p:cNvCxnSpPr>
          <p:nvPr/>
        </p:nvCxnSpPr>
        <p:spPr>
          <a:xfrm>
            <a:off x="2554356" y="4649652"/>
            <a:ext cx="122251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5" idx="3"/>
            <a:endCxn id="67" idx="1"/>
          </p:cNvCxnSpPr>
          <p:nvPr/>
        </p:nvCxnSpPr>
        <p:spPr>
          <a:xfrm>
            <a:off x="5138529" y="4649652"/>
            <a:ext cx="95415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638221" y="4232208"/>
            <a:ext cx="66095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72400" y="4016032"/>
            <a:ext cx="501924" cy="193813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1000" dirty="0"/>
              <a:t>File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138528" y="4319175"/>
            <a:ext cx="967407" cy="315568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 algn="ctr">
              <a:lnSpc>
                <a:spcPct val="85000"/>
              </a:lnSpc>
              <a:spcBef>
                <a:spcPts val="700"/>
              </a:spcBef>
            </a:pPr>
            <a:r>
              <a:rPr lang="en-US" sz="1000" dirty="0"/>
              <a:t>Ensemble Message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73625" y="4313791"/>
            <a:ext cx="967407" cy="315568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 algn="ctr">
              <a:lnSpc>
                <a:spcPct val="85000"/>
              </a:lnSpc>
              <a:spcBef>
                <a:spcPts val="700"/>
              </a:spcBef>
            </a:pPr>
            <a:r>
              <a:rPr lang="en-US" sz="1000" dirty="0"/>
              <a:t>Ensemble Message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829336" y="3270390"/>
            <a:ext cx="967407" cy="315568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 algn="ctr">
              <a:lnSpc>
                <a:spcPct val="85000"/>
              </a:lnSpc>
              <a:spcBef>
                <a:spcPts val="700"/>
              </a:spcBef>
            </a:pPr>
            <a:r>
              <a:rPr lang="en-US" sz="1000" dirty="0"/>
              <a:t>Ensemble Message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6092685" y="5554316"/>
            <a:ext cx="1436198" cy="4919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6341164" y="5174144"/>
            <a:ext cx="1297056" cy="387626"/>
            <a:chOff x="616227" y="3737114"/>
            <a:chExt cx="1053547" cy="387626"/>
          </a:xfrm>
        </p:grpSpPr>
        <p:sp>
          <p:nvSpPr>
            <p:cNvPr id="88" name="Rectangle 87"/>
            <p:cNvSpPr/>
            <p:nvPr/>
          </p:nvSpPr>
          <p:spPr>
            <a:xfrm>
              <a:off x="616227" y="3737114"/>
              <a:ext cx="1053547" cy="3876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16228" y="3737114"/>
              <a:ext cx="1053546" cy="387626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200" dirty="0"/>
                <a:t>HTTP Outbound Adapter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092686" y="5678554"/>
            <a:ext cx="1436198" cy="288235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 algn="ctr">
              <a:lnSpc>
                <a:spcPct val="85000"/>
              </a:lnSpc>
              <a:spcBef>
                <a:spcPts val="700"/>
              </a:spcBef>
            </a:pPr>
            <a:r>
              <a:rPr lang="en-US" sz="1200" dirty="0"/>
              <a:t>Business Operation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7638221" y="5382865"/>
            <a:ext cx="66095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638222" y="5029201"/>
            <a:ext cx="636102" cy="331302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1000" dirty="0"/>
              <a:t>HTTP Request</a:t>
            </a:r>
          </a:p>
        </p:txBody>
      </p:sp>
      <p:cxnSp>
        <p:nvCxnSpPr>
          <p:cNvPr id="94" name="Straight Arrow Connector 93"/>
          <p:cNvCxnSpPr>
            <a:endCxn id="86" idx="1"/>
          </p:cNvCxnSpPr>
          <p:nvPr/>
        </p:nvCxnSpPr>
        <p:spPr>
          <a:xfrm>
            <a:off x="5151780" y="4649652"/>
            <a:ext cx="940905" cy="115065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05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Ensemble Work?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Production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23" y="1493919"/>
            <a:ext cx="8153400" cy="454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0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Ensemble Work?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Starting a Production (The Ensemble Framework)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8920" y="1752600"/>
            <a:ext cx="1941443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Start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2233" y="3177209"/>
            <a:ext cx="1941443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err="1"/>
              <a:t>Foreach</a:t>
            </a:r>
            <a:r>
              <a:rPr lang="en-US" sz="1100" dirty="0"/>
              <a:t> component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5546" y="3916018"/>
            <a:ext cx="1941443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Job </a:t>
            </a:r>
            <a:r>
              <a:rPr lang="en-US" sz="1100" dirty="0" err="1"/>
              <a:t>Ens.Job</a:t>
            </a:r>
            <a:r>
              <a:rPr lang="en-US" sz="1100" dirty="0"/>
              <a:t> method Start()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5545" y="4625010"/>
            <a:ext cx="1941443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Instantiate component class, call </a:t>
            </a:r>
            <a:r>
              <a:rPr lang="en-US" sz="1100" dirty="0" err="1"/>
              <a:t>OnInit</a:t>
            </a:r>
            <a:r>
              <a:rPr lang="en-US" sz="1100" dirty="0"/>
              <a:t>()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15546" y="5295900"/>
            <a:ext cx="1941443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Loop calling </a:t>
            </a:r>
            <a:r>
              <a:rPr lang="en-US" sz="1100" dirty="0" err="1"/>
              <a:t>OnTask</a:t>
            </a:r>
            <a:r>
              <a:rPr lang="en-US" sz="1100" dirty="0"/>
              <a:t>()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0" y="1765852"/>
            <a:ext cx="1941443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err="1"/>
              <a:t>OnTask</a:t>
            </a:r>
            <a:r>
              <a:rPr lang="en-US" sz="1100" dirty="0"/>
              <a:t>()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554357" y="2736574"/>
            <a:ext cx="1941443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Call Adapter’s </a:t>
            </a:r>
            <a:r>
              <a:rPr lang="en-US" sz="1100" dirty="0" err="1"/>
              <a:t>OnTask</a:t>
            </a:r>
            <a:r>
              <a:rPr lang="en-US" sz="1100" dirty="0"/>
              <a:t>()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572000" y="2736574"/>
            <a:ext cx="1941443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Call </a:t>
            </a:r>
            <a:r>
              <a:rPr lang="en-US" sz="1100" dirty="0" err="1"/>
              <a:t>Ens.Queue</a:t>
            </a:r>
            <a:r>
              <a:rPr lang="en-US" sz="1100" dirty="0"/>
              <a:t> method </a:t>
            </a:r>
            <a:r>
              <a:rPr lang="en-US" sz="1100" dirty="0" err="1"/>
              <a:t>Dequeue</a:t>
            </a:r>
            <a:r>
              <a:rPr lang="en-US" sz="1100" dirty="0"/>
              <a:t>()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96270" y="2736574"/>
            <a:ext cx="1941443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Call </a:t>
            </a:r>
            <a:r>
              <a:rPr lang="en-US" sz="1100" dirty="0" err="1"/>
              <a:t>Ens.Queue</a:t>
            </a:r>
            <a:r>
              <a:rPr lang="en-US" sz="1100" dirty="0"/>
              <a:t> method </a:t>
            </a:r>
            <a:r>
              <a:rPr lang="en-US" sz="1100" dirty="0" err="1"/>
              <a:t>Dequeue</a:t>
            </a:r>
            <a:r>
              <a:rPr lang="en-US" sz="1100" dirty="0"/>
              <a:t>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57599" y="2362200"/>
            <a:ext cx="838200" cy="228600"/>
          </a:xfrm>
          <a:prstGeom prst="rect">
            <a:avLst/>
          </a:prstGeom>
          <a:noFill/>
          <a:effectLst/>
        </p:spPr>
        <p:txBody>
          <a:bodyPr wrap="non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1100" dirty="0"/>
              <a:t>Service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65913" y="2479813"/>
            <a:ext cx="838200" cy="228600"/>
          </a:xfrm>
          <a:prstGeom prst="rect">
            <a:avLst/>
          </a:prstGeom>
          <a:noFill/>
          <a:effectLst/>
        </p:spPr>
        <p:txBody>
          <a:bodyPr wrap="non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1100" dirty="0"/>
              <a:t>Process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38731" y="2343978"/>
            <a:ext cx="838200" cy="228600"/>
          </a:xfrm>
          <a:prstGeom prst="rect">
            <a:avLst/>
          </a:prstGeom>
          <a:noFill/>
          <a:effectLst/>
        </p:spPr>
        <p:txBody>
          <a:bodyPr wrap="non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1100" dirty="0"/>
              <a:t>Operation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554356" y="3405809"/>
            <a:ext cx="1941443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err="1"/>
              <a:t>OnTask</a:t>
            </a:r>
            <a:r>
              <a:rPr lang="en-US" sz="1100" dirty="0"/>
              <a:t>() calls Service </a:t>
            </a:r>
            <a:r>
              <a:rPr lang="en-US" sz="1100" dirty="0" err="1"/>
              <a:t>OnProcessInput</a:t>
            </a:r>
            <a:r>
              <a:rPr lang="en-US" sz="1100" dirty="0"/>
              <a:t>()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554357" y="4114800"/>
            <a:ext cx="1941443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User Code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572000" y="3405809"/>
            <a:ext cx="1941443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Pass to Business Process </a:t>
            </a:r>
            <a:r>
              <a:rPr lang="en-US" sz="1100" dirty="0" err="1"/>
              <a:t>MessageHeaderHandler</a:t>
            </a:r>
            <a:r>
              <a:rPr lang="en-US" sz="1100" dirty="0"/>
              <a:t>()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571999" y="4114800"/>
            <a:ext cx="1941443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Pass to </a:t>
            </a:r>
            <a:r>
              <a:rPr lang="en-US" sz="1100" dirty="0" err="1"/>
              <a:t>OnRequest</a:t>
            </a:r>
            <a:r>
              <a:rPr lang="en-US" sz="1100" dirty="0"/>
              <a:t>(), </a:t>
            </a:r>
            <a:r>
              <a:rPr lang="en-US" sz="1100" dirty="0" err="1"/>
              <a:t>OnResponse</a:t>
            </a:r>
            <a:r>
              <a:rPr lang="en-US" sz="1100" dirty="0"/>
              <a:t>() or </a:t>
            </a:r>
            <a:r>
              <a:rPr lang="en-US" sz="1100" dirty="0" err="1"/>
              <a:t>OnError</a:t>
            </a:r>
            <a:r>
              <a:rPr lang="en-US" sz="1100" dirty="0"/>
              <a:t>()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571998" y="4800600"/>
            <a:ext cx="1941443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User Code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596269" y="3409122"/>
            <a:ext cx="1941443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Pass to Operation </a:t>
            </a:r>
            <a:r>
              <a:rPr lang="en-US" sz="1100" dirty="0" err="1"/>
              <a:t>MessageHeaderHandler</a:t>
            </a:r>
            <a:r>
              <a:rPr lang="en-US" sz="1100" dirty="0"/>
              <a:t>()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596268" y="4121426"/>
            <a:ext cx="1941443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Pass to method specified by </a:t>
            </a:r>
            <a:r>
              <a:rPr lang="en-US" sz="1100" dirty="0" err="1"/>
              <a:t>MessageMap</a:t>
            </a:r>
            <a:endParaRPr lang="en-US" sz="1100" dirty="0"/>
          </a:p>
        </p:txBody>
      </p:sp>
      <p:sp>
        <p:nvSpPr>
          <p:cNvPr id="26" name="Rounded Rectangle 25"/>
          <p:cNvSpPr/>
          <p:nvPr/>
        </p:nvSpPr>
        <p:spPr>
          <a:xfrm>
            <a:off x="6596270" y="4800600"/>
            <a:ext cx="1941443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User Code</a:t>
            </a:r>
          </a:p>
        </p:txBody>
      </p:sp>
      <p:cxnSp>
        <p:nvCxnSpPr>
          <p:cNvPr id="31" name="Straight Arrow Connector 30"/>
          <p:cNvCxnSpPr>
            <a:stCxn id="6" idx="2"/>
            <a:endCxn id="7" idx="0"/>
          </p:cNvCxnSpPr>
          <p:nvPr/>
        </p:nvCxnSpPr>
        <p:spPr>
          <a:xfrm>
            <a:off x="1282955" y="3634409"/>
            <a:ext cx="3313" cy="28160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  <a:endCxn id="10" idx="0"/>
          </p:cNvCxnSpPr>
          <p:nvPr/>
        </p:nvCxnSpPr>
        <p:spPr>
          <a:xfrm>
            <a:off x="1286267" y="5082210"/>
            <a:ext cx="1" cy="21369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2"/>
            <a:endCxn id="9" idx="0"/>
          </p:cNvCxnSpPr>
          <p:nvPr/>
        </p:nvCxnSpPr>
        <p:spPr>
          <a:xfrm flipH="1">
            <a:off x="1286267" y="4373218"/>
            <a:ext cx="1" cy="25179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2"/>
            <a:endCxn id="13" idx="0"/>
          </p:cNvCxnSpPr>
          <p:nvPr/>
        </p:nvCxnSpPr>
        <p:spPr>
          <a:xfrm flipH="1">
            <a:off x="3525079" y="2223052"/>
            <a:ext cx="2017643" cy="51352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14" idx="0"/>
          </p:cNvCxnSpPr>
          <p:nvPr/>
        </p:nvCxnSpPr>
        <p:spPr>
          <a:xfrm>
            <a:off x="5542722" y="2223052"/>
            <a:ext cx="0" cy="51352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2"/>
            <a:endCxn id="15" idx="0"/>
          </p:cNvCxnSpPr>
          <p:nvPr/>
        </p:nvCxnSpPr>
        <p:spPr>
          <a:xfrm>
            <a:off x="5542722" y="2223052"/>
            <a:ext cx="2024270" cy="51352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2"/>
            <a:endCxn id="19" idx="0"/>
          </p:cNvCxnSpPr>
          <p:nvPr/>
        </p:nvCxnSpPr>
        <p:spPr>
          <a:xfrm flipH="1">
            <a:off x="3525078" y="3193774"/>
            <a:ext cx="1" cy="21203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2"/>
            <a:endCxn id="20" idx="0"/>
          </p:cNvCxnSpPr>
          <p:nvPr/>
        </p:nvCxnSpPr>
        <p:spPr>
          <a:xfrm>
            <a:off x="3525078" y="3863009"/>
            <a:ext cx="1" cy="25179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2"/>
            <a:endCxn id="21" idx="0"/>
          </p:cNvCxnSpPr>
          <p:nvPr/>
        </p:nvCxnSpPr>
        <p:spPr>
          <a:xfrm>
            <a:off x="5542722" y="3193774"/>
            <a:ext cx="0" cy="21203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1" idx="2"/>
            <a:endCxn id="22" idx="0"/>
          </p:cNvCxnSpPr>
          <p:nvPr/>
        </p:nvCxnSpPr>
        <p:spPr>
          <a:xfrm flipH="1">
            <a:off x="5542721" y="3863009"/>
            <a:ext cx="1" cy="25179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2" idx="2"/>
            <a:endCxn id="23" idx="0"/>
          </p:cNvCxnSpPr>
          <p:nvPr/>
        </p:nvCxnSpPr>
        <p:spPr>
          <a:xfrm flipH="1">
            <a:off x="5542720" y="4572000"/>
            <a:ext cx="1" cy="2286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2"/>
            <a:endCxn id="24" idx="0"/>
          </p:cNvCxnSpPr>
          <p:nvPr/>
        </p:nvCxnSpPr>
        <p:spPr>
          <a:xfrm flipH="1">
            <a:off x="7566991" y="3193774"/>
            <a:ext cx="1" cy="21534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4" idx="2"/>
            <a:endCxn id="25" idx="0"/>
          </p:cNvCxnSpPr>
          <p:nvPr/>
        </p:nvCxnSpPr>
        <p:spPr>
          <a:xfrm flipH="1">
            <a:off x="7566990" y="3866322"/>
            <a:ext cx="1" cy="2551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5" idx="2"/>
            <a:endCxn id="26" idx="0"/>
          </p:cNvCxnSpPr>
          <p:nvPr/>
        </p:nvCxnSpPr>
        <p:spPr>
          <a:xfrm>
            <a:off x="7566990" y="4578626"/>
            <a:ext cx="2" cy="22197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312233" y="2478156"/>
            <a:ext cx="1941443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err="1"/>
              <a:t>Ens.Director</a:t>
            </a:r>
            <a:r>
              <a:rPr lang="en-US" sz="1100" dirty="0"/>
              <a:t> method </a:t>
            </a:r>
            <a:r>
              <a:rPr lang="en-US" sz="1100" dirty="0" err="1"/>
              <a:t>StartProduction</a:t>
            </a:r>
            <a:endParaRPr lang="en-US" sz="1100" dirty="0"/>
          </a:p>
        </p:txBody>
      </p:sp>
      <p:cxnSp>
        <p:nvCxnSpPr>
          <p:cNvPr id="66" name="Straight Arrow Connector 65"/>
          <p:cNvCxnSpPr>
            <a:stCxn id="5" idx="2"/>
            <a:endCxn id="64" idx="0"/>
          </p:cNvCxnSpPr>
          <p:nvPr/>
        </p:nvCxnSpPr>
        <p:spPr>
          <a:xfrm>
            <a:off x="1279642" y="2209800"/>
            <a:ext cx="3313" cy="2683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4" idx="2"/>
            <a:endCxn id="6" idx="0"/>
          </p:cNvCxnSpPr>
          <p:nvPr/>
        </p:nvCxnSpPr>
        <p:spPr>
          <a:xfrm>
            <a:off x="1282955" y="2935356"/>
            <a:ext cx="0" cy="24185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0" idx="3"/>
            <a:endCxn id="12" idx="1"/>
          </p:cNvCxnSpPr>
          <p:nvPr/>
        </p:nvCxnSpPr>
        <p:spPr>
          <a:xfrm flipV="1">
            <a:off x="2256989" y="1994452"/>
            <a:ext cx="2315011" cy="3530048"/>
          </a:xfrm>
          <a:prstGeom prst="bentConnector3">
            <a:avLst>
              <a:gd name="adj1" fmla="val 6208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01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Ensemble work?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Business Services and Inbound Adapters</a:t>
            </a:r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27383" y="1868553"/>
            <a:ext cx="7871791" cy="3021499"/>
            <a:chOff x="427383" y="1868553"/>
            <a:chExt cx="7871791" cy="3021499"/>
          </a:xfrm>
        </p:grpSpPr>
        <p:grpSp>
          <p:nvGrpSpPr>
            <p:cNvPr id="5" name="Group 4"/>
            <p:cNvGrpSpPr/>
            <p:nvPr/>
          </p:nvGrpSpPr>
          <p:grpSpPr>
            <a:xfrm>
              <a:off x="546653" y="1878494"/>
              <a:ext cx="1540565" cy="516835"/>
              <a:chOff x="546652" y="1918252"/>
              <a:chExt cx="1540565" cy="516835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546652" y="1918252"/>
                <a:ext cx="1540565" cy="51683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16226" y="1997765"/>
                <a:ext cx="1361661" cy="337931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2000" dirty="0"/>
                  <a:t>ER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138530" y="1878494"/>
              <a:ext cx="1540565" cy="516835"/>
              <a:chOff x="546652" y="1918252"/>
              <a:chExt cx="1540565" cy="516835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46652" y="1918252"/>
                <a:ext cx="1540565" cy="51683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6226" y="1997765"/>
                <a:ext cx="1361661" cy="337931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2000" dirty="0"/>
                  <a:t>REG</a:t>
                </a:r>
              </a:p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endParaRPr lang="en-US" sz="2000" dirty="0"/>
              </a:p>
            </p:txBody>
          </p:sp>
        </p:grpSp>
        <p:cxnSp>
          <p:nvCxnSpPr>
            <p:cNvPr id="17" name="Straight Arrow Connector 16"/>
            <p:cNvCxnSpPr>
              <a:stCxn id="6" idx="3"/>
              <a:endCxn id="18" idx="1"/>
            </p:cNvCxnSpPr>
            <p:nvPr/>
          </p:nvCxnSpPr>
          <p:spPr>
            <a:xfrm flipV="1">
              <a:off x="2087218" y="2136911"/>
              <a:ext cx="843167" cy="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586911" y="1868553"/>
              <a:ext cx="457200" cy="178905"/>
            </a:xfrm>
            <a:prstGeom prst="rect">
              <a:avLst/>
            </a:prstGeom>
            <a:noFill/>
            <a:effectLst/>
          </p:spPr>
          <p:txBody>
            <a:bodyPr wrap="non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SOAP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16426" y="1868554"/>
              <a:ext cx="457200" cy="178905"/>
            </a:xfrm>
            <a:prstGeom prst="rect">
              <a:avLst/>
            </a:prstGeom>
            <a:noFill/>
            <a:effectLst/>
          </p:spPr>
          <p:txBody>
            <a:bodyPr wrap="non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TCP</a:t>
              </a:r>
            </a:p>
          </p:txBody>
        </p:sp>
        <p:cxnSp>
          <p:nvCxnSpPr>
            <p:cNvPr id="24" name="Straight Arrow Connector 23"/>
            <p:cNvCxnSpPr>
              <a:stCxn id="18" idx="3"/>
              <a:endCxn id="9" idx="1"/>
            </p:cNvCxnSpPr>
            <p:nvPr/>
          </p:nvCxnSpPr>
          <p:spPr>
            <a:xfrm>
              <a:off x="4470950" y="2136911"/>
              <a:ext cx="667580" cy="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2930385" y="1878493"/>
              <a:ext cx="1540565" cy="516835"/>
              <a:chOff x="546652" y="1918252"/>
              <a:chExt cx="1540565" cy="516835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46652" y="1918252"/>
                <a:ext cx="1540565" cy="51683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6226" y="1997765"/>
                <a:ext cx="1361661" cy="337931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2000" dirty="0"/>
                  <a:t>Ensemble</a:t>
                </a: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 flipH="1">
              <a:off x="1316936" y="2395328"/>
              <a:ext cx="1683023" cy="82495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361620" y="2395328"/>
              <a:ext cx="3043032" cy="82495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1152938" y="3220278"/>
              <a:ext cx="6485283" cy="16697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162879" y="3543301"/>
              <a:ext cx="1053547" cy="387626"/>
              <a:chOff x="616227" y="3737114"/>
              <a:chExt cx="1053547" cy="387626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16227" y="3737114"/>
                <a:ext cx="1053547" cy="3876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16228" y="3737114"/>
                <a:ext cx="1053546" cy="387626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1200" dirty="0"/>
                  <a:t>TCP Inbound Adapter</a:t>
                </a:r>
              </a:p>
            </p:txBody>
          </p:sp>
        </p:grpSp>
        <p:sp>
          <p:nvSpPr>
            <p:cNvPr id="34" name="Rounded Rectangle 33"/>
            <p:cNvSpPr/>
            <p:nvPr/>
          </p:nvSpPr>
          <p:spPr>
            <a:xfrm>
              <a:off x="1257301" y="3930927"/>
              <a:ext cx="1297056" cy="4919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32" idx="1"/>
            </p:cNvCxnSpPr>
            <p:nvPr/>
          </p:nvCxnSpPr>
          <p:spPr>
            <a:xfrm>
              <a:off x="427383" y="3737114"/>
              <a:ext cx="735497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27383" y="3446394"/>
              <a:ext cx="636104" cy="290720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Raw TCP Data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57301" y="4055165"/>
              <a:ext cx="1297056" cy="288235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200" dirty="0"/>
                <a:t>Business Service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776869" y="3930927"/>
              <a:ext cx="1361661" cy="4919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90119" y="4042741"/>
              <a:ext cx="1361661" cy="288235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200" dirty="0"/>
                <a:t>Business Process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092686" y="3930927"/>
              <a:ext cx="1436198" cy="4919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341165" y="3550755"/>
              <a:ext cx="1297056" cy="387626"/>
              <a:chOff x="616227" y="3737114"/>
              <a:chExt cx="1053547" cy="387626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16227" y="3737114"/>
                <a:ext cx="1053547" cy="3876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16228" y="3737114"/>
                <a:ext cx="1053546" cy="387626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1200" dirty="0"/>
                  <a:t>SOAP Outbound Adapter</a:t>
                </a: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6092687" y="4055165"/>
              <a:ext cx="1436198" cy="288235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200" dirty="0"/>
                <a:t>Business Operation</a:t>
              </a:r>
            </a:p>
          </p:txBody>
        </p:sp>
        <p:cxnSp>
          <p:nvCxnSpPr>
            <p:cNvPr id="49" name="Straight Arrow Connector 48"/>
            <p:cNvCxnSpPr>
              <a:stCxn id="34" idx="3"/>
              <a:endCxn id="40" idx="1"/>
            </p:cNvCxnSpPr>
            <p:nvPr/>
          </p:nvCxnSpPr>
          <p:spPr>
            <a:xfrm>
              <a:off x="2554357" y="4176920"/>
              <a:ext cx="1222512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43" idx="1"/>
            </p:cNvCxnSpPr>
            <p:nvPr/>
          </p:nvCxnSpPr>
          <p:spPr>
            <a:xfrm>
              <a:off x="5138530" y="4176920"/>
              <a:ext cx="954156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638222" y="3759476"/>
              <a:ext cx="660952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638222" y="3446394"/>
              <a:ext cx="636104" cy="290720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SOAP message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38529" y="3846443"/>
              <a:ext cx="967407" cy="315568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Ensemble Message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73626" y="3841059"/>
              <a:ext cx="967407" cy="315568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Ensemble Message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08920" y="3124200"/>
            <a:ext cx="2434280" cy="190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7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Ensemble work?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Business Services and Inbound Adapters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0475" y="2743199"/>
            <a:ext cx="8577473" cy="3558209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2000" dirty="0"/>
              <a:t>Inbound Adapters extend </a:t>
            </a:r>
            <a:r>
              <a:rPr lang="en-US" sz="2000" dirty="0" err="1"/>
              <a:t>Ens.InboundAdapter</a:t>
            </a:r>
            <a:endParaRPr lang="en-US" sz="2000" dirty="0"/>
          </a:p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2000" dirty="0"/>
              <a:t>Business Services extend </a:t>
            </a:r>
            <a:r>
              <a:rPr lang="en-US" sz="2000" dirty="0" err="1"/>
              <a:t>Ens.BusinessService</a:t>
            </a:r>
            <a:endParaRPr lang="en-US" sz="2000" dirty="0"/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sz="2000" dirty="0" err="1"/>
              <a:t>OnInit</a:t>
            </a:r>
            <a:r>
              <a:rPr lang="en-US" sz="2000" dirty="0"/>
              <a:t>() in Adapter called on component start by Ensemble framework</a:t>
            </a:r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sz="2000" dirty="0" err="1"/>
              <a:t>OnTask</a:t>
            </a:r>
            <a:r>
              <a:rPr lang="en-US" sz="2000" dirty="0"/>
              <a:t>() in Adapter called periodically by Ensemble framework</a:t>
            </a:r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sz="2000" dirty="0" err="1"/>
              <a:t>OnTask</a:t>
            </a:r>
            <a:r>
              <a:rPr lang="en-US" sz="2000" dirty="0"/>
              <a:t>() calls </a:t>
            </a:r>
            <a:r>
              <a:rPr lang="en-US" sz="2000" dirty="0" err="1"/>
              <a:t>OnProcessInput</a:t>
            </a:r>
            <a:r>
              <a:rPr lang="en-US" sz="2000" dirty="0"/>
              <a:t>() in Service when there is data</a:t>
            </a:r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sz="2000" dirty="0"/>
              <a:t>User Code: </a:t>
            </a:r>
            <a:r>
              <a:rPr lang="en-US" sz="2000" dirty="0" err="1"/>
              <a:t>OnProcessInput</a:t>
            </a:r>
            <a:r>
              <a:rPr lang="en-US" sz="2000" dirty="0"/>
              <a:t>() uses ..</a:t>
            </a:r>
            <a:r>
              <a:rPr lang="en-US" sz="2000" dirty="0" err="1"/>
              <a:t>SendRequestAsync</a:t>
            </a:r>
            <a:r>
              <a:rPr lang="en-US" sz="2000" dirty="0"/>
              <a:t>() to send message objects to target component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218910" y="1460638"/>
            <a:ext cx="3622814" cy="1208019"/>
            <a:chOff x="327988" y="1540151"/>
            <a:chExt cx="3622814" cy="1208019"/>
          </a:xfrm>
        </p:grpSpPr>
        <p:grpSp>
          <p:nvGrpSpPr>
            <p:cNvPr id="14" name="Group 13"/>
            <p:cNvGrpSpPr/>
            <p:nvPr/>
          </p:nvGrpSpPr>
          <p:grpSpPr>
            <a:xfrm>
              <a:off x="601316" y="1771651"/>
              <a:ext cx="3349486" cy="976519"/>
              <a:chOff x="544167" y="1866072"/>
              <a:chExt cx="3349486" cy="97651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279663" y="1962979"/>
                <a:ext cx="1053547" cy="387626"/>
                <a:chOff x="616227" y="3737114"/>
                <a:chExt cx="1053547" cy="387626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16227" y="3737114"/>
                  <a:ext cx="1053547" cy="38762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616228" y="3737114"/>
                  <a:ext cx="1053546" cy="387626"/>
                </a:xfrm>
                <a:prstGeom prst="rect">
                  <a:avLst/>
                </a:prstGeom>
                <a:noFill/>
                <a:effectLst/>
              </p:spPr>
              <p:txBody>
                <a:bodyPr wrap="square" lIns="45720" rIns="45720" rtlCol="0">
                  <a:noAutofit/>
                </a:bodyPr>
                <a:lstStyle/>
                <a:p>
                  <a:pPr algn="ctr">
                    <a:lnSpc>
                      <a:spcPct val="85000"/>
                    </a:lnSpc>
                    <a:spcBef>
                      <a:spcPts val="700"/>
                    </a:spcBef>
                  </a:pPr>
                  <a:r>
                    <a:rPr lang="en-US" sz="1200" dirty="0"/>
                    <a:t>TCP Inbound Adapter</a:t>
                  </a:r>
                </a:p>
              </p:txBody>
            </p:sp>
          </p:grpSp>
          <p:sp>
            <p:nvSpPr>
              <p:cNvPr id="8" name="Rounded Rectangle 7"/>
              <p:cNvSpPr/>
              <p:nvPr/>
            </p:nvSpPr>
            <p:spPr>
              <a:xfrm>
                <a:off x="1374085" y="2350605"/>
                <a:ext cx="1297056" cy="49198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endCxn id="7" idx="1"/>
              </p:cNvCxnSpPr>
              <p:nvPr/>
            </p:nvCxnSpPr>
            <p:spPr>
              <a:xfrm>
                <a:off x="544167" y="2156792"/>
                <a:ext cx="735497" cy="0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44167" y="1866072"/>
                <a:ext cx="636104" cy="290720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1000" dirty="0"/>
                  <a:t>Raw TCP Data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374085" y="2474843"/>
                <a:ext cx="1297056" cy="288235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1200" dirty="0"/>
                  <a:t>Business Service</a:t>
                </a:r>
              </a:p>
            </p:txBody>
          </p:sp>
          <p:cxnSp>
            <p:nvCxnSpPr>
              <p:cNvPr id="12" name="Straight Arrow Connector 11"/>
              <p:cNvCxnSpPr>
                <a:stCxn id="8" idx="3"/>
              </p:cNvCxnSpPr>
              <p:nvPr/>
            </p:nvCxnSpPr>
            <p:spPr>
              <a:xfrm>
                <a:off x="2671141" y="2596598"/>
                <a:ext cx="1222512" cy="0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2790410" y="2260737"/>
                <a:ext cx="967407" cy="315568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1000" dirty="0"/>
                  <a:t>Ensemble Message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27988" y="1771651"/>
              <a:ext cx="278296" cy="328407"/>
            </a:xfrm>
            <a:prstGeom prst="rect">
              <a:avLst/>
            </a:prstGeom>
            <a:noFill/>
            <a:effectLst/>
          </p:spPr>
          <p:txBody>
            <a:bodyPr wrap="none" lIns="45720" rIns="45720" rtlCol="0">
              <a:noAutofit/>
            </a:bodyPr>
            <a:lstStyle/>
            <a:p>
              <a:pPr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9762" y="2100058"/>
              <a:ext cx="278296" cy="328407"/>
            </a:xfrm>
            <a:prstGeom prst="rect">
              <a:avLst/>
            </a:prstGeom>
            <a:noFill/>
            <a:effectLst/>
          </p:spPr>
          <p:txBody>
            <a:bodyPr wrap="none" lIns="45720" rIns="45720" rtlCol="0">
              <a:noAutofit/>
            </a:bodyPr>
            <a:lstStyle/>
            <a:p>
              <a:pPr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08411" y="2143123"/>
              <a:ext cx="278296" cy="328407"/>
            </a:xfrm>
            <a:prstGeom prst="rect">
              <a:avLst/>
            </a:prstGeom>
            <a:noFill/>
            <a:effectLst/>
          </p:spPr>
          <p:txBody>
            <a:bodyPr wrap="none" lIns="45720" rIns="45720" rtlCol="0">
              <a:noAutofit/>
            </a:bodyPr>
            <a:lstStyle/>
            <a:p>
              <a:pPr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94837" y="1540151"/>
              <a:ext cx="278296" cy="328407"/>
            </a:xfrm>
            <a:prstGeom prst="rect">
              <a:avLst/>
            </a:prstGeom>
            <a:noFill/>
            <a:effectLst/>
          </p:spPr>
          <p:txBody>
            <a:bodyPr wrap="none" lIns="45720" rIns="45720" rtlCol="0">
              <a:noAutofit/>
            </a:bodyPr>
            <a:lstStyle/>
            <a:p>
              <a:pPr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78" y="537260"/>
            <a:ext cx="2481190" cy="100873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500191" y="894522"/>
            <a:ext cx="775252" cy="675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4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Ensemble work?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Ensemble Messages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7383" y="1868553"/>
            <a:ext cx="7871791" cy="3021499"/>
            <a:chOff x="427383" y="1868553"/>
            <a:chExt cx="7871791" cy="3021499"/>
          </a:xfrm>
        </p:grpSpPr>
        <p:grpSp>
          <p:nvGrpSpPr>
            <p:cNvPr id="5" name="Group 4"/>
            <p:cNvGrpSpPr/>
            <p:nvPr/>
          </p:nvGrpSpPr>
          <p:grpSpPr>
            <a:xfrm>
              <a:off x="546653" y="1878494"/>
              <a:ext cx="1540565" cy="516835"/>
              <a:chOff x="546652" y="1918252"/>
              <a:chExt cx="1540565" cy="516835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546652" y="1918252"/>
                <a:ext cx="1540565" cy="51683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16226" y="1997765"/>
                <a:ext cx="1361661" cy="337931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2000" dirty="0"/>
                  <a:t>ER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138530" y="1878494"/>
              <a:ext cx="1540565" cy="516835"/>
              <a:chOff x="546652" y="1918252"/>
              <a:chExt cx="1540565" cy="516835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46652" y="1918252"/>
                <a:ext cx="1540565" cy="51683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6226" y="1997765"/>
                <a:ext cx="1361661" cy="337931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2000" dirty="0"/>
                  <a:t>REG</a:t>
                </a:r>
              </a:p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endParaRPr lang="en-US" sz="2000" dirty="0"/>
              </a:p>
            </p:txBody>
          </p:sp>
        </p:grpSp>
        <p:cxnSp>
          <p:nvCxnSpPr>
            <p:cNvPr id="17" name="Straight Arrow Connector 16"/>
            <p:cNvCxnSpPr>
              <a:stCxn id="6" idx="3"/>
              <a:endCxn id="18" idx="1"/>
            </p:cNvCxnSpPr>
            <p:nvPr/>
          </p:nvCxnSpPr>
          <p:spPr>
            <a:xfrm flipV="1">
              <a:off x="2087218" y="2136911"/>
              <a:ext cx="843167" cy="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586911" y="1868553"/>
              <a:ext cx="457200" cy="178905"/>
            </a:xfrm>
            <a:prstGeom prst="rect">
              <a:avLst/>
            </a:prstGeom>
            <a:noFill/>
            <a:effectLst/>
          </p:spPr>
          <p:txBody>
            <a:bodyPr wrap="non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SOAP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16426" y="1868554"/>
              <a:ext cx="457200" cy="178905"/>
            </a:xfrm>
            <a:prstGeom prst="rect">
              <a:avLst/>
            </a:prstGeom>
            <a:noFill/>
            <a:effectLst/>
          </p:spPr>
          <p:txBody>
            <a:bodyPr wrap="non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TCP</a:t>
              </a:r>
            </a:p>
          </p:txBody>
        </p:sp>
        <p:cxnSp>
          <p:nvCxnSpPr>
            <p:cNvPr id="24" name="Straight Arrow Connector 23"/>
            <p:cNvCxnSpPr>
              <a:stCxn id="18" idx="3"/>
              <a:endCxn id="9" idx="1"/>
            </p:cNvCxnSpPr>
            <p:nvPr/>
          </p:nvCxnSpPr>
          <p:spPr>
            <a:xfrm>
              <a:off x="4470950" y="2136911"/>
              <a:ext cx="667580" cy="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2930385" y="1878493"/>
              <a:ext cx="1540565" cy="516835"/>
              <a:chOff x="546652" y="1918252"/>
              <a:chExt cx="1540565" cy="516835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46652" y="1918252"/>
                <a:ext cx="1540565" cy="51683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6226" y="1997765"/>
                <a:ext cx="1361661" cy="337931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2000" dirty="0"/>
                  <a:t>Ensemble</a:t>
                </a: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 flipH="1">
              <a:off x="1316936" y="2395328"/>
              <a:ext cx="1683023" cy="82495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361620" y="2395328"/>
              <a:ext cx="3043032" cy="82495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1152938" y="3220278"/>
              <a:ext cx="6485283" cy="16697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162879" y="3543301"/>
              <a:ext cx="1053547" cy="387626"/>
              <a:chOff x="616227" y="3737114"/>
              <a:chExt cx="1053547" cy="387626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16227" y="3737114"/>
                <a:ext cx="1053547" cy="3876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16228" y="3737114"/>
                <a:ext cx="1053546" cy="387626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1200" dirty="0"/>
                  <a:t>TCP Inbound Adapter</a:t>
                </a:r>
              </a:p>
            </p:txBody>
          </p:sp>
        </p:grpSp>
        <p:sp>
          <p:nvSpPr>
            <p:cNvPr id="34" name="Rounded Rectangle 33"/>
            <p:cNvSpPr/>
            <p:nvPr/>
          </p:nvSpPr>
          <p:spPr>
            <a:xfrm>
              <a:off x="1257301" y="3930927"/>
              <a:ext cx="1297056" cy="4919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32" idx="1"/>
            </p:cNvCxnSpPr>
            <p:nvPr/>
          </p:nvCxnSpPr>
          <p:spPr>
            <a:xfrm>
              <a:off x="427383" y="3737114"/>
              <a:ext cx="735497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27383" y="3446394"/>
              <a:ext cx="636104" cy="290720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Raw TCP Data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57301" y="4055165"/>
              <a:ext cx="1297056" cy="288235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200" dirty="0"/>
                <a:t>Business Service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776869" y="3930927"/>
              <a:ext cx="1361661" cy="4919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90119" y="4042741"/>
              <a:ext cx="1361661" cy="288235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200" dirty="0"/>
                <a:t>Business Process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092686" y="3930927"/>
              <a:ext cx="1436198" cy="4919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341165" y="3550755"/>
              <a:ext cx="1297056" cy="387626"/>
              <a:chOff x="616227" y="3737114"/>
              <a:chExt cx="1053547" cy="387626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16227" y="3737114"/>
                <a:ext cx="1053547" cy="3876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16228" y="3737114"/>
                <a:ext cx="1053546" cy="387626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1200" dirty="0"/>
                  <a:t>SOAP Outbound Adapter</a:t>
                </a: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6092687" y="4055165"/>
              <a:ext cx="1436198" cy="288235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200" dirty="0"/>
                <a:t>Business Operation</a:t>
              </a:r>
            </a:p>
          </p:txBody>
        </p:sp>
        <p:cxnSp>
          <p:nvCxnSpPr>
            <p:cNvPr id="49" name="Straight Arrow Connector 48"/>
            <p:cNvCxnSpPr>
              <a:stCxn id="34" idx="3"/>
              <a:endCxn id="40" idx="1"/>
            </p:cNvCxnSpPr>
            <p:nvPr/>
          </p:nvCxnSpPr>
          <p:spPr>
            <a:xfrm>
              <a:off x="2554357" y="4176920"/>
              <a:ext cx="1222512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43" idx="1"/>
            </p:cNvCxnSpPr>
            <p:nvPr/>
          </p:nvCxnSpPr>
          <p:spPr>
            <a:xfrm>
              <a:off x="5138530" y="4176920"/>
              <a:ext cx="954156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638222" y="3759476"/>
              <a:ext cx="660952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638222" y="3446394"/>
              <a:ext cx="636104" cy="290720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SOAP message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38529" y="3846443"/>
              <a:ext cx="967407" cy="315568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Ensemble Message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73626" y="3841059"/>
              <a:ext cx="967407" cy="315568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Ensemble Message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2673626" y="3841059"/>
            <a:ext cx="907774" cy="315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161721" y="3841059"/>
            <a:ext cx="907774" cy="315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7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Ensemble work?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Ensemble Messages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" y="1569215"/>
            <a:ext cx="6173325" cy="23679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7853" y="4144617"/>
            <a:ext cx="7354973" cy="2415209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%Persistent</a:t>
            </a:r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Properties and Methods</a:t>
            </a:r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..</a:t>
            </a:r>
            <a:r>
              <a:rPr lang="en-US" sz="2000" dirty="0" err="1"/>
              <a:t>SendRequestSync</a:t>
            </a:r>
            <a:r>
              <a:rPr lang="en-US" sz="2000" dirty="0"/>
              <a:t>()/..</a:t>
            </a:r>
            <a:r>
              <a:rPr lang="en-US" sz="2000" dirty="0" err="1"/>
              <a:t>SendRequestAsync</a:t>
            </a:r>
            <a:r>
              <a:rPr lang="en-US" sz="2000" dirty="0"/>
              <a:t>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78" y="537260"/>
            <a:ext cx="2481190" cy="10087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95322" y="1162878"/>
            <a:ext cx="218661" cy="119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20878" y="1152939"/>
            <a:ext cx="248479" cy="139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5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Ensemble work?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really happens when you </a:t>
            </a:r>
            <a:r>
              <a:rPr lang="en-US" dirty="0" err="1"/>
              <a:t>SendRequestAsync</a:t>
            </a:r>
            <a:r>
              <a:rPr lang="en-US" dirty="0"/>
              <a:t>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7383" y="1868553"/>
            <a:ext cx="7871791" cy="3021499"/>
            <a:chOff x="427383" y="1868553"/>
            <a:chExt cx="7871791" cy="3021499"/>
          </a:xfrm>
        </p:grpSpPr>
        <p:grpSp>
          <p:nvGrpSpPr>
            <p:cNvPr id="5" name="Group 4"/>
            <p:cNvGrpSpPr/>
            <p:nvPr/>
          </p:nvGrpSpPr>
          <p:grpSpPr>
            <a:xfrm>
              <a:off x="546653" y="1878494"/>
              <a:ext cx="1540565" cy="516835"/>
              <a:chOff x="546652" y="1918252"/>
              <a:chExt cx="1540565" cy="516835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546652" y="1918252"/>
                <a:ext cx="1540565" cy="51683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16226" y="1997765"/>
                <a:ext cx="1361661" cy="337931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2000" dirty="0"/>
                  <a:t>ER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138530" y="1878494"/>
              <a:ext cx="1540565" cy="516835"/>
              <a:chOff x="546652" y="1918252"/>
              <a:chExt cx="1540565" cy="516835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46652" y="1918252"/>
                <a:ext cx="1540565" cy="51683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6226" y="1997765"/>
                <a:ext cx="1361661" cy="337931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2000" dirty="0"/>
                  <a:t>REG</a:t>
                </a:r>
              </a:p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endParaRPr lang="en-US" sz="2000" dirty="0"/>
              </a:p>
            </p:txBody>
          </p:sp>
        </p:grpSp>
        <p:cxnSp>
          <p:nvCxnSpPr>
            <p:cNvPr id="17" name="Straight Arrow Connector 16"/>
            <p:cNvCxnSpPr>
              <a:stCxn id="6" idx="3"/>
              <a:endCxn id="18" idx="1"/>
            </p:cNvCxnSpPr>
            <p:nvPr/>
          </p:nvCxnSpPr>
          <p:spPr>
            <a:xfrm flipV="1">
              <a:off x="2087218" y="2136911"/>
              <a:ext cx="843167" cy="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586911" y="1868553"/>
              <a:ext cx="457200" cy="178905"/>
            </a:xfrm>
            <a:prstGeom prst="rect">
              <a:avLst/>
            </a:prstGeom>
            <a:noFill/>
            <a:effectLst/>
          </p:spPr>
          <p:txBody>
            <a:bodyPr wrap="non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SOAP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16426" y="1868554"/>
              <a:ext cx="457200" cy="178905"/>
            </a:xfrm>
            <a:prstGeom prst="rect">
              <a:avLst/>
            </a:prstGeom>
            <a:noFill/>
            <a:effectLst/>
          </p:spPr>
          <p:txBody>
            <a:bodyPr wrap="non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TCP</a:t>
              </a:r>
            </a:p>
          </p:txBody>
        </p:sp>
        <p:cxnSp>
          <p:nvCxnSpPr>
            <p:cNvPr id="24" name="Straight Arrow Connector 23"/>
            <p:cNvCxnSpPr>
              <a:stCxn id="18" idx="3"/>
              <a:endCxn id="9" idx="1"/>
            </p:cNvCxnSpPr>
            <p:nvPr/>
          </p:nvCxnSpPr>
          <p:spPr>
            <a:xfrm>
              <a:off x="4470950" y="2136911"/>
              <a:ext cx="667580" cy="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2930385" y="1878493"/>
              <a:ext cx="1540565" cy="516835"/>
              <a:chOff x="546652" y="1918252"/>
              <a:chExt cx="1540565" cy="516835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46652" y="1918252"/>
                <a:ext cx="1540565" cy="51683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6226" y="1997765"/>
                <a:ext cx="1361661" cy="337931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2000" dirty="0"/>
                  <a:t>Ensemble</a:t>
                </a: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 flipH="1">
              <a:off x="1316936" y="2395328"/>
              <a:ext cx="1683023" cy="82495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361620" y="2395328"/>
              <a:ext cx="3043032" cy="82495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1152938" y="3220278"/>
              <a:ext cx="6485283" cy="16697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162879" y="3543301"/>
              <a:ext cx="1053547" cy="387626"/>
              <a:chOff x="616227" y="3737114"/>
              <a:chExt cx="1053547" cy="387626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16227" y="3737114"/>
                <a:ext cx="1053547" cy="3876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16228" y="3737114"/>
                <a:ext cx="1053546" cy="387626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1200" dirty="0"/>
                  <a:t>TCP Inbound Adapter</a:t>
                </a:r>
              </a:p>
            </p:txBody>
          </p:sp>
        </p:grpSp>
        <p:sp>
          <p:nvSpPr>
            <p:cNvPr id="34" name="Rounded Rectangle 33"/>
            <p:cNvSpPr/>
            <p:nvPr/>
          </p:nvSpPr>
          <p:spPr>
            <a:xfrm>
              <a:off x="1257301" y="3930927"/>
              <a:ext cx="1297056" cy="4919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32" idx="1"/>
            </p:cNvCxnSpPr>
            <p:nvPr/>
          </p:nvCxnSpPr>
          <p:spPr>
            <a:xfrm>
              <a:off x="427383" y="3737114"/>
              <a:ext cx="735497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27383" y="3446394"/>
              <a:ext cx="636104" cy="290720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Raw TCP Data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57301" y="4055165"/>
              <a:ext cx="1297056" cy="288235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200" dirty="0"/>
                <a:t>Business Service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776869" y="3930927"/>
              <a:ext cx="1361661" cy="4919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90119" y="4042741"/>
              <a:ext cx="1361661" cy="288235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200" dirty="0"/>
                <a:t>Business Process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092686" y="3930927"/>
              <a:ext cx="1436198" cy="4919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341165" y="3550755"/>
              <a:ext cx="1297056" cy="387626"/>
              <a:chOff x="616227" y="3737114"/>
              <a:chExt cx="1053547" cy="387626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16227" y="3737114"/>
                <a:ext cx="1053547" cy="3876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16228" y="3737114"/>
                <a:ext cx="1053546" cy="387626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1200" dirty="0"/>
                  <a:t>SOAP Outbound Adapter</a:t>
                </a: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6092687" y="4055165"/>
              <a:ext cx="1436198" cy="288235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200" dirty="0"/>
                <a:t>Business Operation</a:t>
              </a:r>
            </a:p>
          </p:txBody>
        </p:sp>
        <p:cxnSp>
          <p:nvCxnSpPr>
            <p:cNvPr id="49" name="Straight Arrow Connector 48"/>
            <p:cNvCxnSpPr>
              <a:stCxn id="34" idx="3"/>
              <a:endCxn id="40" idx="1"/>
            </p:cNvCxnSpPr>
            <p:nvPr/>
          </p:nvCxnSpPr>
          <p:spPr>
            <a:xfrm>
              <a:off x="2554357" y="4176920"/>
              <a:ext cx="1222512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43" idx="1"/>
            </p:cNvCxnSpPr>
            <p:nvPr/>
          </p:nvCxnSpPr>
          <p:spPr>
            <a:xfrm>
              <a:off x="5138530" y="4176920"/>
              <a:ext cx="954156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638222" y="3759476"/>
              <a:ext cx="660952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638222" y="3446394"/>
              <a:ext cx="636104" cy="290720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SOAP message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38529" y="3846443"/>
              <a:ext cx="967407" cy="315568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Ensemble Message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73626" y="3841059"/>
              <a:ext cx="967407" cy="315568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Ensemble Message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2508801" y="3737114"/>
            <a:ext cx="1337642" cy="785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78896" y="3766930"/>
            <a:ext cx="1063487" cy="755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Ensemble work?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4205" y="1600201"/>
            <a:ext cx="4363995" cy="4887096"/>
          </a:xfrm>
        </p:spPr>
        <p:txBody>
          <a:bodyPr/>
          <a:lstStyle/>
          <a:p>
            <a:r>
              <a:rPr lang="en-US" dirty="0"/>
              <a:t>Generated automatically by ..</a:t>
            </a:r>
            <a:r>
              <a:rPr lang="en-US" dirty="0" err="1"/>
              <a:t>SendRequestAsync</a:t>
            </a:r>
            <a:r>
              <a:rPr lang="en-US" dirty="0"/>
              <a:t>()</a:t>
            </a:r>
          </a:p>
          <a:p>
            <a:r>
              <a:rPr lang="en-US" dirty="0"/>
              <a:t>Analogous to an Envelope</a:t>
            </a:r>
          </a:p>
          <a:p>
            <a:pPr lvl="1"/>
            <a:r>
              <a:rPr lang="en-US" dirty="0"/>
              <a:t>Source, Target</a:t>
            </a:r>
          </a:p>
          <a:p>
            <a:pPr lvl="1"/>
            <a:r>
              <a:rPr lang="en-US" dirty="0" err="1"/>
              <a:t>Timestamped</a:t>
            </a:r>
            <a:endParaRPr lang="en-US" dirty="0"/>
          </a:p>
          <a:p>
            <a:pPr lvl="1"/>
            <a:r>
              <a:rPr lang="en-US" dirty="0"/>
              <a:t>Status</a:t>
            </a:r>
          </a:p>
          <a:p>
            <a:pPr lvl="1"/>
            <a:r>
              <a:rPr lang="en-US" dirty="0"/>
              <a:t>Message Body is the “letter”</a:t>
            </a:r>
          </a:p>
          <a:p>
            <a:pPr marL="234950" lvl="1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Ensemble Message Headers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78" y="537260"/>
            <a:ext cx="2481190" cy="10087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95930" y="1133061"/>
            <a:ext cx="427383" cy="288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61243" y="1143000"/>
            <a:ext cx="377687" cy="268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:\InterSystems\Training\Presentations\Ensemble for Apps Advisors\2.0\02 Navigating Ensemble Screenshots\MessageHea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417" y="1905000"/>
            <a:ext cx="286702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54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 does Ensemble solve?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Bob has chest pains, calls 911, and is rushed to the ER</a:t>
            </a:r>
          </a:p>
          <a:p>
            <a:r>
              <a:rPr lang="en-US" dirty="0"/>
              <a:t>Bob is identified and his visit is logged</a:t>
            </a:r>
          </a:p>
          <a:p>
            <a:r>
              <a:rPr lang="en-US" dirty="0"/>
              <a:t>ER Doctors perform procedures and order X-Rays, Lab tests, and medications</a:t>
            </a:r>
          </a:p>
          <a:p>
            <a:r>
              <a:rPr lang="en-US" dirty="0"/>
              <a:t>Bob is admitted</a:t>
            </a:r>
          </a:p>
          <a:p>
            <a:r>
              <a:rPr lang="en-US" dirty="0"/>
              <a:t>Inpatient doctors place more orders</a:t>
            </a:r>
          </a:p>
          <a:p>
            <a:r>
              <a:rPr lang="en-US" dirty="0"/>
              <a:t>Bob is discharged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Example ER Visit</a:t>
            </a:r>
          </a:p>
        </p:txBody>
      </p:sp>
    </p:spTree>
    <p:extLst>
      <p:ext uri="{BB962C8B-B14F-4D97-AF65-F5344CB8AC3E}">
        <p14:creationId xmlns:p14="http://schemas.microsoft.com/office/powerpoint/2010/main" val="237177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 Diagonal Corner Rectangle 30"/>
          <p:cNvSpPr/>
          <p:nvPr/>
        </p:nvSpPr>
        <p:spPr>
          <a:xfrm>
            <a:off x="1908314" y="1918252"/>
            <a:ext cx="4661452" cy="165983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Ensemble work?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4204" y="3846443"/>
            <a:ext cx="8538519" cy="2640854"/>
          </a:xfrm>
        </p:spPr>
        <p:txBody>
          <a:bodyPr/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000" dirty="0" err="1"/>
              <a:t>SendRequestAsync</a:t>
            </a:r>
            <a:r>
              <a:rPr lang="en-US" sz="2000" dirty="0"/>
              <a:t> called with Target and Message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000" dirty="0"/>
              <a:t>The message object is %Saved.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000" dirty="0"/>
              <a:t>Header Created with Body, Source, Target, Date/Time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000" dirty="0"/>
              <a:t>Header added to queue of target component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000" dirty="0" err="1"/>
              <a:t>SendRequestAsync</a:t>
            </a:r>
            <a:r>
              <a:rPr lang="en-US" sz="2000" dirty="0"/>
              <a:t> returns a %Status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SendRequestAsync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37721" y="1689651"/>
            <a:ext cx="1749287" cy="308113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 algn="ctr">
              <a:lnSpc>
                <a:spcPct val="85000"/>
              </a:lnSpc>
              <a:spcBef>
                <a:spcPts val="700"/>
              </a:spcBef>
            </a:pPr>
            <a:r>
              <a:rPr lang="en-US" sz="1200" dirty="0" err="1"/>
              <a:t>SendRequestAsync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30525" y="3126680"/>
            <a:ext cx="119269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5616" y="2763074"/>
            <a:ext cx="119269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5616" y="2524535"/>
            <a:ext cx="1192696" cy="238539"/>
          </a:xfrm>
          <a:prstGeom prst="rect">
            <a:avLst/>
          </a:prstGeom>
          <a:noFill/>
          <a:effectLst/>
        </p:spPr>
        <p:txBody>
          <a:bodyPr wrap="none" lIns="45720" rIns="45720" rtlCol="0">
            <a:noAutofit/>
          </a:bodyPr>
          <a:lstStyle/>
          <a:p>
            <a:pPr algn="ctr">
              <a:lnSpc>
                <a:spcPct val="85000"/>
              </a:lnSpc>
              <a:spcBef>
                <a:spcPts val="700"/>
              </a:spcBef>
            </a:pPr>
            <a:r>
              <a:rPr lang="en-US" sz="1200" dirty="0" err="1"/>
              <a:t>TargetName</a:t>
            </a:r>
            <a:endParaRPr lang="en-US" sz="1200" dirty="0"/>
          </a:p>
        </p:txBody>
      </p:sp>
      <p:sp>
        <p:nvSpPr>
          <p:cNvPr id="28" name="Flowchart: Process 27"/>
          <p:cNvSpPr/>
          <p:nvPr/>
        </p:nvSpPr>
        <p:spPr>
          <a:xfrm>
            <a:off x="3120887" y="2574232"/>
            <a:ext cx="1252330" cy="59138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Header</a:t>
            </a:r>
          </a:p>
          <a:p>
            <a:pPr algn="ctr"/>
            <a:r>
              <a:rPr lang="en-US" sz="800" dirty="0"/>
              <a:t>(</a:t>
            </a:r>
            <a:r>
              <a:rPr lang="en-US" sz="800" dirty="0" err="1"/>
              <a:t>Ens.MessageHeader</a:t>
            </a:r>
            <a:r>
              <a:rPr lang="en-US" sz="800" dirty="0"/>
              <a:t>)</a:t>
            </a:r>
          </a:p>
        </p:txBody>
      </p:sp>
      <p:sp>
        <p:nvSpPr>
          <p:cNvPr id="30" name="Flowchart: Process 29"/>
          <p:cNvSpPr/>
          <p:nvPr/>
        </p:nvSpPr>
        <p:spPr>
          <a:xfrm>
            <a:off x="929308" y="2838446"/>
            <a:ext cx="844826" cy="25841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Message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923221" y="3126680"/>
            <a:ext cx="121257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921564" y="2753961"/>
            <a:ext cx="1199322" cy="248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042491" y="3101825"/>
            <a:ext cx="944217" cy="3279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%Save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971800" y="2276061"/>
            <a:ext cx="298174" cy="29817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027583" y="1997764"/>
            <a:ext cx="1093304" cy="278297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1200" dirty="0" err="1"/>
              <a:t>SourceName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091069" y="2007702"/>
            <a:ext cx="785192" cy="278297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1200" dirty="0" err="1"/>
              <a:t>DateTime</a:t>
            </a:r>
            <a:endParaRPr lang="en-US" sz="12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369365" y="2285999"/>
            <a:ext cx="149087" cy="2882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76260" y="2007702"/>
            <a:ext cx="874643" cy="278297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1200" dirty="0"/>
              <a:t>Other data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3955774" y="2285999"/>
            <a:ext cx="89452" cy="27829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4939748" y="2574232"/>
            <a:ext cx="1113182" cy="799269"/>
            <a:chOff x="4939748" y="2285999"/>
            <a:chExt cx="1113182" cy="799269"/>
          </a:xfrm>
        </p:grpSpPr>
        <p:sp>
          <p:nvSpPr>
            <p:cNvPr id="66" name="Flowchart: Process 65"/>
            <p:cNvSpPr/>
            <p:nvPr/>
          </p:nvSpPr>
          <p:spPr>
            <a:xfrm>
              <a:off x="4939748" y="2285999"/>
              <a:ext cx="1113182" cy="139147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Process 66"/>
            <p:cNvSpPr/>
            <p:nvPr/>
          </p:nvSpPr>
          <p:spPr>
            <a:xfrm>
              <a:off x="4939748" y="2420174"/>
              <a:ext cx="1113182" cy="139147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Process 67"/>
            <p:cNvSpPr/>
            <p:nvPr/>
          </p:nvSpPr>
          <p:spPr>
            <a:xfrm>
              <a:off x="4939748" y="2559321"/>
              <a:ext cx="1113182" cy="139147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Process 68"/>
            <p:cNvSpPr/>
            <p:nvPr/>
          </p:nvSpPr>
          <p:spPr>
            <a:xfrm>
              <a:off x="4939748" y="2698468"/>
              <a:ext cx="1113182" cy="139147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Process 69"/>
            <p:cNvSpPr/>
            <p:nvPr/>
          </p:nvSpPr>
          <p:spPr>
            <a:xfrm>
              <a:off x="4939748" y="2826023"/>
              <a:ext cx="1113182" cy="139147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Process 70"/>
            <p:cNvSpPr/>
            <p:nvPr/>
          </p:nvSpPr>
          <p:spPr>
            <a:xfrm>
              <a:off x="4939748" y="2946121"/>
              <a:ext cx="1113182" cy="139147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4" name="Elbow Connector 73"/>
          <p:cNvCxnSpPr>
            <a:stCxn id="28" idx="3"/>
          </p:cNvCxnSpPr>
          <p:nvPr/>
        </p:nvCxnSpPr>
        <p:spPr>
          <a:xfrm>
            <a:off x="4373217" y="2869922"/>
            <a:ext cx="566531" cy="434005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656482" y="2276061"/>
            <a:ext cx="1913283" cy="268356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1200" dirty="0"/>
              <a:t>^</a:t>
            </a:r>
            <a:r>
              <a:rPr lang="en-US" sz="1200" dirty="0" err="1"/>
              <a:t>Ens.Queue</a:t>
            </a:r>
            <a:r>
              <a:rPr lang="en-US" sz="1200" dirty="0"/>
              <a:t>(</a:t>
            </a:r>
            <a:r>
              <a:rPr lang="en-US" sz="1200" dirty="0" err="1"/>
              <a:t>TargetName</a:t>
            </a:r>
            <a:r>
              <a:rPr lang="en-US" sz="1200" dirty="0"/>
              <a:t>)</a:t>
            </a:r>
          </a:p>
        </p:txBody>
      </p:sp>
      <p:cxnSp>
        <p:nvCxnSpPr>
          <p:cNvPr id="91" name="Elbow Connector 90"/>
          <p:cNvCxnSpPr>
            <a:stCxn id="31" idx="2"/>
          </p:cNvCxnSpPr>
          <p:nvPr/>
        </p:nvCxnSpPr>
        <p:spPr>
          <a:xfrm rot="10800000" flipH="1">
            <a:off x="1908314" y="2410244"/>
            <a:ext cx="2748166" cy="337927"/>
          </a:xfrm>
          <a:prstGeom prst="bentConnector3">
            <a:avLst>
              <a:gd name="adj1" fmla="val 15914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1" idx="0"/>
          </p:cNvCxnSpPr>
          <p:nvPr/>
        </p:nvCxnSpPr>
        <p:spPr>
          <a:xfrm flipV="1">
            <a:off x="6569766" y="2748169"/>
            <a:ext cx="1133060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539948" y="2474840"/>
            <a:ext cx="1192696" cy="238539"/>
          </a:xfrm>
          <a:prstGeom prst="rect">
            <a:avLst/>
          </a:prstGeom>
          <a:noFill/>
          <a:effectLst/>
        </p:spPr>
        <p:txBody>
          <a:bodyPr wrap="none" lIns="45720" rIns="45720" rtlCol="0">
            <a:noAutofit/>
          </a:bodyPr>
          <a:lstStyle/>
          <a:p>
            <a:pPr algn="ctr">
              <a:lnSpc>
                <a:spcPct val="85000"/>
              </a:lnSpc>
              <a:spcBef>
                <a:spcPts val="700"/>
              </a:spcBef>
            </a:pPr>
            <a:r>
              <a:rPr lang="en-US" sz="1200" dirty="0"/>
              <a:t>%Status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595232" y="2285999"/>
            <a:ext cx="268355" cy="283261"/>
          </a:xfrm>
          <a:prstGeom prst="rect">
            <a:avLst/>
          </a:prstGeom>
          <a:noFill/>
          <a:effectLst/>
        </p:spPr>
        <p:txBody>
          <a:bodyPr wrap="non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2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057397" y="2882351"/>
            <a:ext cx="268355" cy="283261"/>
          </a:xfrm>
          <a:prstGeom prst="rect">
            <a:avLst/>
          </a:prstGeom>
          <a:noFill/>
          <a:effectLst/>
        </p:spPr>
        <p:txBody>
          <a:bodyPr wrap="non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2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797866" y="2437577"/>
            <a:ext cx="268355" cy="283261"/>
          </a:xfrm>
          <a:prstGeom prst="rect">
            <a:avLst/>
          </a:prstGeom>
          <a:noFill/>
          <a:effectLst/>
        </p:spPr>
        <p:txBody>
          <a:bodyPr wrap="non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2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616725" y="2579207"/>
            <a:ext cx="268355" cy="283261"/>
          </a:xfrm>
          <a:prstGeom prst="rect">
            <a:avLst/>
          </a:prstGeom>
          <a:noFill/>
          <a:effectLst/>
        </p:spPr>
        <p:txBody>
          <a:bodyPr wrap="non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2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578049" y="2333209"/>
            <a:ext cx="268355" cy="283261"/>
          </a:xfrm>
          <a:prstGeom prst="rect">
            <a:avLst/>
          </a:prstGeom>
          <a:noFill/>
          <a:effectLst/>
        </p:spPr>
        <p:txBody>
          <a:bodyPr wrap="non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2000" dirty="0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78" y="537260"/>
            <a:ext cx="2481190" cy="10087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95930" y="1133061"/>
            <a:ext cx="427383" cy="288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61243" y="1143000"/>
            <a:ext cx="377687" cy="268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1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Ensemble work?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Business Processes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7383" y="1868553"/>
            <a:ext cx="7871791" cy="3021499"/>
            <a:chOff x="427383" y="1868553"/>
            <a:chExt cx="7871791" cy="3021499"/>
          </a:xfrm>
        </p:grpSpPr>
        <p:grpSp>
          <p:nvGrpSpPr>
            <p:cNvPr id="5" name="Group 4"/>
            <p:cNvGrpSpPr/>
            <p:nvPr/>
          </p:nvGrpSpPr>
          <p:grpSpPr>
            <a:xfrm>
              <a:off x="546653" y="1878494"/>
              <a:ext cx="1540565" cy="516835"/>
              <a:chOff x="546652" y="1918252"/>
              <a:chExt cx="1540565" cy="516835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546652" y="1918252"/>
                <a:ext cx="1540565" cy="51683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16226" y="1997765"/>
                <a:ext cx="1361661" cy="337931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2000" dirty="0"/>
                  <a:t>ER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138530" y="1878494"/>
              <a:ext cx="1540565" cy="516835"/>
              <a:chOff x="546652" y="1918252"/>
              <a:chExt cx="1540565" cy="516835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46652" y="1918252"/>
                <a:ext cx="1540565" cy="51683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6226" y="1997765"/>
                <a:ext cx="1361661" cy="337931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2000" dirty="0"/>
                  <a:t>REG</a:t>
                </a:r>
              </a:p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endParaRPr lang="en-US" sz="2000" dirty="0"/>
              </a:p>
            </p:txBody>
          </p:sp>
        </p:grpSp>
        <p:cxnSp>
          <p:nvCxnSpPr>
            <p:cNvPr id="17" name="Straight Arrow Connector 16"/>
            <p:cNvCxnSpPr>
              <a:stCxn id="6" idx="3"/>
              <a:endCxn id="18" idx="1"/>
            </p:cNvCxnSpPr>
            <p:nvPr/>
          </p:nvCxnSpPr>
          <p:spPr>
            <a:xfrm flipV="1">
              <a:off x="2087218" y="2136911"/>
              <a:ext cx="843167" cy="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586911" y="1868553"/>
              <a:ext cx="457200" cy="178905"/>
            </a:xfrm>
            <a:prstGeom prst="rect">
              <a:avLst/>
            </a:prstGeom>
            <a:noFill/>
            <a:effectLst/>
          </p:spPr>
          <p:txBody>
            <a:bodyPr wrap="non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SOAP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16426" y="1868554"/>
              <a:ext cx="457200" cy="178905"/>
            </a:xfrm>
            <a:prstGeom prst="rect">
              <a:avLst/>
            </a:prstGeom>
            <a:noFill/>
            <a:effectLst/>
          </p:spPr>
          <p:txBody>
            <a:bodyPr wrap="non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TCP</a:t>
              </a:r>
            </a:p>
          </p:txBody>
        </p:sp>
        <p:cxnSp>
          <p:nvCxnSpPr>
            <p:cNvPr id="24" name="Straight Arrow Connector 23"/>
            <p:cNvCxnSpPr>
              <a:stCxn id="18" idx="3"/>
              <a:endCxn id="9" idx="1"/>
            </p:cNvCxnSpPr>
            <p:nvPr/>
          </p:nvCxnSpPr>
          <p:spPr>
            <a:xfrm>
              <a:off x="4470950" y="2136911"/>
              <a:ext cx="667580" cy="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2930385" y="1878493"/>
              <a:ext cx="1540565" cy="516835"/>
              <a:chOff x="546652" y="1918252"/>
              <a:chExt cx="1540565" cy="516835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46652" y="1918252"/>
                <a:ext cx="1540565" cy="51683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6226" y="1997765"/>
                <a:ext cx="1361661" cy="337931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2000" dirty="0"/>
                  <a:t>Ensemble</a:t>
                </a: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 flipH="1">
              <a:off x="1316936" y="2395328"/>
              <a:ext cx="1683023" cy="82495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361620" y="2395328"/>
              <a:ext cx="3043032" cy="82495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1152938" y="3220278"/>
              <a:ext cx="6485283" cy="16697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162879" y="3543301"/>
              <a:ext cx="1053547" cy="387626"/>
              <a:chOff x="616227" y="3737114"/>
              <a:chExt cx="1053547" cy="387626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16227" y="3737114"/>
                <a:ext cx="1053547" cy="3876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16228" y="3737114"/>
                <a:ext cx="1053546" cy="387626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1200" dirty="0"/>
                  <a:t>TCP Inbound Adapter</a:t>
                </a:r>
              </a:p>
            </p:txBody>
          </p:sp>
        </p:grpSp>
        <p:sp>
          <p:nvSpPr>
            <p:cNvPr id="34" name="Rounded Rectangle 33"/>
            <p:cNvSpPr/>
            <p:nvPr/>
          </p:nvSpPr>
          <p:spPr>
            <a:xfrm>
              <a:off x="1257301" y="3930927"/>
              <a:ext cx="1297056" cy="4919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32" idx="1"/>
            </p:cNvCxnSpPr>
            <p:nvPr/>
          </p:nvCxnSpPr>
          <p:spPr>
            <a:xfrm>
              <a:off x="427383" y="3737114"/>
              <a:ext cx="735497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27383" y="3446394"/>
              <a:ext cx="636104" cy="290720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Raw TCP Data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57301" y="4055165"/>
              <a:ext cx="1297056" cy="288235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200" dirty="0"/>
                <a:t>Business Service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776869" y="3930927"/>
              <a:ext cx="1361661" cy="4919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90119" y="4042741"/>
              <a:ext cx="1361661" cy="288235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200" dirty="0"/>
                <a:t>Business Process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092686" y="3930927"/>
              <a:ext cx="1436198" cy="4919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341165" y="3550755"/>
              <a:ext cx="1297056" cy="387626"/>
              <a:chOff x="616227" y="3737114"/>
              <a:chExt cx="1053547" cy="387626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16227" y="3737114"/>
                <a:ext cx="1053547" cy="3876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16228" y="3737114"/>
                <a:ext cx="1053546" cy="387626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1200" dirty="0"/>
                  <a:t>SOAP Outbound Adapter</a:t>
                </a: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6092687" y="4055165"/>
              <a:ext cx="1436198" cy="288235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200" dirty="0"/>
                <a:t>Business Operation</a:t>
              </a:r>
            </a:p>
          </p:txBody>
        </p:sp>
        <p:cxnSp>
          <p:nvCxnSpPr>
            <p:cNvPr id="49" name="Straight Arrow Connector 48"/>
            <p:cNvCxnSpPr>
              <a:stCxn id="34" idx="3"/>
              <a:endCxn id="40" idx="1"/>
            </p:cNvCxnSpPr>
            <p:nvPr/>
          </p:nvCxnSpPr>
          <p:spPr>
            <a:xfrm>
              <a:off x="2554357" y="4176920"/>
              <a:ext cx="1222512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43" idx="1"/>
            </p:cNvCxnSpPr>
            <p:nvPr/>
          </p:nvCxnSpPr>
          <p:spPr>
            <a:xfrm>
              <a:off x="5138530" y="4176920"/>
              <a:ext cx="954156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638222" y="3759476"/>
              <a:ext cx="660952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638222" y="3446394"/>
              <a:ext cx="636104" cy="290720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SOAP message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38529" y="3846443"/>
              <a:ext cx="967407" cy="315568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Ensemble Message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73626" y="3841059"/>
              <a:ext cx="967407" cy="315568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Ensemble Message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528391" y="3707296"/>
            <a:ext cx="1759226" cy="954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Ensemble Work?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Business Processes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64029" y="1873111"/>
            <a:ext cx="3551579" cy="581854"/>
            <a:chOff x="2554357" y="3841059"/>
            <a:chExt cx="3551579" cy="581854"/>
          </a:xfrm>
        </p:grpSpPr>
        <p:sp>
          <p:nvSpPr>
            <p:cNvPr id="5" name="Rounded Rectangle 4"/>
            <p:cNvSpPr/>
            <p:nvPr/>
          </p:nvSpPr>
          <p:spPr>
            <a:xfrm>
              <a:off x="3776869" y="3930927"/>
              <a:ext cx="1361661" cy="4919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0119" y="4042741"/>
              <a:ext cx="1361661" cy="288235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200" dirty="0"/>
                <a:t>Business Process</a:t>
              </a:r>
            </a:p>
          </p:txBody>
        </p:sp>
        <p:cxnSp>
          <p:nvCxnSpPr>
            <p:cNvPr id="7" name="Straight Arrow Connector 6"/>
            <p:cNvCxnSpPr>
              <a:endCxn id="5" idx="1"/>
            </p:cNvCxnSpPr>
            <p:nvPr/>
          </p:nvCxnSpPr>
          <p:spPr>
            <a:xfrm>
              <a:off x="2554357" y="4176920"/>
              <a:ext cx="1222512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3"/>
            </p:cNvCxnSpPr>
            <p:nvPr/>
          </p:nvCxnSpPr>
          <p:spPr>
            <a:xfrm>
              <a:off x="5138530" y="4176920"/>
              <a:ext cx="954156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138529" y="3846443"/>
              <a:ext cx="967407" cy="315568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Ensemble Message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73626" y="3841059"/>
              <a:ext cx="967407" cy="315568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Ensemble Message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77687" y="2633870"/>
            <a:ext cx="8597348" cy="3597965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2000" dirty="0"/>
              <a:t>Business Processes extend </a:t>
            </a:r>
            <a:r>
              <a:rPr lang="en-US" sz="2000" dirty="0" err="1"/>
              <a:t>Ens.BusinessProcess</a:t>
            </a:r>
            <a:r>
              <a:rPr lang="en-US" sz="2000" dirty="0"/>
              <a:t>.</a:t>
            </a:r>
          </a:p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2000" dirty="0"/>
              <a:t>Graphical BPL Editor or custom-coded in studio.</a:t>
            </a:r>
          </a:p>
          <a:p>
            <a:pPr marL="457200" indent="-457200">
              <a:lnSpc>
                <a:spcPct val="85000"/>
              </a:lnSpc>
              <a:spcBef>
                <a:spcPts val="7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sz="2000" dirty="0"/>
              <a:t>Previous ..</a:t>
            </a:r>
            <a:r>
              <a:rPr lang="en-US" sz="2000" dirty="0" err="1"/>
              <a:t>SendRequestAsync</a:t>
            </a:r>
            <a:r>
              <a:rPr lang="en-US" sz="2000" dirty="0"/>
              <a:t>() put message header onto queue</a:t>
            </a:r>
          </a:p>
          <a:p>
            <a:pPr marL="457200" indent="-457200">
              <a:lnSpc>
                <a:spcPct val="85000"/>
              </a:lnSpc>
              <a:spcBef>
                <a:spcPts val="7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sz="2000" dirty="0" err="1"/>
              <a:t>OnRequest</a:t>
            </a:r>
            <a:r>
              <a:rPr lang="en-US" sz="2000" dirty="0"/>
              <a:t>() called when message </a:t>
            </a:r>
            <a:r>
              <a:rPr lang="en-US" sz="2000" dirty="0" err="1"/>
              <a:t>dequeued</a:t>
            </a:r>
            <a:r>
              <a:rPr lang="en-US" sz="2000" dirty="0"/>
              <a:t> by Ensemble framework</a:t>
            </a:r>
          </a:p>
          <a:p>
            <a:pPr marL="457200" indent="-457200">
              <a:lnSpc>
                <a:spcPct val="85000"/>
              </a:lnSpc>
              <a:spcBef>
                <a:spcPts val="7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sz="2000" dirty="0"/>
              <a:t>User Code: </a:t>
            </a:r>
            <a:r>
              <a:rPr lang="en-US" sz="2000" dirty="0" err="1"/>
              <a:t>OnRequest</a:t>
            </a:r>
            <a:r>
              <a:rPr lang="en-US" sz="2000" dirty="0"/>
              <a:t>() does work and calls ..</a:t>
            </a:r>
            <a:r>
              <a:rPr lang="en-US" sz="2000" dirty="0" err="1"/>
              <a:t>SendRequestAsync</a:t>
            </a:r>
            <a:r>
              <a:rPr lang="en-US" sz="2000" dirty="0"/>
              <a:t>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4029" y="1895473"/>
            <a:ext cx="228600" cy="326749"/>
          </a:xfrm>
          <a:prstGeom prst="rect">
            <a:avLst/>
          </a:prstGeom>
          <a:noFill/>
          <a:effectLst/>
        </p:spPr>
        <p:txBody>
          <a:bodyPr wrap="non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2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68489" y="1879322"/>
            <a:ext cx="228600" cy="326749"/>
          </a:xfrm>
          <a:prstGeom prst="rect">
            <a:avLst/>
          </a:prstGeom>
          <a:noFill/>
          <a:effectLst/>
        </p:spPr>
        <p:txBody>
          <a:bodyPr wrap="non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2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38265" y="1867314"/>
            <a:ext cx="228600" cy="326749"/>
          </a:xfrm>
          <a:prstGeom prst="rect">
            <a:avLst/>
          </a:prstGeom>
          <a:noFill/>
          <a:effectLst/>
        </p:spPr>
        <p:txBody>
          <a:bodyPr wrap="non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20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78" y="537260"/>
            <a:ext cx="2481190" cy="10087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43800" y="1098993"/>
            <a:ext cx="533400" cy="345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9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Ensemble work?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Business Operations and Outbound Adapters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7383" y="1868553"/>
            <a:ext cx="7871791" cy="3021499"/>
            <a:chOff x="427383" y="1868553"/>
            <a:chExt cx="7871791" cy="3021499"/>
          </a:xfrm>
        </p:grpSpPr>
        <p:grpSp>
          <p:nvGrpSpPr>
            <p:cNvPr id="5" name="Group 4"/>
            <p:cNvGrpSpPr/>
            <p:nvPr/>
          </p:nvGrpSpPr>
          <p:grpSpPr>
            <a:xfrm>
              <a:off x="546653" y="1878494"/>
              <a:ext cx="1540565" cy="516835"/>
              <a:chOff x="546652" y="1918252"/>
              <a:chExt cx="1540565" cy="516835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546652" y="1918252"/>
                <a:ext cx="1540565" cy="51683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16226" y="1997765"/>
                <a:ext cx="1361661" cy="337931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2000" dirty="0"/>
                  <a:t>ER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138530" y="1878494"/>
              <a:ext cx="1540565" cy="516835"/>
              <a:chOff x="546652" y="1918252"/>
              <a:chExt cx="1540565" cy="516835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46652" y="1918252"/>
                <a:ext cx="1540565" cy="51683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6226" y="1997765"/>
                <a:ext cx="1361661" cy="337931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2000" dirty="0"/>
                  <a:t>REG</a:t>
                </a:r>
              </a:p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endParaRPr lang="en-US" sz="2000" dirty="0"/>
              </a:p>
            </p:txBody>
          </p:sp>
        </p:grpSp>
        <p:cxnSp>
          <p:nvCxnSpPr>
            <p:cNvPr id="17" name="Straight Arrow Connector 16"/>
            <p:cNvCxnSpPr>
              <a:stCxn id="6" idx="3"/>
              <a:endCxn id="18" idx="1"/>
            </p:cNvCxnSpPr>
            <p:nvPr/>
          </p:nvCxnSpPr>
          <p:spPr>
            <a:xfrm flipV="1">
              <a:off x="2087218" y="2136911"/>
              <a:ext cx="843167" cy="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586911" y="1868553"/>
              <a:ext cx="457200" cy="178905"/>
            </a:xfrm>
            <a:prstGeom prst="rect">
              <a:avLst/>
            </a:prstGeom>
            <a:noFill/>
            <a:effectLst/>
          </p:spPr>
          <p:txBody>
            <a:bodyPr wrap="non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SOAP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16426" y="1868554"/>
              <a:ext cx="457200" cy="178905"/>
            </a:xfrm>
            <a:prstGeom prst="rect">
              <a:avLst/>
            </a:prstGeom>
            <a:noFill/>
            <a:effectLst/>
          </p:spPr>
          <p:txBody>
            <a:bodyPr wrap="non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TCP</a:t>
              </a:r>
            </a:p>
          </p:txBody>
        </p:sp>
        <p:cxnSp>
          <p:nvCxnSpPr>
            <p:cNvPr id="24" name="Straight Arrow Connector 23"/>
            <p:cNvCxnSpPr>
              <a:stCxn id="18" idx="3"/>
              <a:endCxn id="9" idx="1"/>
            </p:cNvCxnSpPr>
            <p:nvPr/>
          </p:nvCxnSpPr>
          <p:spPr>
            <a:xfrm>
              <a:off x="4470950" y="2136911"/>
              <a:ext cx="667580" cy="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2930385" y="1878493"/>
              <a:ext cx="1540565" cy="516835"/>
              <a:chOff x="546652" y="1918252"/>
              <a:chExt cx="1540565" cy="516835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46652" y="1918252"/>
                <a:ext cx="1540565" cy="51683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6226" y="1997765"/>
                <a:ext cx="1361661" cy="337931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2000" dirty="0"/>
                  <a:t>Ensemble</a:t>
                </a: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 flipH="1">
              <a:off x="1316936" y="2395328"/>
              <a:ext cx="1683023" cy="82495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361620" y="2395328"/>
              <a:ext cx="3043032" cy="82495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1152938" y="3220278"/>
              <a:ext cx="6485283" cy="16697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162879" y="3543301"/>
              <a:ext cx="1053547" cy="387626"/>
              <a:chOff x="616227" y="3737114"/>
              <a:chExt cx="1053547" cy="387626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16227" y="3737114"/>
                <a:ext cx="1053547" cy="3876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16228" y="3737114"/>
                <a:ext cx="1053546" cy="387626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1200" dirty="0"/>
                  <a:t>TCP Inbound Adapter</a:t>
                </a:r>
              </a:p>
            </p:txBody>
          </p:sp>
        </p:grpSp>
        <p:sp>
          <p:nvSpPr>
            <p:cNvPr id="34" name="Rounded Rectangle 33"/>
            <p:cNvSpPr/>
            <p:nvPr/>
          </p:nvSpPr>
          <p:spPr>
            <a:xfrm>
              <a:off x="1257301" y="3930927"/>
              <a:ext cx="1297056" cy="4919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32" idx="1"/>
            </p:cNvCxnSpPr>
            <p:nvPr/>
          </p:nvCxnSpPr>
          <p:spPr>
            <a:xfrm>
              <a:off x="427383" y="3737114"/>
              <a:ext cx="735497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27383" y="3446394"/>
              <a:ext cx="636104" cy="290720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Raw TCP Data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57301" y="4055165"/>
              <a:ext cx="1297056" cy="288235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200" dirty="0"/>
                <a:t>Business Service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776869" y="3930927"/>
              <a:ext cx="1361661" cy="4919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90119" y="4042741"/>
              <a:ext cx="1361661" cy="288235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200" dirty="0"/>
                <a:t>Business Process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092686" y="3930927"/>
              <a:ext cx="1436198" cy="4919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341165" y="3550755"/>
              <a:ext cx="1297056" cy="387626"/>
              <a:chOff x="616227" y="3737114"/>
              <a:chExt cx="1053547" cy="387626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16227" y="3737114"/>
                <a:ext cx="1053547" cy="3876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16228" y="3737114"/>
                <a:ext cx="1053546" cy="387626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1200" dirty="0"/>
                  <a:t>SOAP Outbound Adapter</a:t>
                </a: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6092687" y="4055165"/>
              <a:ext cx="1436198" cy="288235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200" dirty="0"/>
                <a:t>Business Operation</a:t>
              </a:r>
            </a:p>
          </p:txBody>
        </p:sp>
        <p:cxnSp>
          <p:nvCxnSpPr>
            <p:cNvPr id="49" name="Straight Arrow Connector 48"/>
            <p:cNvCxnSpPr>
              <a:stCxn id="34" idx="3"/>
              <a:endCxn id="40" idx="1"/>
            </p:cNvCxnSpPr>
            <p:nvPr/>
          </p:nvCxnSpPr>
          <p:spPr>
            <a:xfrm>
              <a:off x="2554357" y="4176920"/>
              <a:ext cx="1222512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43" idx="1"/>
            </p:cNvCxnSpPr>
            <p:nvPr/>
          </p:nvCxnSpPr>
          <p:spPr>
            <a:xfrm>
              <a:off x="5138530" y="4176920"/>
              <a:ext cx="954156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638222" y="3759476"/>
              <a:ext cx="660952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638222" y="3446394"/>
              <a:ext cx="636104" cy="290720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SOAP message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38529" y="3846443"/>
              <a:ext cx="967407" cy="315568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Ensemble Message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73626" y="3841059"/>
              <a:ext cx="967407" cy="315568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Ensemble Message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883136" y="2971800"/>
            <a:ext cx="2575064" cy="2209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5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Ensemble work?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Business Operations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77687" y="1654867"/>
            <a:ext cx="3262516" cy="976519"/>
            <a:chOff x="2484783" y="1651140"/>
            <a:chExt cx="3262516" cy="976519"/>
          </a:xfrm>
        </p:grpSpPr>
        <p:grpSp>
          <p:nvGrpSpPr>
            <p:cNvPr id="23" name="Group 22"/>
            <p:cNvGrpSpPr/>
            <p:nvPr/>
          </p:nvGrpSpPr>
          <p:grpSpPr>
            <a:xfrm>
              <a:off x="2586654" y="1651140"/>
              <a:ext cx="3160645" cy="976519"/>
              <a:chOff x="5138529" y="3446394"/>
              <a:chExt cx="3160645" cy="976519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092686" y="3930927"/>
                <a:ext cx="1436198" cy="49198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341165" y="3550755"/>
                <a:ext cx="1297056" cy="387626"/>
                <a:chOff x="616227" y="3737114"/>
                <a:chExt cx="1053547" cy="387626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616227" y="3737114"/>
                  <a:ext cx="1053547" cy="38762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16228" y="3737114"/>
                  <a:ext cx="1053546" cy="387626"/>
                </a:xfrm>
                <a:prstGeom prst="rect">
                  <a:avLst/>
                </a:prstGeom>
                <a:noFill/>
                <a:effectLst/>
              </p:spPr>
              <p:txBody>
                <a:bodyPr wrap="square" lIns="45720" rIns="45720" rtlCol="0">
                  <a:noAutofit/>
                </a:bodyPr>
                <a:lstStyle/>
                <a:p>
                  <a:pPr algn="ctr">
                    <a:lnSpc>
                      <a:spcPct val="85000"/>
                    </a:lnSpc>
                    <a:spcBef>
                      <a:spcPts val="700"/>
                    </a:spcBef>
                  </a:pPr>
                  <a:r>
                    <a:rPr lang="en-US" sz="1200" dirty="0"/>
                    <a:t>SOAP Outbound Adapter</a:t>
                  </a:r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6092687" y="4055165"/>
                <a:ext cx="1436198" cy="288235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1200" dirty="0"/>
                  <a:t>Business Operation</a:t>
                </a:r>
              </a:p>
            </p:txBody>
          </p:sp>
          <p:cxnSp>
            <p:nvCxnSpPr>
              <p:cNvPr id="19" name="Straight Arrow Connector 18"/>
              <p:cNvCxnSpPr>
                <a:endCxn id="14" idx="1"/>
              </p:cNvCxnSpPr>
              <p:nvPr/>
            </p:nvCxnSpPr>
            <p:spPr>
              <a:xfrm>
                <a:off x="5138530" y="4176920"/>
                <a:ext cx="954156" cy="0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7638222" y="3759476"/>
                <a:ext cx="660952" cy="0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7638222" y="3446394"/>
                <a:ext cx="636104" cy="290720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1000" dirty="0"/>
                  <a:t>SOAP message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138529" y="3846443"/>
                <a:ext cx="967407" cy="315568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1000" dirty="0"/>
                  <a:t>Ensemble Message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484783" y="2051189"/>
              <a:ext cx="288234" cy="315568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20507" y="2051189"/>
              <a:ext cx="220304" cy="315568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88775" y="1958011"/>
              <a:ext cx="288234" cy="315568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77687" y="2971799"/>
            <a:ext cx="8478078" cy="3279913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2000" dirty="0"/>
              <a:t>Outbound Adapters extend </a:t>
            </a:r>
            <a:r>
              <a:rPr lang="en-US" sz="2000" dirty="0" err="1"/>
              <a:t>Ens.OutboundAdapter</a:t>
            </a:r>
            <a:endParaRPr lang="en-US" sz="2000" dirty="0"/>
          </a:p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2000" dirty="0"/>
              <a:t>Business Operations extend </a:t>
            </a:r>
            <a:r>
              <a:rPr lang="en-US" sz="2000" dirty="0" err="1"/>
              <a:t>Ens.BusinessOperation</a:t>
            </a:r>
            <a:r>
              <a:rPr lang="en-US" sz="2000" dirty="0"/>
              <a:t>.</a:t>
            </a:r>
          </a:p>
          <a:p>
            <a:pPr marL="457200" indent="-457200">
              <a:lnSpc>
                <a:spcPct val="85000"/>
              </a:lnSpc>
              <a:spcBef>
                <a:spcPts val="7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sz="2000" dirty="0"/>
              <a:t>Previous ..</a:t>
            </a:r>
            <a:r>
              <a:rPr lang="en-US" sz="2000" dirty="0" err="1"/>
              <a:t>SendRequestAsync</a:t>
            </a:r>
            <a:r>
              <a:rPr lang="en-US" sz="2000" dirty="0"/>
              <a:t>() put message into queue</a:t>
            </a:r>
          </a:p>
          <a:p>
            <a:pPr marL="457200" indent="-457200">
              <a:lnSpc>
                <a:spcPct val="85000"/>
              </a:lnSpc>
              <a:spcBef>
                <a:spcPts val="7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sz="2000" dirty="0" err="1"/>
              <a:t>Dequeued</a:t>
            </a:r>
            <a:r>
              <a:rPr lang="en-US" sz="2000" dirty="0"/>
              <a:t> message passed to method specified by </a:t>
            </a:r>
            <a:r>
              <a:rPr lang="en-US" sz="2000" dirty="0" err="1"/>
              <a:t>MessageMap</a:t>
            </a:r>
            <a:endParaRPr lang="en-US" sz="2000" dirty="0"/>
          </a:p>
          <a:p>
            <a:pPr marL="457200" indent="-457200">
              <a:lnSpc>
                <a:spcPct val="85000"/>
              </a:lnSpc>
              <a:spcBef>
                <a:spcPts val="7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sz="2000" dirty="0"/>
              <a:t>User Code: Operation method uses adapter methods to output data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595" y="1180747"/>
            <a:ext cx="3534087" cy="103195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745" y="2434136"/>
            <a:ext cx="3776869" cy="128414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H="1">
            <a:off x="5528635" y="2054916"/>
            <a:ext cx="2" cy="30639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78" y="537260"/>
            <a:ext cx="2481190" cy="10087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29600" y="914400"/>
            <a:ext cx="772768" cy="631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5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9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 does Ensemble solve?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Typical hospital software</a:t>
            </a:r>
          </a:p>
        </p:txBody>
      </p:sp>
      <p:cxnSp>
        <p:nvCxnSpPr>
          <p:cNvPr id="12" name="Straight Arrow Connector 11"/>
          <p:cNvCxnSpPr>
            <a:stCxn id="6" idx="3"/>
            <a:endCxn id="9" idx="1"/>
          </p:cNvCxnSpPr>
          <p:nvPr/>
        </p:nvCxnSpPr>
        <p:spPr>
          <a:xfrm flipV="1">
            <a:off x="2047462" y="2199846"/>
            <a:ext cx="526772" cy="39426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2047462" y="2458263"/>
            <a:ext cx="1297055" cy="576474"/>
            <a:chOff x="2047462" y="2458263"/>
            <a:chExt cx="1297055" cy="576474"/>
          </a:xfrm>
        </p:grpSpPr>
        <p:cxnSp>
          <p:nvCxnSpPr>
            <p:cNvPr id="17" name="Straight Arrow Connector 16"/>
            <p:cNvCxnSpPr>
              <a:stCxn id="6" idx="3"/>
              <a:endCxn id="14" idx="1"/>
            </p:cNvCxnSpPr>
            <p:nvPr/>
          </p:nvCxnSpPr>
          <p:spPr>
            <a:xfrm>
              <a:off x="2047462" y="2594112"/>
              <a:ext cx="526772" cy="440625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2"/>
              <a:endCxn id="14" idx="0"/>
            </p:cNvCxnSpPr>
            <p:nvPr/>
          </p:nvCxnSpPr>
          <p:spPr>
            <a:xfrm>
              <a:off x="3344517" y="2458263"/>
              <a:ext cx="0" cy="318056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506897" y="2335694"/>
            <a:ext cx="8557590" cy="1537242"/>
            <a:chOff x="506897" y="2335694"/>
            <a:chExt cx="8557590" cy="1537242"/>
          </a:xfrm>
        </p:grpSpPr>
        <p:grpSp>
          <p:nvGrpSpPr>
            <p:cNvPr id="5" name="Group 4"/>
            <p:cNvGrpSpPr/>
            <p:nvPr/>
          </p:nvGrpSpPr>
          <p:grpSpPr>
            <a:xfrm>
              <a:off x="506897" y="2335694"/>
              <a:ext cx="1540565" cy="516835"/>
              <a:chOff x="546652" y="1918252"/>
              <a:chExt cx="1540565" cy="516835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546652" y="1918252"/>
                <a:ext cx="1540565" cy="51683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16226" y="1997765"/>
                <a:ext cx="1361661" cy="337931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2000" dirty="0"/>
                  <a:t>ER</a:t>
                </a: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5695118" y="3604579"/>
              <a:ext cx="3369369" cy="268357"/>
            </a:xfrm>
            <a:prstGeom prst="rect">
              <a:avLst/>
            </a:prstGeom>
            <a:noFill/>
            <a:effectLst/>
          </p:spPr>
          <p:txBody>
            <a:bodyPr wrap="none" lIns="45720" rIns="45720" rtlCol="0">
              <a:noAutofit/>
            </a:bodyPr>
            <a:lstStyle/>
            <a:p>
              <a:pPr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/>
                <a:t>ER:  Emergency Department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574234" y="1941428"/>
            <a:ext cx="5854145" cy="2199865"/>
            <a:chOff x="2574234" y="1941428"/>
            <a:chExt cx="5854145" cy="2199865"/>
          </a:xfrm>
        </p:grpSpPr>
        <p:grpSp>
          <p:nvGrpSpPr>
            <p:cNvPr id="8" name="Group 7"/>
            <p:cNvGrpSpPr/>
            <p:nvPr/>
          </p:nvGrpSpPr>
          <p:grpSpPr>
            <a:xfrm>
              <a:off x="2574234" y="1941428"/>
              <a:ext cx="1540565" cy="516835"/>
              <a:chOff x="546652" y="1918252"/>
              <a:chExt cx="1540565" cy="516835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46652" y="1918252"/>
                <a:ext cx="1540565" cy="51683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6226" y="1997765"/>
                <a:ext cx="1361661" cy="337931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2000" dirty="0"/>
                  <a:t>REG</a:t>
                </a: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5695118" y="3872936"/>
              <a:ext cx="2733261" cy="268357"/>
            </a:xfrm>
            <a:prstGeom prst="rect">
              <a:avLst/>
            </a:prstGeom>
            <a:noFill/>
            <a:effectLst/>
          </p:spPr>
          <p:txBody>
            <a:bodyPr wrap="none" lIns="45720" rIns="45720" rtlCol="0">
              <a:noAutofit/>
            </a:bodyPr>
            <a:lstStyle/>
            <a:p>
              <a:pPr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/>
                <a:t>REG: Registration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574234" y="2776319"/>
            <a:ext cx="5854144" cy="1633331"/>
            <a:chOff x="2574234" y="2776319"/>
            <a:chExt cx="5854144" cy="1633331"/>
          </a:xfrm>
        </p:grpSpPr>
        <p:grpSp>
          <p:nvGrpSpPr>
            <p:cNvPr id="13" name="Group 12"/>
            <p:cNvGrpSpPr/>
            <p:nvPr/>
          </p:nvGrpSpPr>
          <p:grpSpPr>
            <a:xfrm>
              <a:off x="2574234" y="2776319"/>
              <a:ext cx="1540565" cy="516835"/>
              <a:chOff x="546652" y="1918252"/>
              <a:chExt cx="1540565" cy="516835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546652" y="1918252"/>
                <a:ext cx="1540565" cy="51683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16226" y="1997765"/>
                <a:ext cx="1361661" cy="337931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2000" dirty="0"/>
                  <a:t>EMR</a:t>
                </a:r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5695117" y="4141293"/>
              <a:ext cx="2733261" cy="268357"/>
            </a:xfrm>
            <a:prstGeom prst="rect">
              <a:avLst/>
            </a:prstGeom>
            <a:noFill/>
            <a:effectLst/>
          </p:spPr>
          <p:txBody>
            <a:bodyPr wrap="none" lIns="45720" rIns="45720" rtlCol="0">
              <a:noAutofit/>
            </a:bodyPr>
            <a:lstStyle/>
            <a:p>
              <a:pPr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/>
                <a:t>EMR: Electronic Medical Rec.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7672" y="2852529"/>
            <a:ext cx="8320705" cy="1825478"/>
            <a:chOff x="107672" y="2852529"/>
            <a:chExt cx="8320705" cy="1825478"/>
          </a:xfrm>
        </p:grpSpPr>
        <p:grpSp>
          <p:nvGrpSpPr>
            <p:cNvPr id="116" name="Group 115"/>
            <p:cNvGrpSpPr/>
            <p:nvPr/>
          </p:nvGrpSpPr>
          <p:grpSpPr>
            <a:xfrm>
              <a:off x="107672" y="2852529"/>
              <a:ext cx="2466562" cy="1235761"/>
              <a:chOff x="107672" y="2852529"/>
              <a:chExt cx="2466562" cy="1235761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07672" y="3571455"/>
                <a:ext cx="1540565" cy="516835"/>
                <a:chOff x="546652" y="1918252"/>
                <a:chExt cx="1540565" cy="516835"/>
              </a:xfrm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546652" y="1918252"/>
                  <a:ext cx="1540565" cy="516835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616226" y="1997765"/>
                  <a:ext cx="1361661" cy="337931"/>
                </a:xfrm>
                <a:prstGeom prst="rect">
                  <a:avLst/>
                </a:prstGeom>
                <a:noFill/>
                <a:effectLst/>
              </p:spPr>
              <p:txBody>
                <a:bodyPr wrap="square" lIns="45720" rIns="45720" rtlCol="0">
                  <a:noAutofit/>
                </a:bodyPr>
                <a:lstStyle/>
                <a:p>
                  <a:pPr algn="ctr">
                    <a:lnSpc>
                      <a:spcPct val="85000"/>
                    </a:lnSpc>
                    <a:spcBef>
                      <a:spcPts val="700"/>
                    </a:spcBef>
                  </a:pPr>
                  <a:r>
                    <a:rPr lang="en-US" sz="2000" dirty="0"/>
                    <a:t>ORD</a:t>
                  </a:r>
                </a:p>
              </p:txBody>
            </p:sp>
          </p:grpSp>
          <p:cxnSp>
            <p:nvCxnSpPr>
              <p:cNvPr id="38" name="Straight Arrow Connector 37"/>
              <p:cNvCxnSpPr>
                <a:stCxn id="26" idx="0"/>
                <a:endCxn id="6" idx="2"/>
              </p:cNvCxnSpPr>
              <p:nvPr/>
            </p:nvCxnSpPr>
            <p:spPr>
              <a:xfrm flipV="1">
                <a:off x="877955" y="2852529"/>
                <a:ext cx="399225" cy="718926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26" idx="3"/>
                <a:endCxn id="14" idx="1"/>
              </p:cNvCxnSpPr>
              <p:nvPr/>
            </p:nvCxnSpPr>
            <p:spPr>
              <a:xfrm flipV="1">
                <a:off x="1648237" y="3034737"/>
                <a:ext cx="925997" cy="795136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TextBox 104"/>
            <p:cNvSpPr txBox="1"/>
            <p:nvPr/>
          </p:nvSpPr>
          <p:spPr>
            <a:xfrm>
              <a:off x="5695116" y="4409650"/>
              <a:ext cx="2733261" cy="268357"/>
            </a:xfrm>
            <a:prstGeom prst="rect">
              <a:avLst/>
            </a:prstGeom>
            <a:noFill/>
            <a:effectLst/>
          </p:spPr>
          <p:txBody>
            <a:bodyPr wrap="none" lIns="45720" rIns="45720" rtlCol="0">
              <a:noAutofit/>
            </a:bodyPr>
            <a:lstStyle/>
            <a:p>
              <a:pPr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/>
                <a:t>ORD: Ordering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61949" y="2852529"/>
            <a:ext cx="8066427" cy="2093835"/>
            <a:chOff x="361949" y="2852529"/>
            <a:chExt cx="8066427" cy="2093835"/>
          </a:xfrm>
        </p:grpSpPr>
        <p:grpSp>
          <p:nvGrpSpPr>
            <p:cNvPr id="117" name="Group 116"/>
            <p:cNvGrpSpPr/>
            <p:nvPr/>
          </p:nvGrpSpPr>
          <p:grpSpPr>
            <a:xfrm>
              <a:off x="361949" y="2852529"/>
              <a:ext cx="2212285" cy="1941437"/>
              <a:chOff x="361949" y="2852529"/>
              <a:chExt cx="2212285" cy="194143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61949" y="4277131"/>
                <a:ext cx="1540565" cy="516835"/>
                <a:chOff x="546652" y="1918252"/>
                <a:chExt cx="1540565" cy="516835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546652" y="1918252"/>
                  <a:ext cx="1540565" cy="516835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616226" y="1997765"/>
                  <a:ext cx="1361661" cy="337931"/>
                </a:xfrm>
                <a:prstGeom prst="rect">
                  <a:avLst/>
                </a:prstGeom>
                <a:noFill/>
                <a:effectLst/>
              </p:spPr>
              <p:txBody>
                <a:bodyPr wrap="square" lIns="45720" rIns="45720" rtlCol="0">
                  <a:noAutofit/>
                </a:bodyPr>
                <a:lstStyle/>
                <a:p>
                  <a:pPr algn="ctr">
                    <a:lnSpc>
                      <a:spcPct val="85000"/>
                    </a:lnSpc>
                    <a:spcBef>
                      <a:spcPts val="700"/>
                    </a:spcBef>
                  </a:pPr>
                  <a:r>
                    <a:rPr lang="en-US" sz="2000" dirty="0"/>
                    <a:t>MED</a:t>
                  </a:r>
                </a:p>
              </p:txBody>
            </p:sp>
          </p:grpSp>
          <p:cxnSp>
            <p:nvCxnSpPr>
              <p:cNvPr id="42" name="Straight Arrow Connector 41"/>
              <p:cNvCxnSpPr>
                <a:stCxn id="6" idx="2"/>
                <a:endCxn id="29" idx="0"/>
              </p:cNvCxnSpPr>
              <p:nvPr/>
            </p:nvCxnSpPr>
            <p:spPr>
              <a:xfrm flipH="1">
                <a:off x="1132232" y="2852529"/>
                <a:ext cx="144948" cy="1424602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29" idx="3"/>
                <a:endCxn id="14" idx="1"/>
              </p:cNvCxnSpPr>
              <p:nvPr/>
            </p:nvCxnSpPr>
            <p:spPr>
              <a:xfrm flipV="1">
                <a:off x="1902514" y="3034737"/>
                <a:ext cx="671720" cy="1500812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26" idx="2"/>
                <a:endCxn id="29" idx="0"/>
              </p:cNvCxnSpPr>
              <p:nvPr/>
            </p:nvCxnSpPr>
            <p:spPr>
              <a:xfrm>
                <a:off x="877955" y="4088290"/>
                <a:ext cx="254277" cy="188841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/>
            <p:cNvSpPr txBox="1"/>
            <p:nvPr/>
          </p:nvSpPr>
          <p:spPr>
            <a:xfrm>
              <a:off x="5695115" y="4678007"/>
              <a:ext cx="2733261" cy="268357"/>
            </a:xfrm>
            <a:prstGeom prst="rect">
              <a:avLst/>
            </a:prstGeom>
            <a:noFill/>
            <a:effectLst/>
          </p:spPr>
          <p:txBody>
            <a:bodyPr wrap="none" lIns="45720" rIns="45720" rtlCol="0">
              <a:noAutofit/>
            </a:bodyPr>
            <a:lstStyle/>
            <a:p>
              <a:pPr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/>
                <a:t>MED: Medications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76471" y="2852529"/>
            <a:ext cx="7851911" cy="2623923"/>
            <a:chOff x="576471" y="2852529"/>
            <a:chExt cx="7851911" cy="2623923"/>
          </a:xfrm>
        </p:grpSpPr>
        <p:grpSp>
          <p:nvGrpSpPr>
            <p:cNvPr id="118" name="Group 117"/>
            <p:cNvGrpSpPr/>
            <p:nvPr/>
          </p:nvGrpSpPr>
          <p:grpSpPr>
            <a:xfrm>
              <a:off x="576471" y="2852529"/>
              <a:ext cx="1997763" cy="2623923"/>
              <a:chOff x="576471" y="2852529"/>
              <a:chExt cx="1997763" cy="2623923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576471" y="4959617"/>
                <a:ext cx="1540565" cy="516835"/>
                <a:chOff x="546652" y="1918252"/>
                <a:chExt cx="1540565" cy="516835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546652" y="1918252"/>
                  <a:ext cx="1540565" cy="516835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616226" y="1997765"/>
                  <a:ext cx="1361661" cy="337931"/>
                </a:xfrm>
                <a:prstGeom prst="rect">
                  <a:avLst/>
                </a:prstGeom>
                <a:noFill/>
                <a:effectLst/>
              </p:spPr>
              <p:txBody>
                <a:bodyPr wrap="square" lIns="45720" rIns="45720" rtlCol="0">
                  <a:noAutofit/>
                </a:bodyPr>
                <a:lstStyle/>
                <a:p>
                  <a:pPr algn="ctr">
                    <a:lnSpc>
                      <a:spcPct val="85000"/>
                    </a:lnSpc>
                    <a:spcBef>
                      <a:spcPts val="700"/>
                    </a:spcBef>
                  </a:pPr>
                  <a:r>
                    <a:rPr lang="en-US" sz="2000" dirty="0"/>
                    <a:t>RAD</a:t>
                  </a:r>
                </a:p>
              </p:txBody>
            </p:sp>
          </p:grpSp>
          <p:cxnSp>
            <p:nvCxnSpPr>
              <p:cNvPr id="44" name="Straight Arrow Connector 43"/>
              <p:cNvCxnSpPr>
                <a:stCxn id="6" idx="2"/>
                <a:endCxn id="35" idx="0"/>
              </p:cNvCxnSpPr>
              <p:nvPr/>
            </p:nvCxnSpPr>
            <p:spPr>
              <a:xfrm>
                <a:off x="1277180" y="2852529"/>
                <a:ext cx="69574" cy="2107088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35" idx="3"/>
                <a:endCxn id="14" idx="1"/>
              </p:cNvCxnSpPr>
              <p:nvPr/>
            </p:nvCxnSpPr>
            <p:spPr>
              <a:xfrm flipV="1">
                <a:off x="2117036" y="3034737"/>
                <a:ext cx="457198" cy="2183298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26" idx="2"/>
                <a:endCxn id="35" idx="0"/>
              </p:cNvCxnSpPr>
              <p:nvPr/>
            </p:nvCxnSpPr>
            <p:spPr>
              <a:xfrm>
                <a:off x="877955" y="4088290"/>
                <a:ext cx="468799" cy="871327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/>
            <p:cNvSpPr txBox="1"/>
            <p:nvPr/>
          </p:nvSpPr>
          <p:spPr>
            <a:xfrm>
              <a:off x="5695121" y="4948013"/>
              <a:ext cx="2733261" cy="268357"/>
            </a:xfrm>
            <a:prstGeom prst="rect">
              <a:avLst/>
            </a:prstGeom>
            <a:noFill/>
            <a:effectLst/>
          </p:spPr>
          <p:txBody>
            <a:bodyPr wrap="none" lIns="45720" rIns="45720" rtlCol="0">
              <a:noAutofit/>
            </a:bodyPr>
            <a:lstStyle/>
            <a:p>
              <a:pPr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/>
                <a:t>RAD: Radiology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877954" y="2852529"/>
            <a:ext cx="7550428" cy="3332915"/>
            <a:chOff x="877954" y="2852529"/>
            <a:chExt cx="7550428" cy="3332915"/>
          </a:xfrm>
        </p:grpSpPr>
        <p:grpSp>
          <p:nvGrpSpPr>
            <p:cNvPr id="122" name="Group 121"/>
            <p:cNvGrpSpPr/>
            <p:nvPr/>
          </p:nvGrpSpPr>
          <p:grpSpPr>
            <a:xfrm>
              <a:off x="877954" y="2852529"/>
              <a:ext cx="1696280" cy="3332915"/>
              <a:chOff x="877954" y="2852529"/>
              <a:chExt cx="1696280" cy="3332915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877954" y="5668609"/>
                <a:ext cx="1540565" cy="516835"/>
                <a:chOff x="546652" y="1918252"/>
                <a:chExt cx="1540565" cy="516835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546652" y="1918252"/>
                  <a:ext cx="1540565" cy="516835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616226" y="1997765"/>
                  <a:ext cx="1361661" cy="337931"/>
                </a:xfrm>
                <a:prstGeom prst="rect">
                  <a:avLst/>
                </a:prstGeom>
                <a:noFill/>
                <a:effectLst/>
              </p:spPr>
              <p:txBody>
                <a:bodyPr wrap="square" lIns="45720" rIns="45720" rtlCol="0">
                  <a:noAutofit/>
                </a:bodyPr>
                <a:lstStyle/>
                <a:p>
                  <a:pPr algn="ctr">
                    <a:lnSpc>
                      <a:spcPct val="85000"/>
                    </a:lnSpc>
                    <a:spcBef>
                      <a:spcPts val="700"/>
                    </a:spcBef>
                  </a:pPr>
                  <a:r>
                    <a:rPr lang="en-US" sz="2000" dirty="0"/>
                    <a:t>LAB</a:t>
                  </a:r>
                </a:p>
              </p:txBody>
            </p:sp>
          </p:grpSp>
          <p:cxnSp>
            <p:nvCxnSpPr>
              <p:cNvPr id="51" name="Straight Arrow Connector 50"/>
              <p:cNvCxnSpPr>
                <a:stCxn id="6" idx="2"/>
                <a:endCxn id="32" idx="0"/>
              </p:cNvCxnSpPr>
              <p:nvPr/>
            </p:nvCxnSpPr>
            <p:spPr>
              <a:xfrm>
                <a:off x="1277180" y="2852529"/>
                <a:ext cx="371057" cy="2816080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32" idx="3"/>
                <a:endCxn id="14" idx="1"/>
              </p:cNvCxnSpPr>
              <p:nvPr/>
            </p:nvCxnSpPr>
            <p:spPr>
              <a:xfrm flipV="1">
                <a:off x="2418519" y="3034737"/>
                <a:ext cx="155715" cy="2892290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26" idx="2"/>
                <a:endCxn id="32" idx="0"/>
              </p:cNvCxnSpPr>
              <p:nvPr/>
            </p:nvCxnSpPr>
            <p:spPr>
              <a:xfrm>
                <a:off x="877955" y="4088290"/>
                <a:ext cx="770282" cy="1580319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TextBox 107"/>
            <p:cNvSpPr txBox="1"/>
            <p:nvPr/>
          </p:nvSpPr>
          <p:spPr>
            <a:xfrm>
              <a:off x="5695121" y="5216370"/>
              <a:ext cx="2733261" cy="268357"/>
            </a:xfrm>
            <a:prstGeom prst="rect">
              <a:avLst/>
            </a:prstGeom>
            <a:noFill/>
            <a:effectLst/>
          </p:spPr>
          <p:txBody>
            <a:bodyPr wrap="none" lIns="45720" rIns="45720" rtlCol="0">
              <a:noAutofit/>
            </a:bodyPr>
            <a:lstStyle/>
            <a:p>
              <a:pPr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/>
                <a:t>LAB: Laboratory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2047462" y="2199846"/>
            <a:ext cx="6380919" cy="3553238"/>
            <a:chOff x="2047462" y="2199846"/>
            <a:chExt cx="6380919" cy="3553238"/>
          </a:xfrm>
        </p:grpSpPr>
        <p:grpSp>
          <p:nvGrpSpPr>
            <p:cNvPr id="60" name="Group 59"/>
            <p:cNvGrpSpPr/>
            <p:nvPr/>
          </p:nvGrpSpPr>
          <p:grpSpPr>
            <a:xfrm>
              <a:off x="4621698" y="2358873"/>
              <a:ext cx="1540565" cy="516835"/>
              <a:chOff x="546652" y="1918252"/>
              <a:chExt cx="1540565" cy="516835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546652" y="1918252"/>
                <a:ext cx="1540565" cy="51683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16226" y="1997765"/>
                <a:ext cx="1361661" cy="337931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2000" dirty="0"/>
                  <a:t>ADM</a:t>
                </a:r>
              </a:p>
            </p:txBody>
          </p:sp>
        </p:grpSp>
        <p:cxnSp>
          <p:nvCxnSpPr>
            <p:cNvPr id="68" name="Straight Arrow Connector 67"/>
            <p:cNvCxnSpPr>
              <a:stCxn id="6" idx="3"/>
              <a:endCxn id="61" idx="1"/>
            </p:cNvCxnSpPr>
            <p:nvPr/>
          </p:nvCxnSpPr>
          <p:spPr>
            <a:xfrm>
              <a:off x="2047462" y="2594112"/>
              <a:ext cx="2574236" cy="2317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1" idx="1"/>
              <a:endCxn id="9" idx="3"/>
            </p:cNvCxnSpPr>
            <p:nvPr/>
          </p:nvCxnSpPr>
          <p:spPr>
            <a:xfrm flipH="1" flipV="1">
              <a:off x="4114799" y="2199846"/>
              <a:ext cx="506899" cy="417445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1" idx="1"/>
              <a:endCxn id="14" idx="3"/>
            </p:cNvCxnSpPr>
            <p:nvPr/>
          </p:nvCxnSpPr>
          <p:spPr>
            <a:xfrm flipH="1">
              <a:off x="4114799" y="2617291"/>
              <a:ext cx="506899" cy="417446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695120" y="5484727"/>
              <a:ext cx="2733261" cy="268357"/>
            </a:xfrm>
            <a:prstGeom prst="rect">
              <a:avLst/>
            </a:prstGeom>
            <a:noFill/>
            <a:effectLst/>
          </p:spPr>
          <p:txBody>
            <a:bodyPr wrap="none" lIns="45720" rIns="45720" rtlCol="0">
              <a:noAutofit/>
            </a:bodyPr>
            <a:lstStyle/>
            <a:p>
              <a:pPr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/>
                <a:t>ADM: Admissions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648237" y="2458263"/>
            <a:ext cx="6780143" cy="3563178"/>
            <a:chOff x="1648237" y="2458263"/>
            <a:chExt cx="6780143" cy="3563178"/>
          </a:xfrm>
        </p:grpSpPr>
        <p:grpSp>
          <p:nvGrpSpPr>
            <p:cNvPr id="125" name="Group 124"/>
            <p:cNvGrpSpPr/>
            <p:nvPr/>
          </p:nvGrpSpPr>
          <p:grpSpPr>
            <a:xfrm>
              <a:off x="1648237" y="2458263"/>
              <a:ext cx="3743744" cy="3468764"/>
              <a:chOff x="1648237" y="2458263"/>
              <a:chExt cx="3743744" cy="3468764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3677480" y="3793423"/>
                <a:ext cx="1540565" cy="516835"/>
                <a:chOff x="546652" y="1918252"/>
                <a:chExt cx="1540565" cy="516835"/>
              </a:xfrm>
            </p:grpSpPr>
            <p:sp>
              <p:nvSpPr>
                <p:cNvPr id="74" name="Rounded Rectangle 73"/>
                <p:cNvSpPr/>
                <p:nvPr/>
              </p:nvSpPr>
              <p:spPr>
                <a:xfrm>
                  <a:off x="546652" y="1918252"/>
                  <a:ext cx="1540565" cy="516835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616226" y="1997765"/>
                  <a:ext cx="1361661" cy="337931"/>
                </a:xfrm>
                <a:prstGeom prst="rect">
                  <a:avLst/>
                </a:prstGeom>
                <a:noFill/>
                <a:effectLst/>
              </p:spPr>
              <p:txBody>
                <a:bodyPr wrap="square" lIns="45720" rIns="45720" rtlCol="0">
                  <a:noAutofit/>
                </a:bodyPr>
                <a:lstStyle/>
                <a:p>
                  <a:pPr algn="ctr">
                    <a:lnSpc>
                      <a:spcPct val="85000"/>
                    </a:lnSpc>
                    <a:spcBef>
                      <a:spcPts val="700"/>
                    </a:spcBef>
                  </a:pPr>
                  <a:r>
                    <a:rPr lang="en-US" sz="2000" dirty="0"/>
                    <a:t>NUR</a:t>
                  </a:r>
                </a:p>
              </p:txBody>
            </p:sp>
          </p:grpSp>
          <p:cxnSp>
            <p:nvCxnSpPr>
              <p:cNvPr id="77" name="Straight Arrow Connector 76"/>
              <p:cNvCxnSpPr>
                <a:stCxn id="74" idx="1"/>
                <a:endCxn id="26" idx="3"/>
              </p:cNvCxnSpPr>
              <p:nvPr/>
            </p:nvCxnSpPr>
            <p:spPr>
              <a:xfrm flipH="1" flipV="1">
                <a:off x="1648237" y="3829873"/>
                <a:ext cx="2029243" cy="221968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74" idx="1"/>
                <a:endCxn id="29" idx="3"/>
              </p:cNvCxnSpPr>
              <p:nvPr/>
            </p:nvCxnSpPr>
            <p:spPr>
              <a:xfrm flipH="1">
                <a:off x="1902514" y="4051841"/>
                <a:ext cx="1774966" cy="483708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4" idx="1"/>
                <a:endCxn id="35" idx="3"/>
              </p:cNvCxnSpPr>
              <p:nvPr/>
            </p:nvCxnSpPr>
            <p:spPr>
              <a:xfrm flipH="1">
                <a:off x="2117036" y="4051841"/>
                <a:ext cx="1560444" cy="1166194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74" idx="1"/>
                <a:endCxn id="32" idx="3"/>
              </p:cNvCxnSpPr>
              <p:nvPr/>
            </p:nvCxnSpPr>
            <p:spPr>
              <a:xfrm flipH="1">
                <a:off x="2418519" y="4051841"/>
                <a:ext cx="1258961" cy="1875186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61" idx="2"/>
                <a:endCxn id="74" idx="0"/>
              </p:cNvCxnSpPr>
              <p:nvPr/>
            </p:nvCxnSpPr>
            <p:spPr>
              <a:xfrm flipH="1">
                <a:off x="4447763" y="2875708"/>
                <a:ext cx="944218" cy="917715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4" idx="0"/>
                <a:endCxn id="14" idx="2"/>
              </p:cNvCxnSpPr>
              <p:nvPr/>
            </p:nvCxnSpPr>
            <p:spPr>
              <a:xfrm flipH="1" flipV="1">
                <a:off x="3344517" y="3293154"/>
                <a:ext cx="1103246" cy="500269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74" idx="0"/>
                <a:endCxn id="9" idx="2"/>
              </p:cNvCxnSpPr>
              <p:nvPr/>
            </p:nvCxnSpPr>
            <p:spPr>
              <a:xfrm flipH="1" flipV="1">
                <a:off x="3344517" y="2458263"/>
                <a:ext cx="1103246" cy="1335160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/>
            <p:cNvSpPr txBox="1"/>
            <p:nvPr/>
          </p:nvSpPr>
          <p:spPr>
            <a:xfrm>
              <a:off x="5695119" y="5753084"/>
              <a:ext cx="2733261" cy="268357"/>
            </a:xfrm>
            <a:prstGeom prst="rect">
              <a:avLst/>
            </a:prstGeom>
            <a:noFill/>
            <a:effectLst/>
          </p:spPr>
          <p:txBody>
            <a:bodyPr wrap="none" lIns="45720" rIns="45720" rtlCol="0">
              <a:noAutofit/>
            </a:bodyPr>
            <a:lstStyle/>
            <a:p>
              <a:pPr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/>
                <a:t>NUR: Inpatient/Nursing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29476" y="2269419"/>
            <a:ext cx="4971226" cy="3916025"/>
            <a:chOff x="629476" y="2269419"/>
            <a:chExt cx="4971226" cy="3916025"/>
          </a:xfrm>
        </p:grpSpPr>
        <p:sp>
          <p:nvSpPr>
            <p:cNvPr id="127" name="TextBox 126"/>
            <p:cNvSpPr txBox="1"/>
            <p:nvPr/>
          </p:nvSpPr>
          <p:spPr>
            <a:xfrm>
              <a:off x="1034496" y="2657046"/>
              <a:ext cx="457200" cy="178905"/>
            </a:xfrm>
            <a:prstGeom prst="rect">
              <a:avLst/>
            </a:prstGeom>
            <a:noFill/>
            <a:effectLst/>
          </p:spPr>
          <p:txBody>
            <a:bodyPr wrap="non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TCP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29476" y="3899446"/>
              <a:ext cx="457200" cy="178905"/>
            </a:xfrm>
            <a:prstGeom prst="rect">
              <a:avLst/>
            </a:prstGeom>
            <a:noFill/>
            <a:effectLst/>
          </p:spPr>
          <p:txBody>
            <a:bodyPr wrap="non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FTP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903632" y="4588554"/>
              <a:ext cx="457200" cy="178905"/>
            </a:xfrm>
            <a:prstGeom prst="rect">
              <a:avLst/>
            </a:prstGeom>
            <a:noFill/>
            <a:effectLst/>
          </p:spPr>
          <p:txBody>
            <a:bodyPr wrap="non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SOAP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118153" y="5297547"/>
              <a:ext cx="457200" cy="178905"/>
            </a:xfrm>
            <a:prstGeom prst="rect">
              <a:avLst/>
            </a:prstGeom>
            <a:noFill/>
            <a:effectLst/>
          </p:spPr>
          <p:txBody>
            <a:bodyPr wrap="non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HTTP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399758" y="6006539"/>
              <a:ext cx="457200" cy="178905"/>
            </a:xfrm>
            <a:prstGeom prst="rect">
              <a:avLst/>
            </a:prstGeom>
            <a:noFill/>
            <a:effectLst/>
          </p:spPr>
          <p:txBody>
            <a:bodyPr wrap="non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TCP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115917" y="3114249"/>
              <a:ext cx="457200" cy="178905"/>
            </a:xfrm>
            <a:prstGeom prst="rect">
              <a:avLst/>
            </a:prstGeom>
            <a:noFill/>
            <a:effectLst/>
          </p:spPr>
          <p:txBody>
            <a:bodyPr wrap="non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FTP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143502" y="2696803"/>
              <a:ext cx="457200" cy="178905"/>
            </a:xfrm>
            <a:prstGeom prst="rect">
              <a:avLst/>
            </a:prstGeom>
            <a:noFill/>
            <a:effectLst/>
          </p:spPr>
          <p:txBody>
            <a:bodyPr wrap="non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File</a:t>
              </a:r>
            </a:p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endParaRPr lang="en-US" sz="1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105980" y="2269419"/>
              <a:ext cx="457200" cy="178905"/>
            </a:xfrm>
            <a:prstGeom prst="rect">
              <a:avLst/>
            </a:prstGeom>
            <a:noFill/>
            <a:effectLst/>
          </p:spPr>
          <p:txBody>
            <a:bodyPr wrap="non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SOAP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219162" y="4121414"/>
              <a:ext cx="457200" cy="178905"/>
            </a:xfrm>
            <a:prstGeom prst="rect">
              <a:avLst/>
            </a:prstGeom>
            <a:noFill/>
            <a:effectLst/>
          </p:spPr>
          <p:txBody>
            <a:bodyPr wrap="non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TCP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3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 does Ensemble solve?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Ensemble Way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05070" y="2643808"/>
            <a:ext cx="1540565" cy="516835"/>
            <a:chOff x="546652" y="1918252"/>
            <a:chExt cx="1540565" cy="516835"/>
          </a:xfrm>
        </p:grpSpPr>
        <p:sp>
          <p:nvSpPr>
            <p:cNvPr id="16" name="Rounded Rectangle 15"/>
            <p:cNvSpPr/>
            <p:nvPr/>
          </p:nvSpPr>
          <p:spPr>
            <a:xfrm>
              <a:off x="546652" y="1918252"/>
              <a:ext cx="1540565" cy="5168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6226" y="1997765"/>
              <a:ext cx="1361661" cy="337931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/>
                <a:t>ER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8478" y="3624467"/>
            <a:ext cx="1540565" cy="516835"/>
            <a:chOff x="546652" y="1918252"/>
            <a:chExt cx="1540565" cy="516835"/>
          </a:xfrm>
        </p:grpSpPr>
        <p:sp>
          <p:nvSpPr>
            <p:cNvPr id="19" name="Rounded Rectangle 18"/>
            <p:cNvSpPr/>
            <p:nvPr/>
          </p:nvSpPr>
          <p:spPr>
            <a:xfrm>
              <a:off x="546652" y="1918252"/>
              <a:ext cx="1540565" cy="5168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6226" y="1997765"/>
              <a:ext cx="1361661" cy="337931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/>
                <a:t>REG</a:t>
              </a:r>
            </a:p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endParaRPr lang="en-US" sz="2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67947" y="1845362"/>
            <a:ext cx="1540565" cy="516835"/>
            <a:chOff x="546652" y="1918252"/>
            <a:chExt cx="1540565" cy="516835"/>
          </a:xfrm>
        </p:grpSpPr>
        <p:sp>
          <p:nvSpPr>
            <p:cNvPr id="22" name="Rounded Rectangle 21"/>
            <p:cNvSpPr/>
            <p:nvPr/>
          </p:nvSpPr>
          <p:spPr>
            <a:xfrm>
              <a:off x="546652" y="1918252"/>
              <a:ext cx="1540565" cy="5168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6226" y="1997765"/>
              <a:ext cx="1361661" cy="337931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/>
                <a:t>ADM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975653" y="1858605"/>
            <a:ext cx="1540565" cy="516835"/>
            <a:chOff x="546652" y="1918252"/>
            <a:chExt cx="1540565" cy="516835"/>
          </a:xfrm>
        </p:grpSpPr>
        <p:sp>
          <p:nvSpPr>
            <p:cNvPr id="25" name="Rounded Rectangle 24"/>
            <p:cNvSpPr/>
            <p:nvPr/>
          </p:nvSpPr>
          <p:spPr>
            <a:xfrm>
              <a:off x="546652" y="1918252"/>
              <a:ext cx="1540565" cy="5168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6226" y="1997765"/>
              <a:ext cx="1361661" cy="337931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/>
                <a:t>EMR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06888" y="2686876"/>
            <a:ext cx="1540565" cy="516835"/>
            <a:chOff x="546652" y="1918252"/>
            <a:chExt cx="1540565" cy="516835"/>
          </a:xfrm>
        </p:grpSpPr>
        <p:sp>
          <p:nvSpPr>
            <p:cNvPr id="28" name="Rounded Rectangle 27"/>
            <p:cNvSpPr/>
            <p:nvPr/>
          </p:nvSpPr>
          <p:spPr>
            <a:xfrm>
              <a:off x="546652" y="1918252"/>
              <a:ext cx="1540565" cy="5168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6226" y="1997765"/>
              <a:ext cx="1361661" cy="337931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/>
                <a:t>NUR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07155" y="3614527"/>
            <a:ext cx="1540565" cy="516835"/>
            <a:chOff x="546652" y="1918252"/>
            <a:chExt cx="1540565" cy="516835"/>
          </a:xfrm>
        </p:grpSpPr>
        <p:sp>
          <p:nvSpPr>
            <p:cNvPr id="31" name="Rounded Rectangle 30"/>
            <p:cNvSpPr/>
            <p:nvPr/>
          </p:nvSpPr>
          <p:spPr>
            <a:xfrm>
              <a:off x="546652" y="1918252"/>
              <a:ext cx="1540565" cy="5168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6226" y="1997765"/>
              <a:ext cx="1361661" cy="337931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/>
                <a:t>ORD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13242" y="4658135"/>
            <a:ext cx="1540565" cy="516835"/>
            <a:chOff x="546652" y="1918252"/>
            <a:chExt cx="1540565" cy="516835"/>
          </a:xfrm>
        </p:grpSpPr>
        <p:sp>
          <p:nvSpPr>
            <p:cNvPr id="34" name="Rounded Rectangle 33"/>
            <p:cNvSpPr/>
            <p:nvPr/>
          </p:nvSpPr>
          <p:spPr>
            <a:xfrm>
              <a:off x="546652" y="1918252"/>
              <a:ext cx="1540565" cy="5168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6226" y="1997765"/>
              <a:ext cx="1361661" cy="337931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/>
                <a:t>MED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205370" y="5433389"/>
            <a:ext cx="1540565" cy="516835"/>
            <a:chOff x="546652" y="1918252"/>
            <a:chExt cx="1540565" cy="516835"/>
          </a:xfrm>
        </p:grpSpPr>
        <p:sp>
          <p:nvSpPr>
            <p:cNvPr id="37" name="Rounded Rectangle 36"/>
            <p:cNvSpPr/>
            <p:nvPr/>
          </p:nvSpPr>
          <p:spPr>
            <a:xfrm>
              <a:off x="546652" y="1918252"/>
              <a:ext cx="1540565" cy="5168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6226" y="1997765"/>
              <a:ext cx="1361661" cy="337931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/>
                <a:t>LAB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84849" y="4734331"/>
            <a:ext cx="1540565" cy="516835"/>
            <a:chOff x="546652" y="1918252"/>
            <a:chExt cx="1540565" cy="516835"/>
          </a:xfrm>
        </p:grpSpPr>
        <p:sp>
          <p:nvSpPr>
            <p:cNvPr id="40" name="Rounded Rectangle 39"/>
            <p:cNvSpPr/>
            <p:nvPr/>
          </p:nvSpPr>
          <p:spPr>
            <a:xfrm>
              <a:off x="546652" y="1918252"/>
              <a:ext cx="1540565" cy="5168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6226" y="1997765"/>
              <a:ext cx="1361661" cy="337931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/>
                <a:t>RAD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738230" y="3525076"/>
            <a:ext cx="2201517" cy="516835"/>
            <a:chOff x="235228" y="1918252"/>
            <a:chExt cx="2201517" cy="516835"/>
          </a:xfrm>
        </p:grpSpPr>
        <p:sp>
          <p:nvSpPr>
            <p:cNvPr id="43" name="Rounded Rectangle 42"/>
            <p:cNvSpPr/>
            <p:nvPr/>
          </p:nvSpPr>
          <p:spPr>
            <a:xfrm>
              <a:off x="235228" y="1918252"/>
              <a:ext cx="2201517" cy="5168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2412" y="1997765"/>
              <a:ext cx="1905003" cy="337931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altLang="zh-CN" sz="2000" dirty="0"/>
                <a:t>HealthConnect</a:t>
              </a:r>
              <a:endParaRPr lang="en-US" sz="2000" dirty="0"/>
            </a:p>
          </p:txBody>
        </p:sp>
      </p:grpSp>
      <p:cxnSp>
        <p:nvCxnSpPr>
          <p:cNvPr id="46" name="Straight Arrow Connector 45"/>
          <p:cNvCxnSpPr>
            <a:cxnSpLocks/>
            <a:stCxn id="22" idx="2"/>
            <a:endCxn id="43" idx="0"/>
          </p:cNvCxnSpPr>
          <p:nvPr/>
        </p:nvCxnSpPr>
        <p:spPr>
          <a:xfrm>
            <a:off x="2738230" y="2362197"/>
            <a:ext cx="1100759" cy="116287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5" idx="2"/>
          </p:cNvCxnSpPr>
          <p:nvPr/>
        </p:nvCxnSpPr>
        <p:spPr>
          <a:xfrm flipH="1">
            <a:off x="4134678" y="2375440"/>
            <a:ext cx="611258" cy="114963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1"/>
          </p:cNvCxnSpPr>
          <p:nvPr/>
        </p:nvCxnSpPr>
        <p:spPr>
          <a:xfrm flipH="1">
            <a:off x="4480889" y="2945294"/>
            <a:ext cx="925999" cy="57978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31" idx="1"/>
            <a:endCxn id="43" idx="3"/>
          </p:cNvCxnSpPr>
          <p:nvPr/>
        </p:nvCxnSpPr>
        <p:spPr>
          <a:xfrm flipH="1" flipV="1">
            <a:off x="4939747" y="3783494"/>
            <a:ext cx="967408" cy="8945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1"/>
          </p:cNvCxnSpPr>
          <p:nvPr/>
        </p:nvCxnSpPr>
        <p:spPr>
          <a:xfrm flipH="1" flipV="1">
            <a:off x="4366589" y="4041911"/>
            <a:ext cx="546653" cy="8746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  <a:stCxn id="37" idx="0"/>
            <a:endCxn id="43" idx="2"/>
          </p:cNvCxnSpPr>
          <p:nvPr/>
        </p:nvCxnSpPr>
        <p:spPr>
          <a:xfrm flipH="1" flipV="1">
            <a:off x="3838989" y="4041911"/>
            <a:ext cx="136664" cy="139147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0" idx="0"/>
          </p:cNvCxnSpPr>
          <p:nvPr/>
        </p:nvCxnSpPr>
        <p:spPr>
          <a:xfrm flipV="1">
            <a:off x="2155132" y="4031971"/>
            <a:ext cx="1244050" cy="70236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stCxn id="19" idx="3"/>
            <a:endCxn id="43" idx="1"/>
          </p:cNvCxnSpPr>
          <p:nvPr/>
        </p:nvCxnSpPr>
        <p:spPr>
          <a:xfrm flipV="1">
            <a:off x="1789043" y="3783494"/>
            <a:ext cx="949187" cy="9939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3"/>
          </p:cNvCxnSpPr>
          <p:nvPr/>
        </p:nvCxnSpPr>
        <p:spPr>
          <a:xfrm>
            <a:off x="2345635" y="2902226"/>
            <a:ext cx="1053547" cy="62285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48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 does Ensemble solve?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6653" y="1888434"/>
            <a:ext cx="1540565" cy="516835"/>
            <a:chOff x="546652" y="1918252"/>
            <a:chExt cx="1540565" cy="516835"/>
          </a:xfrm>
        </p:grpSpPr>
        <p:sp>
          <p:nvSpPr>
            <p:cNvPr id="6" name="Rounded Rectangle 5"/>
            <p:cNvSpPr/>
            <p:nvPr/>
          </p:nvSpPr>
          <p:spPr>
            <a:xfrm>
              <a:off x="546652" y="1918252"/>
              <a:ext cx="1540565" cy="5168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6226" y="1997765"/>
              <a:ext cx="1361661" cy="337931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/>
                <a:t>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38530" y="1878494"/>
            <a:ext cx="1540565" cy="516835"/>
            <a:chOff x="546652" y="1918252"/>
            <a:chExt cx="1540565" cy="516835"/>
          </a:xfrm>
        </p:grpSpPr>
        <p:sp>
          <p:nvSpPr>
            <p:cNvPr id="9" name="Rounded Rectangle 8"/>
            <p:cNvSpPr/>
            <p:nvPr/>
          </p:nvSpPr>
          <p:spPr>
            <a:xfrm>
              <a:off x="546652" y="1918252"/>
              <a:ext cx="1540565" cy="5168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6226" y="1997765"/>
              <a:ext cx="1361661" cy="337931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/>
                <a:t>REG</a:t>
              </a:r>
            </a:p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endParaRPr lang="en-US" sz="2000" dirty="0"/>
            </a:p>
          </p:txBody>
        </p:sp>
      </p:grpSp>
      <p:cxnSp>
        <p:nvCxnSpPr>
          <p:cNvPr id="17" name="Straight Arrow Connector 16"/>
          <p:cNvCxnSpPr>
            <a:stCxn id="6" idx="3"/>
          </p:cNvCxnSpPr>
          <p:nvPr/>
        </p:nvCxnSpPr>
        <p:spPr>
          <a:xfrm flipV="1">
            <a:off x="2087218" y="2146851"/>
            <a:ext cx="715617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86911" y="1868553"/>
            <a:ext cx="457200" cy="178905"/>
          </a:xfrm>
          <a:prstGeom prst="rect">
            <a:avLst/>
          </a:prstGeom>
          <a:noFill/>
          <a:effectLst/>
        </p:spPr>
        <p:txBody>
          <a:bodyPr wrap="none" lIns="45720" rIns="45720" rtlCol="0">
            <a:noAutofit/>
          </a:bodyPr>
          <a:lstStyle/>
          <a:p>
            <a:pPr algn="ctr">
              <a:lnSpc>
                <a:spcPct val="85000"/>
              </a:lnSpc>
              <a:spcBef>
                <a:spcPts val="700"/>
              </a:spcBef>
            </a:pPr>
            <a:r>
              <a:rPr lang="en-US" sz="1000" dirty="0"/>
              <a:t>SOAP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16426" y="1868554"/>
            <a:ext cx="457200" cy="178905"/>
          </a:xfrm>
          <a:prstGeom prst="rect">
            <a:avLst/>
          </a:prstGeom>
          <a:noFill/>
          <a:effectLst/>
        </p:spPr>
        <p:txBody>
          <a:bodyPr wrap="none" lIns="45720" rIns="45720" rtlCol="0">
            <a:noAutofit/>
          </a:bodyPr>
          <a:lstStyle/>
          <a:p>
            <a:pPr algn="ctr">
              <a:lnSpc>
                <a:spcPct val="85000"/>
              </a:lnSpc>
              <a:spcBef>
                <a:spcPts val="700"/>
              </a:spcBef>
            </a:pPr>
            <a:r>
              <a:rPr lang="en-US" sz="1000" dirty="0"/>
              <a:t>TCP</a:t>
            </a:r>
          </a:p>
        </p:txBody>
      </p:sp>
      <p:cxnSp>
        <p:nvCxnSpPr>
          <p:cNvPr id="24" name="Straight Arrow Connector 23"/>
          <p:cNvCxnSpPr>
            <a:endCxn id="9" idx="1"/>
          </p:cNvCxnSpPr>
          <p:nvPr/>
        </p:nvCxnSpPr>
        <p:spPr>
          <a:xfrm>
            <a:off x="4586911" y="2126972"/>
            <a:ext cx="551619" cy="994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10340" y="1679711"/>
            <a:ext cx="914400" cy="914400"/>
          </a:xfrm>
          <a:prstGeom prst="rect">
            <a:avLst/>
          </a:prstGeom>
          <a:noFill/>
          <a:effectLst/>
        </p:spPr>
        <p:txBody>
          <a:bodyPr wrap="none" lIns="45720" rIns="45720" rtlCol="0">
            <a:noAutofit/>
          </a:bodyPr>
          <a:lstStyle/>
          <a:p>
            <a:pPr algn="ctr">
              <a:lnSpc>
                <a:spcPct val="85000"/>
              </a:lnSpc>
              <a:spcBef>
                <a:spcPts val="700"/>
              </a:spcBef>
            </a:pPr>
            <a:r>
              <a:rPr lang="en-US" sz="6000" dirty="0"/>
              <a:t>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38200" y="3048000"/>
            <a:ext cx="17526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082790" y="3048000"/>
            <a:ext cx="17526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334000" y="3048000"/>
            <a:ext cx="17526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  <p:cxnSp>
        <p:nvCxnSpPr>
          <p:cNvPr id="16" name="Straight Arrow Connector 15"/>
          <p:cNvCxnSpPr>
            <a:stCxn id="11" idx="3"/>
            <a:endCxn id="23" idx="1"/>
          </p:cNvCxnSpPr>
          <p:nvPr/>
        </p:nvCxnSpPr>
        <p:spPr>
          <a:xfrm>
            <a:off x="2590800" y="3352800"/>
            <a:ext cx="49199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3"/>
            <a:endCxn id="25" idx="1"/>
          </p:cNvCxnSpPr>
          <p:nvPr/>
        </p:nvCxnSpPr>
        <p:spPr>
          <a:xfrm>
            <a:off x="4835390" y="3352800"/>
            <a:ext cx="49861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914400" y="2136912"/>
            <a:ext cx="2753140" cy="9110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667540" y="2146852"/>
            <a:ext cx="3342860" cy="9011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8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 does Ensemble solve?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6653" y="1878495"/>
            <a:ext cx="1540565" cy="516835"/>
            <a:chOff x="546652" y="1918252"/>
            <a:chExt cx="1540565" cy="516835"/>
          </a:xfrm>
        </p:grpSpPr>
        <p:sp>
          <p:nvSpPr>
            <p:cNvPr id="6" name="Rounded Rectangle 5"/>
            <p:cNvSpPr/>
            <p:nvPr/>
          </p:nvSpPr>
          <p:spPr>
            <a:xfrm>
              <a:off x="546652" y="1918252"/>
              <a:ext cx="1540565" cy="5168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6226" y="1997765"/>
              <a:ext cx="1361661" cy="337931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/>
                <a:t>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38530" y="1878494"/>
            <a:ext cx="1540565" cy="516835"/>
            <a:chOff x="546652" y="1918252"/>
            <a:chExt cx="1540565" cy="516835"/>
          </a:xfrm>
        </p:grpSpPr>
        <p:sp>
          <p:nvSpPr>
            <p:cNvPr id="9" name="Rounded Rectangle 8"/>
            <p:cNvSpPr/>
            <p:nvPr/>
          </p:nvSpPr>
          <p:spPr>
            <a:xfrm>
              <a:off x="546652" y="1918252"/>
              <a:ext cx="1540565" cy="5168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6226" y="1997765"/>
              <a:ext cx="1361661" cy="337931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/>
                <a:t>REG</a:t>
              </a:r>
            </a:p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endParaRPr lang="en-US" sz="2000" dirty="0"/>
            </a:p>
          </p:txBody>
        </p:sp>
      </p:grpSp>
      <p:cxnSp>
        <p:nvCxnSpPr>
          <p:cNvPr id="17" name="Straight Arrow Connector 16"/>
          <p:cNvCxnSpPr>
            <a:stCxn id="6" idx="3"/>
          </p:cNvCxnSpPr>
          <p:nvPr/>
        </p:nvCxnSpPr>
        <p:spPr>
          <a:xfrm flipV="1">
            <a:off x="2087218" y="2136912"/>
            <a:ext cx="715617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86911" y="1868553"/>
            <a:ext cx="457200" cy="178905"/>
          </a:xfrm>
          <a:prstGeom prst="rect">
            <a:avLst/>
          </a:prstGeom>
          <a:noFill/>
          <a:effectLst/>
        </p:spPr>
        <p:txBody>
          <a:bodyPr wrap="none" lIns="45720" rIns="45720" rtlCol="0">
            <a:noAutofit/>
          </a:bodyPr>
          <a:lstStyle/>
          <a:p>
            <a:pPr algn="ctr">
              <a:lnSpc>
                <a:spcPct val="85000"/>
              </a:lnSpc>
              <a:spcBef>
                <a:spcPts val="700"/>
              </a:spcBef>
            </a:pPr>
            <a:r>
              <a:rPr lang="en-US" sz="1000" dirty="0"/>
              <a:t>SOAP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16426" y="1868556"/>
            <a:ext cx="457200" cy="178905"/>
          </a:xfrm>
          <a:prstGeom prst="rect">
            <a:avLst/>
          </a:prstGeom>
          <a:noFill/>
          <a:effectLst/>
        </p:spPr>
        <p:txBody>
          <a:bodyPr wrap="none" lIns="45720" rIns="45720" rtlCol="0">
            <a:noAutofit/>
          </a:bodyPr>
          <a:lstStyle/>
          <a:p>
            <a:pPr algn="ctr">
              <a:lnSpc>
                <a:spcPct val="85000"/>
              </a:lnSpc>
              <a:spcBef>
                <a:spcPts val="700"/>
              </a:spcBef>
            </a:pPr>
            <a:r>
              <a:rPr lang="en-US" sz="1000" dirty="0"/>
              <a:t>TCP</a:t>
            </a:r>
          </a:p>
        </p:txBody>
      </p:sp>
      <p:cxnSp>
        <p:nvCxnSpPr>
          <p:cNvPr id="24" name="Straight Arrow Connector 23"/>
          <p:cNvCxnSpPr>
            <a:endCxn id="9" idx="1"/>
          </p:cNvCxnSpPr>
          <p:nvPr/>
        </p:nvCxnSpPr>
        <p:spPr>
          <a:xfrm>
            <a:off x="4586911" y="2126972"/>
            <a:ext cx="551619" cy="994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10340" y="1679711"/>
            <a:ext cx="914400" cy="914400"/>
          </a:xfrm>
          <a:prstGeom prst="rect">
            <a:avLst/>
          </a:prstGeom>
          <a:noFill/>
          <a:effectLst/>
        </p:spPr>
        <p:txBody>
          <a:bodyPr wrap="none" lIns="45720" rIns="45720" rtlCol="0">
            <a:noAutofit/>
          </a:bodyPr>
          <a:lstStyle/>
          <a:p>
            <a:pPr algn="ctr">
              <a:lnSpc>
                <a:spcPct val="85000"/>
              </a:lnSpc>
              <a:spcBef>
                <a:spcPts val="700"/>
              </a:spcBef>
            </a:pPr>
            <a:r>
              <a:rPr lang="en-US" sz="6000" dirty="0"/>
              <a:t>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88505" y="2819400"/>
            <a:ext cx="17526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8505" y="3783496"/>
            <a:ext cx="17526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88505" y="4724400"/>
            <a:ext cx="17526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02835" y="2667000"/>
            <a:ext cx="4740965" cy="3733800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Listen on TCP Socket</a:t>
            </a:r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Accept connections</a:t>
            </a:r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Receive data</a:t>
            </a:r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Verify data</a:t>
            </a:r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Transform data</a:t>
            </a:r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Generate SOAP message</a:t>
            </a:r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Connect to HTTP Server</a:t>
            </a:r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Send SOAP message</a:t>
            </a:r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Error handling, logging, retry, configurable settings, </a:t>
            </a:r>
            <a:r>
              <a:rPr lang="en-US" sz="1600" dirty="0" err="1"/>
              <a:t>etc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163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 does Ensemble solve?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6653" y="1878494"/>
            <a:ext cx="1540565" cy="516835"/>
            <a:chOff x="546652" y="1918252"/>
            <a:chExt cx="1540565" cy="516835"/>
          </a:xfrm>
        </p:grpSpPr>
        <p:sp>
          <p:nvSpPr>
            <p:cNvPr id="6" name="Rounded Rectangle 5"/>
            <p:cNvSpPr/>
            <p:nvPr/>
          </p:nvSpPr>
          <p:spPr>
            <a:xfrm>
              <a:off x="546652" y="1918252"/>
              <a:ext cx="1540565" cy="5168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6226" y="1997765"/>
              <a:ext cx="1361661" cy="337931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/>
                <a:t>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38530" y="1878494"/>
            <a:ext cx="1540565" cy="516835"/>
            <a:chOff x="546652" y="1918252"/>
            <a:chExt cx="1540565" cy="516835"/>
          </a:xfrm>
        </p:grpSpPr>
        <p:sp>
          <p:nvSpPr>
            <p:cNvPr id="9" name="Rounded Rectangle 8"/>
            <p:cNvSpPr/>
            <p:nvPr/>
          </p:nvSpPr>
          <p:spPr>
            <a:xfrm>
              <a:off x="546652" y="1918252"/>
              <a:ext cx="1540565" cy="5168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6226" y="1997765"/>
              <a:ext cx="1361661" cy="337931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/>
                <a:t>REG</a:t>
              </a:r>
            </a:p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endParaRPr lang="en-US" sz="2000" dirty="0"/>
            </a:p>
          </p:txBody>
        </p:sp>
      </p:grpSp>
      <p:cxnSp>
        <p:nvCxnSpPr>
          <p:cNvPr id="17" name="Straight Arrow Connector 16"/>
          <p:cNvCxnSpPr>
            <a:stCxn id="6" idx="3"/>
            <a:endCxn id="18" idx="1"/>
          </p:cNvCxnSpPr>
          <p:nvPr/>
        </p:nvCxnSpPr>
        <p:spPr>
          <a:xfrm flipV="1">
            <a:off x="2087218" y="2136911"/>
            <a:ext cx="843167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86911" y="1868553"/>
            <a:ext cx="457200" cy="178905"/>
          </a:xfrm>
          <a:prstGeom prst="rect">
            <a:avLst/>
          </a:prstGeom>
          <a:noFill/>
          <a:effectLst/>
        </p:spPr>
        <p:txBody>
          <a:bodyPr wrap="none" lIns="45720" rIns="45720" rtlCol="0">
            <a:noAutofit/>
          </a:bodyPr>
          <a:lstStyle/>
          <a:p>
            <a:pPr algn="ctr">
              <a:lnSpc>
                <a:spcPct val="85000"/>
              </a:lnSpc>
              <a:spcBef>
                <a:spcPts val="700"/>
              </a:spcBef>
            </a:pPr>
            <a:r>
              <a:rPr lang="en-US" sz="1000" dirty="0"/>
              <a:t>SOAP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16426" y="1868554"/>
            <a:ext cx="457200" cy="178905"/>
          </a:xfrm>
          <a:prstGeom prst="rect">
            <a:avLst/>
          </a:prstGeom>
          <a:noFill/>
          <a:effectLst/>
        </p:spPr>
        <p:txBody>
          <a:bodyPr wrap="none" lIns="45720" rIns="45720" rtlCol="0">
            <a:noAutofit/>
          </a:bodyPr>
          <a:lstStyle/>
          <a:p>
            <a:pPr algn="ctr">
              <a:lnSpc>
                <a:spcPct val="85000"/>
              </a:lnSpc>
              <a:spcBef>
                <a:spcPts val="700"/>
              </a:spcBef>
            </a:pPr>
            <a:r>
              <a:rPr lang="en-US" sz="1000" dirty="0"/>
              <a:t>TCP</a:t>
            </a:r>
          </a:p>
        </p:txBody>
      </p:sp>
      <p:cxnSp>
        <p:nvCxnSpPr>
          <p:cNvPr id="24" name="Straight Arrow Connector 23"/>
          <p:cNvCxnSpPr>
            <a:stCxn id="18" idx="3"/>
            <a:endCxn id="9" idx="1"/>
          </p:cNvCxnSpPr>
          <p:nvPr/>
        </p:nvCxnSpPr>
        <p:spPr>
          <a:xfrm>
            <a:off x="4470950" y="2136911"/>
            <a:ext cx="667580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930385" y="1878493"/>
            <a:ext cx="1540565" cy="516835"/>
            <a:chOff x="546652" y="1918252"/>
            <a:chExt cx="1540565" cy="516835"/>
          </a:xfrm>
        </p:grpSpPr>
        <p:sp>
          <p:nvSpPr>
            <p:cNvPr id="18" name="Rounded Rectangle 17"/>
            <p:cNvSpPr/>
            <p:nvPr/>
          </p:nvSpPr>
          <p:spPr>
            <a:xfrm>
              <a:off x="546652" y="1918252"/>
              <a:ext cx="1540565" cy="5168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6226" y="1997765"/>
              <a:ext cx="1361661" cy="337931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/>
                <a:t>Ensemble</a:t>
              </a: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788505" y="2819400"/>
            <a:ext cx="17526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88505" y="3783496"/>
            <a:ext cx="17526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88505" y="4724400"/>
            <a:ext cx="17526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02835" y="2667000"/>
            <a:ext cx="4740965" cy="3733800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600" strike="sngStrike" dirty="0"/>
              <a:t>Listen on TCP Socket</a:t>
            </a:r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600" strike="sngStrike" dirty="0"/>
              <a:t>Accept connections</a:t>
            </a:r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600" strike="sngStrike" dirty="0"/>
              <a:t>Receive data</a:t>
            </a:r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600" strike="sngStrike" dirty="0"/>
              <a:t>Verify data</a:t>
            </a:r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Transform data</a:t>
            </a:r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600" strike="sngStrike" dirty="0"/>
              <a:t>Generate SOAP message</a:t>
            </a:r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600" strike="sngStrike" dirty="0"/>
              <a:t>Connect to HTTP Server</a:t>
            </a:r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600" strike="sngStrike" dirty="0"/>
              <a:t>Send SOAP message</a:t>
            </a:r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600" strike="sngStrike" dirty="0"/>
              <a:t>Error handling, logging, retry, configurable settings, </a:t>
            </a:r>
            <a:r>
              <a:rPr lang="en-US" sz="1600" strike="sngStrike" dirty="0" err="1"/>
              <a:t>etc</a:t>
            </a:r>
            <a:endParaRPr lang="en-US" sz="1600" strike="sngStrike" dirty="0"/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023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Ensemble Work?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6653" y="1878494"/>
            <a:ext cx="1540565" cy="516835"/>
            <a:chOff x="546652" y="1918252"/>
            <a:chExt cx="1540565" cy="516835"/>
          </a:xfrm>
        </p:grpSpPr>
        <p:sp>
          <p:nvSpPr>
            <p:cNvPr id="6" name="Rounded Rectangle 5"/>
            <p:cNvSpPr/>
            <p:nvPr/>
          </p:nvSpPr>
          <p:spPr>
            <a:xfrm>
              <a:off x="546652" y="1918252"/>
              <a:ext cx="1540565" cy="5168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6226" y="1997765"/>
              <a:ext cx="1361661" cy="337931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/>
                <a:t>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38530" y="1878494"/>
            <a:ext cx="1540565" cy="516835"/>
            <a:chOff x="546652" y="1918252"/>
            <a:chExt cx="1540565" cy="516835"/>
          </a:xfrm>
        </p:grpSpPr>
        <p:sp>
          <p:nvSpPr>
            <p:cNvPr id="9" name="Rounded Rectangle 8"/>
            <p:cNvSpPr/>
            <p:nvPr/>
          </p:nvSpPr>
          <p:spPr>
            <a:xfrm>
              <a:off x="546652" y="1918252"/>
              <a:ext cx="1540565" cy="5168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6226" y="1997765"/>
              <a:ext cx="1361661" cy="337931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/>
                <a:t>REG</a:t>
              </a:r>
            </a:p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endParaRPr lang="en-US" sz="2000" dirty="0"/>
            </a:p>
          </p:txBody>
        </p:sp>
      </p:grpSp>
      <p:cxnSp>
        <p:nvCxnSpPr>
          <p:cNvPr id="17" name="Straight Arrow Connector 16"/>
          <p:cNvCxnSpPr>
            <a:stCxn id="6" idx="3"/>
            <a:endCxn id="18" idx="1"/>
          </p:cNvCxnSpPr>
          <p:nvPr/>
        </p:nvCxnSpPr>
        <p:spPr>
          <a:xfrm flipV="1">
            <a:off x="2087218" y="2136911"/>
            <a:ext cx="843167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86911" y="1868553"/>
            <a:ext cx="457200" cy="178905"/>
          </a:xfrm>
          <a:prstGeom prst="rect">
            <a:avLst/>
          </a:prstGeom>
          <a:noFill/>
          <a:effectLst/>
        </p:spPr>
        <p:txBody>
          <a:bodyPr wrap="none" lIns="45720" rIns="45720" rtlCol="0">
            <a:noAutofit/>
          </a:bodyPr>
          <a:lstStyle/>
          <a:p>
            <a:pPr algn="ctr">
              <a:lnSpc>
                <a:spcPct val="85000"/>
              </a:lnSpc>
              <a:spcBef>
                <a:spcPts val="700"/>
              </a:spcBef>
            </a:pPr>
            <a:r>
              <a:rPr lang="en-US" sz="1000" dirty="0"/>
              <a:t>SOAP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16426" y="1868554"/>
            <a:ext cx="457200" cy="178905"/>
          </a:xfrm>
          <a:prstGeom prst="rect">
            <a:avLst/>
          </a:prstGeom>
          <a:noFill/>
          <a:effectLst/>
        </p:spPr>
        <p:txBody>
          <a:bodyPr wrap="none" lIns="45720" rIns="45720" rtlCol="0">
            <a:noAutofit/>
          </a:bodyPr>
          <a:lstStyle/>
          <a:p>
            <a:pPr algn="ctr">
              <a:lnSpc>
                <a:spcPct val="85000"/>
              </a:lnSpc>
              <a:spcBef>
                <a:spcPts val="700"/>
              </a:spcBef>
            </a:pPr>
            <a:r>
              <a:rPr lang="en-US" sz="1000" dirty="0"/>
              <a:t>TCP</a:t>
            </a:r>
          </a:p>
        </p:txBody>
      </p:sp>
      <p:cxnSp>
        <p:nvCxnSpPr>
          <p:cNvPr id="24" name="Straight Arrow Connector 23"/>
          <p:cNvCxnSpPr>
            <a:stCxn id="18" idx="3"/>
            <a:endCxn id="9" idx="1"/>
          </p:cNvCxnSpPr>
          <p:nvPr/>
        </p:nvCxnSpPr>
        <p:spPr>
          <a:xfrm>
            <a:off x="4470950" y="2136911"/>
            <a:ext cx="667580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930385" y="1878493"/>
            <a:ext cx="1540565" cy="516835"/>
            <a:chOff x="546652" y="1918252"/>
            <a:chExt cx="1540565" cy="516835"/>
          </a:xfrm>
        </p:grpSpPr>
        <p:sp>
          <p:nvSpPr>
            <p:cNvPr id="18" name="Rounded Rectangle 17"/>
            <p:cNvSpPr/>
            <p:nvPr/>
          </p:nvSpPr>
          <p:spPr>
            <a:xfrm>
              <a:off x="546652" y="1918252"/>
              <a:ext cx="1540565" cy="5168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6226" y="1997765"/>
              <a:ext cx="1361661" cy="337931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/>
                <a:t>Ensemble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H="1">
            <a:off x="1316936" y="2395328"/>
            <a:ext cx="1683023" cy="8249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61620" y="2395328"/>
            <a:ext cx="3043032" cy="8249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43944" y="3220278"/>
            <a:ext cx="7835351" cy="1669774"/>
            <a:chOff x="442288" y="3220278"/>
            <a:chExt cx="7835351" cy="1669774"/>
          </a:xfrm>
        </p:grpSpPr>
        <p:sp>
          <p:nvSpPr>
            <p:cNvPr id="14" name="Rounded Rectangle 13"/>
            <p:cNvSpPr/>
            <p:nvPr/>
          </p:nvSpPr>
          <p:spPr>
            <a:xfrm>
              <a:off x="1152938" y="3220278"/>
              <a:ext cx="6485283" cy="16697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>
              <a:endCxn id="14" idx="1"/>
            </p:cNvCxnSpPr>
            <p:nvPr/>
          </p:nvCxnSpPr>
          <p:spPr>
            <a:xfrm>
              <a:off x="442288" y="4055165"/>
              <a:ext cx="710650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14" idx="3"/>
            </p:cNvCxnSpPr>
            <p:nvPr/>
          </p:nvCxnSpPr>
          <p:spPr>
            <a:xfrm>
              <a:off x="7638221" y="4055165"/>
              <a:ext cx="639418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ounded Rectangle 75"/>
          <p:cNvSpPr/>
          <p:nvPr/>
        </p:nvSpPr>
        <p:spPr>
          <a:xfrm>
            <a:off x="1152937" y="3750365"/>
            <a:ext cx="1777447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3519279" y="3750365"/>
            <a:ext cx="17526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5864087" y="3750365"/>
            <a:ext cx="1774134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  <p:cxnSp>
        <p:nvCxnSpPr>
          <p:cNvPr id="25" name="Straight Arrow Connector 24"/>
          <p:cNvCxnSpPr>
            <a:stCxn id="76" idx="3"/>
            <a:endCxn id="77" idx="1"/>
          </p:cNvCxnSpPr>
          <p:nvPr/>
        </p:nvCxnSpPr>
        <p:spPr>
          <a:xfrm>
            <a:off x="2930384" y="4055165"/>
            <a:ext cx="58889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7" idx="3"/>
            <a:endCxn id="78" idx="1"/>
          </p:cNvCxnSpPr>
          <p:nvPr/>
        </p:nvCxnSpPr>
        <p:spPr>
          <a:xfrm>
            <a:off x="5271879" y="4055165"/>
            <a:ext cx="59220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89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Ensemble Work?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6653" y="1878494"/>
            <a:ext cx="1540565" cy="516835"/>
            <a:chOff x="546652" y="1918252"/>
            <a:chExt cx="1540565" cy="516835"/>
          </a:xfrm>
        </p:grpSpPr>
        <p:sp>
          <p:nvSpPr>
            <p:cNvPr id="6" name="Rounded Rectangle 5"/>
            <p:cNvSpPr/>
            <p:nvPr/>
          </p:nvSpPr>
          <p:spPr>
            <a:xfrm>
              <a:off x="546652" y="1918252"/>
              <a:ext cx="1540565" cy="5168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6226" y="1997765"/>
              <a:ext cx="1361661" cy="337931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/>
                <a:t>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38530" y="1878494"/>
            <a:ext cx="1540565" cy="516835"/>
            <a:chOff x="546652" y="1918252"/>
            <a:chExt cx="1540565" cy="516835"/>
          </a:xfrm>
        </p:grpSpPr>
        <p:sp>
          <p:nvSpPr>
            <p:cNvPr id="9" name="Rounded Rectangle 8"/>
            <p:cNvSpPr/>
            <p:nvPr/>
          </p:nvSpPr>
          <p:spPr>
            <a:xfrm>
              <a:off x="546652" y="1918252"/>
              <a:ext cx="1540565" cy="5168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6226" y="1997765"/>
              <a:ext cx="1361661" cy="337931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/>
                <a:t>REG</a:t>
              </a:r>
            </a:p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endParaRPr lang="en-US" sz="2000" dirty="0"/>
            </a:p>
          </p:txBody>
        </p:sp>
      </p:grpSp>
      <p:cxnSp>
        <p:nvCxnSpPr>
          <p:cNvPr id="17" name="Straight Arrow Connector 16"/>
          <p:cNvCxnSpPr>
            <a:stCxn id="6" idx="3"/>
            <a:endCxn id="18" idx="1"/>
          </p:cNvCxnSpPr>
          <p:nvPr/>
        </p:nvCxnSpPr>
        <p:spPr>
          <a:xfrm flipV="1">
            <a:off x="2087218" y="2136911"/>
            <a:ext cx="843167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86911" y="1868553"/>
            <a:ext cx="457200" cy="178905"/>
          </a:xfrm>
          <a:prstGeom prst="rect">
            <a:avLst/>
          </a:prstGeom>
          <a:noFill/>
          <a:effectLst/>
        </p:spPr>
        <p:txBody>
          <a:bodyPr wrap="none" lIns="45720" rIns="45720" rtlCol="0">
            <a:noAutofit/>
          </a:bodyPr>
          <a:lstStyle/>
          <a:p>
            <a:pPr algn="ctr">
              <a:lnSpc>
                <a:spcPct val="85000"/>
              </a:lnSpc>
              <a:spcBef>
                <a:spcPts val="700"/>
              </a:spcBef>
            </a:pPr>
            <a:r>
              <a:rPr lang="en-US" sz="1000" dirty="0"/>
              <a:t>SOAP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16426" y="1868554"/>
            <a:ext cx="457200" cy="178905"/>
          </a:xfrm>
          <a:prstGeom prst="rect">
            <a:avLst/>
          </a:prstGeom>
          <a:noFill/>
          <a:effectLst/>
        </p:spPr>
        <p:txBody>
          <a:bodyPr wrap="none" lIns="45720" rIns="45720" rtlCol="0">
            <a:noAutofit/>
          </a:bodyPr>
          <a:lstStyle/>
          <a:p>
            <a:pPr algn="ctr">
              <a:lnSpc>
                <a:spcPct val="85000"/>
              </a:lnSpc>
              <a:spcBef>
                <a:spcPts val="700"/>
              </a:spcBef>
            </a:pPr>
            <a:r>
              <a:rPr lang="en-US" sz="1000" dirty="0"/>
              <a:t>TCP</a:t>
            </a:r>
          </a:p>
        </p:txBody>
      </p:sp>
      <p:cxnSp>
        <p:nvCxnSpPr>
          <p:cNvPr id="24" name="Straight Arrow Connector 23"/>
          <p:cNvCxnSpPr>
            <a:stCxn id="18" idx="3"/>
            <a:endCxn id="9" idx="1"/>
          </p:cNvCxnSpPr>
          <p:nvPr/>
        </p:nvCxnSpPr>
        <p:spPr>
          <a:xfrm>
            <a:off x="4470950" y="2136911"/>
            <a:ext cx="667580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930385" y="1878493"/>
            <a:ext cx="1540565" cy="516835"/>
            <a:chOff x="546652" y="1918252"/>
            <a:chExt cx="1540565" cy="516835"/>
          </a:xfrm>
        </p:grpSpPr>
        <p:sp>
          <p:nvSpPr>
            <p:cNvPr id="18" name="Rounded Rectangle 17"/>
            <p:cNvSpPr/>
            <p:nvPr/>
          </p:nvSpPr>
          <p:spPr>
            <a:xfrm>
              <a:off x="546652" y="1918252"/>
              <a:ext cx="1540565" cy="5168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6226" y="1997765"/>
              <a:ext cx="1361661" cy="337931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2000" dirty="0"/>
                <a:t>Ensemble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H="1">
            <a:off x="1316936" y="2395328"/>
            <a:ext cx="1683023" cy="8249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61620" y="2395328"/>
            <a:ext cx="3043032" cy="8249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27383" y="3220278"/>
            <a:ext cx="7871791" cy="1669774"/>
            <a:chOff x="427383" y="3220278"/>
            <a:chExt cx="7871791" cy="1669774"/>
          </a:xfrm>
        </p:grpSpPr>
        <p:sp>
          <p:nvSpPr>
            <p:cNvPr id="14" name="Rounded Rectangle 13"/>
            <p:cNvSpPr/>
            <p:nvPr/>
          </p:nvSpPr>
          <p:spPr>
            <a:xfrm>
              <a:off x="1152938" y="3220278"/>
              <a:ext cx="6485283" cy="16697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162879" y="3543301"/>
              <a:ext cx="1053547" cy="387626"/>
              <a:chOff x="616227" y="3737114"/>
              <a:chExt cx="1053547" cy="387626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16227" y="3737114"/>
                <a:ext cx="1053547" cy="3876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16228" y="3737114"/>
                <a:ext cx="1053546" cy="387626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1200" dirty="0"/>
                  <a:t>TCP Inbound Adapter</a:t>
                </a:r>
              </a:p>
            </p:txBody>
          </p:sp>
        </p:grpSp>
        <p:sp>
          <p:nvSpPr>
            <p:cNvPr id="34" name="Rounded Rectangle 33"/>
            <p:cNvSpPr/>
            <p:nvPr/>
          </p:nvSpPr>
          <p:spPr>
            <a:xfrm>
              <a:off x="1257301" y="3930927"/>
              <a:ext cx="1297056" cy="4919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32" idx="1"/>
            </p:cNvCxnSpPr>
            <p:nvPr/>
          </p:nvCxnSpPr>
          <p:spPr>
            <a:xfrm>
              <a:off x="427383" y="3737114"/>
              <a:ext cx="735497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27383" y="3446394"/>
              <a:ext cx="636104" cy="290720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Raw TCP Data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57301" y="4055165"/>
              <a:ext cx="1297056" cy="288235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200" dirty="0"/>
                <a:t>Business Service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776869" y="3930927"/>
              <a:ext cx="1361661" cy="4919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90119" y="4042741"/>
              <a:ext cx="1361661" cy="288235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200" dirty="0"/>
                <a:t>Business Process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092686" y="3930927"/>
              <a:ext cx="1436198" cy="4919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341165" y="3550755"/>
              <a:ext cx="1297056" cy="387626"/>
              <a:chOff x="616227" y="3737114"/>
              <a:chExt cx="1053547" cy="387626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16227" y="3737114"/>
                <a:ext cx="1053547" cy="3876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16228" y="3737114"/>
                <a:ext cx="1053546" cy="387626"/>
              </a:xfrm>
              <a:prstGeom prst="rect">
                <a:avLst/>
              </a:prstGeom>
              <a:noFill/>
              <a:effectLst/>
            </p:spPr>
            <p:txBody>
              <a:bodyPr wrap="square" lIns="45720" rIns="45720" rtlCol="0">
                <a:noAutofit/>
              </a:bodyPr>
              <a:lstStyle/>
              <a:p>
                <a:pPr algn="ctr">
                  <a:lnSpc>
                    <a:spcPct val="85000"/>
                  </a:lnSpc>
                  <a:spcBef>
                    <a:spcPts val="700"/>
                  </a:spcBef>
                </a:pPr>
                <a:r>
                  <a:rPr lang="en-US" sz="1200" dirty="0"/>
                  <a:t>SOAP Outbound Adapter</a:t>
                </a: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6092687" y="4055165"/>
              <a:ext cx="1436198" cy="288235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200" dirty="0"/>
                <a:t>Business Operation</a:t>
              </a:r>
            </a:p>
          </p:txBody>
        </p:sp>
        <p:cxnSp>
          <p:nvCxnSpPr>
            <p:cNvPr id="49" name="Straight Arrow Connector 48"/>
            <p:cNvCxnSpPr>
              <a:stCxn id="34" idx="3"/>
              <a:endCxn id="40" idx="1"/>
            </p:cNvCxnSpPr>
            <p:nvPr/>
          </p:nvCxnSpPr>
          <p:spPr>
            <a:xfrm>
              <a:off x="2554357" y="4176920"/>
              <a:ext cx="1222512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43" idx="1"/>
            </p:cNvCxnSpPr>
            <p:nvPr/>
          </p:nvCxnSpPr>
          <p:spPr>
            <a:xfrm>
              <a:off x="5138530" y="4176920"/>
              <a:ext cx="954156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638222" y="3759476"/>
              <a:ext cx="660952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638222" y="3446394"/>
              <a:ext cx="636104" cy="290720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SOAP message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38529" y="3846443"/>
              <a:ext cx="967407" cy="315568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Ensemble Message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73626" y="3841059"/>
              <a:ext cx="967407" cy="315568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ts val="700"/>
                </a:spcBef>
              </a:pPr>
              <a:r>
                <a:rPr lang="en-US" sz="1000" dirty="0"/>
                <a:t>Ensemble Message</a:t>
              </a:r>
            </a:p>
          </p:txBody>
        </p:sp>
      </p:grpSp>
      <p:sp>
        <p:nvSpPr>
          <p:cNvPr id="76" name="Rounded Rectangle 75"/>
          <p:cNvSpPr/>
          <p:nvPr/>
        </p:nvSpPr>
        <p:spPr>
          <a:xfrm>
            <a:off x="801757" y="5357191"/>
            <a:ext cx="17526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3594650" y="5357191"/>
            <a:ext cx="17526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6338681" y="5357191"/>
            <a:ext cx="17526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8920" y="2971800"/>
            <a:ext cx="2364706" cy="2209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52800" y="2971800"/>
            <a:ext cx="2133600" cy="2209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19800" y="2971800"/>
            <a:ext cx="2438400" cy="2209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0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15" grpId="0" animBg="1"/>
      <p:bldP spid="20" grpId="0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33&quot;&gt;&lt;property id=&quot;20148&quot; value=&quot;5&quot;/&gt;&lt;property id=&quot;20300&quot; value=&quot;Slide 2 - &amp;quot;Slide Heading&amp;quot;&quot;/&gt;&lt;property id=&quot;20307&quot; value=&quot;257&quot;/&gt;&lt;/object&gt;&lt;object type=&quot;3&quot; unique_id=&quot;10046&quot;&gt;&lt;property id=&quot;20148&quot; value=&quot;5&quot;/&gt;&lt;property id=&quot;20300&quot; value=&quot;Slide 3 - &amp;quot;Color Palette&amp;quot;&quot;/&gt;&lt;property id=&quot;20307&quot; value=&quot;258&quot;/&gt;&lt;/object&gt;&lt;object type=&quot;3&quot; unique_id=&quot;10163&quot;&gt;&lt;property id=&quot;20148&quot; value=&quot;5&quot;/&gt;&lt;property id=&quot;20300&quot; value=&quot;Slide 1 - &amp;quot;Presentation Title&amp;quot;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Intersystems Template">
  <a:themeElements>
    <a:clrScheme name="In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9348A"/>
      </a:accent1>
      <a:accent2>
        <a:srgbClr val="5C88B1"/>
      </a:accent2>
      <a:accent3>
        <a:srgbClr val="829F59"/>
      </a:accent3>
      <a:accent4>
        <a:srgbClr val="FAAF40"/>
      </a:accent4>
      <a:accent5>
        <a:srgbClr val="D11E63"/>
      </a:accent5>
      <a:accent6>
        <a:srgbClr val="46535D"/>
      </a:accent6>
      <a:hlink>
        <a:srgbClr val="C00000"/>
      </a:hlink>
      <a:folHlink>
        <a:srgbClr val="3D505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effectLst/>
      </a:spPr>
      <a:bodyPr wrap="square" lIns="45720" rIns="45720" rtlCol="0">
        <a:noAutofit/>
      </a:bodyPr>
      <a:lstStyle>
        <a:defPPr>
          <a:lnSpc>
            <a:spcPct val="85000"/>
          </a:lnSpc>
          <a:spcBef>
            <a:spcPts val="700"/>
          </a:spcBef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156A8C9070C4C83581BF9732AE6AF" ma:contentTypeVersion="0" ma:contentTypeDescription="Create a new document." ma:contentTypeScope="" ma:versionID="310eafb1a412cc47153867e02ad5d48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195F11-6A12-403A-A25D-596293A213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A77A77-DCEB-4741-8637-C5F39DC3F3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2F0054-8572-473C-B6E5-275A7B2379C7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Intersystems Template</Template>
  <TotalTime>7839</TotalTime>
  <Words>2253</Words>
  <Application>Microsoft Macintosh PowerPoint</Application>
  <PresentationFormat>On-screen Show (4:3)</PresentationFormat>
  <Paragraphs>460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Arial Narrow</vt:lpstr>
      <vt:lpstr>Calibri</vt:lpstr>
      <vt:lpstr>Intersystems Template</vt:lpstr>
      <vt:lpstr>Ensemble</vt:lpstr>
      <vt:lpstr>What problem does Ensemble solve?</vt:lpstr>
      <vt:lpstr>What problem does Ensemble solve?</vt:lpstr>
      <vt:lpstr>What problem does Ensemble solve?</vt:lpstr>
      <vt:lpstr>What problem does Ensemble solve?</vt:lpstr>
      <vt:lpstr>What problem does Ensemble solve?</vt:lpstr>
      <vt:lpstr>What problem does Ensemble solve?</vt:lpstr>
      <vt:lpstr>How does Ensemble Work?</vt:lpstr>
      <vt:lpstr>How does Ensemble Work?</vt:lpstr>
      <vt:lpstr>How does Ensemble Work?</vt:lpstr>
      <vt:lpstr>How does Ensemble Work?</vt:lpstr>
      <vt:lpstr>How does Ensemble Work?</vt:lpstr>
      <vt:lpstr>How does Ensemble Work?</vt:lpstr>
      <vt:lpstr>How does Ensemble work?</vt:lpstr>
      <vt:lpstr>How does Ensemble work?</vt:lpstr>
      <vt:lpstr>How does Ensemble work?</vt:lpstr>
      <vt:lpstr>How does Ensemble work?</vt:lpstr>
      <vt:lpstr>How does Ensemble work?</vt:lpstr>
      <vt:lpstr>How does Ensemble work?</vt:lpstr>
      <vt:lpstr>How does Ensemble work?</vt:lpstr>
      <vt:lpstr>How does Ensemble work?</vt:lpstr>
      <vt:lpstr>How does Ensemble Work?</vt:lpstr>
      <vt:lpstr>How does Ensemble work?</vt:lpstr>
      <vt:lpstr>How does Ensemble work?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</dc:title>
  <dc:creator>Brendan Batchelder</dc:creator>
  <cp:lastModifiedBy>MA HAO</cp:lastModifiedBy>
  <cp:revision>120</cp:revision>
  <dcterms:created xsi:type="dcterms:W3CDTF">2016-01-25T18:07:19Z</dcterms:created>
  <dcterms:modified xsi:type="dcterms:W3CDTF">2021-01-27T01:50:51Z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0x010100368156A8C9070C4C83581BF9732AE6AF</vt:lpwstr>
  </property>
</Properties>
</file>