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1"/>
  </p:notesMasterIdLst>
  <p:handoutMasterIdLst>
    <p:handoutMasterId r:id="rId22"/>
  </p:handoutMasterIdLst>
  <p:sldIdLst>
    <p:sldId id="283" r:id="rId5"/>
    <p:sldId id="282" r:id="rId6"/>
    <p:sldId id="285" r:id="rId7"/>
    <p:sldId id="286" r:id="rId8"/>
    <p:sldId id="287" r:id="rId9"/>
    <p:sldId id="288" r:id="rId10"/>
    <p:sldId id="296" r:id="rId11"/>
    <p:sldId id="297" r:id="rId12"/>
    <p:sldId id="298" r:id="rId13"/>
    <p:sldId id="291" r:id="rId14"/>
    <p:sldId id="290" r:id="rId15"/>
    <p:sldId id="292" r:id="rId16"/>
    <p:sldId id="293" r:id="rId17"/>
    <p:sldId id="294" r:id="rId18"/>
    <p:sldId id="295" r:id="rId19"/>
    <p:sldId id="284" r:id="rId20"/>
  </p:sldIdLst>
  <p:sldSz cx="9144000" cy="6858000" type="screen4x3"/>
  <p:notesSz cx="6858000" cy="9144000"/>
  <p:custDataLst>
    <p:tags r:id="rId2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5">
          <p15:clr>
            <a:srgbClr val="A4A3A4"/>
          </p15:clr>
        </p15:guide>
        <p15:guide id="2" orient="horz" pos="1367">
          <p15:clr>
            <a:srgbClr val="A4A3A4"/>
          </p15:clr>
        </p15:guide>
        <p15:guide id="3" orient="horz" pos="3875">
          <p15:clr>
            <a:srgbClr val="A4A3A4"/>
          </p15:clr>
        </p15:guide>
        <p15:guide id="4" orient="horz" pos="389">
          <p15:clr>
            <a:srgbClr val="A4A3A4"/>
          </p15:clr>
        </p15:guide>
        <p15:guide id="5" pos="2887">
          <p15:clr>
            <a:srgbClr val="A4A3A4"/>
          </p15:clr>
        </p15:guide>
        <p15:guide id="6" pos="144">
          <p15:clr>
            <a:srgbClr val="A4A3A4"/>
          </p15:clr>
        </p15:guide>
        <p15:guide id="7" pos="5615">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E2EB"/>
    <a:srgbClr val="C0DBE6"/>
    <a:srgbClr val="155D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31" autoAdjust="0"/>
    <p:restoredTop sz="86376" autoAdjust="0"/>
  </p:normalViewPr>
  <p:slideViewPr>
    <p:cSldViewPr snapToGrid="0" showGuides="1">
      <p:cViewPr>
        <p:scale>
          <a:sx n="96" d="100"/>
          <a:sy n="96" d="100"/>
        </p:scale>
        <p:origin x="-2052" y="-294"/>
      </p:cViewPr>
      <p:guideLst>
        <p:guide orient="horz" pos="2165"/>
        <p:guide orient="horz" pos="1367"/>
        <p:guide orient="horz" pos="3875"/>
        <p:guide orient="horz" pos="389"/>
        <p:guide pos="2887"/>
        <p:guide pos="144"/>
        <p:guide pos="5615"/>
      </p:guideLst>
    </p:cSldViewPr>
  </p:slideViewPr>
  <p:notesTextViewPr>
    <p:cViewPr>
      <p:scale>
        <a:sx n="100" d="100"/>
        <a:sy n="100" d="100"/>
      </p:scale>
      <p:origin x="0" y="0"/>
    </p:cViewPr>
  </p:notesTextViewPr>
  <p:sorterViewPr>
    <p:cViewPr>
      <p:scale>
        <a:sx n="136" d="100"/>
        <a:sy n="136" d="100"/>
      </p:scale>
      <p:origin x="0" y="-3480"/>
    </p:cViewPr>
  </p:sorterViewPr>
  <p:notesViewPr>
    <p:cSldViewPr snapToGrid="0" showGuides="1">
      <p:cViewPr varScale="1">
        <p:scale>
          <a:sx n="83" d="100"/>
          <a:sy n="83" d="100"/>
        </p:scale>
        <p:origin x="-3828"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latin typeface="Arial" pitchFamily="34" charset="0"/>
              <a:cs typeface="Arial"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9DEE843-50CF-4A90-9EC4-80FC6F9CD26E}" type="datetimeFigureOut">
              <a:rPr lang="en-US" smtClean="0">
                <a:latin typeface="Arial" pitchFamily="34" charset="0"/>
                <a:cs typeface="Arial" pitchFamily="34" charset="0"/>
              </a:rPr>
              <a:pPr/>
              <a:t>9/9/2016</a:t>
            </a:fld>
            <a:endParaRPr lang="en-US">
              <a:latin typeface="Arial" pitchFamily="34" charset="0"/>
              <a:cs typeface="Arial"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sz="800" dirty="0">
              <a:latin typeface="Arial" pitchFamily="34" charset="0"/>
              <a:cs typeface="Arial"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6A41526-17FD-4A83-99AD-8BF262C55C76}" type="slidenum">
              <a:rPr lang="en-US" smtClean="0">
                <a:latin typeface="Arial" pitchFamily="34" charset="0"/>
                <a:cs typeface="Arial" pitchFamily="34" charset="0"/>
              </a:rPr>
              <a:pPr/>
              <a:t>‹#›</a:t>
            </a:fld>
            <a:endParaRPr lang="en-US">
              <a:latin typeface="Arial" pitchFamily="34" charset="0"/>
              <a:cs typeface="Arial" pitchFamily="34" charset="0"/>
            </a:endParaRPr>
          </a:p>
        </p:txBody>
      </p:sp>
    </p:spTree>
    <p:extLst>
      <p:ext uri="{BB962C8B-B14F-4D97-AF65-F5344CB8AC3E}">
        <p14:creationId xmlns:p14="http://schemas.microsoft.com/office/powerpoint/2010/main" val="1718167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cs typeface="Arial" pitchFamily="34" charset="0"/>
              </a:defRPr>
            </a:lvl1pPr>
          </a:lstStyle>
          <a:p>
            <a:fld id="{282168E8-5A7C-4672-9A3B-BA14F7331558}" type="datetimeFigureOut">
              <a:rPr lang="en-US" smtClean="0"/>
              <a:pPr/>
              <a:t>9/9/2016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cs typeface="Arial" pitchFamily="34" charset="0"/>
              </a:defRPr>
            </a:lvl1pPr>
          </a:lstStyle>
          <a:p>
            <a:fld id="{BA1A982F-05DF-4110-8B37-AC23CDDE2D21}" type="slidenum">
              <a:rPr lang="en-US" smtClean="0"/>
              <a:pPr/>
              <a:t>‹#›</a:t>
            </a:fld>
            <a:endParaRPr lang="en-US"/>
          </a:p>
        </p:txBody>
      </p:sp>
    </p:spTree>
    <p:extLst>
      <p:ext uri="{BB962C8B-B14F-4D97-AF65-F5344CB8AC3E}">
        <p14:creationId xmlns:p14="http://schemas.microsoft.com/office/powerpoint/2010/main" val="7679524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Components on Production Configuration page</a:t>
            </a:r>
          </a:p>
          <a:p>
            <a:pPr lvl="1"/>
            <a:r>
              <a:rPr lang="en-US" dirty="0" smtClean="0"/>
              <a:t>Settings (Class Name, Adapter Class Name, Component/Adapter-specific settings)</a:t>
            </a:r>
          </a:p>
          <a:p>
            <a:pPr lvl="1"/>
            <a:r>
              <a:rPr lang="en-US" dirty="0" smtClean="0"/>
              <a:t>Event Log, Messages, Queue, Jobs</a:t>
            </a:r>
          </a:p>
          <a:p>
            <a:r>
              <a:rPr lang="en-US" dirty="0" smtClean="0"/>
              <a:t>Event Log Viewer</a:t>
            </a:r>
          </a:p>
          <a:p>
            <a:pPr lvl="1"/>
            <a:r>
              <a:rPr lang="en-US" dirty="0" smtClean="0"/>
              <a:t>Text, Source, Job, Time</a:t>
            </a:r>
          </a:p>
          <a:p>
            <a:pPr lvl="1"/>
            <a:r>
              <a:rPr lang="en-US" dirty="0" smtClean="0"/>
              <a:t>Production-level event logs (No Source)</a:t>
            </a:r>
          </a:p>
          <a:p>
            <a:r>
              <a:rPr lang="en-US" dirty="0" smtClean="0"/>
              <a:t>Message Viewer</a:t>
            </a:r>
          </a:p>
          <a:p>
            <a:pPr lvl="1"/>
            <a:r>
              <a:rPr lang="en-US" dirty="0" smtClean="0"/>
              <a:t>Header fields</a:t>
            </a:r>
          </a:p>
          <a:p>
            <a:pPr lvl="1"/>
            <a:r>
              <a:rPr lang="en-US" dirty="0" smtClean="0"/>
              <a:t>Search Criteria</a:t>
            </a:r>
          </a:p>
          <a:p>
            <a:r>
              <a:rPr lang="en-US" dirty="0" smtClean="0"/>
              <a:t>Visual Trace</a:t>
            </a:r>
          </a:p>
          <a:p>
            <a:endParaRPr lang="en-US" dirty="0"/>
          </a:p>
        </p:txBody>
      </p:sp>
      <p:sp>
        <p:nvSpPr>
          <p:cNvPr id="4" name="Slide Number Placeholder 3"/>
          <p:cNvSpPr>
            <a:spLocks noGrp="1"/>
          </p:cNvSpPr>
          <p:nvPr>
            <p:ph type="sldNum" sz="quarter" idx="10"/>
          </p:nvPr>
        </p:nvSpPr>
        <p:spPr/>
        <p:txBody>
          <a:bodyPr/>
          <a:lstStyle/>
          <a:p>
            <a:fld id="{BA1A982F-05DF-4110-8B37-AC23CDDE2D21}" type="slidenum">
              <a:rPr lang="en-US" smtClean="0"/>
              <a:pPr/>
              <a:t>2</a:t>
            </a:fld>
            <a:endParaRPr lang="en-US"/>
          </a:p>
        </p:txBody>
      </p:sp>
    </p:spTree>
    <p:extLst>
      <p:ext uri="{BB962C8B-B14F-4D97-AF65-F5344CB8AC3E}">
        <p14:creationId xmlns:p14="http://schemas.microsoft.com/office/powerpoint/2010/main" val="15263666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Logs</a:t>
            </a:r>
            <a:r>
              <a:rPr lang="en-US" baseline="0" dirty="0" smtClean="0"/>
              <a:t> related to starting and stopping the production will appear here.  The Info items highlighted in green are production-level Event Log entries.  They have no source and aren’t associated with any specific component.</a:t>
            </a:r>
            <a:endParaRPr lang="en-US" dirty="0"/>
          </a:p>
        </p:txBody>
      </p:sp>
      <p:sp>
        <p:nvSpPr>
          <p:cNvPr id="4" name="Slide Number Placeholder 3"/>
          <p:cNvSpPr>
            <a:spLocks noGrp="1"/>
          </p:cNvSpPr>
          <p:nvPr>
            <p:ph type="sldNum" sz="quarter" idx="10"/>
          </p:nvPr>
        </p:nvSpPr>
        <p:spPr/>
        <p:txBody>
          <a:bodyPr/>
          <a:lstStyle/>
          <a:p>
            <a:fld id="{BA1A982F-05DF-4110-8B37-AC23CDDE2D21}" type="slidenum">
              <a:rPr lang="en-US" smtClean="0"/>
              <a:pPr/>
              <a:t>11</a:t>
            </a:fld>
            <a:endParaRPr lang="en-US"/>
          </a:p>
        </p:txBody>
      </p:sp>
    </p:spTree>
    <p:extLst>
      <p:ext uri="{BB962C8B-B14F-4D97-AF65-F5344CB8AC3E}">
        <p14:creationId xmlns:p14="http://schemas.microsoft.com/office/powerpoint/2010/main" val="1481432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smtClean="0"/>
              <a:t>The ‘Go To Message Viewer’ link here will bring you to the message viewer, showing messages that were sent to or from the currently selected component.</a:t>
            </a:r>
          </a:p>
          <a:p>
            <a:pPr marL="0" indent="0">
              <a:buNone/>
            </a:pPr>
            <a:r>
              <a:rPr lang="en-US" sz="1200" dirty="0" smtClean="0"/>
              <a:t>In the message viewer, the pane on the right shows header and body info as well as the visual trace.</a:t>
            </a:r>
          </a:p>
          <a:p>
            <a:endParaRPr lang="en-US" dirty="0"/>
          </a:p>
        </p:txBody>
      </p:sp>
      <p:sp>
        <p:nvSpPr>
          <p:cNvPr id="4" name="Slide Number Placeholder 3"/>
          <p:cNvSpPr>
            <a:spLocks noGrp="1"/>
          </p:cNvSpPr>
          <p:nvPr>
            <p:ph type="sldNum" sz="quarter" idx="10"/>
          </p:nvPr>
        </p:nvSpPr>
        <p:spPr/>
        <p:txBody>
          <a:bodyPr/>
          <a:lstStyle/>
          <a:p>
            <a:fld id="{BA1A982F-05DF-4110-8B37-AC23CDDE2D21}" type="slidenum">
              <a:rPr lang="en-US" smtClean="0"/>
              <a:pPr/>
              <a:t>12</a:t>
            </a:fld>
            <a:endParaRPr lang="en-US"/>
          </a:p>
        </p:txBody>
      </p:sp>
    </p:spTree>
    <p:extLst>
      <p:ext uri="{BB962C8B-B14F-4D97-AF65-F5344CB8AC3E}">
        <p14:creationId xmlns:p14="http://schemas.microsoft.com/office/powerpoint/2010/main" val="20387908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342900" indent="-342900">
              <a:buClr>
                <a:srgbClr val="FF0000"/>
              </a:buClr>
              <a:buFont typeface="+mj-lt"/>
              <a:buAutoNum type="arabicPeriod"/>
            </a:pPr>
            <a:r>
              <a:rPr lang="en-US" sz="1600" dirty="0" err="1" smtClean="0">
                <a:solidFill>
                  <a:schemeClr val="tx1"/>
                </a:solidFill>
              </a:rPr>
              <a:t>Ens.MessageHeader</a:t>
            </a:r>
            <a:r>
              <a:rPr lang="en-US" sz="1600" dirty="0" smtClean="0">
                <a:solidFill>
                  <a:schemeClr val="tx1"/>
                </a:solidFill>
              </a:rPr>
              <a:t> ID.  Every time a message is sent from one component to another, a new header is created.</a:t>
            </a:r>
          </a:p>
          <a:p>
            <a:pPr marL="342900" indent="-342900">
              <a:buClr>
                <a:srgbClr val="FF0000"/>
              </a:buClr>
              <a:buFont typeface="+mj-lt"/>
              <a:buAutoNum type="arabicPeriod"/>
            </a:pPr>
            <a:r>
              <a:rPr lang="en-US" sz="1600" dirty="0" smtClean="0">
                <a:solidFill>
                  <a:schemeClr val="tx1"/>
                </a:solidFill>
              </a:rPr>
              <a:t>Session ID is the ID of the first message in the session.  A session contains all messages in one visual trace.</a:t>
            </a:r>
          </a:p>
          <a:p>
            <a:pPr marL="342900" indent="-342900">
              <a:buClr>
                <a:srgbClr val="FF0000"/>
              </a:buClr>
              <a:buFont typeface="+mj-lt"/>
              <a:buAutoNum type="arabicPeriod"/>
            </a:pPr>
            <a:r>
              <a:rPr lang="en-US" sz="1600" dirty="0" smtClean="0">
                <a:solidFill>
                  <a:schemeClr val="tx1"/>
                </a:solidFill>
              </a:rPr>
              <a:t>Source and Target components</a:t>
            </a:r>
          </a:p>
          <a:p>
            <a:pPr marL="342900" indent="-342900">
              <a:buClr>
                <a:srgbClr val="FF0000"/>
              </a:buClr>
              <a:buFont typeface="+mj-lt"/>
              <a:buAutoNum type="arabicPeriod"/>
            </a:pPr>
            <a:r>
              <a:rPr lang="en-US" sz="1600" dirty="0" smtClean="0">
                <a:solidFill>
                  <a:schemeClr val="tx1"/>
                </a:solidFill>
              </a:rPr>
              <a:t>The message body class and ID.  Can open this with %</a:t>
            </a:r>
            <a:r>
              <a:rPr lang="en-US" sz="1600" dirty="0" err="1" smtClean="0">
                <a:solidFill>
                  <a:schemeClr val="tx1"/>
                </a:solidFill>
              </a:rPr>
              <a:t>OpenId</a:t>
            </a:r>
            <a:r>
              <a:rPr lang="en-US" sz="1600" dirty="0" smtClean="0">
                <a:solidFill>
                  <a:schemeClr val="tx1"/>
                </a:solidFill>
              </a:rPr>
              <a:t> and inspect in terminal.</a:t>
            </a:r>
          </a:p>
          <a:p>
            <a:pPr marL="342900" indent="-342900">
              <a:buClr>
                <a:srgbClr val="FF0000"/>
              </a:buClr>
              <a:buFont typeface="+mj-lt"/>
              <a:buAutoNum type="arabicPeriod"/>
            </a:pPr>
            <a:r>
              <a:rPr lang="en-US" sz="1600" dirty="0" err="1" smtClean="0">
                <a:solidFill>
                  <a:schemeClr val="tx1"/>
                </a:solidFill>
              </a:rPr>
              <a:t>TimeCreated</a:t>
            </a:r>
            <a:r>
              <a:rPr lang="en-US" sz="1600" dirty="0" smtClean="0">
                <a:solidFill>
                  <a:schemeClr val="tx1"/>
                </a:solidFill>
              </a:rPr>
              <a:t> is when the message was first added to the destination queue.  </a:t>
            </a:r>
            <a:r>
              <a:rPr lang="en-US" sz="1600" dirty="0" err="1" smtClean="0">
                <a:solidFill>
                  <a:schemeClr val="tx1"/>
                </a:solidFill>
              </a:rPr>
              <a:t>TimeProcessed</a:t>
            </a:r>
            <a:r>
              <a:rPr lang="en-US" sz="1600" dirty="0" smtClean="0">
                <a:solidFill>
                  <a:schemeClr val="tx1"/>
                </a:solidFill>
              </a:rPr>
              <a:t> is the time of the last status change.</a:t>
            </a:r>
          </a:p>
          <a:p>
            <a:pPr marL="342900" indent="-342900">
              <a:buClr>
                <a:srgbClr val="FF0000"/>
              </a:buClr>
              <a:buFont typeface="+mj-lt"/>
              <a:buAutoNum type="arabicPeriod"/>
            </a:pPr>
            <a:r>
              <a:rPr lang="en-US" sz="1600" dirty="0" smtClean="0">
                <a:solidFill>
                  <a:schemeClr val="tx1"/>
                </a:solidFill>
              </a:rPr>
              <a:t>Status of the message.</a:t>
            </a:r>
          </a:p>
          <a:p>
            <a:pPr marL="627063" lvl="1" indent="-342900">
              <a:buClr>
                <a:srgbClr val="FF0000"/>
              </a:buClr>
              <a:buFont typeface="+mj-lt"/>
              <a:buAutoNum type="alphaLcPeriod"/>
            </a:pPr>
            <a:r>
              <a:rPr lang="en-US" sz="1400" dirty="0" smtClean="0">
                <a:solidFill>
                  <a:schemeClr val="tx1"/>
                </a:solidFill>
              </a:rPr>
              <a:t>Queued: Message is waiting in the queue</a:t>
            </a:r>
          </a:p>
          <a:p>
            <a:pPr marL="627063" lvl="1" indent="-342900">
              <a:buClr>
                <a:srgbClr val="FF0000"/>
              </a:buClr>
              <a:buFont typeface="+mj-lt"/>
              <a:buAutoNum type="alphaLcPeriod"/>
            </a:pPr>
            <a:r>
              <a:rPr lang="en-US" sz="1400" dirty="0" smtClean="0">
                <a:solidFill>
                  <a:schemeClr val="tx1"/>
                </a:solidFill>
              </a:rPr>
              <a:t>Delivered: Target component has removed the message from the queue and started working on it</a:t>
            </a:r>
          </a:p>
          <a:p>
            <a:pPr marL="627063" lvl="1" indent="-342900">
              <a:buClr>
                <a:srgbClr val="FF0000"/>
              </a:buClr>
              <a:buFont typeface="+mj-lt"/>
              <a:buAutoNum type="alphaLcPeriod"/>
            </a:pPr>
            <a:r>
              <a:rPr lang="en-US" sz="1400" dirty="0" smtClean="0">
                <a:solidFill>
                  <a:schemeClr val="tx1"/>
                </a:solidFill>
              </a:rPr>
              <a:t>Complete: Target component is finished with the message</a:t>
            </a:r>
          </a:p>
          <a:p>
            <a:pPr marL="627063" lvl="1" indent="-342900">
              <a:buClr>
                <a:srgbClr val="FF0000"/>
              </a:buClr>
              <a:buFont typeface="+mj-lt"/>
              <a:buAutoNum type="alphaLcPeriod"/>
            </a:pPr>
            <a:r>
              <a:rPr lang="en-US" sz="1400" dirty="0" smtClean="0">
                <a:solidFill>
                  <a:schemeClr val="tx1"/>
                </a:solidFill>
              </a:rPr>
              <a:t>Error: There was an error processing this message – check the event log.</a:t>
            </a:r>
          </a:p>
          <a:p>
            <a:endParaRPr lang="en-US" dirty="0"/>
          </a:p>
        </p:txBody>
      </p:sp>
      <p:sp>
        <p:nvSpPr>
          <p:cNvPr id="4" name="Slide Number Placeholder 3"/>
          <p:cNvSpPr>
            <a:spLocks noGrp="1"/>
          </p:cNvSpPr>
          <p:nvPr>
            <p:ph type="sldNum" sz="quarter" idx="10"/>
          </p:nvPr>
        </p:nvSpPr>
        <p:spPr/>
        <p:txBody>
          <a:bodyPr/>
          <a:lstStyle/>
          <a:p>
            <a:fld id="{BA1A982F-05DF-4110-8B37-AC23CDDE2D21}" type="slidenum">
              <a:rPr lang="en-US" smtClean="0"/>
              <a:pPr/>
              <a:t>13</a:t>
            </a:fld>
            <a:endParaRPr lang="en-US"/>
          </a:p>
        </p:txBody>
      </p:sp>
    </p:spTree>
    <p:extLst>
      <p:ext uri="{BB962C8B-B14F-4D97-AF65-F5344CB8AC3E}">
        <p14:creationId xmlns:p14="http://schemas.microsoft.com/office/powerpoint/2010/main" val="30899411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lnSpc>
                <a:spcPct val="85000"/>
              </a:lnSpc>
              <a:spcBef>
                <a:spcPts val="700"/>
              </a:spcBef>
              <a:buClr>
                <a:srgbClr val="FF0000"/>
              </a:buClr>
              <a:buFont typeface="+mj-lt"/>
              <a:buAutoNum type="arabicPeriod"/>
            </a:pPr>
            <a:r>
              <a:rPr lang="en-US" sz="1200" dirty="0" smtClean="0"/>
              <a:t>Basic Search Criteria pertains to Message Header data only.</a:t>
            </a:r>
          </a:p>
          <a:p>
            <a:pPr marL="457200" indent="-457200">
              <a:lnSpc>
                <a:spcPct val="85000"/>
              </a:lnSpc>
              <a:spcBef>
                <a:spcPts val="700"/>
              </a:spcBef>
              <a:buClr>
                <a:srgbClr val="FF0000"/>
              </a:buClr>
              <a:buFont typeface="+mj-lt"/>
              <a:buAutoNum type="arabicPeriod"/>
            </a:pPr>
            <a:r>
              <a:rPr lang="en-US" sz="1200" dirty="0" smtClean="0"/>
              <a:t>Extended Criteria can include Header and Body fields and allows different kinds of comparisons such as “Contains”, “Starts With”, &lt;, &gt;, etc.  Extended criteria can also include Search Table data and Virtual Document Property Paths.</a:t>
            </a:r>
          </a:p>
          <a:p>
            <a:pPr marL="457200" indent="-457200">
              <a:lnSpc>
                <a:spcPct val="85000"/>
              </a:lnSpc>
              <a:spcBef>
                <a:spcPts val="700"/>
              </a:spcBef>
              <a:buClr>
                <a:srgbClr val="FF0000"/>
              </a:buClr>
              <a:buFont typeface="+mj-lt"/>
              <a:buAutoNum type="arabicPeriod"/>
            </a:pPr>
            <a:r>
              <a:rPr lang="en-US" sz="1200" dirty="0" smtClean="0"/>
              <a:t>In the right side pane, the “Body” tab shows a table of properties of the body object.  The “Contents” tab will show an XML representation of the body if the body class extends %</a:t>
            </a:r>
            <a:r>
              <a:rPr lang="en-US" sz="1200" dirty="0" err="1" smtClean="0"/>
              <a:t>XML.Adaptor</a:t>
            </a:r>
            <a:r>
              <a:rPr lang="en-US" sz="1200" dirty="0" smtClean="0"/>
              <a:t>.  For Virtual Documents, the document contents are shown.  The Contents tab is blank for other kinds of message bodies.</a:t>
            </a:r>
          </a:p>
          <a:p>
            <a:endParaRPr lang="en-US" dirty="0"/>
          </a:p>
        </p:txBody>
      </p:sp>
      <p:sp>
        <p:nvSpPr>
          <p:cNvPr id="4" name="Slide Number Placeholder 3"/>
          <p:cNvSpPr>
            <a:spLocks noGrp="1"/>
          </p:cNvSpPr>
          <p:nvPr>
            <p:ph type="sldNum" sz="quarter" idx="10"/>
          </p:nvPr>
        </p:nvSpPr>
        <p:spPr/>
        <p:txBody>
          <a:bodyPr/>
          <a:lstStyle/>
          <a:p>
            <a:fld id="{BA1A982F-05DF-4110-8B37-AC23CDDE2D21}" type="slidenum">
              <a:rPr lang="en-US" smtClean="0"/>
              <a:pPr/>
              <a:t>14</a:t>
            </a:fld>
            <a:endParaRPr lang="en-US"/>
          </a:p>
        </p:txBody>
      </p:sp>
    </p:spTree>
    <p:extLst>
      <p:ext uri="{BB962C8B-B14F-4D97-AF65-F5344CB8AC3E}">
        <p14:creationId xmlns:p14="http://schemas.microsoft.com/office/powerpoint/2010/main" val="11411525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Clr>
                <a:srgbClr val="FF0000"/>
              </a:buClr>
              <a:buFont typeface="+mj-lt"/>
              <a:buAutoNum type="arabicPeriod"/>
            </a:pPr>
            <a:r>
              <a:rPr lang="en-US" sz="1200" dirty="0" smtClean="0"/>
              <a:t>Session ID: All messages in 1 visual trace have the same session ID.  It will always be the ID of the first message in the trace.</a:t>
            </a:r>
          </a:p>
          <a:p>
            <a:pPr marL="342900" indent="-342900">
              <a:buClr>
                <a:srgbClr val="FF0000"/>
              </a:buClr>
              <a:buFont typeface="+mj-lt"/>
              <a:buAutoNum type="arabicPeriod"/>
            </a:pPr>
            <a:r>
              <a:rPr lang="en-US" sz="1200" dirty="0" smtClean="0"/>
              <a:t>Each “column” represents a component in the production.</a:t>
            </a:r>
          </a:p>
          <a:p>
            <a:pPr marL="342900" indent="-342900">
              <a:buClr>
                <a:srgbClr val="FF0000"/>
              </a:buClr>
              <a:buFont typeface="+mj-lt"/>
              <a:buAutoNum type="arabicPeriod"/>
            </a:pPr>
            <a:r>
              <a:rPr lang="en-US" sz="1200" dirty="0" smtClean="0"/>
              <a:t>Each “row” represents a message.  It extends from one “column” to another, visually showing the message’s source and destination components.  In the row, the </a:t>
            </a:r>
            <a:r>
              <a:rPr lang="en-US" sz="1200" dirty="0" err="1" smtClean="0"/>
              <a:t>TimeCreated</a:t>
            </a:r>
            <a:r>
              <a:rPr lang="en-US" sz="1200" dirty="0" smtClean="0"/>
              <a:t> and </a:t>
            </a:r>
            <a:r>
              <a:rPr lang="en-US" sz="1200" dirty="0" err="1" smtClean="0"/>
              <a:t>MessageBodyClass</a:t>
            </a:r>
            <a:r>
              <a:rPr lang="en-US" sz="1200" dirty="0" smtClean="0"/>
              <a:t> are shown.  Clicking a row populates the pane on the right with the same information from the message viewer.</a:t>
            </a:r>
          </a:p>
          <a:p>
            <a:pPr marL="342900" indent="-342900">
              <a:buClr>
                <a:srgbClr val="FF0000"/>
              </a:buClr>
              <a:buFont typeface="+mj-lt"/>
              <a:buAutoNum type="arabicPeriod"/>
            </a:pPr>
            <a:r>
              <a:rPr lang="en-US" sz="1200" dirty="0" smtClean="0"/>
              <a:t>Each diamond represents an Event Log entry.</a:t>
            </a:r>
          </a:p>
          <a:p>
            <a:pPr marL="342900" indent="-342900">
              <a:buClr>
                <a:srgbClr val="FF0000"/>
              </a:buClr>
              <a:buFont typeface="+mj-lt"/>
              <a:buAutoNum type="arabicPeriod"/>
            </a:pPr>
            <a:r>
              <a:rPr lang="en-US" sz="1200" dirty="0" smtClean="0"/>
              <a:t>An arrow pointing from right to left indicates a response, as opposed to a request.  A line will be drawn indicating which request the response is in response to.</a:t>
            </a:r>
          </a:p>
          <a:p>
            <a:pPr marL="342900" indent="-342900">
              <a:buClr>
                <a:srgbClr val="FF0000"/>
              </a:buClr>
              <a:buFont typeface="+mj-lt"/>
              <a:buAutoNum type="arabicPeriod"/>
            </a:pPr>
            <a:r>
              <a:rPr lang="en-US" sz="1200" dirty="0" smtClean="0"/>
              <a:t>The “Legend” link will explain what all the different colors and shapes mean</a:t>
            </a:r>
          </a:p>
          <a:p>
            <a:endParaRPr lang="en-US" dirty="0"/>
          </a:p>
        </p:txBody>
      </p:sp>
      <p:sp>
        <p:nvSpPr>
          <p:cNvPr id="4" name="Slide Number Placeholder 3"/>
          <p:cNvSpPr>
            <a:spLocks noGrp="1"/>
          </p:cNvSpPr>
          <p:nvPr>
            <p:ph type="sldNum" sz="quarter" idx="10"/>
          </p:nvPr>
        </p:nvSpPr>
        <p:spPr/>
        <p:txBody>
          <a:bodyPr/>
          <a:lstStyle/>
          <a:p>
            <a:fld id="{BA1A982F-05DF-4110-8B37-AC23CDDE2D21}" type="slidenum">
              <a:rPr lang="en-US" smtClean="0"/>
              <a:pPr/>
              <a:t>15</a:t>
            </a:fld>
            <a:endParaRPr lang="en-US"/>
          </a:p>
        </p:txBody>
      </p:sp>
    </p:spTree>
    <p:extLst>
      <p:ext uri="{BB962C8B-B14F-4D97-AF65-F5344CB8AC3E}">
        <p14:creationId xmlns:p14="http://schemas.microsoft.com/office/powerpoint/2010/main" val="668796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5000"/>
              </a:lnSpc>
              <a:spcBef>
                <a:spcPts val="700"/>
              </a:spcBef>
            </a:pPr>
            <a:r>
              <a:rPr lang="en-US" sz="1200" dirty="0" smtClean="0"/>
              <a:t>1. Production Name.  There will be a class with this name which can be edited with studio.  Click a circle to see lines indicating internal message routes </a:t>
            </a:r>
            <a:r>
              <a:rPr lang="en-US" sz="1200" smtClean="0"/>
              <a:t>through</a:t>
            </a:r>
            <a:r>
              <a:rPr lang="en-US" sz="1200" baseline="0" smtClean="0"/>
              <a:t> the production.</a:t>
            </a:r>
            <a:endParaRPr lang="en-US" sz="1200" dirty="0" smtClean="0"/>
          </a:p>
          <a:p>
            <a:pPr>
              <a:lnSpc>
                <a:spcPct val="85000"/>
              </a:lnSpc>
              <a:spcBef>
                <a:spcPts val="700"/>
              </a:spcBef>
            </a:pPr>
            <a:r>
              <a:rPr lang="en-US" sz="1200" dirty="0" smtClean="0"/>
              <a:t>2. Start/Stop the production.</a:t>
            </a:r>
          </a:p>
          <a:p>
            <a:pPr>
              <a:lnSpc>
                <a:spcPct val="85000"/>
              </a:lnSpc>
              <a:spcBef>
                <a:spcPts val="700"/>
              </a:spcBef>
            </a:pPr>
            <a:r>
              <a:rPr lang="en-US" sz="1200" dirty="0" smtClean="0"/>
              <a:t>3. The production components (Business Services, Business Processes, and Business Operations).  Clicking the circle next to a component here will cause lines to be drawn showing how messages flow through that component.</a:t>
            </a:r>
          </a:p>
          <a:p>
            <a:pPr>
              <a:lnSpc>
                <a:spcPct val="85000"/>
              </a:lnSpc>
              <a:spcBef>
                <a:spcPts val="700"/>
              </a:spcBef>
            </a:pPr>
            <a:r>
              <a:rPr lang="en-US" sz="1200" dirty="0" smtClean="0"/>
              <a:t>4. The name of the currently selected component.  “Production Settings” when no component is selected.</a:t>
            </a:r>
          </a:p>
          <a:p>
            <a:pPr>
              <a:lnSpc>
                <a:spcPct val="85000"/>
              </a:lnSpc>
              <a:spcBef>
                <a:spcPts val="700"/>
              </a:spcBef>
            </a:pPr>
            <a:r>
              <a:rPr lang="en-US" sz="1200" dirty="0" smtClean="0"/>
              <a:t>5. These tabs all pertain to the selected component.  When no component is selected, i.e. “Production Settings”, these tabs will show the combined information for all components, except for settings which shows just production-level settings.</a:t>
            </a:r>
          </a:p>
          <a:p>
            <a:pPr>
              <a:lnSpc>
                <a:spcPct val="85000"/>
              </a:lnSpc>
              <a:spcBef>
                <a:spcPts val="700"/>
              </a:spcBef>
            </a:pPr>
            <a:r>
              <a:rPr lang="en-US" sz="1200" dirty="0" smtClean="0"/>
              <a:t>6. This pane contains information based on the currently selected component and tab.</a:t>
            </a:r>
          </a:p>
          <a:p>
            <a:endParaRPr lang="en-US" dirty="0"/>
          </a:p>
        </p:txBody>
      </p:sp>
      <p:sp>
        <p:nvSpPr>
          <p:cNvPr id="4" name="Slide Number Placeholder 3"/>
          <p:cNvSpPr>
            <a:spLocks noGrp="1"/>
          </p:cNvSpPr>
          <p:nvPr>
            <p:ph type="sldNum" sz="quarter" idx="10"/>
          </p:nvPr>
        </p:nvSpPr>
        <p:spPr/>
        <p:txBody>
          <a:bodyPr/>
          <a:lstStyle/>
          <a:p>
            <a:fld id="{BA1A982F-05DF-4110-8B37-AC23CDDE2D21}" type="slidenum">
              <a:rPr lang="en-US" smtClean="0"/>
              <a:pPr/>
              <a:t>3</a:t>
            </a:fld>
            <a:endParaRPr lang="en-US"/>
          </a:p>
        </p:txBody>
      </p:sp>
    </p:spTree>
    <p:extLst>
      <p:ext uri="{BB962C8B-B14F-4D97-AF65-F5344CB8AC3E}">
        <p14:creationId xmlns:p14="http://schemas.microsoft.com/office/powerpoint/2010/main" val="3699100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lnSpc>
                <a:spcPct val="85000"/>
              </a:lnSpc>
              <a:spcBef>
                <a:spcPts val="700"/>
              </a:spcBef>
              <a:buAutoNum type="arabicPeriod"/>
            </a:pPr>
            <a:r>
              <a:rPr lang="en-US" sz="1200" dirty="0" smtClean="0"/>
              <a:t>The name of the currently selected component</a:t>
            </a:r>
          </a:p>
          <a:p>
            <a:pPr marL="457200" indent="-457200">
              <a:lnSpc>
                <a:spcPct val="85000"/>
              </a:lnSpc>
              <a:spcBef>
                <a:spcPts val="700"/>
              </a:spcBef>
              <a:buAutoNum type="arabicPeriod"/>
            </a:pPr>
            <a:r>
              <a:rPr lang="en-US" sz="1200" dirty="0" smtClean="0"/>
              <a:t>The class containing the code for the currently selected component.  If this starts with </a:t>
            </a:r>
            <a:r>
              <a:rPr lang="en-US" sz="1200" dirty="0" err="1" smtClean="0"/>
              <a:t>Ens</a:t>
            </a:r>
            <a:r>
              <a:rPr lang="en-US" sz="1200" dirty="0" smtClean="0"/>
              <a:t> or </a:t>
            </a:r>
            <a:r>
              <a:rPr lang="en-US" sz="1200" dirty="0" err="1" smtClean="0"/>
              <a:t>EnsLib</a:t>
            </a:r>
            <a:r>
              <a:rPr lang="en-US" sz="1200" dirty="0" smtClean="0"/>
              <a:t>, then it is a standard component provided with Ensemble.  If it starts with anything else, it is a custom component coded by the customer.</a:t>
            </a:r>
          </a:p>
          <a:p>
            <a:pPr marL="457200" indent="-457200">
              <a:lnSpc>
                <a:spcPct val="85000"/>
              </a:lnSpc>
              <a:spcBef>
                <a:spcPts val="700"/>
              </a:spcBef>
              <a:buAutoNum type="arabicPeriod"/>
            </a:pPr>
            <a:r>
              <a:rPr lang="en-US" sz="1200" dirty="0" smtClean="0"/>
              <a:t>The adapter class used by the component class.  Likewise, if it starts with </a:t>
            </a:r>
            <a:r>
              <a:rPr lang="en-US" sz="1200" dirty="0" err="1" smtClean="0"/>
              <a:t>Ens</a:t>
            </a:r>
            <a:r>
              <a:rPr lang="en-US" sz="1200" dirty="0" smtClean="0"/>
              <a:t> or </a:t>
            </a:r>
            <a:r>
              <a:rPr lang="en-US" sz="1200" dirty="0" err="1" smtClean="0"/>
              <a:t>EnsLib</a:t>
            </a:r>
            <a:r>
              <a:rPr lang="en-US" sz="1200" dirty="0" smtClean="0"/>
              <a:t>, it is a standard adapter provided with Ensemble.  Customers can code their own adapters but it is very rare to see a custom adapter here.</a:t>
            </a:r>
          </a:p>
          <a:p>
            <a:endParaRPr lang="en-US" dirty="0"/>
          </a:p>
        </p:txBody>
      </p:sp>
      <p:sp>
        <p:nvSpPr>
          <p:cNvPr id="4" name="Slide Number Placeholder 3"/>
          <p:cNvSpPr>
            <a:spLocks noGrp="1"/>
          </p:cNvSpPr>
          <p:nvPr>
            <p:ph type="sldNum" sz="quarter" idx="10"/>
          </p:nvPr>
        </p:nvSpPr>
        <p:spPr/>
        <p:txBody>
          <a:bodyPr/>
          <a:lstStyle/>
          <a:p>
            <a:fld id="{BA1A982F-05DF-4110-8B37-AC23CDDE2D21}" type="slidenum">
              <a:rPr lang="en-US" smtClean="0"/>
              <a:pPr/>
              <a:t>4</a:t>
            </a:fld>
            <a:endParaRPr lang="en-US"/>
          </a:p>
        </p:txBody>
      </p:sp>
    </p:spTree>
    <p:extLst>
      <p:ext uri="{BB962C8B-B14F-4D97-AF65-F5344CB8AC3E}">
        <p14:creationId xmlns:p14="http://schemas.microsoft.com/office/powerpoint/2010/main" val="32913283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smtClean="0"/>
              <a:t>Settings can be those common to all components, those specific to the current adapter, or those specific to the current component class.  The only way to know which class a setting is defined in is by looking at the code.</a:t>
            </a:r>
          </a:p>
          <a:p>
            <a:pPr marL="0" indent="0">
              <a:buNone/>
            </a:pPr>
            <a:endParaRPr lang="en-US" sz="1200" dirty="0" smtClean="0"/>
          </a:p>
          <a:p>
            <a:pPr marL="0" indent="0">
              <a:buNone/>
            </a:pPr>
            <a:r>
              <a:rPr lang="en-US" sz="1200" dirty="0" smtClean="0"/>
              <a:t>Here we see settings specific to the FTP outbound adapter, such as the server IP and port, login credentials, and the remote file path.</a:t>
            </a:r>
          </a:p>
          <a:p>
            <a:endParaRPr lang="en-US" dirty="0"/>
          </a:p>
        </p:txBody>
      </p:sp>
      <p:sp>
        <p:nvSpPr>
          <p:cNvPr id="4" name="Slide Number Placeholder 3"/>
          <p:cNvSpPr>
            <a:spLocks noGrp="1"/>
          </p:cNvSpPr>
          <p:nvPr>
            <p:ph type="sldNum" sz="quarter" idx="10"/>
          </p:nvPr>
        </p:nvSpPr>
        <p:spPr/>
        <p:txBody>
          <a:bodyPr/>
          <a:lstStyle/>
          <a:p>
            <a:fld id="{BA1A982F-05DF-4110-8B37-AC23CDDE2D21}" type="slidenum">
              <a:rPr lang="en-US" smtClean="0"/>
              <a:pPr/>
              <a:t>5</a:t>
            </a:fld>
            <a:endParaRPr lang="en-US"/>
          </a:p>
        </p:txBody>
      </p:sp>
    </p:spTree>
    <p:extLst>
      <p:ext uri="{BB962C8B-B14F-4D97-AF65-F5344CB8AC3E}">
        <p14:creationId xmlns:p14="http://schemas.microsoft.com/office/powerpoint/2010/main" val="11125125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smtClean="0"/>
              <a:t>When a component has a problem, the first place to look is the event log.  All errors and warnings related to this component can be found here.</a:t>
            </a:r>
          </a:p>
          <a:p>
            <a:pPr marL="0" indent="0">
              <a:buNone/>
            </a:pPr>
            <a:r>
              <a:rPr lang="en-US" sz="1200" dirty="0" smtClean="0"/>
              <a:t>These errors frequently look like Cache errors you’d get from any other Cache code.</a:t>
            </a:r>
          </a:p>
          <a:p>
            <a:pPr marL="0" indent="0">
              <a:buNone/>
            </a:pPr>
            <a:endParaRPr lang="en-US" sz="1200" dirty="0" smtClean="0"/>
          </a:p>
          <a:p>
            <a:pPr marL="0" indent="0">
              <a:buNone/>
            </a:pPr>
            <a:r>
              <a:rPr lang="en-US" sz="1200" dirty="0" smtClean="0"/>
              <a:t>In this screenshot, we can see that the top error in the log is a &lt;COMMAND&gt; error.  Looking further, the error happened when method </a:t>
            </a:r>
            <a:r>
              <a:rPr lang="en-US" sz="1200" dirty="0" err="1" smtClean="0"/>
              <a:t>OnMessage</a:t>
            </a:r>
            <a:r>
              <a:rPr lang="en-US" sz="1200" dirty="0" smtClean="0"/>
              <a:t> in class </a:t>
            </a:r>
            <a:r>
              <a:rPr lang="en-US" sz="1200" dirty="0" err="1" smtClean="0"/>
              <a:t>Oracle.ReturnSP</a:t>
            </a:r>
            <a:r>
              <a:rPr lang="en-US" sz="1200" dirty="0" smtClean="0"/>
              <a:t> was called, and the problem was that the call expected a return value but the method doesn’t return anything.</a:t>
            </a:r>
          </a:p>
          <a:p>
            <a:endParaRPr lang="en-US" dirty="0"/>
          </a:p>
        </p:txBody>
      </p:sp>
      <p:sp>
        <p:nvSpPr>
          <p:cNvPr id="4" name="Slide Number Placeholder 3"/>
          <p:cNvSpPr>
            <a:spLocks noGrp="1"/>
          </p:cNvSpPr>
          <p:nvPr>
            <p:ph type="sldNum" sz="quarter" idx="10"/>
          </p:nvPr>
        </p:nvSpPr>
        <p:spPr/>
        <p:txBody>
          <a:bodyPr/>
          <a:lstStyle/>
          <a:p>
            <a:fld id="{BA1A982F-05DF-4110-8B37-AC23CDDE2D21}" type="slidenum">
              <a:rPr lang="en-US" smtClean="0"/>
              <a:pPr/>
              <a:t>6</a:t>
            </a:fld>
            <a:endParaRPr lang="en-US"/>
          </a:p>
        </p:txBody>
      </p:sp>
    </p:spTree>
    <p:extLst>
      <p:ext uri="{BB962C8B-B14F-4D97-AF65-F5344CB8AC3E}">
        <p14:creationId xmlns:p14="http://schemas.microsoft.com/office/powerpoint/2010/main" val="26493496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that messages in</a:t>
            </a:r>
            <a:r>
              <a:rPr lang="en-US" baseline="0" dirty="0" smtClean="0"/>
              <a:t> a “Queued” status won’t necessarily show up here.  It’s possible for them to be deleted from ^</a:t>
            </a:r>
            <a:r>
              <a:rPr lang="en-US" baseline="0" dirty="0" err="1" smtClean="0"/>
              <a:t>Ens.Queue</a:t>
            </a:r>
            <a:r>
              <a:rPr lang="en-US" baseline="0" dirty="0" smtClean="0"/>
              <a:t> without having their status updated.  This would only happen if a user manually deleted the ^</a:t>
            </a:r>
            <a:r>
              <a:rPr lang="en-US" baseline="0" dirty="0" err="1" smtClean="0"/>
              <a:t>Ens.Queue</a:t>
            </a:r>
            <a:r>
              <a:rPr lang="en-US" baseline="0" dirty="0" smtClean="0"/>
              <a:t> global, or if they ran </a:t>
            </a:r>
            <a:r>
              <a:rPr lang="en-US" baseline="0" dirty="0" err="1" smtClean="0"/>
              <a:t>Ens.Director</a:t>
            </a:r>
            <a:r>
              <a:rPr lang="en-US" baseline="0" dirty="0" smtClean="0"/>
              <a:t> method </a:t>
            </a:r>
            <a:r>
              <a:rPr lang="en-US" baseline="0" dirty="0" err="1" smtClean="0"/>
              <a:t>CleanProduction</a:t>
            </a:r>
            <a:r>
              <a:rPr lang="en-US" baseline="0" dirty="0" smtClean="0"/>
              <a:t>, which also cleans out the ^</a:t>
            </a:r>
            <a:r>
              <a:rPr lang="en-US" baseline="0" dirty="0" err="1" smtClean="0"/>
              <a:t>Ens.Queue</a:t>
            </a:r>
            <a:r>
              <a:rPr lang="en-US" baseline="0" dirty="0" smtClean="0"/>
              <a:t> </a:t>
            </a:r>
            <a:r>
              <a:rPr lang="en-US" baseline="0" dirty="0" err="1" smtClean="0"/>
              <a:t>globals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BA1A982F-05DF-4110-8B37-AC23CDDE2D21}" type="slidenum">
              <a:rPr lang="en-US" smtClean="0"/>
              <a:pPr/>
              <a:t>7</a:t>
            </a:fld>
            <a:endParaRPr lang="en-US"/>
          </a:p>
        </p:txBody>
      </p:sp>
    </p:spTree>
    <p:extLst>
      <p:ext uri="{BB962C8B-B14F-4D97-AF65-F5344CB8AC3E}">
        <p14:creationId xmlns:p14="http://schemas.microsoft.com/office/powerpoint/2010/main" val="4002721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1A982F-05DF-4110-8B37-AC23CDDE2D21}" type="slidenum">
              <a:rPr lang="en-US" smtClean="0"/>
              <a:pPr/>
              <a:t>8</a:t>
            </a:fld>
            <a:endParaRPr lang="en-US"/>
          </a:p>
        </p:txBody>
      </p:sp>
    </p:spTree>
    <p:extLst>
      <p:ext uri="{BB962C8B-B14F-4D97-AF65-F5344CB8AC3E}">
        <p14:creationId xmlns:p14="http://schemas.microsoft.com/office/powerpoint/2010/main" val="26056679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‘Job’ column actually shows the OS PID, not Cache Job #.</a:t>
            </a:r>
          </a:p>
        </p:txBody>
      </p:sp>
      <p:sp>
        <p:nvSpPr>
          <p:cNvPr id="4" name="Slide Number Placeholder 3"/>
          <p:cNvSpPr>
            <a:spLocks noGrp="1"/>
          </p:cNvSpPr>
          <p:nvPr>
            <p:ph type="sldNum" sz="quarter" idx="10"/>
          </p:nvPr>
        </p:nvSpPr>
        <p:spPr/>
        <p:txBody>
          <a:bodyPr/>
          <a:lstStyle/>
          <a:p>
            <a:fld id="{BA1A982F-05DF-4110-8B37-AC23CDDE2D21}" type="slidenum">
              <a:rPr lang="en-US" smtClean="0"/>
              <a:pPr/>
              <a:t>9</a:t>
            </a:fld>
            <a:endParaRPr lang="en-US"/>
          </a:p>
        </p:txBody>
      </p:sp>
    </p:spTree>
    <p:extLst>
      <p:ext uri="{BB962C8B-B14F-4D97-AF65-F5344CB8AC3E}">
        <p14:creationId xmlns:p14="http://schemas.microsoft.com/office/powerpoint/2010/main" val="16974925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5000"/>
              </a:lnSpc>
              <a:spcBef>
                <a:spcPts val="700"/>
              </a:spcBef>
            </a:pPr>
            <a:r>
              <a:rPr lang="en-US" dirty="0" smtClean="0"/>
              <a:t>The “Go To Event Log” link from the log tab will bring you to the Event Log Viewer showing only event logs from the currently selected component.</a:t>
            </a:r>
          </a:p>
          <a:p>
            <a:pPr>
              <a:lnSpc>
                <a:spcPct val="85000"/>
              </a:lnSpc>
              <a:spcBef>
                <a:spcPts val="700"/>
              </a:spcBef>
            </a:pPr>
            <a:r>
              <a:rPr lang="en-US" dirty="0" smtClean="0"/>
              <a:t>It is easier to see the full text of the event in the Event Log Viewer, and additional information is available there, such as the PID of the job that logged the event, and the call stack.</a:t>
            </a:r>
          </a:p>
          <a:p>
            <a:r>
              <a:rPr lang="en-US" dirty="0" smtClean="0"/>
              <a:t>Note</a:t>
            </a:r>
            <a:r>
              <a:rPr lang="en-US" baseline="0" dirty="0" smtClean="0"/>
              <a:t> that the top few lines of the frame stack relate to the logging of the error and the cause of it should be below that.</a:t>
            </a:r>
            <a:endParaRPr lang="en-US" dirty="0"/>
          </a:p>
        </p:txBody>
      </p:sp>
      <p:sp>
        <p:nvSpPr>
          <p:cNvPr id="4" name="Slide Number Placeholder 3"/>
          <p:cNvSpPr>
            <a:spLocks noGrp="1"/>
          </p:cNvSpPr>
          <p:nvPr>
            <p:ph type="sldNum" sz="quarter" idx="10"/>
          </p:nvPr>
        </p:nvSpPr>
        <p:spPr/>
        <p:txBody>
          <a:bodyPr/>
          <a:lstStyle/>
          <a:p>
            <a:fld id="{BA1A982F-05DF-4110-8B37-AC23CDDE2D21}" type="slidenum">
              <a:rPr lang="en-US" smtClean="0"/>
              <a:pPr/>
              <a:t>10</a:t>
            </a:fld>
            <a:endParaRPr lang="en-US"/>
          </a:p>
        </p:txBody>
      </p:sp>
    </p:spTree>
    <p:extLst>
      <p:ext uri="{BB962C8B-B14F-4D97-AF65-F5344CB8AC3E}">
        <p14:creationId xmlns:p14="http://schemas.microsoft.com/office/powerpoint/2010/main" val="18009357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_Blue">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b="8116"/>
          <a:stretch/>
        </p:blipFill>
        <p:spPr>
          <a:xfrm>
            <a:off x="0" y="556591"/>
            <a:ext cx="9144000" cy="6301409"/>
          </a:xfrm>
          <a:prstGeom prst="rect">
            <a:avLst/>
          </a:prstGeom>
        </p:spPr>
      </p:pic>
      <p:sp>
        <p:nvSpPr>
          <p:cNvPr id="2" name="Title 1"/>
          <p:cNvSpPr>
            <a:spLocks noGrp="1"/>
          </p:cNvSpPr>
          <p:nvPr>
            <p:ph type="title"/>
          </p:nvPr>
        </p:nvSpPr>
        <p:spPr>
          <a:xfrm>
            <a:off x="230460" y="1412168"/>
            <a:ext cx="4558134" cy="889518"/>
          </a:xfrm>
        </p:spPr>
        <p:txBody>
          <a:bodyPr/>
          <a:lstStyle>
            <a:lvl1pPr>
              <a:defRPr sz="3600" b="0">
                <a:solidFill>
                  <a:schemeClr val="tx1">
                    <a:lumMod val="85000"/>
                    <a:lumOff val="15000"/>
                  </a:schemeClr>
                </a:solidFill>
              </a:defRPr>
            </a:lvl1pPr>
          </a:lstStyle>
          <a:p>
            <a:r>
              <a:rPr lang="en-US" smtClean="0"/>
              <a:t>Click to edit Master title style</a:t>
            </a:r>
            <a:endParaRPr lang="en-US" dirty="0"/>
          </a:p>
        </p:txBody>
      </p:sp>
      <p:sp>
        <p:nvSpPr>
          <p:cNvPr id="12" name="Text Placeholder 11"/>
          <p:cNvSpPr>
            <a:spLocks noGrp="1"/>
          </p:cNvSpPr>
          <p:nvPr>
            <p:ph type="body" sz="quarter" idx="12"/>
          </p:nvPr>
        </p:nvSpPr>
        <p:spPr>
          <a:xfrm>
            <a:off x="230461" y="2377886"/>
            <a:ext cx="4558134" cy="393525"/>
          </a:xfrm>
        </p:spPr>
        <p:txBody>
          <a:bodyPr/>
          <a:lstStyle>
            <a:lvl1pPr>
              <a:buNone/>
              <a:defRPr sz="1800" b="0">
                <a:solidFill>
                  <a:schemeClr val="tx1">
                    <a:lumMod val="85000"/>
                    <a:lumOff val="15000"/>
                  </a:schemeClr>
                </a:solidFill>
              </a:defRPr>
            </a:lvl1pPr>
          </a:lstStyle>
          <a:p>
            <a:pPr lvl="0"/>
            <a:r>
              <a:rPr lang="en-US" smtClean="0"/>
              <a:t>Click to edit Master text styles</a:t>
            </a:r>
          </a:p>
        </p:txBody>
      </p:sp>
      <p:grpSp>
        <p:nvGrpSpPr>
          <p:cNvPr id="6" name="Group 5"/>
          <p:cNvGrpSpPr/>
          <p:nvPr userDrawn="1"/>
        </p:nvGrpSpPr>
        <p:grpSpPr>
          <a:xfrm>
            <a:off x="0" y="0"/>
            <a:ext cx="9144000" cy="296562"/>
            <a:chOff x="0" y="0"/>
            <a:chExt cx="9144000" cy="296562"/>
          </a:xfrm>
        </p:grpSpPr>
        <p:sp>
          <p:nvSpPr>
            <p:cNvPr id="7" name="Rectangle 6"/>
            <p:cNvSpPr/>
            <p:nvPr userDrawn="1"/>
          </p:nvSpPr>
          <p:spPr>
            <a:xfrm>
              <a:off x="0" y="0"/>
              <a:ext cx="9144000" cy="2965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4856208" y="24712"/>
              <a:ext cx="4065373" cy="197708"/>
            </a:xfrm>
            <a:prstGeom prst="rect">
              <a:avLst/>
            </a:prstGeom>
            <a:noFill/>
            <a:effectLst/>
          </p:spPr>
          <p:txBody>
            <a:bodyPr wrap="square" lIns="45720" rIns="45720" rtlCol="0">
              <a:noAutofit/>
            </a:bodyPr>
            <a:lstStyle/>
            <a:p>
              <a:pPr marL="0" marR="0" indent="0" algn="r" defTabSz="914400" rtl="0" eaLnBrk="1" fontAlgn="auto" latinLnBrk="0" hangingPunct="1">
                <a:lnSpc>
                  <a:spcPct val="85000"/>
                </a:lnSpc>
                <a:spcBef>
                  <a:spcPts val="700"/>
                </a:spcBef>
                <a:spcAft>
                  <a:spcPts val="0"/>
                </a:spcAft>
                <a:buClrTx/>
                <a:buSzTx/>
                <a:buFontTx/>
                <a:buNone/>
                <a:tabLst/>
                <a:defRPr/>
              </a:pPr>
              <a:r>
                <a:rPr lang="en-US" sz="1600" b="1" i="1" kern="1200" dirty="0" smtClean="0">
                  <a:gradFill flip="none" rotWithShape="1">
                    <a:gsLst>
                      <a:gs pos="0">
                        <a:schemeClr val="bg1"/>
                      </a:gs>
                      <a:gs pos="100000">
                        <a:schemeClr val="bg1">
                          <a:lumMod val="85000"/>
                          <a:shade val="100000"/>
                          <a:satMod val="115000"/>
                        </a:schemeClr>
                      </a:gs>
                    </a:gsLst>
                    <a:lin ang="13500000" scaled="1"/>
                    <a:tileRect/>
                  </a:gradFill>
                  <a:effectLst/>
                  <a:latin typeface="+mn-lt"/>
                  <a:ea typeface="+mn-ea"/>
                  <a:cs typeface="+mn-cs"/>
                </a:rPr>
                <a:t>You’ll make breakthroughs</a:t>
              </a:r>
            </a:p>
            <a:p>
              <a:pPr algn="r">
                <a:lnSpc>
                  <a:spcPct val="85000"/>
                </a:lnSpc>
                <a:spcBef>
                  <a:spcPts val="700"/>
                </a:spcBef>
              </a:pPr>
              <a:endParaRPr lang="en-US" sz="1600" b="1" i="1" dirty="0" smtClean="0">
                <a:gradFill flip="none" rotWithShape="1">
                  <a:gsLst>
                    <a:gs pos="0">
                      <a:schemeClr val="bg1"/>
                    </a:gs>
                    <a:gs pos="100000">
                      <a:schemeClr val="bg1">
                        <a:lumMod val="85000"/>
                        <a:shade val="100000"/>
                        <a:satMod val="115000"/>
                      </a:schemeClr>
                    </a:gs>
                  </a:gsLst>
                  <a:lin ang="13500000" scaled="1"/>
                  <a:tileRect/>
                </a:gradFill>
              </a:endParaRPr>
            </a:p>
          </p:txBody>
        </p:sp>
      </p:grpSp>
      <p:sp>
        <p:nvSpPr>
          <p:cNvPr id="5" name="Rectangle 4"/>
          <p:cNvSpPr/>
          <p:nvPr userDrawn="1"/>
        </p:nvSpPr>
        <p:spPr>
          <a:xfrm>
            <a:off x="0" y="308920"/>
            <a:ext cx="9144000" cy="1099749"/>
          </a:xfrm>
          <a:prstGeom prst="rect">
            <a:avLst/>
          </a:prstGeom>
          <a:solidFill>
            <a:schemeClr val="bg1"/>
          </a:solidFill>
          <a:ln>
            <a:noFill/>
          </a:ln>
          <a:effectLst>
            <a:outerShdw blurRad="50800" dist="38100" dir="5400000" algn="t"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userDrawn="1"/>
        </p:nvGrpSpPr>
        <p:grpSpPr>
          <a:xfrm>
            <a:off x="354528" y="469986"/>
            <a:ext cx="2555086" cy="716263"/>
            <a:chOff x="7916863" y="6302375"/>
            <a:chExt cx="968375" cy="271463"/>
          </a:xfrm>
        </p:grpSpPr>
        <p:sp>
          <p:nvSpPr>
            <p:cNvPr id="11" name="AutoShape 4"/>
            <p:cNvSpPr>
              <a:spLocks noChangeAspect="1" noChangeArrowheads="1" noTextEdit="1"/>
            </p:cNvSpPr>
            <p:nvPr userDrawn="1"/>
          </p:nvSpPr>
          <p:spPr bwMode="auto">
            <a:xfrm>
              <a:off x="7916863" y="6302375"/>
              <a:ext cx="968375"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6"/>
            <p:cNvSpPr>
              <a:spLocks/>
            </p:cNvSpPr>
            <p:nvPr userDrawn="1"/>
          </p:nvSpPr>
          <p:spPr bwMode="auto">
            <a:xfrm>
              <a:off x="7916863" y="6307138"/>
              <a:ext cx="22225" cy="261938"/>
            </a:xfrm>
            <a:custGeom>
              <a:avLst/>
              <a:gdLst>
                <a:gd name="T0" fmla="*/ 23 w 46"/>
                <a:gd name="T1" fmla="*/ 543 h 544"/>
                <a:gd name="T2" fmla="*/ 0 w 46"/>
                <a:gd name="T3" fmla="*/ 544 h 544"/>
                <a:gd name="T4" fmla="*/ 2 w 46"/>
                <a:gd name="T5" fmla="*/ 325 h 544"/>
                <a:gd name="T6" fmla="*/ 0 w 46"/>
                <a:gd name="T7" fmla="*/ 0 h 544"/>
                <a:gd name="T8" fmla="*/ 23 w 46"/>
                <a:gd name="T9" fmla="*/ 1 h 544"/>
                <a:gd name="T10" fmla="*/ 46 w 46"/>
                <a:gd name="T11" fmla="*/ 0 h 544"/>
                <a:gd name="T12" fmla="*/ 44 w 46"/>
                <a:gd name="T13" fmla="*/ 348 h 544"/>
                <a:gd name="T14" fmla="*/ 46 w 46"/>
                <a:gd name="T15" fmla="*/ 544 h 544"/>
                <a:gd name="T16" fmla="*/ 23 w 46"/>
                <a:gd name="T17" fmla="*/ 543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544">
                  <a:moveTo>
                    <a:pt x="23" y="543"/>
                  </a:moveTo>
                  <a:cubicBezTo>
                    <a:pt x="15" y="543"/>
                    <a:pt x="8" y="544"/>
                    <a:pt x="0" y="544"/>
                  </a:cubicBezTo>
                  <a:cubicBezTo>
                    <a:pt x="1" y="477"/>
                    <a:pt x="2" y="404"/>
                    <a:pt x="2" y="325"/>
                  </a:cubicBezTo>
                  <a:cubicBezTo>
                    <a:pt x="2" y="241"/>
                    <a:pt x="0" y="133"/>
                    <a:pt x="0" y="0"/>
                  </a:cubicBezTo>
                  <a:cubicBezTo>
                    <a:pt x="8" y="1"/>
                    <a:pt x="16" y="1"/>
                    <a:pt x="23" y="1"/>
                  </a:cubicBezTo>
                  <a:cubicBezTo>
                    <a:pt x="32" y="1"/>
                    <a:pt x="39" y="1"/>
                    <a:pt x="46" y="0"/>
                  </a:cubicBezTo>
                  <a:cubicBezTo>
                    <a:pt x="45" y="177"/>
                    <a:pt x="44" y="293"/>
                    <a:pt x="44" y="348"/>
                  </a:cubicBezTo>
                  <a:cubicBezTo>
                    <a:pt x="44" y="428"/>
                    <a:pt x="45" y="493"/>
                    <a:pt x="46" y="544"/>
                  </a:cubicBezTo>
                  <a:cubicBezTo>
                    <a:pt x="38" y="544"/>
                    <a:pt x="31" y="543"/>
                    <a:pt x="23" y="543"/>
                  </a:cubicBezTo>
                  <a:close/>
                </a:path>
              </a:pathLst>
            </a:custGeom>
            <a:solidFill>
              <a:srgbClr val="2731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7"/>
            <p:cNvSpPr>
              <a:spLocks/>
            </p:cNvSpPr>
            <p:nvPr userDrawn="1"/>
          </p:nvSpPr>
          <p:spPr bwMode="auto">
            <a:xfrm>
              <a:off x="7954963" y="6350000"/>
              <a:ext cx="85725" cy="219075"/>
            </a:xfrm>
            <a:custGeom>
              <a:avLst/>
              <a:gdLst>
                <a:gd name="T0" fmla="*/ 155 w 177"/>
                <a:gd name="T1" fmla="*/ 456 h 456"/>
                <a:gd name="T2" fmla="*/ 131 w 177"/>
                <a:gd name="T3" fmla="*/ 456 h 456"/>
                <a:gd name="T4" fmla="*/ 133 w 177"/>
                <a:gd name="T5" fmla="*/ 346 h 456"/>
                <a:gd name="T6" fmla="*/ 131 w 177"/>
                <a:gd name="T7" fmla="*/ 253 h 456"/>
                <a:gd name="T8" fmla="*/ 44 w 177"/>
                <a:gd name="T9" fmla="*/ 126 h 456"/>
                <a:gd name="T10" fmla="*/ 47 w 177"/>
                <a:gd name="T11" fmla="*/ 456 h 456"/>
                <a:gd name="T12" fmla="*/ 23 w 177"/>
                <a:gd name="T13" fmla="*/ 455 h 456"/>
                <a:gd name="T14" fmla="*/ 0 w 177"/>
                <a:gd name="T15" fmla="*/ 456 h 456"/>
                <a:gd name="T16" fmla="*/ 3 w 177"/>
                <a:gd name="T17" fmla="*/ 210 h 456"/>
                <a:gd name="T18" fmla="*/ 0 w 177"/>
                <a:gd name="T19" fmla="*/ 0 h 456"/>
                <a:gd name="T20" fmla="*/ 16 w 177"/>
                <a:gd name="T21" fmla="*/ 1 h 456"/>
                <a:gd name="T22" fmla="*/ 31 w 177"/>
                <a:gd name="T23" fmla="*/ 0 h 456"/>
                <a:gd name="T24" fmla="*/ 133 w 177"/>
                <a:gd name="T25" fmla="*/ 181 h 456"/>
                <a:gd name="T26" fmla="*/ 133 w 177"/>
                <a:gd name="T27" fmla="*/ 109 h 456"/>
                <a:gd name="T28" fmla="*/ 131 w 177"/>
                <a:gd name="T29" fmla="*/ 0 h 456"/>
                <a:gd name="T30" fmla="*/ 155 w 177"/>
                <a:gd name="T31" fmla="*/ 1 h 456"/>
                <a:gd name="T32" fmla="*/ 177 w 177"/>
                <a:gd name="T33" fmla="*/ 0 h 456"/>
                <a:gd name="T34" fmla="*/ 174 w 177"/>
                <a:gd name="T35" fmla="*/ 226 h 456"/>
                <a:gd name="T36" fmla="*/ 177 w 177"/>
                <a:gd name="T37" fmla="*/ 456 h 456"/>
                <a:gd name="T38" fmla="*/ 155 w 177"/>
                <a:gd name="T39" fmla="*/ 456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7" h="456">
                  <a:moveTo>
                    <a:pt x="155" y="456"/>
                  </a:moveTo>
                  <a:cubicBezTo>
                    <a:pt x="146" y="456"/>
                    <a:pt x="139" y="456"/>
                    <a:pt x="131" y="456"/>
                  </a:cubicBezTo>
                  <a:cubicBezTo>
                    <a:pt x="132" y="412"/>
                    <a:pt x="133" y="375"/>
                    <a:pt x="133" y="346"/>
                  </a:cubicBezTo>
                  <a:cubicBezTo>
                    <a:pt x="133" y="316"/>
                    <a:pt x="132" y="285"/>
                    <a:pt x="131" y="253"/>
                  </a:cubicBezTo>
                  <a:cubicBezTo>
                    <a:pt x="95" y="203"/>
                    <a:pt x="65" y="162"/>
                    <a:pt x="44" y="126"/>
                  </a:cubicBezTo>
                  <a:cubicBezTo>
                    <a:pt x="44" y="275"/>
                    <a:pt x="44" y="385"/>
                    <a:pt x="47" y="456"/>
                  </a:cubicBezTo>
                  <a:cubicBezTo>
                    <a:pt x="39" y="456"/>
                    <a:pt x="31" y="455"/>
                    <a:pt x="23" y="455"/>
                  </a:cubicBezTo>
                  <a:cubicBezTo>
                    <a:pt x="16" y="455"/>
                    <a:pt x="8" y="456"/>
                    <a:pt x="0" y="456"/>
                  </a:cubicBezTo>
                  <a:cubicBezTo>
                    <a:pt x="3" y="371"/>
                    <a:pt x="3" y="288"/>
                    <a:pt x="3" y="210"/>
                  </a:cubicBezTo>
                  <a:cubicBezTo>
                    <a:pt x="3" y="130"/>
                    <a:pt x="3" y="60"/>
                    <a:pt x="0" y="0"/>
                  </a:cubicBezTo>
                  <a:cubicBezTo>
                    <a:pt x="6" y="0"/>
                    <a:pt x="10" y="1"/>
                    <a:pt x="16" y="1"/>
                  </a:cubicBezTo>
                  <a:cubicBezTo>
                    <a:pt x="21" y="1"/>
                    <a:pt x="26" y="0"/>
                    <a:pt x="31" y="0"/>
                  </a:cubicBezTo>
                  <a:cubicBezTo>
                    <a:pt x="49" y="51"/>
                    <a:pt x="82" y="112"/>
                    <a:pt x="133" y="181"/>
                  </a:cubicBezTo>
                  <a:cubicBezTo>
                    <a:pt x="133" y="109"/>
                    <a:pt x="133" y="109"/>
                    <a:pt x="133" y="109"/>
                  </a:cubicBezTo>
                  <a:cubicBezTo>
                    <a:pt x="133" y="81"/>
                    <a:pt x="133" y="44"/>
                    <a:pt x="131" y="0"/>
                  </a:cubicBezTo>
                  <a:cubicBezTo>
                    <a:pt x="139" y="0"/>
                    <a:pt x="146" y="1"/>
                    <a:pt x="155" y="1"/>
                  </a:cubicBezTo>
                  <a:cubicBezTo>
                    <a:pt x="162" y="1"/>
                    <a:pt x="170" y="0"/>
                    <a:pt x="177" y="0"/>
                  </a:cubicBezTo>
                  <a:cubicBezTo>
                    <a:pt x="175" y="54"/>
                    <a:pt x="174" y="129"/>
                    <a:pt x="174" y="226"/>
                  </a:cubicBezTo>
                  <a:cubicBezTo>
                    <a:pt x="174" y="323"/>
                    <a:pt x="175" y="401"/>
                    <a:pt x="177" y="456"/>
                  </a:cubicBezTo>
                  <a:cubicBezTo>
                    <a:pt x="170" y="456"/>
                    <a:pt x="162" y="456"/>
                    <a:pt x="155" y="456"/>
                  </a:cubicBezTo>
                  <a:close/>
                </a:path>
              </a:pathLst>
            </a:custGeom>
            <a:solidFill>
              <a:srgbClr val="2731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8"/>
            <p:cNvSpPr>
              <a:spLocks/>
            </p:cNvSpPr>
            <p:nvPr userDrawn="1"/>
          </p:nvSpPr>
          <p:spPr bwMode="auto">
            <a:xfrm>
              <a:off x="8039101" y="6350000"/>
              <a:ext cx="76200" cy="219075"/>
            </a:xfrm>
            <a:custGeom>
              <a:avLst/>
              <a:gdLst>
                <a:gd name="T0" fmla="*/ 160 w 160"/>
                <a:gd name="T1" fmla="*/ 26 h 456"/>
                <a:gd name="T2" fmla="*/ 160 w 160"/>
                <a:gd name="T3" fmla="*/ 41 h 456"/>
                <a:gd name="T4" fmla="*/ 128 w 160"/>
                <a:gd name="T5" fmla="*/ 40 h 456"/>
                <a:gd name="T6" fmla="*/ 110 w 160"/>
                <a:gd name="T7" fmla="*/ 41 h 456"/>
                <a:gd name="T8" fmla="*/ 108 w 160"/>
                <a:gd name="T9" fmla="*/ 189 h 456"/>
                <a:gd name="T10" fmla="*/ 110 w 160"/>
                <a:gd name="T11" fmla="*/ 456 h 456"/>
                <a:gd name="T12" fmla="*/ 87 w 160"/>
                <a:gd name="T13" fmla="*/ 455 h 456"/>
                <a:gd name="T14" fmla="*/ 65 w 160"/>
                <a:gd name="T15" fmla="*/ 456 h 456"/>
                <a:gd name="T16" fmla="*/ 66 w 160"/>
                <a:gd name="T17" fmla="*/ 258 h 456"/>
                <a:gd name="T18" fmla="*/ 65 w 160"/>
                <a:gd name="T19" fmla="*/ 41 h 456"/>
                <a:gd name="T20" fmla="*/ 49 w 160"/>
                <a:gd name="T21" fmla="*/ 40 h 456"/>
                <a:gd name="T22" fmla="*/ 0 w 160"/>
                <a:gd name="T23" fmla="*/ 41 h 456"/>
                <a:gd name="T24" fmla="*/ 1 w 160"/>
                <a:gd name="T25" fmla="*/ 21 h 456"/>
                <a:gd name="T26" fmla="*/ 4 w 160"/>
                <a:gd name="T27" fmla="*/ 0 h 456"/>
                <a:gd name="T28" fmla="*/ 88 w 160"/>
                <a:gd name="T29" fmla="*/ 2 h 456"/>
                <a:gd name="T30" fmla="*/ 160 w 160"/>
                <a:gd name="T31" fmla="*/ 0 h 456"/>
                <a:gd name="T32" fmla="*/ 160 w 160"/>
                <a:gd name="T33" fmla="*/ 26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0" h="456">
                  <a:moveTo>
                    <a:pt x="160" y="26"/>
                  </a:moveTo>
                  <a:cubicBezTo>
                    <a:pt x="160" y="29"/>
                    <a:pt x="160" y="34"/>
                    <a:pt x="160" y="41"/>
                  </a:cubicBezTo>
                  <a:cubicBezTo>
                    <a:pt x="148" y="40"/>
                    <a:pt x="137" y="40"/>
                    <a:pt x="128" y="40"/>
                  </a:cubicBezTo>
                  <a:cubicBezTo>
                    <a:pt x="122" y="40"/>
                    <a:pt x="115" y="40"/>
                    <a:pt x="110" y="41"/>
                  </a:cubicBezTo>
                  <a:cubicBezTo>
                    <a:pt x="109" y="77"/>
                    <a:pt x="108" y="127"/>
                    <a:pt x="108" y="189"/>
                  </a:cubicBezTo>
                  <a:cubicBezTo>
                    <a:pt x="108" y="234"/>
                    <a:pt x="109" y="323"/>
                    <a:pt x="110" y="456"/>
                  </a:cubicBezTo>
                  <a:cubicBezTo>
                    <a:pt x="103" y="456"/>
                    <a:pt x="95" y="455"/>
                    <a:pt x="87" y="455"/>
                  </a:cubicBezTo>
                  <a:cubicBezTo>
                    <a:pt x="80" y="455"/>
                    <a:pt x="72" y="456"/>
                    <a:pt x="65" y="456"/>
                  </a:cubicBezTo>
                  <a:cubicBezTo>
                    <a:pt x="65" y="370"/>
                    <a:pt x="66" y="304"/>
                    <a:pt x="66" y="258"/>
                  </a:cubicBezTo>
                  <a:cubicBezTo>
                    <a:pt x="66" y="209"/>
                    <a:pt x="65" y="137"/>
                    <a:pt x="65" y="41"/>
                  </a:cubicBezTo>
                  <a:cubicBezTo>
                    <a:pt x="61" y="40"/>
                    <a:pt x="56" y="40"/>
                    <a:pt x="49" y="40"/>
                  </a:cubicBezTo>
                  <a:cubicBezTo>
                    <a:pt x="40" y="40"/>
                    <a:pt x="15" y="40"/>
                    <a:pt x="0" y="41"/>
                  </a:cubicBezTo>
                  <a:cubicBezTo>
                    <a:pt x="1" y="34"/>
                    <a:pt x="1" y="28"/>
                    <a:pt x="1" y="21"/>
                  </a:cubicBezTo>
                  <a:cubicBezTo>
                    <a:pt x="1" y="14"/>
                    <a:pt x="5" y="7"/>
                    <a:pt x="4" y="0"/>
                  </a:cubicBezTo>
                  <a:cubicBezTo>
                    <a:pt x="24" y="1"/>
                    <a:pt x="58" y="2"/>
                    <a:pt x="88" y="2"/>
                  </a:cubicBezTo>
                  <a:cubicBezTo>
                    <a:pt x="117" y="2"/>
                    <a:pt x="141" y="1"/>
                    <a:pt x="160" y="0"/>
                  </a:cubicBezTo>
                  <a:cubicBezTo>
                    <a:pt x="160" y="13"/>
                    <a:pt x="160" y="22"/>
                    <a:pt x="160" y="26"/>
                  </a:cubicBezTo>
                  <a:close/>
                </a:path>
              </a:pathLst>
            </a:custGeom>
            <a:solidFill>
              <a:srgbClr val="2731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9"/>
            <p:cNvSpPr>
              <a:spLocks/>
            </p:cNvSpPr>
            <p:nvPr userDrawn="1"/>
          </p:nvSpPr>
          <p:spPr bwMode="auto">
            <a:xfrm>
              <a:off x="8128001" y="6350000"/>
              <a:ext cx="55563" cy="219075"/>
            </a:xfrm>
            <a:custGeom>
              <a:avLst/>
              <a:gdLst>
                <a:gd name="T0" fmla="*/ 55 w 117"/>
                <a:gd name="T1" fmla="*/ 455 h 456"/>
                <a:gd name="T2" fmla="*/ 0 w 117"/>
                <a:gd name="T3" fmla="*/ 456 h 456"/>
                <a:gd name="T4" fmla="*/ 2 w 117"/>
                <a:gd name="T5" fmla="*/ 215 h 456"/>
                <a:gd name="T6" fmla="*/ 0 w 117"/>
                <a:gd name="T7" fmla="*/ 0 h 456"/>
                <a:gd name="T8" fmla="*/ 85 w 117"/>
                <a:gd name="T9" fmla="*/ 1 h 456"/>
                <a:gd name="T10" fmla="*/ 115 w 117"/>
                <a:gd name="T11" fmla="*/ 0 h 456"/>
                <a:gd name="T12" fmla="*/ 114 w 117"/>
                <a:gd name="T13" fmla="*/ 20 h 456"/>
                <a:gd name="T14" fmla="*/ 115 w 117"/>
                <a:gd name="T15" fmla="*/ 41 h 456"/>
                <a:gd name="T16" fmla="*/ 77 w 117"/>
                <a:gd name="T17" fmla="*/ 40 h 456"/>
                <a:gd name="T18" fmla="*/ 45 w 117"/>
                <a:gd name="T19" fmla="*/ 41 h 456"/>
                <a:gd name="T20" fmla="*/ 45 w 117"/>
                <a:gd name="T21" fmla="*/ 116 h 456"/>
                <a:gd name="T22" fmla="*/ 45 w 117"/>
                <a:gd name="T23" fmla="*/ 154 h 456"/>
                <a:gd name="T24" fmla="*/ 92 w 117"/>
                <a:gd name="T25" fmla="*/ 155 h 456"/>
                <a:gd name="T26" fmla="*/ 111 w 117"/>
                <a:gd name="T27" fmla="*/ 154 h 456"/>
                <a:gd name="T28" fmla="*/ 110 w 117"/>
                <a:gd name="T29" fmla="*/ 171 h 456"/>
                <a:gd name="T30" fmla="*/ 111 w 117"/>
                <a:gd name="T31" fmla="*/ 193 h 456"/>
                <a:gd name="T32" fmla="*/ 77 w 117"/>
                <a:gd name="T33" fmla="*/ 193 h 456"/>
                <a:gd name="T34" fmla="*/ 45 w 117"/>
                <a:gd name="T35" fmla="*/ 193 h 456"/>
                <a:gd name="T36" fmla="*/ 45 w 117"/>
                <a:gd name="T37" fmla="*/ 303 h 456"/>
                <a:gd name="T38" fmla="*/ 45 w 117"/>
                <a:gd name="T39" fmla="*/ 417 h 456"/>
                <a:gd name="T40" fmla="*/ 84 w 117"/>
                <a:gd name="T41" fmla="*/ 418 h 456"/>
                <a:gd name="T42" fmla="*/ 117 w 117"/>
                <a:gd name="T43" fmla="*/ 417 h 456"/>
                <a:gd name="T44" fmla="*/ 116 w 117"/>
                <a:gd name="T45" fmla="*/ 437 h 456"/>
                <a:gd name="T46" fmla="*/ 117 w 117"/>
                <a:gd name="T47" fmla="*/ 456 h 456"/>
                <a:gd name="T48" fmla="*/ 55 w 117"/>
                <a:gd name="T49" fmla="*/ 455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7" h="456">
                  <a:moveTo>
                    <a:pt x="55" y="455"/>
                  </a:moveTo>
                  <a:cubicBezTo>
                    <a:pt x="36" y="455"/>
                    <a:pt x="17" y="456"/>
                    <a:pt x="0" y="456"/>
                  </a:cubicBezTo>
                  <a:cubicBezTo>
                    <a:pt x="1" y="348"/>
                    <a:pt x="2" y="267"/>
                    <a:pt x="2" y="215"/>
                  </a:cubicBezTo>
                  <a:cubicBezTo>
                    <a:pt x="2" y="143"/>
                    <a:pt x="1" y="71"/>
                    <a:pt x="0" y="0"/>
                  </a:cubicBezTo>
                  <a:cubicBezTo>
                    <a:pt x="27" y="0"/>
                    <a:pt x="55" y="1"/>
                    <a:pt x="85" y="1"/>
                  </a:cubicBezTo>
                  <a:cubicBezTo>
                    <a:pt x="93" y="1"/>
                    <a:pt x="103" y="0"/>
                    <a:pt x="115" y="0"/>
                  </a:cubicBezTo>
                  <a:cubicBezTo>
                    <a:pt x="114" y="7"/>
                    <a:pt x="114" y="14"/>
                    <a:pt x="114" y="20"/>
                  </a:cubicBezTo>
                  <a:cubicBezTo>
                    <a:pt x="114" y="27"/>
                    <a:pt x="114" y="34"/>
                    <a:pt x="115" y="41"/>
                  </a:cubicBezTo>
                  <a:cubicBezTo>
                    <a:pt x="101" y="40"/>
                    <a:pt x="88" y="40"/>
                    <a:pt x="77" y="40"/>
                  </a:cubicBezTo>
                  <a:cubicBezTo>
                    <a:pt x="65" y="40"/>
                    <a:pt x="55" y="40"/>
                    <a:pt x="45" y="41"/>
                  </a:cubicBezTo>
                  <a:cubicBezTo>
                    <a:pt x="45" y="60"/>
                    <a:pt x="45" y="86"/>
                    <a:pt x="45" y="116"/>
                  </a:cubicBezTo>
                  <a:cubicBezTo>
                    <a:pt x="45" y="126"/>
                    <a:pt x="45" y="139"/>
                    <a:pt x="45" y="154"/>
                  </a:cubicBezTo>
                  <a:cubicBezTo>
                    <a:pt x="60" y="154"/>
                    <a:pt x="76" y="155"/>
                    <a:pt x="92" y="155"/>
                  </a:cubicBezTo>
                  <a:cubicBezTo>
                    <a:pt x="97" y="155"/>
                    <a:pt x="103" y="154"/>
                    <a:pt x="111" y="154"/>
                  </a:cubicBezTo>
                  <a:cubicBezTo>
                    <a:pt x="111" y="158"/>
                    <a:pt x="110" y="165"/>
                    <a:pt x="110" y="171"/>
                  </a:cubicBezTo>
                  <a:cubicBezTo>
                    <a:pt x="110" y="178"/>
                    <a:pt x="111" y="185"/>
                    <a:pt x="111" y="193"/>
                  </a:cubicBezTo>
                  <a:cubicBezTo>
                    <a:pt x="99" y="193"/>
                    <a:pt x="88" y="193"/>
                    <a:pt x="77" y="193"/>
                  </a:cubicBezTo>
                  <a:cubicBezTo>
                    <a:pt x="66" y="193"/>
                    <a:pt x="55" y="193"/>
                    <a:pt x="45" y="193"/>
                  </a:cubicBezTo>
                  <a:cubicBezTo>
                    <a:pt x="45" y="234"/>
                    <a:pt x="45" y="271"/>
                    <a:pt x="45" y="303"/>
                  </a:cubicBezTo>
                  <a:cubicBezTo>
                    <a:pt x="45" y="334"/>
                    <a:pt x="45" y="372"/>
                    <a:pt x="45" y="417"/>
                  </a:cubicBezTo>
                  <a:cubicBezTo>
                    <a:pt x="60" y="417"/>
                    <a:pt x="73" y="418"/>
                    <a:pt x="84" y="418"/>
                  </a:cubicBezTo>
                  <a:cubicBezTo>
                    <a:pt x="96" y="418"/>
                    <a:pt x="107" y="417"/>
                    <a:pt x="117" y="417"/>
                  </a:cubicBezTo>
                  <a:cubicBezTo>
                    <a:pt x="117" y="423"/>
                    <a:pt x="116" y="430"/>
                    <a:pt x="116" y="437"/>
                  </a:cubicBezTo>
                  <a:cubicBezTo>
                    <a:pt x="116" y="443"/>
                    <a:pt x="117" y="450"/>
                    <a:pt x="117" y="456"/>
                  </a:cubicBezTo>
                  <a:cubicBezTo>
                    <a:pt x="96" y="456"/>
                    <a:pt x="75" y="455"/>
                    <a:pt x="55" y="455"/>
                  </a:cubicBezTo>
                  <a:close/>
                </a:path>
              </a:pathLst>
            </a:custGeom>
            <a:solidFill>
              <a:srgbClr val="2731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0"/>
            <p:cNvSpPr>
              <a:spLocks noEditPoints="1"/>
            </p:cNvSpPr>
            <p:nvPr userDrawn="1"/>
          </p:nvSpPr>
          <p:spPr bwMode="auto">
            <a:xfrm>
              <a:off x="8199438" y="6350000"/>
              <a:ext cx="84138" cy="219075"/>
            </a:xfrm>
            <a:custGeom>
              <a:avLst/>
              <a:gdLst>
                <a:gd name="T0" fmla="*/ 152 w 176"/>
                <a:gd name="T1" fmla="*/ 455 h 456"/>
                <a:gd name="T2" fmla="*/ 128 w 176"/>
                <a:gd name="T3" fmla="*/ 456 h 456"/>
                <a:gd name="T4" fmla="*/ 63 w 176"/>
                <a:gd name="T5" fmla="*/ 238 h 456"/>
                <a:gd name="T6" fmla="*/ 45 w 176"/>
                <a:gd name="T7" fmla="*/ 241 h 456"/>
                <a:gd name="T8" fmla="*/ 43 w 176"/>
                <a:gd name="T9" fmla="*/ 304 h 456"/>
                <a:gd name="T10" fmla="*/ 45 w 176"/>
                <a:gd name="T11" fmla="*/ 456 h 456"/>
                <a:gd name="T12" fmla="*/ 22 w 176"/>
                <a:gd name="T13" fmla="*/ 455 h 456"/>
                <a:gd name="T14" fmla="*/ 0 w 176"/>
                <a:gd name="T15" fmla="*/ 456 h 456"/>
                <a:gd name="T16" fmla="*/ 2 w 176"/>
                <a:gd name="T17" fmla="*/ 245 h 456"/>
                <a:gd name="T18" fmla="*/ 0 w 176"/>
                <a:gd name="T19" fmla="*/ 0 h 456"/>
                <a:gd name="T20" fmla="*/ 23 w 176"/>
                <a:gd name="T21" fmla="*/ 1 h 456"/>
                <a:gd name="T22" fmla="*/ 59 w 176"/>
                <a:gd name="T23" fmla="*/ 0 h 456"/>
                <a:gd name="T24" fmla="*/ 151 w 176"/>
                <a:gd name="T25" fmla="*/ 103 h 456"/>
                <a:gd name="T26" fmla="*/ 100 w 176"/>
                <a:gd name="T27" fmla="*/ 222 h 456"/>
                <a:gd name="T28" fmla="*/ 176 w 176"/>
                <a:gd name="T29" fmla="*/ 456 h 456"/>
                <a:gd name="T30" fmla="*/ 152 w 176"/>
                <a:gd name="T31" fmla="*/ 455 h 456"/>
                <a:gd name="T32" fmla="*/ 110 w 176"/>
                <a:gd name="T33" fmla="*/ 103 h 456"/>
                <a:gd name="T34" fmla="*/ 52 w 176"/>
                <a:gd name="T35" fmla="*/ 40 h 456"/>
                <a:gd name="T36" fmla="*/ 45 w 176"/>
                <a:gd name="T37" fmla="*/ 40 h 456"/>
                <a:gd name="T38" fmla="*/ 45 w 176"/>
                <a:gd name="T39" fmla="*/ 197 h 456"/>
                <a:gd name="T40" fmla="*/ 110 w 176"/>
                <a:gd name="T41" fmla="*/ 103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456">
                  <a:moveTo>
                    <a:pt x="152" y="455"/>
                  </a:moveTo>
                  <a:cubicBezTo>
                    <a:pt x="144" y="455"/>
                    <a:pt x="136" y="456"/>
                    <a:pt x="128" y="456"/>
                  </a:cubicBezTo>
                  <a:cubicBezTo>
                    <a:pt x="109" y="412"/>
                    <a:pt x="87" y="339"/>
                    <a:pt x="63" y="238"/>
                  </a:cubicBezTo>
                  <a:cubicBezTo>
                    <a:pt x="56" y="239"/>
                    <a:pt x="50" y="241"/>
                    <a:pt x="45" y="241"/>
                  </a:cubicBezTo>
                  <a:cubicBezTo>
                    <a:pt x="44" y="257"/>
                    <a:pt x="43" y="278"/>
                    <a:pt x="43" y="304"/>
                  </a:cubicBezTo>
                  <a:cubicBezTo>
                    <a:pt x="43" y="320"/>
                    <a:pt x="44" y="371"/>
                    <a:pt x="45" y="456"/>
                  </a:cubicBezTo>
                  <a:cubicBezTo>
                    <a:pt x="37" y="456"/>
                    <a:pt x="30" y="455"/>
                    <a:pt x="22" y="455"/>
                  </a:cubicBezTo>
                  <a:cubicBezTo>
                    <a:pt x="14" y="455"/>
                    <a:pt x="8" y="456"/>
                    <a:pt x="0" y="456"/>
                  </a:cubicBezTo>
                  <a:cubicBezTo>
                    <a:pt x="2" y="393"/>
                    <a:pt x="2" y="322"/>
                    <a:pt x="2" y="245"/>
                  </a:cubicBezTo>
                  <a:cubicBezTo>
                    <a:pt x="2" y="174"/>
                    <a:pt x="2" y="92"/>
                    <a:pt x="0" y="0"/>
                  </a:cubicBezTo>
                  <a:cubicBezTo>
                    <a:pt x="8" y="1"/>
                    <a:pt x="16" y="1"/>
                    <a:pt x="23" y="1"/>
                  </a:cubicBezTo>
                  <a:cubicBezTo>
                    <a:pt x="37" y="1"/>
                    <a:pt x="49" y="0"/>
                    <a:pt x="59" y="0"/>
                  </a:cubicBezTo>
                  <a:cubicBezTo>
                    <a:pt x="116" y="0"/>
                    <a:pt x="151" y="40"/>
                    <a:pt x="151" y="103"/>
                  </a:cubicBezTo>
                  <a:cubicBezTo>
                    <a:pt x="151" y="157"/>
                    <a:pt x="136" y="194"/>
                    <a:pt x="100" y="222"/>
                  </a:cubicBezTo>
                  <a:cubicBezTo>
                    <a:pt x="124" y="320"/>
                    <a:pt x="149" y="398"/>
                    <a:pt x="176" y="456"/>
                  </a:cubicBezTo>
                  <a:cubicBezTo>
                    <a:pt x="168" y="456"/>
                    <a:pt x="160" y="455"/>
                    <a:pt x="152" y="455"/>
                  </a:cubicBezTo>
                  <a:close/>
                  <a:moveTo>
                    <a:pt x="110" y="103"/>
                  </a:moveTo>
                  <a:cubicBezTo>
                    <a:pt x="110" y="59"/>
                    <a:pt x="93" y="40"/>
                    <a:pt x="52" y="40"/>
                  </a:cubicBezTo>
                  <a:cubicBezTo>
                    <a:pt x="45" y="40"/>
                    <a:pt x="45" y="40"/>
                    <a:pt x="45" y="40"/>
                  </a:cubicBezTo>
                  <a:cubicBezTo>
                    <a:pt x="45" y="197"/>
                    <a:pt x="45" y="197"/>
                    <a:pt x="45" y="197"/>
                  </a:cubicBezTo>
                  <a:cubicBezTo>
                    <a:pt x="87" y="193"/>
                    <a:pt x="110" y="161"/>
                    <a:pt x="110" y="103"/>
                  </a:cubicBezTo>
                  <a:close/>
                </a:path>
              </a:pathLst>
            </a:custGeom>
            <a:solidFill>
              <a:srgbClr val="2731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1"/>
            <p:cNvSpPr>
              <a:spLocks/>
            </p:cNvSpPr>
            <p:nvPr userDrawn="1"/>
          </p:nvSpPr>
          <p:spPr bwMode="auto">
            <a:xfrm>
              <a:off x="8272463" y="6302375"/>
              <a:ext cx="92075" cy="266700"/>
            </a:xfrm>
            <a:custGeom>
              <a:avLst/>
              <a:gdLst>
                <a:gd name="T0" fmla="*/ 60 w 190"/>
                <a:gd name="T1" fmla="*/ 136 h 554"/>
                <a:gd name="T2" fmla="*/ 105 w 190"/>
                <a:gd name="T3" fmla="*/ 240 h 554"/>
                <a:gd name="T4" fmla="*/ 190 w 190"/>
                <a:gd name="T5" fmla="*/ 418 h 554"/>
                <a:gd name="T6" fmla="*/ 23 w 190"/>
                <a:gd name="T7" fmla="*/ 554 h 554"/>
                <a:gd name="T8" fmla="*/ 0 w 190"/>
                <a:gd name="T9" fmla="*/ 512 h 554"/>
                <a:gd name="T10" fmla="*/ 145 w 190"/>
                <a:gd name="T11" fmla="*/ 422 h 554"/>
                <a:gd name="T12" fmla="*/ 80 w 190"/>
                <a:gd name="T13" fmla="*/ 279 h 554"/>
                <a:gd name="T14" fmla="*/ 15 w 190"/>
                <a:gd name="T15" fmla="*/ 138 h 554"/>
                <a:gd name="T16" fmla="*/ 145 w 190"/>
                <a:gd name="T17" fmla="*/ 0 h 554"/>
                <a:gd name="T18" fmla="*/ 162 w 190"/>
                <a:gd name="T19" fmla="*/ 38 h 554"/>
                <a:gd name="T20" fmla="*/ 60 w 190"/>
                <a:gd name="T21" fmla="*/ 136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554">
                  <a:moveTo>
                    <a:pt x="60" y="136"/>
                  </a:moveTo>
                  <a:cubicBezTo>
                    <a:pt x="60" y="170"/>
                    <a:pt x="78" y="200"/>
                    <a:pt x="105" y="240"/>
                  </a:cubicBezTo>
                  <a:cubicBezTo>
                    <a:pt x="153" y="308"/>
                    <a:pt x="190" y="359"/>
                    <a:pt x="190" y="418"/>
                  </a:cubicBezTo>
                  <a:cubicBezTo>
                    <a:pt x="190" y="490"/>
                    <a:pt x="108" y="535"/>
                    <a:pt x="23" y="554"/>
                  </a:cubicBezTo>
                  <a:cubicBezTo>
                    <a:pt x="18" y="541"/>
                    <a:pt x="8" y="525"/>
                    <a:pt x="0" y="512"/>
                  </a:cubicBezTo>
                  <a:cubicBezTo>
                    <a:pt x="66" y="502"/>
                    <a:pt x="145" y="473"/>
                    <a:pt x="145" y="422"/>
                  </a:cubicBezTo>
                  <a:cubicBezTo>
                    <a:pt x="145" y="376"/>
                    <a:pt x="118" y="333"/>
                    <a:pt x="80" y="279"/>
                  </a:cubicBezTo>
                  <a:cubicBezTo>
                    <a:pt x="43" y="227"/>
                    <a:pt x="15" y="188"/>
                    <a:pt x="15" y="138"/>
                  </a:cubicBezTo>
                  <a:cubicBezTo>
                    <a:pt x="15" y="67"/>
                    <a:pt x="62" y="15"/>
                    <a:pt x="145" y="0"/>
                  </a:cubicBezTo>
                  <a:cubicBezTo>
                    <a:pt x="150" y="14"/>
                    <a:pt x="156" y="27"/>
                    <a:pt x="162" y="38"/>
                  </a:cubicBezTo>
                  <a:cubicBezTo>
                    <a:pt x="98" y="45"/>
                    <a:pt x="60" y="83"/>
                    <a:pt x="60" y="136"/>
                  </a:cubicBezTo>
                  <a:close/>
                </a:path>
              </a:pathLst>
            </a:custGeom>
            <a:solidFill>
              <a:srgbClr val="2731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2"/>
            <p:cNvSpPr>
              <a:spLocks/>
            </p:cNvSpPr>
            <p:nvPr userDrawn="1"/>
          </p:nvSpPr>
          <p:spPr bwMode="auto">
            <a:xfrm>
              <a:off x="8343901" y="6350000"/>
              <a:ext cx="93663" cy="219075"/>
            </a:xfrm>
            <a:custGeom>
              <a:avLst/>
              <a:gdLst>
                <a:gd name="T0" fmla="*/ 118 w 193"/>
                <a:gd name="T1" fmla="*/ 212 h 456"/>
                <a:gd name="T2" fmla="*/ 118 w 193"/>
                <a:gd name="T3" fmla="*/ 387 h 456"/>
                <a:gd name="T4" fmla="*/ 118 w 193"/>
                <a:gd name="T5" fmla="*/ 456 h 456"/>
                <a:gd name="T6" fmla="*/ 95 w 193"/>
                <a:gd name="T7" fmla="*/ 456 h 456"/>
                <a:gd name="T8" fmla="*/ 73 w 193"/>
                <a:gd name="T9" fmla="*/ 456 h 456"/>
                <a:gd name="T10" fmla="*/ 74 w 193"/>
                <a:gd name="T11" fmla="*/ 333 h 456"/>
                <a:gd name="T12" fmla="*/ 73 w 193"/>
                <a:gd name="T13" fmla="*/ 212 h 456"/>
                <a:gd name="T14" fmla="*/ 0 w 193"/>
                <a:gd name="T15" fmla="*/ 0 h 456"/>
                <a:gd name="T16" fmla="*/ 25 w 193"/>
                <a:gd name="T17" fmla="*/ 1 h 456"/>
                <a:gd name="T18" fmla="*/ 48 w 193"/>
                <a:gd name="T19" fmla="*/ 0 h 456"/>
                <a:gd name="T20" fmla="*/ 96 w 193"/>
                <a:gd name="T21" fmla="*/ 158 h 456"/>
                <a:gd name="T22" fmla="*/ 144 w 193"/>
                <a:gd name="T23" fmla="*/ 0 h 456"/>
                <a:gd name="T24" fmla="*/ 169 w 193"/>
                <a:gd name="T25" fmla="*/ 1 h 456"/>
                <a:gd name="T26" fmla="*/ 193 w 193"/>
                <a:gd name="T27" fmla="*/ 0 h 456"/>
                <a:gd name="T28" fmla="*/ 118 w 193"/>
                <a:gd name="T29" fmla="*/ 212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3" h="456">
                  <a:moveTo>
                    <a:pt x="118" y="212"/>
                  </a:moveTo>
                  <a:cubicBezTo>
                    <a:pt x="118" y="286"/>
                    <a:pt x="118" y="345"/>
                    <a:pt x="118" y="387"/>
                  </a:cubicBezTo>
                  <a:cubicBezTo>
                    <a:pt x="118" y="418"/>
                    <a:pt x="118" y="442"/>
                    <a:pt x="118" y="456"/>
                  </a:cubicBezTo>
                  <a:cubicBezTo>
                    <a:pt x="110" y="456"/>
                    <a:pt x="102" y="456"/>
                    <a:pt x="95" y="456"/>
                  </a:cubicBezTo>
                  <a:cubicBezTo>
                    <a:pt x="87" y="456"/>
                    <a:pt x="80" y="456"/>
                    <a:pt x="73" y="456"/>
                  </a:cubicBezTo>
                  <a:cubicBezTo>
                    <a:pt x="74" y="415"/>
                    <a:pt x="74" y="374"/>
                    <a:pt x="74" y="333"/>
                  </a:cubicBezTo>
                  <a:cubicBezTo>
                    <a:pt x="74" y="284"/>
                    <a:pt x="74" y="244"/>
                    <a:pt x="73" y="212"/>
                  </a:cubicBezTo>
                  <a:cubicBezTo>
                    <a:pt x="65" y="188"/>
                    <a:pt x="41" y="117"/>
                    <a:pt x="0" y="0"/>
                  </a:cubicBezTo>
                  <a:cubicBezTo>
                    <a:pt x="8" y="0"/>
                    <a:pt x="17" y="1"/>
                    <a:pt x="25" y="1"/>
                  </a:cubicBezTo>
                  <a:cubicBezTo>
                    <a:pt x="33" y="1"/>
                    <a:pt x="41" y="0"/>
                    <a:pt x="48" y="0"/>
                  </a:cubicBezTo>
                  <a:cubicBezTo>
                    <a:pt x="61" y="54"/>
                    <a:pt x="76" y="106"/>
                    <a:pt x="96" y="158"/>
                  </a:cubicBezTo>
                  <a:cubicBezTo>
                    <a:pt x="114" y="109"/>
                    <a:pt x="128" y="56"/>
                    <a:pt x="144" y="0"/>
                  </a:cubicBezTo>
                  <a:cubicBezTo>
                    <a:pt x="153" y="0"/>
                    <a:pt x="160" y="1"/>
                    <a:pt x="169" y="1"/>
                  </a:cubicBezTo>
                  <a:cubicBezTo>
                    <a:pt x="177" y="1"/>
                    <a:pt x="185" y="0"/>
                    <a:pt x="193" y="0"/>
                  </a:cubicBezTo>
                  <a:cubicBezTo>
                    <a:pt x="177" y="40"/>
                    <a:pt x="153" y="111"/>
                    <a:pt x="118" y="212"/>
                  </a:cubicBezTo>
                  <a:close/>
                </a:path>
              </a:pathLst>
            </a:custGeom>
            <a:solidFill>
              <a:srgbClr val="2731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3"/>
            <p:cNvSpPr>
              <a:spLocks/>
            </p:cNvSpPr>
            <p:nvPr userDrawn="1"/>
          </p:nvSpPr>
          <p:spPr bwMode="auto">
            <a:xfrm>
              <a:off x="8432801" y="6348413"/>
              <a:ext cx="103188" cy="225425"/>
            </a:xfrm>
            <a:custGeom>
              <a:avLst/>
              <a:gdLst>
                <a:gd name="T0" fmla="*/ 45 w 212"/>
                <a:gd name="T1" fmla="*/ 111 h 467"/>
                <a:gd name="T2" fmla="*/ 102 w 212"/>
                <a:gd name="T3" fmla="*/ 217 h 467"/>
                <a:gd name="T4" fmla="*/ 158 w 212"/>
                <a:gd name="T5" fmla="*/ 341 h 467"/>
                <a:gd name="T6" fmla="*/ 40 w 212"/>
                <a:gd name="T7" fmla="*/ 467 h 467"/>
                <a:gd name="T8" fmla="*/ 17 w 212"/>
                <a:gd name="T9" fmla="*/ 428 h 467"/>
                <a:gd name="T10" fmla="*/ 114 w 212"/>
                <a:gd name="T11" fmla="*/ 345 h 467"/>
                <a:gd name="T12" fmla="*/ 57 w 212"/>
                <a:gd name="T13" fmla="*/ 227 h 467"/>
                <a:gd name="T14" fmla="*/ 0 w 212"/>
                <a:gd name="T15" fmla="*/ 112 h 467"/>
                <a:gd name="T16" fmla="*/ 148 w 212"/>
                <a:gd name="T17" fmla="*/ 1 h 467"/>
                <a:gd name="T18" fmla="*/ 171 w 212"/>
                <a:gd name="T19" fmla="*/ 40 h 467"/>
                <a:gd name="T20" fmla="*/ 45 w 212"/>
                <a:gd name="T21" fmla="*/ 111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2" h="467">
                  <a:moveTo>
                    <a:pt x="45" y="111"/>
                  </a:moveTo>
                  <a:cubicBezTo>
                    <a:pt x="46" y="143"/>
                    <a:pt x="70" y="173"/>
                    <a:pt x="102" y="217"/>
                  </a:cubicBezTo>
                  <a:cubicBezTo>
                    <a:pt x="136" y="264"/>
                    <a:pt x="158" y="301"/>
                    <a:pt x="158" y="341"/>
                  </a:cubicBezTo>
                  <a:cubicBezTo>
                    <a:pt x="158" y="403"/>
                    <a:pt x="116" y="451"/>
                    <a:pt x="40" y="467"/>
                  </a:cubicBezTo>
                  <a:cubicBezTo>
                    <a:pt x="32" y="452"/>
                    <a:pt x="25" y="439"/>
                    <a:pt x="17" y="428"/>
                  </a:cubicBezTo>
                  <a:cubicBezTo>
                    <a:pt x="79" y="420"/>
                    <a:pt x="114" y="386"/>
                    <a:pt x="114" y="345"/>
                  </a:cubicBezTo>
                  <a:cubicBezTo>
                    <a:pt x="114" y="305"/>
                    <a:pt x="91" y="272"/>
                    <a:pt x="57" y="227"/>
                  </a:cubicBezTo>
                  <a:cubicBezTo>
                    <a:pt x="25" y="184"/>
                    <a:pt x="0" y="150"/>
                    <a:pt x="0" y="112"/>
                  </a:cubicBezTo>
                  <a:cubicBezTo>
                    <a:pt x="0" y="49"/>
                    <a:pt x="57" y="0"/>
                    <a:pt x="148" y="1"/>
                  </a:cubicBezTo>
                  <a:cubicBezTo>
                    <a:pt x="212" y="2"/>
                    <a:pt x="121" y="43"/>
                    <a:pt x="171" y="40"/>
                  </a:cubicBezTo>
                  <a:cubicBezTo>
                    <a:pt x="91" y="45"/>
                    <a:pt x="43" y="65"/>
                    <a:pt x="45" y="111"/>
                  </a:cubicBezTo>
                  <a:close/>
                </a:path>
              </a:pathLst>
            </a:custGeom>
            <a:solidFill>
              <a:srgbClr val="2731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4"/>
            <p:cNvSpPr>
              <a:spLocks/>
            </p:cNvSpPr>
            <p:nvPr userDrawn="1"/>
          </p:nvSpPr>
          <p:spPr bwMode="auto">
            <a:xfrm>
              <a:off x="8505826" y="6350000"/>
              <a:ext cx="71438" cy="219075"/>
            </a:xfrm>
            <a:custGeom>
              <a:avLst/>
              <a:gdLst>
                <a:gd name="T0" fmla="*/ 146 w 147"/>
                <a:gd name="T1" fmla="*/ 26 h 456"/>
                <a:gd name="T2" fmla="*/ 147 w 147"/>
                <a:gd name="T3" fmla="*/ 41 h 456"/>
                <a:gd name="T4" fmla="*/ 115 w 147"/>
                <a:gd name="T5" fmla="*/ 40 h 456"/>
                <a:gd name="T6" fmla="*/ 97 w 147"/>
                <a:gd name="T7" fmla="*/ 41 h 456"/>
                <a:gd name="T8" fmla="*/ 95 w 147"/>
                <a:gd name="T9" fmla="*/ 189 h 456"/>
                <a:gd name="T10" fmla="*/ 97 w 147"/>
                <a:gd name="T11" fmla="*/ 456 h 456"/>
                <a:gd name="T12" fmla="*/ 74 w 147"/>
                <a:gd name="T13" fmla="*/ 455 h 456"/>
                <a:gd name="T14" fmla="*/ 51 w 147"/>
                <a:gd name="T15" fmla="*/ 456 h 456"/>
                <a:gd name="T16" fmla="*/ 53 w 147"/>
                <a:gd name="T17" fmla="*/ 258 h 456"/>
                <a:gd name="T18" fmla="*/ 51 w 147"/>
                <a:gd name="T19" fmla="*/ 41 h 456"/>
                <a:gd name="T20" fmla="*/ 36 w 147"/>
                <a:gd name="T21" fmla="*/ 40 h 456"/>
                <a:gd name="T22" fmla="*/ 0 w 147"/>
                <a:gd name="T23" fmla="*/ 41 h 456"/>
                <a:gd name="T24" fmla="*/ 0 w 147"/>
                <a:gd name="T25" fmla="*/ 21 h 456"/>
                <a:gd name="T26" fmla="*/ 0 w 147"/>
                <a:gd name="T27" fmla="*/ 0 h 456"/>
                <a:gd name="T28" fmla="*/ 75 w 147"/>
                <a:gd name="T29" fmla="*/ 2 h 456"/>
                <a:gd name="T30" fmla="*/ 147 w 147"/>
                <a:gd name="T31" fmla="*/ 0 h 456"/>
                <a:gd name="T32" fmla="*/ 146 w 147"/>
                <a:gd name="T33" fmla="*/ 26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7" h="456">
                  <a:moveTo>
                    <a:pt x="146" y="26"/>
                  </a:moveTo>
                  <a:cubicBezTo>
                    <a:pt x="146" y="29"/>
                    <a:pt x="147" y="34"/>
                    <a:pt x="147" y="41"/>
                  </a:cubicBezTo>
                  <a:cubicBezTo>
                    <a:pt x="135" y="40"/>
                    <a:pt x="124" y="40"/>
                    <a:pt x="115" y="40"/>
                  </a:cubicBezTo>
                  <a:cubicBezTo>
                    <a:pt x="108" y="40"/>
                    <a:pt x="102" y="40"/>
                    <a:pt x="97" y="41"/>
                  </a:cubicBezTo>
                  <a:cubicBezTo>
                    <a:pt x="95" y="77"/>
                    <a:pt x="95" y="127"/>
                    <a:pt x="95" y="189"/>
                  </a:cubicBezTo>
                  <a:cubicBezTo>
                    <a:pt x="95" y="234"/>
                    <a:pt x="95" y="323"/>
                    <a:pt x="97" y="456"/>
                  </a:cubicBezTo>
                  <a:cubicBezTo>
                    <a:pt x="89" y="456"/>
                    <a:pt x="82" y="455"/>
                    <a:pt x="74" y="455"/>
                  </a:cubicBezTo>
                  <a:cubicBezTo>
                    <a:pt x="67" y="455"/>
                    <a:pt x="59" y="456"/>
                    <a:pt x="51" y="456"/>
                  </a:cubicBezTo>
                  <a:cubicBezTo>
                    <a:pt x="52" y="370"/>
                    <a:pt x="53" y="304"/>
                    <a:pt x="53" y="258"/>
                  </a:cubicBezTo>
                  <a:cubicBezTo>
                    <a:pt x="53" y="209"/>
                    <a:pt x="52" y="137"/>
                    <a:pt x="51" y="41"/>
                  </a:cubicBezTo>
                  <a:cubicBezTo>
                    <a:pt x="48" y="40"/>
                    <a:pt x="43" y="40"/>
                    <a:pt x="36" y="40"/>
                  </a:cubicBezTo>
                  <a:cubicBezTo>
                    <a:pt x="27" y="40"/>
                    <a:pt x="15" y="40"/>
                    <a:pt x="0" y="41"/>
                  </a:cubicBezTo>
                  <a:cubicBezTo>
                    <a:pt x="0" y="34"/>
                    <a:pt x="0" y="28"/>
                    <a:pt x="0" y="21"/>
                  </a:cubicBezTo>
                  <a:cubicBezTo>
                    <a:pt x="0" y="14"/>
                    <a:pt x="0" y="7"/>
                    <a:pt x="0" y="0"/>
                  </a:cubicBezTo>
                  <a:cubicBezTo>
                    <a:pt x="19" y="1"/>
                    <a:pt x="45" y="2"/>
                    <a:pt x="75" y="2"/>
                  </a:cubicBezTo>
                  <a:cubicBezTo>
                    <a:pt x="104" y="2"/>
                    <a:pt x="128" y="1"/>
                    <a:pt x="147" y="0"/>
                  </a:cubicBezTo>
                  <a:cubicBezTo>
                    <a:pt x="147" y="13"/>
                    <a:pt x="146" y="22"/>
                    <a:pt x="146" y="26"/>
                  </a:cubicBezTo>
                  <a:close/>
                </a:path>
              </a:pathLst>
            </a:custGeom>
            <a:solidFill>
              <a:srgbClr val="2731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5"/>
            <p:cNvSpPr>
              <a:spLocks/>
            </p:cNvSpPr>
            <p:nvPr userDrawn="1"/>
          </p:nvSpPr>
          <p:spPr bwMode="auto">
            <a:xfrm>
              <a:off x="8588376" y="6350000"/>
              <a:ext cx="57150" cy="219075"/>
            </a:xfrm>
            <a:custGeom>
              <a:avLst/>
              <a:gdLst>
                <a:gd name="T0" fmla="*/ 55 w 117"/>
                <a:gd name="T1" fmla="*/ 455 h 456"/>
                <a:gd name="T2" fmla="*/ 0 w 117"/>
                <a:gd name="T3" fmla="*/ 456 h 456"/>
                <a:gd name="T4" fmla="*/ 2 w 117"/>
                <a:gd name="T5" fmla="*/ 215 h 456"/>
                <a:gd name="T6" fmla="*/ 0 w 117"/>
                <a:gd name="T7" fmla="*/ 0 h 456"/>
                <a:gd name="T8" fmla="*/ 85 w 117"/>
                <a:gd name="T9" fmla="*/ 1 h 456"/>
                <a:gd name="T10" fmla="*/ 114 w 117"/>
                <a:gd name="T11" fmla="*/ 0 h 456"/>
                <a:gd name="T12" fmla="*/ 114 w 117"/>
                <a:gd name="T13" fmla="*/ 20 h 456"/>
                <a:gd name="T14" fmla="*/ 114 w 117"/>
                <a:gd name="T15" fmla="*/ 41 h 456"/>
                <a:gd name="T16" fmla="*/ 76 w 117"/>
                <a:gd name="T17" fmla="*/ 40 h 456"/>
                <a:gd name="T18" fmla="*/ 45 w 117"/>
                <a:gd name="T19" fmla="*/ 41 h 456"/>
                <a:gd name="T20" fmla="*/ 45 w 117"/>
                <a:gd name="T21" fmla="*/ 116 h 456"/>
                <a:gd name="T22" fmla="*/ 45 w 117"/>
                <a:gd name="T23" fmla="*/ 154 h 456"/>
                <a:gd name="T24" fmla="*/ 92 w 117"/>
                <a:gd name="T25" fmla="*/ 155 h 456"/>
                <a:gd name="T26" fmla="*/ 111 w 117"/>
                <a:gd name="T27" fmla="*/ 154 h 456"/>
                <a:gd name="T28" fmla="*/ 110 w 117"/>
                <a:gd name="T29" fmla="*/ 171 h 456"/>
                <a:gd name="T30" fmla="*/ 111 w 117"/>
                <a:gd name="T31" fmla="*/ 193 h 456"/>
                <a:gd name="T32" fmla="*/ 76 w 117"/>
                <a:gd name="T33" fmla="*/ 193 h 456"/>
                <a:gd name="T34" fmla="*/ 45 w 117"/>
                <a:gd name="T35" fmla="*/ 193 h 456"/>
                <a:gd name="T36" fmla="*/ 45 w 117"/>
                <a:gd name="T37" fmla="*/ 303 h 456"/>
                <a:gd name="T38" fmla="*/ 45 w 117"/>
                <a:gd name="T39" fmla="*/ 417 h 456"/>
                <a:gd name="T40" fmla="*/ 84 w 117"/>
                <a:gd name="T41" fmla="*/ 418 h 456"/>
                <a:gd name="T42" fmla="*/ 117 w 117"/>
                <a:gd name="T43" fmla="*/ 417 h 456"/>
                <a:gd name="T44" fmla="*/ 116 w 117"/>
                <a:gd name="T45" fmla="*/ 437 h 456"/>
                <a:gd name="T46" fmla="*/ 117 w 117"/>
                <a:gd name="T47" fmla="*/ 456 h 456"/>
                <a:gd name="T48" fmla="*/ 55 w 117"/>
                <a:gd name="T49" fmla="*/ 455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7" h="456">
                  <a:moveTo>
                    <a:pt x="55" y="455"/>
                  </a:moveTo>
                  <a:cubicBezTo>
                    <a:pt x="35" y="455"/>
                    <a:pt x="17" y="456"/>
                    <a:pt x="0" y="456"/>
                  </a:cubicBezTo>
                  <a:cubicBezTo>
                    <a:pt x="1" y="348"/>
                    <a:pt x="2" y="267"/>
                    <a:pt x="2" y="215"/>
                  </a:cubicBezTo>
                  <a:cubicBezTo>
                    <a:pt x="2" y="143"/>
                    <a:pt x="1" y="71"/>
                    <a:pt x="0" y="0"/>
                  </a:cubicBezTo>
                  <a:cubicBezTo>
                    <a:pt x="27" y="0"/>
                    <a:pt x="55" y="1"/>
                    <a:pt x="85" y="1"/>
                  </a:cubicBezTo>
                  <a:cubicBezTo>
                    <a:pt x="93" y="1"/>
                    <a:pt x="103" y="0"/>
                    <a:pt x="114" y="0"/>
                  </a:cubicBezTo>
                  <a:cubicBezTo>
                    <a:pt x="114" y="7"/>
                    <a:pt x="114" y="14"/>
                    <a:pt x="114" y="20"/>
                  </a:cubicBezTo>
                  <a:cubicBezTo>
                    <a:pt x="114" y="27"/>
                    <a:pt x="114" y="34"/>
                    <a:pt x="114" y="41"/>
                  </a:cubicBezTo>
                  <a:cubicBezTo>
                    <a:pt x="101" y="40"/>
                    <a:pt x="88" y="40"/>
                    <a:pt x="76" y="40"/>
                  </a:cubicBezTo>
                  <a:cubicBezTo>
                    <a:pt x="65" y="40"/>
                    <a:pt x="54" y="40"/>
                    <a:pt x="45" y="41"/>
                  </a:cubicBezTo>
                  <a:cubicBezTo>
                    <a:pt x="45" y="60"/>
                    <a:pt x="45" y="86"/>
                    <a:pt x="45" y="116"/>
                  </a:cubicBezTo>
                  <a:cubicBezTo>
                    <a:pt x="45" y="126"/>
                    <a:pt x="45" y="139"/>
                    <a:pt x="45" y="154"/>
                  </a:cubicBezTo>
                  <a:cubicBezTo>
                    <a:pt x="60" y="154"/>
                    <a:pt x="76" y="155"/>
                    <a:pt x="92" y="155"/>
                  </a:cubicBezTo>
                  <a:cubicBezTo>
                    <a:pt x="97" y="155"/>
                    <a:pt x="103" y="154"/>
                    <a:pt x="111" y="154"/>
                  </a:cubicBezTo>
                  <a:cubicBezTo>
                    <a:pt x="111" y="158"/>
                    <a:pt x="110" y="165"/>
                    <a:pt x="110" y="171"/>
                  </a:cubicBezTo>
                  <a:cubicBezTo>
                    <a:pt x="110" y="178"/>
                    <a:pt x="111" y="185"/>
                    <a:pt x="111" y="193"/>
                  </a:cubicBezTo>
                  <a:cubicBezTo>
                    <a:pt x="99" y="193"/>
                    <a:pt x="88" y="193"/>
                    <a:pt x="76" y="193"/>
                  </a:cubicBezTo>
                  <a:cubicBezTo>
                    <a:pt x="66" y="193"/>
                    <a:pt x="55" y="193"/>
                    <a:pt x="45" y="193"/>
                  </a:cubicBezTo>
                  <a:cubicBezTo>
                    <a:pt x="45" y="234"/>
                    <a:pt x="45" y="271"/>
                    <a:pt x="45" y="303"/>
                  </a:cubicBezTo>
                  <a:cubicBezTo>
                    <a:pt x="45" y="334"/>
                    <a:pt x="45" y="372"/>
                    <a:pt x="45" y="417"/>
                  </a:cubicBezTo>
                  <a:cubicBezTo>
                    <a:pt x="60" y="417"/>
                    <a:pt x="73" y="418"/>
                    <a:pt x="84" y="418"/>
                  </a:cubicBezTo>
                  <a:cubicBezTo>
                    <a:pt x="96" y="418"/>
                    <a:pt x="107" y="417"/>
                    <a:pt x="117" y="417"/>
                  </a:cubicBezTo>
                  <a:cubicBezTo>
                    <a:pt x="117" y="423"/>
                    <a:pt x="116" y="430"/>
                    <a:pt x="116" y="437"/>
                  </a:cubicBezTo>
                  <a:cubicBezTo>
                    <a:pt x="116" y="443"/>
                    <a:pt x="117" y="450"/>
                    <a:pt x="117" y="456"/>
                  </a:cubicBezTo>
                  <a:cubicBezTo>
                    <a:pt x="95" y="456"/>
                    <a:pt x="75" y="455"/>
                    <a:pt x="55" y="455"/>
                  </a:cubicBezTo>
                  <a:close/>
                </a:path>
              </a:pathLst>
            </a:custGeom>
            <a:solidFill>
              <a:srgbClr val="2731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6"/>
            <p:cNvSpPr>
              <a:spLocks/>
            </p:cNvSpPr>
            <p:nvPr userDrawn="1"/>
          </p:nvSpPr>
          <p:spPr bwMode="auto">
            <a:xfrm>
              <a:off x="8656638" y="6350000"/>
              <a:ext cx="127000" cy="219075"/>
            </a:xfrm>
            <a:custGeom>
              <a:avLst/>
              <a:gdLst>
                <a:gd name="T0" fmla="*/ 239 w 262"/>
                <a:gd name="T1" fmla="*/ 456 h 456"/>
                <a:gd name="T2" fmla="*/ 215 w 262"/>
                <a:gd name="T3" fmla="*/ 456 h 456"/>
                <a:gd name="T4" fmla="*/ 190 w 262"/>
                <a:gd name="T5" fmla="*/ 136 h 456"/>
                <a:gd name="T6" fmla="*/ 187 w 262"/>
                <a:gd name="T7" fmla="*/ 136 h 456"/>
                <a:gd name="T8" fmla="*/ 147 w 262"/>
                <a:gd name="T9" fmla="*/ 358 h 456"/>
                <a:gd name="T10" fmla="*/ 129 w 262"/>
                <a:gd name="T11" fmla="*/ 358 h 456"/>
                <a:gd name="T12" fmla="*/ 112 w 262"/>
                <a:gd name="T13" fmla="*/ 358 h 456"/>
                <a:gd name="T14" fmla="*/ 73 w 262"/>
                <a:gd name="T15" fmla="*/ 136 h 456"/>
                <a:gd name="T16" fmla="*/ 71 w 262"/>
                <a:gd name="T17" fmla="*/ 136 h 456"/>
                <a:gd name="T18" fmla="*/ 47 w 262"/>
                <a:gd name="T19" fmla="*/ 456 h 456"/>
                <a:gd name="T20" fmla="*/ 24 w 262"/>
                <a:gd name="T21" fmla="*/ 455 h 456"/>
                <a:gd name="T22" fmla="*/ 0 w 262"/>
                <a:gd name="T23" fmla="*/ 456 h 456"/>
                <a:gd name="T24" fmla="*/ 47 w 262"/>
                <a:gd name="T25" fmla="*/ 0 h 456"/>
                <a:gd name="T26" fmla="*/ 66 w 262"/>
                <a:gd name="T27" fmla="*/ 1 h 456"/>
                <a:gd name="T28" fmla="*/ 87 w 262"/>
                <a:gd name="T29" fmla="*/ 0 h 456"/>
                <a:gd name="T30" fmla="*/ 129 w 262"/>
                <a:gd name="T31" fmla="*/ 289 h 456"/>
                <a:gd name="T32" fmla="*/ 132 w 262"/>
                <a:gd name="T33" fmla="*/ 289 h 456"/>
                <a:gd name="T34" fmla="*/ 176 w 262"/>
                <a:gd name="T35" fmla="*/ 0 h 456"/>
                <a:gd name="T36" fmla="*/ 196 w 262"/>
                <a:gd name="T37" fmla="*/ 1 h 456"/>
                <a:gd name="T38" fmla="*/ 215 w 262"/>
                <a:gd name="T39" fmla="*/ 0 h 456"/>
                <a:gd name="T40" fmla="*/ 262 w 262"/>
                <a:gd name="T41" fmla="*/ 456 h 456"/>
                <a:gd name="T42" fmla="*/ 239 w 262"/>
                <a:gd name="T43" fmla="*/ 456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2" h="456">
                  <a:moveTo>
                    <a:pt x="239" y="456"/>
                  </a:moveTo>
                  <a:cubicBezTo>
                    <a:pt x="231" y="456"/>
                    <a:pt x="224" y="456"/>
                    <a:pt x="215" y="456"/>
                  </a:cubicBezTo>
                  <a:cubicBezTo>
                    <a:pt x="208" y="355"/>
                    <a:pt x="199" y="248"/>
                    <a:pt x="190" y="136"/>
                  </a:cubicBezTo>
                  <a:cubicBezTo>
                    <a:pt x="187" y="136"/>
                    <a:pt x="187" y="136"/>
                    <a:pt x="187" y="136"/>
                  </a:cubicBezTo>
                  <a:cubicBezTo>
                    <a:pt x="180" y="175"/>
                    <a:pt x="167" y="250"/>
                    <a:pt x="147" y="358"/>
                  </a:cubicBezTo>
                  <a:cubicBezTo>
                    <a:pt x="142" y="358"/>
                    <a:pt x="136" y="358"/>
                    <a:pt x="129" y="358"/>
                  </a:cubicBezTo>
                  <a:cubicBezTo>
                    <a:pt x="124" y="358"/>
                    <a:pt x="118" y="358"/>
                    <a:pt x="112" y="358"/>
                  </a:cubicBezTo>
                  <a:cubicBezTo>
                    <a:pt x="103" y="308"/>
                    <a:pt x="90" y="234"/>
                    <a:pt x="73" y="136"/>
                  </a:cubicBezTo>
                  <a:cubicBezTo>
                    <a:pt x="71" y="136"/>
                    <a:pt x="71" y="136"/>
                    <a:pt x="71" y="136"/>
                  </a:cubicBezTo>
                  <a:cubicBezTo>
                    <a:pt x="60" y="256"/>
                    <a:pt x="53" y="363"/>
                    <a:pt x="47" y="456"/>
                  </a:cubicBezTo>
                  <a:cubicBezTo>
                    <a:pt x="40" y="456"/>
                    <a:pt x="31" y="455"/>
                    <a:pt x="24" y="455"/>
                  </a:cubicBezTo>
                  <a:cubicBezTo>
                    <a:pt x="15" y="455"/>
                    <a:pt x="8" y="456"/>
                    <a:pt x="0" y="456"/>
                  </a:cubicBezTo>
                  <a:cubicBezTo>
                    <a:pt x="19" y="316"/>
                    <a:pt x="34" y="164"/>
                    <a:pt x="47" y="0"/>
                  </a:cubicBezTo>
                  <a:cubicBezTo>
                    <a:pt x="53" y="1"/>
                    <a:pt x="60" y="1"/>
                    <a:pt x="66" y="1"/>
                  </a:cubicBezTo>
                  <a:cubicBezTo>
                    <a:pt x="73" y="1"/>
                    <a:pt x="80" y="1"/>
                    <a:pt x="87" y="0"/>
                  </a:cubicBezTo>
                  <a:cubicBezTo>
                    <a:pt x="91" y="44"/>
                    <a:pt x="105" y="140"/>
                    <a:pt x="129" y="289"/>
                  </a:cubicBezTo>
                  <a:cubicBezTo>
                    <a:pt x="132" y="289"/>
                    <a:pt x="132" y="289"/>
                    <a:pt x="132" y="289"/>
                  </a:cubicBezTo>
                  <a:cubicBezTo>
                    <a:pt x="157" y="130"/>
                    <a:pt x="173" y="34"/>
                    <a:pt x="176" y="0"/>
                  </a:cubicBezTo>
                  <a:cubicBezTo>
                    <a:pt x="183" y="0"/>
                    <a:pt x="189" y="1"/>
                    <a:pt x="196" y="1"/>
                  </a:cubicBezTo>
                  <a:cubicBezTo>
                    <a:pt x="202" y="1"/>
                    <a:pt x="209" y="0"/>
                    <a:pt x="215" y="0"/>
                  </a:cubicBezTo>
                  <a:cubicBezTo>
                    <a:pt x="231" y="196"/>
                    <a:pt x="247" y="348"/>
                    <a:pt x="262" y="456"/>
                  </a:cubicBezTo>
                  <a:cubicBezTo>
                    <a:pt x="255" y="456"/>
                    <a:pt x="247" y="456"/>
                    <a:pt x="239" y="456"/>
                  </a:cubicBezTo>
                  <a:close/>
                </a:path>
              </a:pathLst>
            </a:custGeom>
            <a:solidFill>
              <a:srgbClr val="2731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7"/>
            <p:cNvSpPr>
              <a:spLocks/>
            </p:cNvSpPr>
            <p:nvPr userDrawn="1"/>
          </p:nvSpPr>
          <p:spPr bwMode="auto">
            <a:xfrm>
              <a:off x="8775701" y="6345238"/>
              <a:ext cx="80963" cy="223838"/>
            </a:xfrm>
            <a:custGeom>
              <a:avLst/>
              <a:gdLst>
                <a:gd name="T0" fmla="*/ 54 w 167"/>
                <a:gd name="T1" fmla="*/ 119 h 465"/>
                <a:gd name="T2" fmla="*/ 111 w 167"/>
                <a:gd name="T3" fmla="*/ 225 h 465"/>
                <a:gd name="T4" fmla="*/ 167 w 167"/>
                <a:gd name="T5" fmla="*/ 349 h 465"/>
                <a:gd name="T6" fmla="*/ 16 w 167"/>
                <a:gd name="T7" fmla="*/ 465 h 465"/>
                <a:gd name="T8" fmla="*/ 0 w 167"/>
                <a:gd name="T9" fmla="*/ 421 h 465"/>
                <a:gd name="T10" fmla="*/ 123 w 167"/>
                <a:gd name="T11" fmla="*/ 353 h 465"/>
                <a:gd name="T12" fmla="*/ 66 w 167"/>
                <a:gd name="T13" fmla="*/ 235 h 465"/>
                <a:gd name="T14" fmla="*/ 9 w 167"/>
                <a:gd name="T15" fmla="*/ 120 h 465"/>
                <a:gd name="T16" fmla="*/ 127 w 167"/>
                <a:gd name="T17" fmla="*/ 0 h 465"/>
                <a:gd name="T18" fmla="*/ 145 w 167"/>
                <a:gd name="T19" fmla="*/ 37 h 465"/>
                <a:gd name="T20" fmla="*/ 54 w 167"/>
                <a:gd name="T21" fmla="*/ 119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7" h="465">
                  <a:moveTo>
                    <a:pt x="54" y="119"/>
                  </a:moveTo>
                  <a:cubicBezTo>
                    <a:pt x="54" y="151"/>
                    <a:pt x="79" y="181"/>
                    <a:pt x="111" y="225"/>
                  </a:cubicBezTo>
                  <a:cubicBezTo>
                    <a:pt x="145" y="272"/>
                    <a:pt x="167" y="309"/>
                    <a:pt x="167" y="349"/>
                  </a:cubicBezTo>
                  <a:cubicBezTo>
                    <a:pt x="167" y="411"/>
                    <a:pt x="92" y="449"/>
                    <a:pt x="16" y="465"/>
                  </a:cubicBezTo>
                  <a:cubicBezTo>
                    <a:pt x="9" y="451"/>
                    <a:pt x="14" y="418"/>
                    <a:pt x="0" y="421"/>
                  </a:cubicBezTo>
                  <a:cubicBezTo>
                    <a:pt x="61" y="409"/>
                    <a:pt x="123" y="394"/>
                    <a:pt x="123" y="353"/>
                  </a:cubicBezTo>
                  <a:cubicBezTo>
                    <a:pt x="123" y="313"/>
                    <a:pt x="99" y="280"/>
                    <a:pt x="66" y="235"/>
                  </a:cubicBezTo>
                  <a:cubicBezTo>
                    <a:pt x="33" y="192"/>
                    <a:pt x="9" y="158"/>
                    <a:pt x="9" y="120"/>
                  </a:cubicBezTo>
                  <a:cubicBezTo>
                    <a:pt x="9" y="57"/>
                    <a:pt x="50" y="15"/>
                    <a:pt x="127" y="0"/>
                  </a:cubicBezTo>
                  <a:cubicBezTo>
                    <a:pt x="132" y="13"/>
                    <a:pt x="138" y="25"/>
                    <a:pt x="145" y="37"/>
                  </a:cubicBezTo>
                  <a:cubicBezTo>
                    <a:pt x="86" y="43"/>
                    <a:pt x="54" y="73"/>
                    <a:pt x="54" y="119"/>
                  </a:cubicBezTo>
                  <a:close/>
                </a:path>
              </a:pathLst>
            </a:custGeom>
            <a:solidFill>
              <a:srgbClr val="2731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8"/>
            <p:cNvSpPr>
              <a:spLocks noEditPoints="1"/>
            </p:cNvSpPr>
            <p:nvPr userDrawn="1"/>
          </p:nvSpPr>
          <p:spPr bwMode="auto">
            <a:xfrm>
              <a:off x="8853488" y="6343650"/>
              <a:ext cx="31750" cy="31750"/>
            </a:xfrm>
            <a:custGeom>
              <a:avLst/>
              <a:gdLst>
                <a:gd name="T0" fmla="*/ 65 w 65"/>
                <a:gd name="T1" fmla="*/ 32 h 64"/>
                <a:gd name="T2" fmla="*/ 55 w 65"/>
                <a:gd name="T3" fmla="*/ 54 h 64"/>
                <a:gd name="T4" fmla="*/ 32 w 65"/>
                <a:gd name="T5" fmla="*/ 64 h 64"/>
                <a:gd name="T6" fmla="*/ 10 w 65"/>
                <a:gd name="T7" fmla="*/ 54 h 64"/>
                <a:gd name="T8" fmla="*/ 0 w 65"/>
                <a:gd name="T9" fmla="*/ 32 h 64"/>
                <a:gd name="T10" fmla="*/ 10 w 65"/>
                <a:gd name="T11" fmla="*/ 9 h 64"/>
                <a:gd name="T12" fmla="*/ 32 w 65"/>
                <a:gd name="T13" fmla="*/ 0 h 64"/>
                <a:gd name="T14" fmla="*/ 55 w 65"/>
                <a:gd name="T15" fmla="*/ 9 h 64"/>
                <a:gd name="T16" fmla="*/ 65 w 65"/>
                <a:gd name="T17" fmla="*/ 32 h 64"/>
                <a:gd name="T18" fmla="*/ 60 w 65"/>
                <a:gd name="T19" fmla="*/ 32 h 64"/>
                <a:gd name="T20" fmla="*/ 52 w 65"/>
                <a:gd name="T21" fmla="*/ 12 h 64"/>
                <a:gd name="T22" fmla="*/ 32 w 65"/>
                <a:gd name="T23" fmla="*/ 4 h 64"/>
                <a:gd name="T24" fmla="*/ 13 w 65"/>
                <a:gd name="T25" fmla="*/ 12 h 64"/>
                <a:gd name="T26" fmla="*/ 4 w 65"/>
                <a:gd name="T27" fmla="*/ 32 h 64"/>
                <a:gd name="T28" fmla="*/ 13 w 65"/>
                <a:gd name="T29" fmla="*/ 52 h 64"/>
                <a:gd name="T30" fmla="*/ 32 w 65"/>
                <a:gd name="T31" fmla="*/ 60 h 64"/>
                <a:gd name="T32" fmla="*/ 52 w 65"/>
                <a:gd name="T33" fmla="*/ 52 h 64"/>
                <a:gd name="T34" fmla="*/ 60 w 65"/>
                <a:gd name="T35" fmla="*/ 32 h 64"/>
                <a:gd name="T36" fmla="*/ 51 w 65"/>
                <a:gd name="T37" fmla="*/ 48 h 64"/>
                <a:gd name="T38" fmla="*/ 42 w 65"/>
                <a:gd name="T39" fmla="*/ 48 h 64"/>
                <a:gd name="T40" fmla="*/ 32 w 65"/>
                <a:gd name="T41" fmla="*/ 35 h 64"/>
                <a:gd name="T42" fmla="*/ 27 w 65"/>
                <a:gd name="T43" fmla="*/ 35 h 64"/>
                <a:gd name="T44" fmla="*/ 27 w 65"/>
                <a:gd name="T45" fmla="*/ 48 h 64"/>
                <a:gd name="T46" fmla="*/ 21 w 65"/>
                <a:gd name="T47" fmla="*/ 48 h 64"/>
                <a:gd name="T48" fmla="*/ 21 w 65"/>
                <a:gd name="T49" fmla="*/ 14 h 64"/>
                <a:gd name="T50" fmla="*/ 31 w 65"/>
                <a:gd name="T51" fmla="*/ 14 h 64"/>
                <a:gd name="T52" fmla="*/ 37 w 65"/>
                <a:gd name="T53" fmla="*/ 14 h 64"/>
                <a:gd name="T54" fmla="*/ 41 w 65"/>
                <a:gd name="T55" fmla="*/ 16 h 64"/>
                <a:gd name="T56" fmla="*/ 44 w 65"/>
                <a:gd name="T57" fmla="*/ 19 h 64"/>
                <a:gd name="T58" fmla="*/ 45 w 65"/>
                <a:gd name="T59" fmla="*/ 23 h 64"/>
                <a:gd name="T60" fmla="*/ 43 w 65"/>
                <a:gd name="T61" fmla="*/ 30 h 64"/>
                <a:gd name="T62" fmla="*/ 38 w 65"/>
                <a:gd name="T63" fmla="*/ 33 h 64"/>
                <a:gd name="T64" fmla="*/ 51 w 65"/>
                <a:gd name="T65" fmla="*/ 48 h 64"/>
                <a:gd name="T66" fmla="*/ 39 w 65"/>
                <a:gd name="T67" fmla="*/ 24 h 64"/>
                <a:gd name="T68" fmla="*/ 38 w 65"/>
                <a:gd name="T69" fmla="*/ 21 h 64"/>
                <a:gd name="T70" fmla="*/ 37 w 65"/>
                <a:gd name="T71" fmla="*/ 20 h 64"/>
                <a:gd name="T72" fmla="*/ 35 w 65"/>
                <a:gd name="T73" fmla="*/ 19 h 64"/>
                <a:gd name="T74" fmla="*/ 32 w 65"/>
                <a:gd name="T75" fmla="*/ 19 h 64"/>
                <a:gd name="T76" fmla="*/ 27 w 65"/>
                <a:gd name="T77" fmla="*/ 19 h 64"/>
                <a:gd name="T78" fmla="*/ 27 w 65"/>
                <a:gd name="T79" fmla="*/ 30 h 64"/>
                <a:gd name="T80" fmla="*/ 31 w 65"/>
                <a:gd name="T81" fmla="*/ 30 h 64"/>
                <a:gd name="T82" fmla="*/ 34 w 65"/>
                <a:gd name="T83" fmla="*/ 30 h 64"/>
                <a:gd name="T84" fmla="*/ 37 w 65"/>
                <a:gd name="T85" fmla="*/ 29 h 64"/>
                <a:gd name="T86" fmla="*/ 38 w 65"/>
                <a:gd name="T87" fmla="*/ 27 h 64"/>
                <a:gd name="T88" fmla="*/ 39 w 65"/>
                <a:gd name="T89" fmla="*/ 2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5" h="64">
                  <a:moveTo>
                    <a:pt x="65" y="32"/>
                  </a:moveTo>
                  <a:cubicBezTo>
                    <a:pt x="65" y="41"/>
                    <a:pt x="61" y="48"/>
                    <a:pt x="55" y="54"/>
                  </a:cubicBezTo>
                  <a:cubicBezTo>
                    <a:pt x="49" y="61"/>
                    <a:pt x="41" y="64"/>
                    <a:pt x="32" y="64"/>
                  </a:cubicBezTo>
                  <a:cubicBezTo>
                    <a:pt x="23" y="64"/>
                    <a:pt x="16" y="61"/>
                    <a:pt x="10" y="54"/>
                  </a:cubicBezTo>
                  <a:cubicBezTo>
                    <a:pt x="3" y="48"/>
                    <a:pt x="0" y="41"/>
                    <a:pt x="0" y="32"/>
                  </a:cubicBezTo>
                  <a:cubicBezTo>
                    <a:pt x="0" y="23"/>
                    <a:pt x="3" y="15"/>
                    <a:pt x="10" y="9"/>
                  </a:cubicBezTo>
                  <a:cubicBezTo>
                    <a:pt x="16" y="3"/>
                    <a:pt x="23" y="0"/>
                    <a:pt x="32" y="0"/>
                  </a:cubicBezTo>
                  <a:cubicBezTo>
                    <a:pt x="41" y="0"/>
                    <a:pt x="49" y="3"/>
                    <a:pt x="55" y="9"/>
                  </a:cubicBezTo>
                  <a:cubicBezTo>
                    <a:pt x="61" y="15"/>
                    <a:pt x="65" y="23"/>
                    <a:pt x="65" y="32"/>
                  </a:cubicBezTo>
                  <a:close/>
                  <a:moveTo>
                    <a:pt x="60" y="32"/>
                  </a:moveTo>
                  <a:cubicBezTo>
                    <a:pt x="60" y="24"/>
                    <a:pt x="58" y="17"/>
                    <a:pt x="52" y="12"/>
                  </a:cubicBezTo>
                  <a:cubicBezTo>
                    <a:pt x="47" y="6"/>
                    <a:pt x="40" y="4"/>
                    <a:pt x="32" y="4"/>
                  </a:cubicBezTo>
                  <a:cubicBezTo>
                    <a:pt x="25" y="4"/>
                    <a:pt x="18" y="6"/>
                    <a:pt x="13" y="12"/>
                  </a:cubicBezTo>
                  <a:cubicBezTo>
                    <a:pt x="7" y="17"/>
                    <a:pt x="4" y="24"/>
                    <a:pt x="4" y="32"/>
                  </a:cubicBezTo>
                  <a:cubicBezTo>
                    <a:pt x="4" y="39"/>
                    <a:pt x="7" y="46"/>
                    <a:pt x="13" y="52"/>
                  </a:cubicBezTo>
                  <a:cubicBezTo>
                    <a:pt x="18" y="57"/>
                    <a:pt x="25" y="60"/>
                    <a:pt x="32" y="60"/>
                  </a:cubicBezTo>
                  <a:cubicBezTo>
                    <a:pt x="40" y="60"/>
                    <a:pt x="47" y="57"/>
                    <a:pt x="52" y="52"/>
                  </a:cubicBezTo>
                  <a:cubicBezTo>
                    <a:pt x="58" y="46"/>
                    <a:pt x="60" y="39"/>
                    <a:pt x="60" y="32"/>
                  </a:cubicBezTo>
                  <a:close/>
                  <a:moveTo>
                    <a:pt x="51" y="48"/>
                  </a:moveTo>
                  <a:cubicBezTo>
                    <a:pt x="42" y="48"/>
                    <a:pt x="42" y="48"/>
                    <a:pt x="42" y="48"/>
                  </a:cubicBezTo>
                  <a:cubicBezTo>
                    <a:pt x="32" y="35"/>
                    <a:pt x="32" y="35"/>
                    <a:pt x="32" y="35"/>
                  </a:cubicBezTo>
                  <a:cubicBezTo>
                    <a:pt x="27" y="35"/>
                    <a:pt x="27" y="35"/>
                    <a:pt x="27" y="35"/>
                  </a:cubicBezTo>
                  <a:cubicBezTo>
                    <a:pt x="27" y="48"/>
                    <a:pt x="27" y="48"/>
                    <a:pt x="27" y="48"/>
                  </a:cubicBezTo>
                  <a:cubicBezTo>
                    <a:pt x="21" y="48"/>
                    <a:pt x="21" y="48"/>
                    <a:pt x="21" y="48"/>
                  </a:cubicBezTo>
                  <a:cubicBezTo>
                    <a:pt x="21" y="14"/>
                    <a:pt x="21" y="14"/>
                    <a:pt x="21" y="14"/>
                  </a:cubicBezTo>
                  <a:cubicBezTo>
                    <a:pt x="31" y="14"/>
                    <a:pt x="31" y="14"/>
                    <a:pt x="31" y="14"/>
                  </a:cubicBezTo>
                  <a:cubicBezTo>
                    <a:pt x="34" y="14"/>
                    <a:pt x="36" y="14"/>
                    <a:pt x="37" y="14"/>
                  </a:cubicBezTo>
                  <a:cubicBezTo>
                    <a:pt x="38" y="14"/>
                    <a:pt x="40" y="15"/>
                    <a:pt x="41" y="16"/>
                  </a:cubicBezTo>
                  <a:cubicBezTo>
                    <a:pt x="43" y="17"/>
                    <a:pt x="44" y="18"/>
                    <a:pt x="44" y="19"/>
                  </a:cubicBezTo>
                  <a:cubicBezTo>
                    <a:pt x="45" y="20"/>
                    <a:pt x="45" y="21"/>
                    <a:pt x="45" y="23"/>
                  </a:cubicBezTo>
                  <a:cubicBezTo>
                    <a:pt x="45" y="26"/>
                    <a:pt x="45" y="28"/>
                    <a:pt x="43" y="30"/>
                  </a:cubicBezTo>
                  <a:cubicBezTo>
                    <a:pt x="42" y="31"/>
                    <a:pt x="40" y="32"/>
                    <a:pt x="38" y="33"/>
                  </a:cubicBezTo>
                  <a:lnTo>
                    <a:pt x="51" y="48"/>
                  </a:lnTo>
                  <a:close/>
                  <a:moveTo>
                    <a:pt x="39" y="24"/>
                  </a:moveTo>
                  <a:cubicBezTo>
                    <a:pt x="39" y="23"/>
                    <a:pt x="38" y="22"/>
                    <a:pt x="38" y="21"/>
                  </a:cubicBezTo>
                  <a:cubicBezTo>
                    <a:pt x="38" y="21"/>
                    <a:pt x="37" y="20"/>
                    <a:pt x="37" y="20"/>
                  </a:cubicBezTo>
                  <a:cubicBezTo>
                    <a:pt x="36" y="19"/>
                    <a:pt x="35" y="19"/>
                    <a:pt x="35" y="19"/>
                  </a:cubicBezTo>
                  <a:cubicBezTo>
                    <a:pt x="34" y="19"/>
                    <a:pt x="33" y="19"/>
                    <a:pt x="32" y="19"/>
                  </a:cubicBezTo>
                  <a:cubicBezTo>
                    <a:pt x="27" y="19"/>
                    <a:pt x="27" y="19"/>
                    <a:pt x="27" y="19"/>
                  </a:cubicBezTo>
                  <a:cubicBezTo>
                    <a:pt x="27" y="30"/>
                    <a:pt x="27" y="30"/>
                    <a:pt x="27" y="30"/>
                  </a:cubicBezTo>
                  <a:cubicBezTo>
                    <a:pt x="31" y="30"/>
                    <a:pt x="31" y="30"/>
                    <a:pt x="31" y="30"/>
                  </a:cubicBezTo>
                  <a:cubicBezTo>
                    <a:pt x="32" y="30"/>
                    <a:pt x="33" y="30"/>
                    <a:pt x="34" y="30"/>
                  </a:cubicBezTo>
                  <a:cubicBezTo>
                    <a:pt x="35" y="30"/>
                    <a:pt x="36" y="29"/>
                    <a:pt x="37" y="29"/>
                  </a:cubicBezTo>
                  <a:cubicBezTo>
                    <a:pt x="37" y="28"/>
                    <a:pt x="38" y="27"/>
                    <a:pt x="38" y="27"/>
                  </a:cubicBezTo>
                  <a:cubicBezTo>
                    <a:pt x="38" y="26"/>
                    <a:pt x="39" y="25"/>
                    <a:pt x="39" y="24"/>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173605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one text box">
    <p:spTree>
      <p:nvGrpSpPr>
        <p:cNvPr id="1" name=""/>
        <p:cNvGrpSpPr/>
        <p:nvPr/>
      </p:nvGrpSpPr>
      <p:grpSpPr>
        <a:xfrm>
          <a:off x="0" y="0"/>
          <a:ext cx="0" cy="0"/>
          <a:chOff x="0" y="0"/>
          <a:chExt cx="0" cy="0"/>
        </a:xfrm>
      </p:grpSpPr>
      <p:sp>
        <p:nvSpPr>
          <p:cNvPr id="2" name="Title 1"/>
          <p:cNvSpPr>
            <a:spLocks noGrp="1"/>
          </p:cNvSpPr>
          <p:nvPr>
            <p:ph type="title"/>
          </p:nvPr>
        </p:nvSpPr>
        <p:spPr>
          <a:xfrm>
            <a:off x="308920" y="354618"/>
            <a:ext cx="8489092" cy="670993"/>
          </a:xfrm>
        </p:spPr>
        <p:txBody>
          <a:bodyPr/>
          <a:lstStyle/>
          <a:p>
            <a:r>
              <a:rPr lang="en-US" smtClean="0"/>
              <a:t>Click to edit Master title style</a:t>
            </a:r>
            <a:endParaRPr lang="en-US" dirty="0"/>
          </a:p>
        </p:txBody>
      </p:sp>
      <p:sp>
        <p:nvSpPr>
          <p:cNvPr id="7" name="Text Placeholder 6"/>
          <p:cNvSpPr>
            <a:spLocks noGrp="1"/>
          </p:cNvSpPr>
          <p:nvPr>
            <p:ph type="body" sz="quarter" idx="13"/>
          </p:nvPr>
        </p:nvSpPr>
        <p:spPr>
          <a:xfrm>
            <a:off x="284204" y="1509535"/>
            <a:ext cx="8538519" cy="4977762"/>
          </a:xfrm>
        </p:spPr>
        <p:txBody>
          <a:bodyPr/>
          <a:lstStyle>
            <a:lvl1pPr>
              <a:lnSpc>
                <a:spcPct val="100000"/>
              </a:lnSpc>
              <a:spcAft>
                <a:spcPts val="400"/>
              </a:spcAft>
              <a:defRPr/>
            </a:lvl1pPr>
            <a:lvl2pPr>
              <a:lnSpc>
                <a:spcPct val="100000"/>
              </a:lnSpc>
              <a:spcAft>
                <a:spcPts val="400"/>
              </a:spcAft>
              <a:defRPr/>
            </a:lvl2pPr>
            <a:lvl3pPr>
              <a:lnSpc>
                <a:spcPct val="100000"/>
              </a:lnSpc>
              <a:spcAft>
                <a:spcPts val="400"/>
              </a:spcAft>
              <a:defRPr/>
            </a:lvl3pPr>
            <a:lvl4pPr>
              <a:lnSpc>
                <a:spcPct val="100000"/>
              </a:lnSpc>
              <a:spcAft>
                <a:spcPts val="400"/>
              </a:spcAft>
              <a:defRPr/>
            </a:lvl4pPr>
            <a:lvl5pPr>
              <a:lnSpc>
                <a:spcPct val="100000"/>
              </a:lnSpc>
              <a:spcAft>
                <a:spcPts val="400"/>
              </a:spcAf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ext Placeholder 15"/>
          <p:cNvSpPr>
            <a:spLocks noGrp="1"/>
          </p:cNvSpPr>
          <p:nvPr>
            <p:ph type="body" sz="quarter" idx="14"/>
          </p:nvPr>
        </p:nvSpPr>
        <p:spPr>
          <a:xfrm>
            <a:off x="296562" y="1098993"/>
            <a:ext cx="8513806" cy="345231"/>
          </a:xfrm>
        </p:spPr>
        <p:txBody>
          <a:bodyPr/>
          <a:lstStyle>
            <a:lvl1pPr marL="0" indent="0">
              <a:buFontTx/>
              <a:buNone/>
              <a:defRPr sz="2600">
                <a:solidFill>
                  <a:schemeClr val="accent3"/>
                </a:solidFill>
              </a:defRPr>
            </a:lvl1pPr>
            <a:lvl2pPr marL="0" indent="0">
              <a:buFontTx/>
              <a:buNone/>
              <a:defRPr/>
            </a:lvl2pPr>
            <a:lvl3pPr marL="0" indent="0">
              <a:buFontTx/>
              <a:buNone/>
              <a:defRPr/>
            </a:lvl3pPr>
            <a:lvl4pPr marL="0" indent="0">
              <a:buFontTx/>
              <a:buNone/>
              <a:defRPr/>
            </a:lvl4pPr>
            <a:lvl5pPr marL="0" indent="0">
              <a:buFontTx/>
              <a:buNone/>
              <a:defRPr/>
            </a:lvl5pPr>
          </a:lstStyle>
          <a:p>
            <a:pPr lvl="0"/>
            <a:r>
              <a:rPr lang="en-US" smtClean="0"/>
              <a:t>Click to edit Master text styles</a:t>
            </a:r>
          </a:p>
        </p:txBody>
      </p:sp>
    </p:spTree>
    <p:extLst>
      <p:ext uri="{BB962C8B-B14F-4D97-AF65-F5344CB8AC3E}">
        <p14:creationId xmlns:p14="http://schemas.microsoft.com/office/powerpoint/2010/main" val="1065943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one text box">
    <p:spTree>
      <p:nvGrpSpPr>
        <p:cNvPr id="1" name=""/>
        <p:cNvGrpSpPr/>
        <p:nvPr/>
      </p:nvGrpSpPr>
      <p:grpSpPr>
        <a:xfrm>
          <a:off x="0" y="0"/>
          <a:ext cx="0" cy="0"/>
          <a:chOff x="0" y="0"/>
          <a:chExt cx="0" cy="0"/>
        </a:xfrm>
      </p:grpSpPr>
      <p:sp>
        <p:nvSpPr>
          <p:cNvPr id="2" name="Title 1"/>
          <p:cNvSpPr>
            <a:spLocks noGrp="1"/>
          </p:cNvSpPr>
          <p:nvPr>
            <p:ph type="title"/>
          </p:nvPr>
        </p:nvSpPr>
        <p:spPr>
          <a:xfrm>
            <a:off x="308920" y="354618"/>
            <a:ext cx="8489092" cy="670993"/>
          </a:xfrm>
        </p:spPr>
        <p:txBody>
          <a:bodyPr/>
          <a:lstStyle/>
          <a:p>
            <a:r>
              <a:rPr lang="en-US" smtClean="0"/>
              <a:t>Click to edit Master title style</a:t>
            </a:r>
            <a:endParaRPr lang="en-US" dirty="0"/>
          </a:p>
        </p:txBody>
      </p:sp>
      <p:sp>
        <p:nvSpPr>
          <p:cNvPr id="7" name="Text Placeholder 6"/>
          <p:cNvSpPr>
            <a:spLocks noGrp="1"/>
          </p:cNvSpPr>
          <p:nvPr>
            <p:ph type="body" sz="quarter" idx="13"/>
          </p:nvPr>
        </p:nvSpPr>
        <p:spPr>
          <a:xfrm>
            <a:off x="284204" y="1136822"/>
            <a:ext cx="8538519" cy="5350475"/>
          </a:xfrm>
        </p:spPr>
        <p:txBody>
          <a:bodyPr/>
          <a:lstStyle>
            <a:lvl1pPr>
              <a:lnSpc>
                <a:spcPct val="100000"/>
              </a:lnSpc>
              <a:spcAft>
                <a:spcPts val="400"/>
              </a:spcAft>
              <a:defRPr/>
            </a:lvl1pPr>
            <a:lvl2pPr>
              <a:lnSpc>
                <a:spcPct val="100000"/>
              </a:lnSpc>
              <a:spcAft>
                <a:spcPts val="400"/>
              </a:spcAft>
              <a:defRPr/>
            </a:lvl2pPr>
            <a:lvl3pPr>
              <a:lnSpc>
                <a:spcPct val="100000"/>
              </a:lnSpc>
              <a:spcAft>
                <a:spcPts val="400"/>
              </a:spcAft>
              <a:defRPr/>
            </a:lvl3pPr>
            <a:lvl4pPr>
              <a:lnSpc>
                <a:spcPct val="100000"/>
              </a:lnSpc>
              <a:spcAft>
                <a:spcPts val="400"/>
              </a:spcAft>
              <a:defRPr/>
            </a:lvl4pPr>
            <a:lvl5pPr>
              <a:lnSpc>
                <a:spcPct val="100000"/>
              </a:lnSpc>
              <a:spcAft>
                <a:spcPts val="400"/>
              </a:spcAf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558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Divider Slide">
    <p:spTree>
      <p:nvGrpSpPr>
        <p:cNvPr id="1" name=""/>
        <p:cNvGrpSpPr/>
        <p:nvPr/>
      </p:nvGrpSpPr>
      <p:grpSpPr>
        <a:xfrm>
          <a:off x="0" y="0"/>
          <a:ext cx="0" cy="0"/>
          <a:chOff x="0" y="0"/>
          <a:chExt cx="0" cy="0"/>
        </a:xfrm>
      </p:grpSpPr>
      <p:pic>
        <p:nvPicPr>
          <p:cNvPr id="27" name="Picture 26"/>
          <p:cNvPicPr>
            <a:picLocks noChangeAspect="1"/>
          </p:cNvPicPr>
          <p:nvPr userDrawn="1"/>
        </p:nvPicPr>
        <p:blipFill rotWithShape="1">
          <a:blip r:embed="rId2">
            <a:duotone>
              <a:prstClr val="black"/>
              <a:schemeClr val="accent1">
                <a:tint val="45000"/>
                <a:satMod val="400000"/>
              </a:schemeClr>
            </a:duotone>
            <a:extLst>
              <a:ext uri="{28A0092B-C50C-407E-A947-70E740481C1C}">
                <a14:useLocalDpi xmlns:a14="http://schemas.microsoft.com/office/drawing/2010/main" val="0"/>
              </a:ext>
            </a:extLst>
          </a:blip>
          <a:srcRect/>
          <a:stretch/>
        </p:blipFill>
        <p:spPr>
          <a:xfrm>
            <a:off x="0" y="1"/>
            <a:ext cx="9144000" cy="6858000"/>
          </a:xfrm>
          <a:prstGeom prst="rect">
            <a:avLst/>
          </a:prstGeom>
        </p:spPr>
      </p:pic>
      <p:sp>
        <p:nvSpPr>
          <p:cNvPr id="4" name="Rectangle 3"/>
          <p:cNvSpPr/>
          <p:nvPr userDrawn="1"/>
        </p:nvSpPr>
        <p:spPr>
          <a:xfrm>
            <a:off x="0" y="4247501"/>
            <a:ext cx="9144000" cy="1680520"/>
          </a:xfrm>
          <a:prstGeom prst="rect">
            <a:avLst/>
          </a:prstGeom>
          <a:solidFill>
            <a:schemeClr val="bg1"/>
          </a:solidFill>
          <a:ln>
            <a:noFill/>
          </a:ln>
          <a:effectLst>
            <a:outerShdw blurRad="50800" dist="38100" dir="5400000" algn="t"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3583459" y="4509408"/>
            <a:ext cx="4984072" cy="701918"/>
          </a:xfrm>
        </p:spPr>
        <p:txBody>
          <a:bodyPr anchor="b" anchorCtr="0"/>
          <a:lstStyle>
            <a:lvl1pPr>
              <a:defRPr sz="3600" b="0">
                <a:solidFill>
                  <a:schemeClr val="tx1">
                    <a:lumMod val="85000"/>
                    <a:lumOff val="15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583202" y="5224025"/>
            <a:ext cx="4980030" cy="469214"/>
          </a:xfrm>
        </p:spPr>
        <p:txBody>
          <a:bodyPr/>
          <a:lstStyle>
            <a:lvl1pPr marL="0" indent="0">
              <a:buFontTx/>
              <a:buNone/>
              <a:defRPr sz="1800">
                <a:solidFill>
                  <a:schemeClr val="tx1">
                    <a:lumMod val="85000"/>
                    <a:lumOff val="15000"/>
                  </a:schemeClr>
                </a:solidFill>
              </a:defRPr>
            </a:lvl1pPr>
            <a:lvl2pPr marL="234950" indent="0">
              <a:buFontTx/>
              <a:buNone/>
              <a:defRPr>
                <a:solidFill>
                  <a:schemeClr val="tx1">
                    <a:lumMod val="65000"/>
                    <a:lumOff val="35000"/>
                  </a:schemeClr>
                </a:solidFill>
              </a:defRPr>
            </a:lvl2pPr>
            <a:lvl3pPr marL="519112" indent="0">
              <a:buFontTx/>
              <a:buNone/>
              <a:defRPr>
                <a:solidFill>
                  <a:schemeClr val="tx1">
                    <a:lumMod val="65000"/>
                    <a:lumOff val="35000"/>
                  </a:schemeClr>
                </a:solidFill>
              </a:defRPr>
            </a:lvl3pPr>
            <a:lvl4pPr marL="692150" indent="0">
              <a:buFontTx/>
              <a:buNone/>
              <a:defRPr>
                <a:solidFill>
                  <a:schemeClr val="tx1">
                    <a:lumMod val="65000"/>
                    <a:lumOff val="35000"/>
                  </a:schemeClr>
                </a:solidFill>
              </a:defRPr>
            </a:lvl4pPr>
            <a:lvl5pPr marL="914400" indent="0">
              <a:buFontTx/>
              <a:buNone/>
              <a:defRPr>
                <a:solidFill>
                  <a:schemeClr val="tx1">
                    <a:lumMod val="65000"/>
                    <a:lumOff val="35000"/>
                  </a:schemeClr>
                </a:solidFill>
              </a:defRPr>
            </a:lvl5pPr>
          </a:lstStyle>
          <a:p>
            <a:pPr lvl="0"/>
            <a:r>
              <a:rPr lang="en-US" smtClean="0"/>
              <a:t>Click to edit Master text styles</a:t>
            </a:r>
          </a:p>
        </p:txBody>
      </p:sp>
      <p:grpSp>
        <p:nvGrpSpPr>
          <p:cNvPr id="7" name="Group 6"/>
          <p:cNvGrpSpPr/>
          <p:nvPr userDrawn="1"/>
        </p:nvGrpSpPr>
        <p:grpSpPr>
          <a:xfrm>
            <a:off x="354528" y="4742199"/>
            <a:ext cx="2555086" cy="716263"/>
            <a:chOff x="7916863" y="6302375"/>
            <a:chExt cx="968375" cy="271463"/>
          </a:xfrm>
        </p:grpSpPr>
        <p:sp>
          <p:nvSpPr>
            <p:cNvPr id="8" name="AutoShape 4"/>
            <p:cNvSpPr>
              <a:spLocks noChangeAspect="1" noChangeArrowheads="1" noTextEdit="1"/>
            </p:cNvSpPr>
            <p:nvPr userDrawn="1"/>
          </p:nvSpPr>
          <p:spPr bwMode="auto">
            <a:xfrm>
              <a:off x="7916863" y="6302375"/>
              <a:ext cx="968375"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p:cNvSpPr>
            <p:nvPr userDrawn="1"/>
          </p:nvSpPr>
          <p:spPr bwMode="auto">
            <a:xfrm>
              <a:off x="7916863" y="6307138"/>
              <a:ext cx="22225" cy="261938"/>
            </a:xfrm>
            <a:custGeom>
              <a:avLst/>
              <a:gdLst>
                <a:gd name="T0" fmla="*/ 23 w 46"/>
                <a:gd name="T1" fmla="*/ 543 h 544"/>
                <a:gd name="T2" fmla="*/ 0 w 46"/>
                <a:gd name="T3" fmla="*/ 544 h 544"/>
                <a:gd name="T4" fmla="*/ 2 w 46"/>
                <a:gd name="T5" fmla="*/ 325 h 544"/>
                <a:gd name="T6" fmla="*/ 0 w 46"/>
                <a:gd name="T7" fmla="*/ 0 h 544"/>
                <a:gd name="T8" fmla="*/ 23 w 46"/>
                <a:gd name="T9" fmla="*/ 1 h 544"/>
                <a:gd name="T10" fmla="*/ 46 w 46"/>
                <a:gd name="T11" fmla="*/ 0 h 544"/>
                <a:gd name="T12" fmla="*/ 44 w 46"/>
                <a:gd name="T13" fmla="*/ 348 h 544"/>
                <a:gd name="T14" fmla="*/ 46 w 46"/>
                <a:gd name="T15" fmla="*/ 544 h 544"/>
                <a:gd name="T16" fmla="*/ 23 w 46"/>
                <a:gd name="T17" fmla="*/ 543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544">
                  <a:moveTo>
                    <a:pt x="23" y="543"/>
                  </a:moveTo>
                  <a:cubicBezTo>
                    <a:pt x="15" y="543"/>
                    <a:pt x="8" y="544"/>
                    <a:pt x="0" y="544"/>
                  </a:cubicBezTo>
                  <a:cubicBezTo>
                    <a:pt x="1" y="477"/>
                    <a:pt x="2" y="404"/>
                    <a:pt x="2" y="325"/>
                  </a:cubicBezTo>
                  <a:cubicBezTo>
                    <a:pt x="2" y="241"/>
                    <a:pt x="0" y="133"/>
                    <a:pt x="0" y="0"/>
                  </a:cubicBezTo>
                  <a:cubicBezTo>
                    <a:pt x="8" y="1"/>
                    <a:pt x="16" y="1"/>
                    <a:pt x="23" y="1"/>
                  </a:cubicBezTo>
                  <a:cubicBezTo>
                    <a:pt x="32" y="1"/>
                    <a:pt x="39" y="1"/>
                    <a:pt x="46" y="0"/>
                  </a:cubicBezTo>
                  <a:cubicBezTo>
                    <a:pt x="45" y="177"/>
                    <a:pt x="44" y="293"/>
                    <a:pt x="44" y="348"/>
                  </a:cubicBezTo>
                  <a:cubicBezTo>
                    <a:pt x="44" y="428"/>
                    <a:pt x="45" y="493"/>
                    <a:pt x="46" y="544"/>
                  </a:cubicBezTo>
                  <a:cubicBezTo>
                    <a:pt x="38" y="544"/>
                    <a:pt x="31" y="543"/>
                    <a:pt x="23" y="543"/>
                  </a:cubicBezTo>
                  <a:close/>
                </a:path>
              </a:pathLst>
            </a:custGeom>
            <a:solidFill>
              <a:srgbClr val="2731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7"/>
            <p:cNvSpPr>
              <a:spLocks/>
            </p:cNvSpPr>
            <p:nvPr userDrawn="1"/>
          </p:nvSpPr>
          <p:spPr bwMode="auto">
            <a:xfrm>
              <a:off x="7954963" y="6350000"/>
              <a:ext cx="85725" cy="219075"/>
            </a:xfrm>
            <a:custGeom>
              <a:avLst/>
              <a:gdLst>
                <a:gd name="T0" fmla="*/ 155 w 177"/>
                <a:gd name="T1" fmla="*/ 456 h 456"/>
                <a:gd name="T2" fmla="*/ 131 w 177"/>
                <a:gd name="T3" fmla="*/ 456 h 456"/>
                <a:gd name="T4" fmla="*/ 133 w 177"/>
                <a:gd name="T5" fmla="*/ 346 h 456"/>
                <a:gd name="T6" fmla="*/ 131 w 177"/>
                <a:gd name="T7" fmla="*/ 253 h 456"/>
                <a:gd name="T8" fmla="*/ 44 w 177"/>
                <a:gd name="T9" fmla="*/ 126 h 456"/>
                <a:gd name="T10" fmla="*/ 47 w 177"/>
                <a:gd name="T11" fmla="*/ 456 h 456"/>
                <a:gd name="T12" fmla="*/ 23 w 177"/>
                <a:gd name="T13" fmla="*/ 455 h 456"/>
                <a:gd name="T14" fmla="*/ 0 w 177"/>
                <a:gd name="T15" fmla="*/ 456 h 456"/>
                <a:gd name="T16" fmla="*/ 3 w 177"/>
                <a:gd name="T17" fmla="*/ 210 h 456"/>
                <a:gd name="T18" fmla="*/ 0 w 177"/>
                <a:gd name="T19" fmla="*/ 0 h 456"/>
                <a:gd name="T20" fmla="*/ 16 w 177"/>
                <a:gd name="T21" fmla="*/ 1 h 456"/>
                <a:gd name="T22" fmla="*/ 31 w 177"/>
                <a:gd name="T23" fmla="*/ 0 h 456"/>
                <a:gd name="T24" fmla="*/ 133 w 177"/>
                <a:gd name="T25" fmla="*/ 181 h 456"/>
                <a:gd name="T26" fmla="*/ 133 w 177"/>
                <a:gd name="T27" fmla="*/ 109 h 456"/>
                <a:gd name="T28" fmla="*/ 131 w 177"/>
                <a:gd name="T29" fmla="*/ 0 h 456"/>
                <a:gd name="T30" fmla="*/ 155 w 177"/>
                <a:gd name="T31" fmla="*/ 1 h 456"/>
                <a:gd name="T32" fmla="*/ 177 w 177"/>
                <a:gd name="T33" fmla="*/ 0 h 456"/>
                <a:gd name="T34" fmla="*/ 174 w 177"/>
                <a:gd name="T35" fmla="*/ 226 h 456"/>
                <a:gd name="T36" fmla="*/ 177 w 177"/>
                <a:gd name="T37" fmla="*/ 456 h 456"/>
                <a:gd name="T38" fmla="*/ 155 w 177"/>
                <a:gd name="T39" fmla="*/ 456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7" h="456">
                  <a:moveTo>
                    <a:pt x="155" y="456"/>
                  </a:moveTo>
                  <a:cubicBezTo>
                    <a:pt x="146" y="456"/>
                    <a:pt x="139" y="456"/>
                    <a:pt x="131" y="456"/>
                  </a:cubicBezTo>
                  <a:cubicBezTo>
                    <a:pt x="132" y="412"/>
                    <a:pt x="133" y="375"/>
                    <a:pt x="133" y="346"/>
                  </a:cubicBezTo>
                  <a:cubicBezTo>
                    <a:pt x="133" y="316"/>
                    <a:pt x="132" y="285"/>
                    <a:pt x="131" y="253"/>
                  </a:cubicBezTo>
                  <a:cubicBezTo>
                    <a:pt x="95" y="203"/>
                    <a:pt x="65" y="162"/>
                    <a:pt x="44" y="126"/>
                  </a:cubicBezTo>
                  <a:cubicBezTo>
                    <a:pt x="44" y="275"/>
                    <a:pt x="44" y="385"/>
                    <a:pt x="47" y="456"/>
                  </a:cubicBezTo>
                  <a:cubicBezTo>
                    <a:pt x="39" y="456"/>
                    <a:pt x="31" y="455"/>
                    <a:pt x="23" y="455"/>
                  </a:cubicBezTo>
                  <a:cubicBezTo>
                    <a:pt x="16" y="455"/>
                    <a:pt x="8" y="456"/>
                    <a:pt x="0" y="456"/>
                  </a:cubicBezTo>
                  <a:cubicBezTo>
                    <a:pt x="3" y="371"/>
                    <a:pt x="3" y="288"/>
                    <a:pt x="3" y="210"/>
                  </a:cubicBezTo>
                  <a:cubicBezTo>
                    <a:pt x="3" y="130"/>
                    <a:pt x="3" y="60"/>
                    <a:pt x="0" y="0"/>
                  </a:cubicBezTo>
                  <a:cubicBezTo>
                    <a:pt x="6" y="0"/>
                    <a:pt x="10" y="1"/>
                    <a:pt x="16" y="1"/>
                  </a:cubicBezTo>
                  <a:cubicBezTo>
                    <a:pt x="21" y="1"/>
                    <a:pt x="26" y="0"/>
                    <a:pt x="31" y="0"/>
                  </a:cubicBezTo>
                  <a:cubicBezTo>
                    <a:pt x="49" y="51"/>
                    <a:pt x="82" y="112"/>
                    <a:pt x="133" y="181"/>
                  </a:cubicBezTo>
                  <a:cubicBezTo>
                    <a:pt x="133" y="109"/>
                    <a:pt x="133" y="109"/>
                    <a:pt x="133" y="109"/>
                  </a:cubicBezTo>
                  <a:cubicBezTo>
                    <a:pt x="133" y="81"/>
                    <a:pt x="133" y="44"/>
                    <a:pt x="131" y="0"/>
                  </a:cubicBezTo>
                  <a:cubicBezTo>
                    <a:pt x="139" y="0"/>
                    <a:pt x="146" y="1"/>
                    <a:pt x="155" y="1"/>
                  </a:cubicBezTo>
                  <a:cubicBezTo>
                    <a:pt x="162" y="1"/>
                    <a:pt x="170" y="0"/>
                    <a:pt x="177" y="0"/>
                  </a:cubicBezTo>
                  <a:cubicBezTo>
                    <a:pt x="175" y="54"/>
                    <a:pt x="174" y="129"/>
                    <a:pt x="174" y="226"/>
                  </a:cubicBezTo>
                  <a:cubicBezTo>
                    <a:pt x="174" y="323"/>
                    <a:pt x="175" y="401"/>
                    <a:pt x="177" y="456"/>
                  </a:cubicBezTo>
                  <a:cubicBezTo>
                    <a:pt x="170" y="456"/>
                    <a:pt x="162" y="456"/>
                    <a:pt x="155" y="456"/>
                  </a:cubicBezTo>
                  <a:close/>
                </a:path>
              </a:pathLst>
            </a:custGeom>
            <a:solidFill>
              <a:srgbClr val="2731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p:cNvSpPr>
            <p:nvPr userDrawn="1"/>
          </p:nvSpPr>
          <p:spPr bwMode="auto">
            <a:xfrm>
              <a:off x="8039101" y="6350000"/>
              <a:ext cx="76200" cy="219075"/>
            </a:xfrm>
            <a:custGeom>
              <a:avLst/>
              <a:gdLst>
                <a:gd name="T0" fmla="*/ 160 w 160"/>
                <a:gd name="T1" fmla="*/ 26 h 456"/>
                <a:gd name="T2" fmla="*/ 160 w 160"/>
                <a:gd name="T3" fmla="*/ 41 h 456"/>
                <a:gd name="T4" fmla="*/ 128 w 160"/>
                <a:gd name="T5" fmla="*/ 40 h 456"/>
                <a:gd name="T6" fmla="*/ 110 w 160"/>
                <a:gd name="T7" fmla="*/ 41 h 456"/>
                <a:gd name="T8" fmla="*/ 108 w 160"/>
                <a:gd name="T9" fmla="*/ 189 h 456"/>
                <a:gd name="T10" fmla="*/ 110 w 160"/>
                <a:gd name="T11" fmla="*/ 456 h 456"/>
                <a:gd name="T12" fmla="*/ 87 w 160"/>
                <a:gd name="T13" fmla="*/ 455 h 456"/>
                <a:gd name="T14" fmla="*/ 65 w 160"/>
                <a:gd name="T15" fmla="*/ 456 h 456"/>
                <a:gd name="T16" fmla="*/ 66 w 160"/>
                <a:gd name="T17" fmla="*/ 258 h 456"/>
                <a:gd name="T18" fmla="*/ 65 w 160"/>
                <a:gd name="T19" fmla="*/ 41 h 456"/>
                <a:gd name="T20" fmla="*/ 49 w 160"/>
                <a:gd name="T21" fmla="*/ 40 h 456"/>
                <a:gd name="T22" fmla="*/ 0 w 160"/>
                <a:gd name="T23" fmla="*/ 41 h 456"/>
                <a:gd name="T24" fmla="*/ 1 w 160"/>
                <a:gd name="T25" fmla="*/ 21 h 456"/>
                <a:gd name="T26" fmla="*/ 4 w 160"/>
                <a:gd name="T27" fmla="*/ 0 h 456"/>
                <a:gd name="T28" fmla="*/ 88 w 160"/>
                <a:gd name="T29" fmla="*/ 2 h 456"/>
                <a:gd name="T30" fmla="*/ 160 w 160"/>
                <a:gd name="T31" fmla="*/ 0 h 456"/>
                <a:gd name="T32" fmla="*/ 160 w 160"/>
                <a:gd name="T33" fmla="*/ 26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0" h="456">
                  <a:moveTo>
                    <a:pt x="160" y="26"/>
                  </a:moveTo>
                  <a:cubicBezTo>
                    <a:pt x="160" y="29"/>
                    <a:pt x="160" y="34"/>
                    <a:pt x="160" y="41"/>
                  </a:cubicBezTo>
                  <a:cubicBezTo>
                    <a:pt x="148" y="40"/>
                    <a:pt x="137" y="40"/>
                    <a:pt x="128" y="40"/>
                  </a:cubicBezTo>
                  <a:cubicBezTo>
                    <a:pt x="122" y="40"/>
                    <a:pt x="115" y="40"/>
                    <a:pt x="110" y="41"/>
                  </a:cubicBezTo>
                  <a:cubicBezTo>
                    <a:pt x="109" y="77"/>
                    <a:pt x="108" y="127"/>
                    <a:pt x="108" y="189"/>
                  </a:cubicBezTo>
                  <a:cubicBezTo>
                    <a:pt x="108" y="234"/>
                    <a:pt x="109" y="323"/>
                    <a:pt x="110" y="456"/>
                  </a:cubicBezTo>
                  <a:cubicBezTo>
                    <a:pt x="103" y="456"/>
                    <a:pt x="95" y="455"/>
                    <a:pt x="87" y="455"/>
                  </a:cubicBezTo>
                  <a:cubicBezTo>
                    <a:pt x="80" y="455"/>
                    <a:pt x="72" y="456"/>
                    <a:pt x="65" y="456"/>
                  </a:cubicBezTo>
                  <a:cubicBezTo>
                    <a:pt x="65" y="370"/>
                    <a:pt x="66" y="304"/>
                    <a:pt x="66" y="258"/>
                  </a:cubicBezTo>
                  <a:cubicBezTo>
                    <a:pt x="66" y="209"/>
                    <a:pt x="65" y="137"/>
                    <a:pt x="65" y="41"/>
                  </a:cubicBezTo>
                  <a:cubicBezTo>
                    <a:pt x="61" y="40"/>
                    <a:pt x="56" y="40"/>
                    <a:pt x="49" y="40"/>
                  </a:cubicBezTo>
                  <a:cubicBezTo>
                    <a:pt x="40" y="40"/>
                    <a:pt x="15" y="40"/>
                    <a:pt x="0" y="41"/>
                  </a:cubicBezTo>
                  <a:cubicBezTo>
                    <a:pt x="1" y="34"/>
                    <a:pt x="1" y="28"/>
                    <a:pt x="1" y="21"/>
                  </a:cubicBezTo>
                  <a:cubicBezTo>
                    <a:pt x="1" y="14"/>
                    <a:pt x="5" y="7"/>
                    <a:pt x="4" y="0"/>
                  </a:cubicBezTo>
                  <a:cubicBezTo>
                    <a:pt x="24" y="1"/>
                    <a:pt x="58" y="2"/>
                    <a:pt x="88" y="2"/>
                  </a:cubicBezTo>
                  <a:cubicBezTo>
                    <a:pt x="117" y="2"/>
                    <a:pt x="141" y="1"/>
                    <a:pt x="160" y="0"/>
                  </a:cubicBezTo>
                  <a:cubicBezTo>
                    <a:pt x="160" y="13"/>
                    <a:pt x="160" y="22"/>
                    <a:pt x="160" y="26"/>
                  </a:cubicBezTo>
                  <a:close/>
                </a:path>
              </a:pathLst>
            </a:custGeom>
            <a:solidFill>
              <a:srgbClr val="2731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9"/>
            <p:cNvSpPr>
              <a:spLocks/>
            </p:cNvSpPr>
            <p:nvPr userDrawn="1"/>
          </p:nvSpPr>
          <p:spPr bwMode="auto">
            <a:xfrm>
              <a:off x="8128001" y="6350000"/>
              <a:ext cx="55563" cy="219075"/>
            </a:xfrm>
            <a:custGeom>
              <a:avLst/>
              <a:gdLst>
                <a:gd name="T0" fmla="*/ 55 w 117"/>
                <a:gd name="T1" fmla="*/ 455 h 456"/>
                <a:gd name="T2" fmla="*/ 0 w 117"/>
                <a:gd name="T3" fmla="*/ 456 h 456"/>
                <a:gd name="T4" fmla="*/ 2 w 117"/>
                <a:gd name="T5" fmla="*/ 215 h 456"/>
                <a:gd name="T6" fmla="*/ 0 w 117"/>
                <a:gd name="T7" fmla="*/ 0 h 456"/>
                <a:gd name="T8" fmla="*/ 85 w 117"/>
                <a:gd name="T9" fmla="*/ 1 h 456"/>
                <a:gd name="T10" fmla="*/ 115 w 117"/>
                <a:gd name="T11" fmla="*/ 0 h 456"/>
                <a:gd name="T12" fmla="*/ 114 w 117"/>
                <a:gd name="T13" fmla="*/ 20 h 456"/>
                <a:gd name="T14" fmla="*/ 115 w 117"/>
                <a:gd name="T15" fmla="*/ 41 h 456"/>
                <a:gd name="T16" fmla="*/ 77 w 117"/>
                <a:gd name="T17" fmla="*/ 40 h 456"/>
                <a:gd name="T18" fmla="*/ 45 w 117"/>
                <a:gd name="T19" fmla="*/ 41 h 456"/>
                <a:gd name="T20" fmla="*/ 45 w 117"/>
                <a:gd name="T21" fmla="*/ 116 h 456"/>
                <a:gd name="T22" fmla="*/ 45 w 117"/>
                <a:gd name="T23" fmla="*/ 154 h 456"/>
                <a:gd name="T24" fmla="*/ 92 w 117"/>
                <a:gd name="T25" fmla="*/ 155 h 456"/>
                <a:gd name="T26" fmla="*/ 111 w 117"/>
                <a:gd name="T27" fmla="*/ 154 h 456"/>
                <a:gd name="T28" fmla="*/ 110 w 117"/>
                <a:gd name="T29" fmla="*/ 171 h 456"/>
                <a:gd name="T30" fmla="*/ 111 w 117"/>
                <a:gd name="T31" fmla="*/ 193 h 456"/>
                <a:gd name="T32" fmla="*/ 77 w 117"/>
                <a:gd name="T33" fmla="*/ 193 h 456"/>
                <a:gd name="T34" fmla="*/ 45 w 117"/>
                <a:gd name="T35" fmla="*/ 193 h 456"/>
                <a:gd name="T36" fmla="*/ 45 w 117"/>
                <a:gd name="T37" fmla="*/ 303 h 456"/>
                <a:gd name="T38" fmla="*/ 45 w 117"/>
                <a:gd name="T39" fmla="*/ 417 h 456"/>
                <a:gd name="T40" fmla="*/ 84 w 117"/>
                <a:gd name="T41" fmla="*/ 418 h 456"/>
                <a:gd name="T42" fmla="*/ 117 w 117"/>
                <a:gd name="T43" fmla="*/ 417 h 456"/>
                <a:gd name="T44" fmla="*/ 116 w 117"/>
                <a:gd name="T45" fmla="*/ 437 h 456"/>
                <a:gd name="T46" fmla="*/ 117 w 117"/>
                <a:gd name="T47" fmla="*/ 456 h 456"/>
                <a:gd name="T48" fmla="*/ 55 w 117"/>
                <a:gd name="T49" fmla="*/ 455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7" h="456">
                  <a:moveTo>
                    <a:pt x="55" y="455"/>
                  </a:moveTo>
                  <a:cubicBezTo>
                    <a:pt x="36" y="455"/>
                    <a:pt x="17" y="456"/>
                    <a:pt x="0" y="456"/>
                  </a:cubicBezTo>
                  <a:cubicBezTo>
                    <a:pt x="1" y="348"/>
                    <a:pt x="2" y="267"/>
                    <a:pt x="2" y="215"/>
                  </a:cubicBezTo>
                  <a:cubicBezTo>
                    <a:pt x="2" y="143"/>
                    <a:pt x="1" y="71"/>
                    <a:pt x="0" y="0"/>
                  </a:cubicBezTo>
                  <a:cubicBezTo>
                    <a:pt x="27" y="0"/>
                    <a:pt x="55" y="1"/>
                    <a:pt x="85" y="1"/>
                  </a:cubicBezTo>
                  <a:cubicBezTo>
                    <a:pt x="93" y="1"/>
                    <a:pt x="103" y="0"/>
                    <a:pt x="115" y="0"/>
                  </a:cubicBezTo>
                  <a:cubicBezTo>
                    <a:pt x="114" y="7"/>
                    <a:pt x="114" y="14"/>
                    <a:pt x="114" y="20"/>
                  </a:cubicBezTo>
                  <a:cubicBezTo>
                    <a:pt x="114" y="27"/>
                    <a:pt x="114" y="34"/>
                    <a:pt x="115" y="41"/>
                  </a:cubicBezTo>
                  <a:cubicBezTo>
                    <a:pt x="101" y="40"/>
                    <a:pt x="88" y="40"/>
                    <a:pt x="77" y="40"/>
                  </a:cubicBezTo>
                  <a:cubicBezTo>
                    <a:pt x="65" y="40"/>
                    <a:pt x="55" y="40"/>
                    <a:pt x="45" y="41"/>
                  </a:cubicBezTo>
                  <a:cubicBezTo>
                    <a:pt x="45" y="60"/>
                    <a:pt x="45" y="86"/>
                    <a:pt x="45" y="116"/>
                  </a:cubicBezTo>
                  <a:cubicBezTo>
                    <a:pt x="45" y="126"/>
                    <a:pt x="45" y="139"/>
                    <a:pt x="45" y="154"/>
                  </a:cubicBezTo>
                  <a:cubicBezTo>
                    <a:pt x="60" y="154"/>
                    <a:pt x="76" y="155"/>
                    <a:pt x="92" y="155"/>
                  </a:cubicBezTo>
                  <a:cubicBezTo>
                    <a:pt x="97" y="155"/>
                    <a:pt x="103" y="154"/>
                    <a:pt x="111" y="154"/>
                  </a:cubicBezTo>
                  <a:cubicBezTo>
                    <a:pt x="111" y="158"/>
                    <a:pt x="110" y="165"/>
                    <a:pt x="110" y="171"/>
                  </a:cubicBezTo>
                  <a:cubicBezTo>
                    <a:pt x="110" y="178"/>
                    <a:pt x="111" y="185"/>
                    <a:pt x="111" y="193"/>
                  </a:cubicBezTo>
                  <a:cubicBezTo>
                    <a:pt x="99" y="193"/>
                    <a:pt x="88" y="193"/>
                    <a:pt x="77" y="193"/>
                  </a:cubicBezTo>
                  <a:cubicBezTo>
                    <a:pt x="66" y="193"/>
                    <a:pt x="55" y="193"/>
                    <a:pt x="45" y="193"/>
                  </a:cubicBezTo>
                  <a:cubicBezTo>
                    <a:pt x="45" y="234"/>
                    <a:pt x="45" y="271"/>
                    <a:pt x="45" y="303"/>
                  </a:cubicBezTo>
                  <a:cubicBezTo>
                    <a:pt x="45" y="334"/>
                    <a:pt x="45" y="372"/>
                    <a:pt x="45" y="417"/>
                  </a:cubicBezTo>
                  <a:cubicBezTo>
                    <a:pt x="60" y="417"/>
                    <a:pt x="73" y="418"/>
                    <a:pt x="84" y="418"/>
                  </a:cubicBezTo>
                  <a:cubicBezTo>
                    <a:pt x="96" y="418"/>
                    <a:pt x="107" y="417"/>
                    <a:pt x="117" y="417"/>
                  </a:cubicBezTo>
                  <a:cubicBezTo>
                    <a:pt x="117" y="423"/>
                    <a:pt x="116" y="430"/>
                    <a:pt x="116" y="437"/>
                  </a:cubicBezTo>
                  <a:cubicBezTo>
                    <a:pt x="116" y="443"/>
                    <a:pt x="117" y="450"/>
                    <a:pt x="117" y="456"/>
                  </a:cubicBezTo>
                  <a:cubicBezTo>
                    <a:pt x="96" y="456"/>
                    <a:pt x="75" y="455"/>
                    <a:pt x="55" y="455"/>
                  </a:cubicBezTo>
                  <a:close/>
                </a:path>
              </a:pathLst>
            </a:custGeom>
            <a:solidFill>
              <a:srgbClr val="2731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0"/>
            <p:cNvSpPr>
              <a:spLocks noEditPoints="1"/>
            </p:cNvSpPr>
            <p:nvPr userDrawn="1"/>
          </p:nvSpPr>
          <p:spPr bwMode="auto">
            <a:xfrm>
              <a:off x="8199438" y="6350000"/>
              <a:ext cx="84138" cy="219075"/>
            </a:xfrm>
            <a:custGeom>
              <a:avLst/>
              <a:gdLst>
                <a:gd name="T0" fmla="*/ 152 w 176"/>
                <a:gd name="T1" fmla="*/ 455 h 456"/>
                <a:gd name="T2" fmla="*/ 128 w 176"/>
                <a:gd name="T3" fmla="*/ 456 h 456"/>
                <a:gd name="T4" fmla="*/ 63 w 176"/>
                <a:gd name="T5" fmla="*/ 238 h 456"/>
                <a:gd name="T6" fmla="*/ 45 w 176"/>
                <a:gd name="T7" fmla="*/ 241 h 456"/>
                <a:gd name="T8" fmla="*/ 43 w 176"/>
                <a:gd name="T9" fmla="*/ 304 h 456"/>
                <a:gd name="T10" fmla="*/ 45 w 176"/>
                <a:gd name="T11" fmla="*/ 456 h 456"/>
                <a:gd name="T12" fmla="*/ 22 w 176"/>
                <a:gd name="T13" fmla="*/ 455 h 456"/>
                <a:gd name="T14" fmla="*/ 0 w 176"/>
                <a:gd name="T15" fmla="*/ 456 h 456"/>
                <a:gd name="T16" fmla="*/ 2 w 176"/>
                <a:gd name="T17" fmla="*/ 245 h 456"/>
                <a:gd name="T18" fmla="*/ 0 w 176"/>
                <a:gd name="T19" fmla="*/ 0 h 456"/>
                <a:gd name="T20" fmla="*/ 23 w 176"/>
                <a:gd name="T21" fmla="*/ 1 h 456"/>
                <a:gd name="T22" fmla="*/ 59 w 176"/>
                <a:gd name="T23" fmla="*/ 0 h 456"/>
                <a:gd name="T24" fmla="*/ 151 w 176"/>
                <a:gd name="T25" fmla="*/ 103 h 456"/>
                <a:gd name="T26" fmla="*/ 100 w 176"/>
                <a:gd name="T27" fmla="*/ 222 h 456"/>
                <a:gd name="T28" fmla="*/ 176 w 176"/>
                <a:gd name="T29" fmla="*/ 456 h 456"/>
                <a:gd name="T30" fmla="*/ 152 w 176"/>
                <a:gd name="T31" fmla="*/ 455 h 456"/>
                <a:gd name="T32" fmla="*/ 110 w 176"/>
                <a:gd name="T33" fmla="*/ 103 h 456"/>
                <a:gd name="T34" fmla="*/ 52 w 176"/>
                <a:gd name="T35" fmla="*/ 40 h 456"/>
                <a:gd name="T36" fmla="*/ 45 w 176"/>
                <a:gd name="T37" fmla="*/ 40 h 456"/>
                <a:gd name="T38" fmla="*/ 45 w 176"/>
                <a:gd name="T39" fmla="*/ 197 h 456"/>
                <a:gd name="T40" fmla="*/ 110 w 176"/>
                <a:gd name="T41" fmla="*/ 103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456">
                  <a:moveTo>
                    <a:pt x="152" y="455"/>
                  </a:moveTo>
                  <a:cubicBezTo>
                    <a:pt x="144" y="455"/>
                    <a:pt x="136" y="456"/>
                    <a:pt x="128" y="456"/>
                  </a:cubicBezTo>
                  <a:cubicBezTo>
                    <a:pt x="109" y="412"/>
                    <a:pt x="87" y="339"/>
                    <a:pt x="63" y="238"/>
                  </a:cubicBezTo>
                  <a:cubicBezTo>
                    <a:pt x="56" y="239"/>
                    <a:pt x="50" y="241"/>
                    <a:pt x="45" y="241"/>
                  </a:cubicBezTo>
                  <a:cubicBezTo>
                    <a:pt x="44" y="257"/>
                    <a:pt x="43" y="278"/>
                    <a:pt x="43" y="304"/>
                  </a:cubicBezTo>
                  <a:cubicBezTo>
                    <a:pt x="43" y="320"/>
                    <a:pt x="44" y="371"/>
                    <a:pt x="45" y="456"/>
                  </a:cubicBezTo>
                  <a:cubicBezTo>
                    <a:pt x="37" y="456"/>
                    <a:pt x="30" y="455"/>
                    <a:pt x="22" y="455"/>
                  </a:cubicBezTo>
                  <a:cubicBezTo>
                    <a:pt x="14" y="455"/>
                    <a:pt x="8" y="456"/>
                    <a:pt x="0" y="456"/>
                  </a:cubicBezTo>
                  <a:cubicBezTo>
                    <a:pt x="2" y="393"/>
                    <a:pt x="2" y="322"/>
                    <a:pt x="2" y="245"/>
                  </a:cubicBezTo>
                  <a:cubicBezTo>
                    <a:pt x="2" y="174"/>
                    <a:pt x="2" y="92"/>
                    <a:pt x="0" y="0"/>
                  </a:cubicBezTo>
                  <a:cubicBezTo>
                    <a:pt x="8" y="1"/>
                    <a:pt x="16" y="1"/>
                    <a:pt x="23" y="1"/>
                  </a:cubicBezTo>
                  <a:cubicBezTo>
                    <a:pt x="37" y="1"/>
                    <a:pt x="49" y="0"/>
                    <a:pt x="59" y="0"/>
                  </a:cubicBezTo>
                  <a:cubicBezTo>
                    <a:pt x="116" y="0"/>
                    <a:pt x="151" y="40"/>
                    <a:pt x="151" y="103"/>
                  </a:cubicBezTo>
                  <a:cubicBezTo>
                    <a:pt x="151" y="157"/>
                    <a:pt x="136" y="194"/>
                    <a:pt x="100" y="222"/>
                  </a:cubicBezTo>
                  <a:cubicBezTo>
                    <a:pt x="124" y="320"/>
                    <a:pt x="149" y="398"/>
                    <a:pt x="176" y="456"/>
                  </a:cubicBezTo>
                  <a:cubicBezTo>
                    <a:pt x="168" y="456"/>
                    <a:pt x="160" y="455"/>
                    <a:pt x="152" y="455"/>
                  </a:cubicBezTo>
                  <a:close/>
                  <a:moveTo>
                    <a:pt x="110" y="103"/>
                  </a:moveTo>
                  <a:cubicBezTo>
                    <a:pt x="110" y="59"/>
                    <a:pt x="93" y="40"/>
                    <a:pt x="52" y="40"/>
                  </a:cubicBezTo>
                  <a:cubicBezTo>
                    <a:pt x="45" y="40"/>
                    <a:pt x="45" y="40"/>
                    <a:pt x="45" y="40"/>
                  </a:cubicBezTo>
                  <a:cubicBezTo>
                    <a:pt x="45" y="197"/>
                    <a:pt x="45" y="197"/>
                    <a:pt x="45" y="197"/>
                  </a:cubicBezTo>
                  <a:cubicBezTo>
                    <a:pt x="87" y="193"/>
                    <a:pt x="110" y="161"/>
                    <a:pt x="110" y="103"/>
                  </a:cubicBezTo>
                  <a:close/>
                </a:path>
              </a:pathLst>
            </a:custGeom>
            <a:solidFill>
              <a:srgbClr val="2731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1"/>
            <p:cNvSpPr>
              <a:spLocks/>
            </p:cNvSpPr>
            <p:nvPr userDrawn="1"/>
          </p:nvSpPr>
          <p:spPr bwMode="auto">
            <a:xfrm>
              <a:off x="8272463" y="6302375"/>
              <a:ext cx="92075" cy="266700"/>
            </a:xfrm>
            <a:custGeom>
              <a:avLst/>
              <a:gdLst>
                <a:gd name="T0" fmla="*/ 60 w 190"/>
                <a:gd name="T1" fmla="*/ 136 h 554"/>
                <a:gd name="T2" fmla="*/ 105 w 190"/>
                <a:gd name="T3" fmla="*/ 240 h 554"/>
                <a:gd name="T4" fmla="*/ 190 w 190"/>
                <a:gd name="T5" fmla="*/ 418 h 554"/>
                <a:gd name="T6" fmla="*/ 23 w 190"/>
                <a:gd name="T7" fmla="*/ 554 h 554"/>
                <a:gd name="T8" fmla="*/ 0 w 190"/>
                <a:gd name="T9" fmla="*/ 512 h 554"/>
                <a:gd name="T10" fmla="*/ 145 w 190"/>
                <a:gd name="T11" fmla="*/ 422 h 554"/>
                <a:gd name="T12" fmla="*/ 80 w 190"/>
                <a:gd name="T13" fmla="*/ 279 h 554"/>
                <a:gd name="T14" fmla="*/ 15 w 190"/>
                <a:gd name="T15" fmla="*/ 138 h 554"/>
                <a:gd name="T16" fmla="*/ 145 w 190"/>
                <a:gd name="T17" fmla="*/ 0 h 554"/>
                <a:gd name="T18" fmla="*/ 162 w 190"/>
                <a:gd name="T19" fmla="*/ 38 h 554"/>
                <a:gd name="T20" fmla="*/ 60 w 190"/>
                <a:gd name="T21" fmla="*/ 136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554">
                  <a:moveTo>
                    <a:pt x="60" y="136"/>
                  </a:moveTo>
                  <a:cubicBezTo>
                    <a:pt x="60" y="170"/>
                    <a:pt x="78" y="200"/>
                    <a:pt x="105" y="240"/>
                  </a:cubicBezTo>
                  <a:cubicBezTo>
                    <a:pt x="153" y="308"/>
                    <a:pt x="190" y="359"/>
                    <a:pt x="190" y="418"/>
                  </a:cubicBezTo>
                  <a:cubicBezTo>
                    <a:pt x="190" y="490"/>
                    <a:pt x="108" y="535"/>
                    <a:pt x="23" y="554"/>
                  </a:cubicBezTo>
                  <a:cubicBezTo>
                    <a:pt x="18" y="541"/>
                    <a:pt x="8" y="525"/>
                    <a:pt x="0" y="512"/>
                  </a:cubicBezTo>
                  <a:cubicBezTo>
                    <a:pt x="66" y="502"/>
                    <a:pt x="145" y="473"/>
                    <a:pt x="145" y="422"/>
                  </a:cubicBezTo>
                  <a:cubicBezTo>
                    <a:pt x="145" y="376"/>
                    <a:pt x="118" y="333"/>
                    <a:pt x="80" y="279"/>
                  </a:cubicBezTo>
                  <a:cubicBezTo>
                    <a:pt x="43" y="227"/>
                    <a:pt x="15" y="188"/>
                    <a:pt x="15" y="138"/>
                  </a:cubicBezTo>
                  <a:cubicBezTo>
                    <a:pt x="15" y="67"/>
                    <a:pt x="62" y="15"/>
                    <a:pt x="145" y="0"/>
                  </a:cubicBezTo>
                  <a:cubicBezTo>
                    <a:pt x="150" y="14"/>
                    <a:pt x="156" y="27"/>
                    <a:pt x="162" y="38"/>
                  </a:cubicBezTo>
                  <a:cubicBezTo>
                    <a:pt x="98" y="45"/>
                    <a:pt x="60" y="83"/>
                    <a:pt x="60" y="136"/>
                  </a:cubicBezTo>
                  <a:close/>
                </a:path>
              </a:pathLst>
            </a:custGeom>
            <a:solidFill>
              <a:srgbClr val="2731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2"/>
            <p:cNvSpPr>
              <a:spLocks/>
            </p:cNvSpPr>
            <p:nvPr userDrawn="1"/>
          </p:nvSpPr>
          <p:spPr bwMode="auto">
            <a:xfrm>
              <a:off x="8343901" y="6350000"/>
              <a:ext cx="93663" cy="219075"/>
            </a:xfrm>
            <a:custGeom>
              <a:avLst/>
              <a:gdLst>
                <a:gd name="T0" fmla="*/ 118 w 193"/>
                <a:gd name="T1" fmla="*/ 212 h 456"/>
                <a:gd name="T2" fmla="*/ 118 w 193"/>
                <a:gd name="T3" fmla="*/ 387 h 456"/>
                <a:gd name="T4" fmla="*/ 118 w 193"/>
                <a:gd name="T5" fmla="*/ 456 h 456"/>
                <a:gd name="T6" fmla="*/ 95 w 193"/>
                <a:gd name="T7" fmla="*/ 456 h 456"/>
                <a:gd name="T8" fmla="*/ 73 w 193"/>
                <a:gd name="T9" fmla="*/ 456 h 456"/>
                <a:gd name="T10" fmla="*/ 74 w 193"/>
                <a:gd name="T11" fmla="*/ 333 h 456"/>
                <a:gd name="T12" fmla="*/ 73 w 193"/>
                <a:gd name="T13" fmla="*/ 212 h 456"/>
                <a:gd name="T14" fmla="*/ 0 w 193"/>
                <a:gd name="T15" fmla="*/ 0 h 456"/>
                <a:gd name="T16" fmla="*/ 25 w 193"/>
                <a:gd name="T17" fmla="*/ 1 h 456"/>
                <a:gd name="T18" fmla="*/ 48 w 193"/>
                <a:gd name="T19" fmla="*/ 0 h 456"/>
                <a:gd name="T20" fmla="*/ 96 w 193"/>
                <a:gd name="T21" fmla="*/ 158 h 456"/>
                <a:gd name="T22" fmla="*/ 144 w 193"/>
                <a:gd name="T23" fmla="*/ 0 h 456"/>
                <a:gd name="T24" fmla="*/ 169 w 193"/>
                <a:gd name="T25" fmla="*/ 1 h 456"/>
                <a:gd name="T26" fmla="*/ 193 w 193"/>
                <a:gd name="T27" fmla="*/ 0 h 456"/>
                <a:gd name="T28" fmla="*/ 118 w 193"/>
                <a:gd name="T29" fmla="*/ 212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3" h="456">
                  <a:moveTo>
                    <a:pt x="118" y="212"/>
                  </a:moveTo>
                  <a:cubicBezTo>
                    <a:pt x="118" y="286"/>
                    <a:pt x="118" y="345"/>
                    <a:pt x="118" y="387"/>
                  </a:cubicBezTo>
                  <a:cubicBezTo>
                    <a:pt x="118" y="418"/>
                    <a:pt x="118" y="442"/>
                    <a:pt x="118" y="456"/>
                  </a:cubicBezTo>
                  <a:cubicBezTo>
                    <a:pt x="110" y="456"/>
                    <a:pt x="102" y="456"/>
                    <a:pt x="95" y="456"/>
                  </a:cubicBezTo>
                  <a:cubicBezTo>
                    <a:pt x="87" y="456"/>
                    <a:pt x="80" y="456"/>
                    <a:pt x="73" y="456"/>
                  </a:cubicBezTo>
                  <a:cubicBezTo>
                    <a:pt x="74" y="415"/>
                    <a:pt x="74" y="374"/>
                    <a:pt x="74" y="333"/>
                  </a:cubicBezTo>
                  <a:cubicBezTo>
                    <a:pt x="74" y="284"/>
                    <a:pt x="74" y="244"/>
                    <a:pt x="73" y="212"/>
                  </a:cubicBezTo>
                  <a:cubicBezTo>
                    <a:pt x="65" y="188"/>
                    <a:pt x="41" y="117"/>
                    <a:pt x="0" y="0"/>
                  </a:cubicBezTo>
                  <a:cubicBezTo>
                    <a:pt x="8" y="0"/>
                    <a:pt x="17" y="1"/>
                    <a:pt x="25" y="1"/>
                  </a:cubicBezTo>
                  <a:cubicBezTo>
                    <a:pt x="33" y="1"/>
                    <a:pt x="41" y="0"/>
                    <a:pt x="48" y="0"/>
                  </a:cubicBezTo>
                  <a:cubicBezTo>
                    <a:pt x="61" y="54"/>
                    <a:pt x="76" y="106"/>
                    <a:pt x="96" y="158"/>
                  </a:cubicBezTo>
                  <a:cubicBezTo>
                    <a:pt x="114" y="109"/>
                    <a:pt x="128" y="56"/>
                    <a:pt x="144" y="0"/>
                  </a:cubicBezTo>
                  <a:cubicBezTo>
                    <a:pt x="153" y="0"/>
                    <a:pt x="160" y="1"/>
                    <a:pt x="169" y="1"/>
                  </a:cubicBezTo>
                  <a:cubicBezTo>
                    <a:pt x="177" y="1"/>
                    <a:pt x="185" y="0"/>
                    <a:pt x="193" y="0"/>
                  </a:cubicBezTo>
                  <a:cubicBezTo>
                    <a:pt x="177" y="40"/>
                    <a:pt x="153" y="111"/>
                    <a:pt x="118" y="212"/>
                  </a:cubicBezTo>
                  <a:close/>
                </a:path>
              </a:pathLst>
            </a:custGeom>
            <a:solidFill>
              <a:srgbClr val="2731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3"/>
            <p:cNvSpPr>
              <a:spLocks/>
            </p:cNvSpPr>
            <p:nvPr userDrawn="1"/>
          </p:nvSpPr>
          <p:spPr bwMode="auto">
            <a:xfrm>
              <a:off x="8432801" y="6348413"/>
              <a:ext cx="103188" cy="225425"/>
            </a:xfrm>
            <a:custGeom>
              <a:avLst/>
              <a:gdLst>
                <a:gd name="T0" fmla="*/ 45 w 212"/>
                <a:gd name="T1" fmla="*/ 111 h 467"/>
                <a:gd name="T2" fmla="*/ 102 w 212"/>
                <a:gd name="T3" fmla="*/ 217 h 467"/>
                <a:gd name="T4" fmla="*/ 158 w 212"/>
                <a:gd name="T5" fmla="*/ 341 h 467"/>
                <a:gd name="T6" fmla="*/ 40 w 212"/>
                <a:gd name="T7" fmla="*/ 467 h 467"/>
                <a:gd name="T8" fmla="*/ 17 w 212"/>
                <a:gd name="T9" fmla="*/ 428 h 467"/>
                <a:gd name="T10" fmla="*/ 114 w 212"/>
                <a:gd name="T11" fmla="*/ 345 h 467"/>
                <a:gd name="T12" fmla="*/ 57 w 212"/>
                <a:gd name="T13" fmla="*/ 227 h 467"/>
                <a:gd name="T14" fmla="*/ 0 w 212"/>
                <a:gd name="T15" fmla="*/ 112 h 467"/>
                <a:gd name="T16" fmla="*/ 148 w 212"/>
                <a:gd name="T17" fmla="*/ 1 h 467"/>
                <a:gd name="T18" fmla="*/ 171 w 212"/>
                <a:gd name="T19" fmla="*/ 40 h 467"/>
                <a:gd name="T20" fmla="*/ 45 w 212"/>
                <a:gd name="T21" fmla="*/ 111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2" h="467">
                  <a:moveTo>
                    <a:pt x="45" y="111"/>
                  </a:moveTo>
                  <a:cubicBezTo>
                    <a:pt x="46" y="143"/>
                    <a:pt x="70" y="173"/>
                    <a:pt x="102" y="217"/>
                  </a:cubicBezTo>
                  <a:cubicBezTo>
                    <a:pt x="136" y="264"/>
                    <a:pt x="158" y="301"/>
                    <a:pt x="158" y="341"/>
                  </a:cubicBezTo>
                  <a:cubicBezTo>
                    <a:pt x="158" y="403"/>
                    <a:pt x="116" y="451"/>
                    <a:pt x="40" y="467"/>
                  </a:cubicBezTo>
                  <a:cubicBezTo>
                    <a:pt x="32" y="452"/>
                    <a:pt x="25" y="439"/>
                    <a:pt x="17" y="428"/>
                  </a:cubicBezTo>
                  <a:cubicBezTo>
                    <a:pt x="79" y="420"/>
                    <a:pt x="114" y="386"/>
                    <a:pt x="114" y="345"/>
                  </a:cubicBezTo>
                  <a:cubicBezTo>
                    <a:pt x="114" y="305"/>
                    <a:pt x="91" y="272"/>
                    <a:pt x="57" y="227"/>
                  </a:cubicBezTo>
                  <a:cubicBezTo>
                    <a:pt x="25" y="184"/>
                    <a:pt x="0" y="150"/>
                    <a:pt x="0" y="112"/>
                  </a:cubicBezTo>
                  <a:cubicBezTo>
                    <a:pt x="0" y="49"/>
                    <a:pt x="57" y="0"/>
                    <a:pt x="148" y="1"/>
                  </a:cubicBezTo>
                  <a:cubicBezTo>
                    <a:pt x="212" y="2"/>
                    <a:pt x="121" y="43"/>
                    <a:pt x="171" y="40"/>
                  </a:cubicBezTo>
                  <a:cubicBezTo>
                    <a:pt x="91" y="45"/>
                    <a:pt x="43" y="65"/>
                    <a:pt x="45" y="111"/>
                  </a:cubicBezTo>
                  <a:close/>
                </a:path>
              </a:pathLst>
            </a:custGeom>
            <a:solidFill>
              <a:srgbClr val="2731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4"/>
            <p:cNvSpPr>
              <a:spLocks/>
            </p:cNvSpPr>
            <p:nvPr userDrawn="1"/>
          </p:nvSpPr>
          <p:spPr bwMode="auto">
            <a:xfrm>
              <a:off x="8505826" y="6350000"/>
              <a:ext cx="71438" cy="219075"/>
            </a:xfrm>
            <a:custGeom>
              <a:avLst/>
              <a:gdLst>
                <a:gd name="T0" fmla="*/ 146 w 147"/>
                <a:gd name="T1" fmla="*/ 26 h 456"/>
                <a:gd name="T2" fmla="*/ 147 w 147"/>
                <a:gd name="T3" fmla="*/ 41 h 456"/>
                <a:gd name="T4" fmla="*/ 115 w 147"/>
                <a:gd name="T5" fmla="*/ 40 h 456"/>
                <a:gd name="T6" fmla="*/ 97 w 147"/>
                <a:gd name="T7" fmla="*/ 41 h 456"/>
                <a:gd name="T8" fmla="*/ 95 w 147"/>
                <a:gd name="T9" fmla="*/ 189 h 456"/>
                <a:gd name="T10" fmla="*/ 97 w 147"/>
                <a:gd name="T11" fmla="*/ 456 h 456"/>
                <a:gd name="T12" fmla="*/ 74 w 147"/>
                <a:gd name="T13" fmla="*/ 455 h 456"/>
                <a:gd name="T14" fmla="*/ 51 w 147"/>
                <a:gd name="T15" fmla="*/ 456 h 456"/>
                <a:gd name="T16" fmla="*/ 53 w 147"/>
                <a:gd name="T17" fmla="*/ 258 h 456"/>
                <a:gd name="T18" fmla="*/ 51 w 147"/>
                <a:gd name="T19" fmla="*/ 41 h 456"/>
                <a:gd name="T20" fmla="*/ 36 w 147"/>
                <a:gd name="T21" fmla="*/ 40 h 456"/>
                <a:gd name="T22" fmla="*/ 0 w 147"/>
                <a:gd name="T23" fmla="*/ 41 h 456"/>
                <a:gd name="T24" fmla="*/ 0 w 147"/>
                <a:gd name="T25" fmla="*/ 21 h 456"/>
                <a:gd name="T26" fmla="*/ 0 w 147"/>
                <a:gd name="T27" fmla="*/ 0 h 456"/>
                <a:gd name="T28" fmla="*/ 75 w 147"/>
                <a:gd name="T29" fmla="*/ 2 h 456"/>
                <a:gd name="T30" fmla="*/ 147 w 147"/>
                <a:gd name="T31" fmla="*/ 0 h 456"/>
                <a:gd name="T32" fmla="*/ 146 w 147"/>
                <a:gd name="T33" fmla="*/ 26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7" h="456">
                  <a:moveTo>
                    <a:pt x="146" y="26"/>
                  </a:moveTo>
                  <a:cubicBezTo>
                    <a:pt x="146" y="29"/>
                    <a:pt x="147" y="34"/>
                    <a:pt x="147" y="41"/>
                  </a:cubicBezTo>
                  <a:cubicBezTo>
                    <a:pt x="135" y="40"/>
                    <a:pt x="124" y="40"/>
                    <a:pt x="115" y="40"/>
                  </a:cubicBezTo>
                  <a:cubicBezTo>
                    <a:pt x="108" y="40"/>
                    <a:pt x="102" y="40"/>
                    <a:pt x="97" y="41"/>
                  </a:cubicBezTo>
                  <a:cubicBezTo>
                    <a:pt x="95" y="77"/>
                    <a:pt x="95" y="127"/>
                    <a:pt x="95" y="189"/>
                  </a:cubicBezTo>
                  <a:cubicBezTo>
                    <a:pt x="95" y="234"/>
                    <a:pt x="95" y="323"/>
                    <a:pt x="97" y="456"/>
                  </a:cubicBezTo>
                  <a:cubicBezTo>
                    <a:pt x="89" y="456"/>
                    <a:pt x="82" y="455"/>
                    <a:pt x="74" y="455"/>
                  </a:cubicBezTo>
                  <a:cubicBezTo>
                    <a:pt x="67" y="455"/>
                    <a:pt x="59" y="456"/>
                    <a:pt x="51" y="456"/>
                  </a:cubicBezTo>
                  <a:cubicBezTo>
                    <a:pt x="52" y="370"/>
                    <a:pt x="53" y="304"/>
                    <a:pt x="53" y="258"/>
                  </a:cubicBezTo>
                  <a:cubicBezTo>
                    <a:pt x="53" y="209"/>
                    <a:pt x="52" y="137"/>
                    <a:pt x="51" y="41"/>
                  </a:cubicBezTo>
                  <a:cubicBezTo>
                    <a:pt x="48" y="40"/>
                    <a:pt x="43" y="40"/>
                    <a:pt x="36" y="40"/>
                  </a:cubicBezTo>
                  <a:cubicBezTo>
                    <a:pt x="27" y="40"/>
                    <a:pt x="15" y="40"/>
                    <a:pt x="0" y="41"/>
                  </a:cubicBezTo>
                  <a:cubicBezTo>
                    <a:pt x="0" y="34"/>
                    <a:pt x="0" y="28"/>
                    <a:pt x="0" y="21"/>
                  </a:cubicBezTo>
                  <a:cubicBezTo>
                    <a:pt x="0" y="14"/>
                    <a:pt x="0" y="7"/>
                    <a:pt x="0" y="0"/>
                  </a:cubicBezTo>
                  <a:cubicBezTo>
                    <a:pt x="19" y="1"/>
                    <a:pt x="45" y="2"/>
                    <a:pt x="75" y="2"/>
                  </a:cubicBezTo>
                  <a:cubicBezTo>
                    <a:pt x="104" y="2"/>
                    <a:pt x="128" y="1"/>
                    <a:pt x="147" y="0"/>
                  </a:cubicBezTo>
                  <a:cubicBezTo>
                    <a:pt x="147" y="13"/>
                    <a:pt x="146" y="22"/>
                    <a:pt x="146" y="26"/>
                  </a:cubicBezTo>
                  <a:close/>
                </a:path>
              </a:pathLst>
            </a:custGeom>
            <a:solidFill>
              <a:srgbClr val="2731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5"/>
            <p:cNvSpPr>
              <a:spLocks/>
            </p:cNvSpPr>
            <p:nvPr userDrawn="1"/>
          </p:nvSpPr>
          <p:spPr bwMode="auto">
            <a:xfrm>
              <a:off x="8588376" y="6350000"/>
              <a:ext cx="57150" cy="219075"/>
            </a:xfrm>
            <a:custGeom>
              <a:avLst/>
              <a:gdLst>
                <a:gd name="T0" fmla="*/ 55 w 117"/>
                <a:gd name="T1" fmla="*/ 455 h 456"/>
                <a:gd name="T2" fmla="*/ 0 w 117"/>
                <a:gd name="T3" fmla="*/ 456 h 456"/>
                <a:gd name="T4" fmla="*/ 2 w 117"/>
                <a:gd name="T5" fmla="*/ 215 h 456"/>
                <a:gd name="T6" fmla="*/ 0 w 117"/>
                <a:gd name="T7" fmla="*/ 0 h 456"/>
                <a:gd name="T8" fmla="*/ 85 w 117"/>
                <a:gd name="T9" fmla="*/ 1 h 456"/>
                <a:gd name="T10" fmla="*/ 114 w 117"/>
                <a:gd name="T11" fmla="*/ 0 h 456"/>
                <a:gd name="T12" fmla="*/ 114 w 117"/>
                <a:gd name="T13" fmla="*/ 20 h 456"/>
                <a:gd name="T14" fmla="*/ 114 w 117"/>
                <a:gd name="T15" fmla="*/ 41 h 456"/>
                <a:gd name="T16" fmla="*/ 76 w 117"/>
                <a:gd name="T17" fmla="*/ 40 h 456"/>
                <a:gd name="T18" fmla="*/ 45 w 117"/>
                <a:gd name="T19" fmla="*/ 41 h 456"/>
                <a:gd name="T20" fmla="*/ 45 w 117"/>
                <a:gd name="T21" fmla="*/ 116 h 456"/>
                <a:gd name="T22" fmla="*/ 45 w 117"/>
                <a:gd name="T23" fmla="*/ 154 h 456"/>
                <a:gd name="T24" fmla="*/ 92 w 117"/>
                <a:gd name="T25" fmla="*/ 155 h 456"/>
                <a:gd name="T26" fmla="*/ 111 w 117"/>
                <a:gd name="T27" fmla="*/ 154 h 456"/>
                <a:gd name="T28" fmla="*/ 110 w 117"/>
                <a:gd name="T29" fmla="*/ 171 h 456"/>
                <a:gd name="T30" fmla="*/ 111 w 117"/>
                <a:gd name="T31" fmla="*/ 193 h 456"/>
                <a:gd name="T32" fmla="*/ 76 w 117"/>
                <a:gd name="T33" fmla="*/ 193 h 456"/>
                <a:gd name="T34" fmla="*/ 45 w 117"/>
                <a:gd name="T35" fmla="*/ 193 h 456"/>
                <a:gd name="T36" fmla="*/ 45 w 117"/>
                <a:gd name="T37" fmla="*/ 303 h 456"/>
                <a:gd name="T38" fmla="*/ 45 w 117"/>
                <a:gd name="T39" fmla="*/ 417 h 456"/>
                <a:gd name="T40" fmla="*/ 84 w 117"/>
                <a:gd name="T41" fmla="*/ 418 h 456"/>
                <a:gd name="T42" fmla="*/ 117 w 117"/>
                <a:gd name="T43" fmla="*/ 417 h 456"/>
                <a:gd name="T44" fmla="*/ 116 w 117"/>
                <a:gd name="T45" fmla="*/ 437 h 456"/>
                <a:gd name="T46" fmla="*/ 117 w 117"/>
                <a:gd name="T47" fmla="*/ 456 h 456"/>
                <a:gd name="T48" fmla="*/ 55 w 117"/>
                <a:gd name="T49" fmla="*/ 455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7" h="456">
                  <a:moveTo>
                    <a:pt x="55" y="455"/>
                  </a:moveTo>
                  <a:cubicBezTo>
                    <a:pt x="35" y="455"/>
                    <a:pt x="17" y="456"/>
                    <a:pt x="0" y="456"/>
                  </a:cubicBezTo>
                  <a:cubicBezTo>
                    <a:pt x="1" y="348"/>
                    <a:pt x="2" y="267"/>
                    <a:pt x="2" y="215"/>
                  </a:cubicBezTo>
                  <a:cubicBezTo>
                    <a:pt x="2" y="143"/>
                    <a:pt x="1" y="71"/>
                    <a:pt x="0" y="0"/>
                  </a:cubicBezTo>
                  <a:cubicBezTo>
                    <a:pt x="27" y="0"/>
                    <a:pt x="55" y="1"/>
                    <a:pt x="85" y="1"/>
                  </a:cubicBezTo>
                  <a:cubicBezTo>
                    <a:pt x="93" y="1"/>
                    <a:pt x="103" y="0"/>
                    <a:pt x="114" y="0"/>
                  </a:cubicBezTo>
                  <a:cubicBezTo>
                    <a:pt x="114" y="7"/>
                    <a:pt x="114" y="14"/>
                    <a:pt x="114" y="20"/>
                  </a:cubicBezTo>
                  <a:cubicBezTo>
                    <a:pt x="114" y="27"/>
                    <a:pt x="114" y="34"/>
                    <a:pt x="114" y="41"/>
                  </a:cubicBezTo>
                  <a:cubicBezTo>
                    <a:pt x="101" y="40"/>
                    <a:pt x="88" y="40"/>
                    <a:pt x="76" y="40"/>
                  </a:cubicBezTo>
                  <a:cubicBezTo>
                    <a:pt x="65" y="40"/>
                    <a:pt x="54" y="40"/>
                    <a:pt x="45" y="41"/>
                  </a:cubicBezTo>
                  <a:cubicBezTo>
                    <a:pt x="45" y="60"/>
                    <a:pt x="45" y="86"/>
                    <a:pt x="45" y="116"/>
                  </a:cubicBezTo>
                  <a:cubicBezTo>
                    <a:pt x="45" y="126"/>
                    <a:pt x="45" y="139"/>
                    <a:pt x="45" y="154"/>
                  </a:cubicBezTo>
                  <a:cubicBezTo>
                    <a:pt x="60" y="154"/>
                    <a:pt x="76" y="155"/>
                    <a:pt x="92" y="155"/>
                  </a:cubicBezTo>
                  <a:cubicBezTo>
                    <a:pt x="97" y="155"/>
                    <a:pt x="103" y="154"/>
                    <a:pt x="111" y="154"/>
                  </a:cubicBezTo>
                  <a:cubicBezTo>
                    <a:pt x="111" y="158"/>
                    <a:pt x="110" y="165"/>
                    <a:pt x="110" y="171"/>
                  </a:cubicBezTo>
                  <a:cubicBezTo>
                    <a:pt x="110" y="178"/>
                    <a:pt x="111" y="185"/>
                    <a:pt x="111" y="193"/>
                  </a:cubicBezTo>
                  <a:cubicBezTo>
                    <a:pt x="99" y="193"/>
                    <a:pt x="88" y="193"/>
                    <a:pt x="76" y="193"/>
                  </a:cubicBezTo>
                  <a:cubicBezTo>
                    <a:pt x="66" y="193"/>
                    <a:pt x="55" y="193"/>
                    <a:pt x="45" y="193"/>
                  </a:cubicBezTo>
                  <a:cubicBezTo>
                    <a:pt x="45" y="234"/>
                    <a:pt x="45" y="271"/>
                    <a:pt x="45" y="303"/>
                  </a:cubicBezTo>
                  <a:cubicBezTo>
                    <a:pt x="45" y="334"/>
                    <a:pt x="45" y="372"/>
                    <a:pt x="45" y="417"/>
                  </a:cubicBezTo>
                  <a:cubicBezTo>
                    <a:pt x="60" y="417"/>
                    <a:pt x="73" y="418"/>
                    <a:pt x="84" y="418"/>
                  </a:cubicBezTo>
                  <a:cubicBezTo>
                    <a:pt x="96" y="418"/>
                    <a:pt x="107" y="417"/>
                    <a:pt x="117" y="417"/>
                  </a:cubicBezTo>
                  <a:cubicBezTo>
                    <a:pt x="117" y="423"/>
                    <a:pt x="116" y="430"/>
                    <a:pt x="116" y="437"/>
                  </a:cubicBezTo>
                  <a:cubicBezTo>
                    <a:pt x="116" y="443"/>
                    <a:pt x="117" y="450"/>
                    <a:pt x="117" y="456"/>
                  </a:cubicBezTo>
                  <a:cubicBezTo>
                    <a:pt x="95" y="456"/>
                    <a:pt x="75" y="455"/>
                    <a:pt x="55" y="455"/>
                  </a:cubicBezTo>
                  <a:close/>
                </a:path>
              </a:pathLst>
            </a:custGeom>
            <a:solidFill>
              <a:srgbClr val="2731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6"/>
            <p:cNvSpPr>
              <a:spLocks/>
            </p:cNvSpPr>
            <p:nvPr userDrawn="1"/>
          </p:nvSpPr>
          <p:spPr bwMode="auto">
            <a:xfrm>
              <a:off x="8656638" y="6350000"/>
              <a:ext cx="127000" cy="219075"/>
            </a:xfrm>
            <a:custGeom>
              <a:avLst/>
              <a:gdLst>
                <a:gd name="T0" fmla="*/ 239 w 262"/>
                <a:gd name="T1" fmla="*/ 456 h 456"/>
                <a:gd name="T2" fmla="*/ 215 w 262"/>
                <a:gd name="T3" fmla="*/ 456 h 456"/>
                <a:gd name="T4" fmla="*/ 190 w 262"/>
                <a:gd name="T5" fmla="*/ 136 h 456"/>
                <a:gd name="T6" fmla="*/ 187 w 262"/>
                <a:gd name="T7" fmla="*/ 136 h 456"/>
                <a:gd name="T8" fmla="*/ 147 w 262"/>
                <a:gd name="T9" fmla="*/ 358 h 456"/>
                <a:gd name="T10" fmla="*/ 129 w 262"/>
                <a:gd name="T11" fmla="*/ 358 h 456"/>
                <a:gd name="T12" fmla="*/ 112 w 262"/>
                <a:gd name="T13" fmla="*/ 358 h 456"/>
                <a:gd name="T14" fmla="*/ 73 w 262"/>
                <a:gd name="T15" fmla="*/ 136 h 456"/>
                <a:gd name="T16" fmla="*/ 71 w 262"/>
                <a:gd name="T17" fmla="*/ 136 h 456"/>
                <a:gd name="T18" fmla="*/ 47 w 262"/>
                <a:gd name="T19" fmla="*/ 456 h 456"/>
                <a:gd name="T20" fmla="*/ 24 w 262"/>
                <a:gd name="T21" fmla="*/ 455 h 456"/>
                <a:gd name="T22" fmla="*/ 0 w 262"/>
                <a:gd name="T23" fmla="*/ 456 h 456"/>
                <a:gd name="T24" fmla="*/ 47 w 262"/>
                <a:gd name="T25" fmla="*/ 0 h 456"/>
                <a:gd name="T26" fmla="*/ 66 w 262"/>
                <a:gd name="T27" fmla="*/ 1 h 456"/>
                <a:gd name="T28" fmla="*/ 87 w 262"/>
                <a:gd name="T29" fmla="*/ 0 h 456"/>
                <a:gd name="T30" fmla="*/ 129 w 262"/>
                <a:gd name="T31" fmla="*/ 289 h 456"/>
                <a:gd name="T32" fmla="*/ 132 w 262"/>
                <a:gd name="T33" fmla="*/ 289 h 456"/>
                <a:gd name="T34" fmla="*/ 176 w 262"/>
                <a:gd name="T35" fmla="*/ 0 h 456"/>
                <a:gd name="T36" fmla="*/ 196 w 262"/>
                <a:gd name="T37" fmla="*/ 1 h 456"/>
                <a:gd name="T38" fmla="*/ 215 w 262"/>
                <a:gd name="T39" fmla="*/ 0 h 456"/>
                <a:gd name="T40" fmla="*/ 262 w 262"/>
                <a:gd name="T41" fmla="*/ 456 h 456"/>
                <a:gd name="T42" fmla="*/ 239 w 262"/>
                <a:gd name="T43" fmla="*/ 456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2" h="456">
                  <a:moveTo>
                    <a:pt x="239" y="456"/>
                  </a:moveTo>
                  <a:cubicBezTo>
                    <a:pt x="231" y="456"/>
                    <a:pt x="224" y="456"/>
                    <a:pt x="215" y="456"/>
                  </a:cubicBezTo>
                  <a:cubicBezTo>
                    <a:pt x="208" y="355"/>
                    <a:pt x="199" y="248"/>
                    <a:pt x="190" y="136"/>
                  </a:cubicBezTo>
                  <a:cubicBezTo>
                    <a:pt x="187" y="136"/>
                    <a:pt x="187" y="136"/>
                    <a:pt x="187" y="136"/>
                  </a:cubicBezTo>
                  <a:cubicBezTo>
                    <a:pt x="180" y="175"/>
                    <a:pt x="167" y="250"/>
                    <a:pt x="147" y="358"/>
                  </a:cubicBezTo>
                  <a:cubicBezTo>
                    <a:pt x="142" y="358"/>
                    <a:pt x="136" y="358"/>
                    <a:pt x="129" y="358"/>
                  </a:cubicBezTo>
                  <a:cubicBezTo>
                    <a:pt x="124" y="358"/>
                    <a:pt x="118" y="358"/>
                    <a:pt x="112" y="358"/>
                  </a:cubicBezTo>
                  <a:cubicBezTo>
                    <a:pt x="103" y="308"/>
                    <a:pt x="90" y="234"/>
                    <a:pt x="73" y="136"/>
                  </a:cubicBezTo>
                  <a:cubicBezTo>
                    <a:pt x="71" y="136"/>
                    <a:pt x="71" y="136"/>
                    <a:pt x="71" y="136"/>
                  </a:cubicBezTo>
                  <a:cubicBezTo>
                    <a:pt x="60" y="256"/>
                    <a:pt x="53" y="363"/>
                    <a:pt x="47" y="456"/>
                  </a:cubicBezTo>
                  <a:cubicBezTo>
                    <a:pt x="40" y="456"/>
                    <a:pt x="31" y="455"/>
                    <a:pt x="24" y="455"/>
                  </a:cubicBezTo>
                  <a:cubicBezTo>
                    <a:pt x="15" y="455"/>
                    <a:pt x="8" y="456"/>
                    <a:pt x="0" y="456"/>
                  </a:cubicBezTo>
                  <a:cubicBezTo>
                    <a:pt x="19" y="316"/>
                    <a:pt x="34" y="164"/>
                    <a:pt x="47" y="0"/>
                  </a:cubicBezTo>
                  <a:cubicBezTo>
                    <a:pt x="53" y="1"/>
                    <a:pt x="60" y="1"/>
                    <a:pt x="66" y="1"/>
                  </a:cubicBezTo>
                  <a:cubicBezTo>
                    <a:pt x="73" y="1"/>
                    <a:pt x="80" y="1"/>
                    <a:pt x="87" y="0"/>
                  </a:cubicBezTo>
                  <a:cubicBezTo>
                    <a:pt x="91" y="44"/>
                    <a:pt x="105" y="140"/>
                    <a:pt x="129" y="289"/>
                  </a:cubicBezTo>
                  <a:cubicBezTo>
                    <a:pt x="132" y="289"/>
                    <a:pt x="132" y="289"/>
                    <a:pt x="132" y="289"/>
                  </a:cubicBezTo>
                  <a:cubicBezTo>
                    <a:pt x="157" y="130"/>
                    <a:pt x="173" y="34"/>
                    <a:pt x="176" y="0"/>
                  </a:cubicBezTo>
                  <a:cubicBezTo>
                    <a:pt x="183" y="0"/>
                    <a:pt x="189" y="1"/>
                    <a:pt x="196" y="1"/>
                  </a:cubicBezTo>
                  <a:cubicBezTo>
                    <a:pt x="202" y="1"/>
                    <a:pt x="209" y="0"/>
                    <a:pt x="215" y="0"/>
                  </a:cubicBezTo>
                  <a:cubicBezTo>
                    <a:pt x="231" y="196"/>
                    <a:pt x="247" y="348"/>
                    <a:pt x="262" y="456"/>
                  </a:cubicBezTo>
                  <a:cubicBezTo>
                    <a:pt x="255" y="456"/>
                    <a:pt x="247" y="456"/>
                    <a:pt x="239" y="456"/>
                  </a:cubicBezTo>
                  <a:close/>
                </a:path>
              </a:pathLst>
            </a:custGeom>
            <a:solidFill>
              <a:srgbClr val="2731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7"/>
            <p:cNvSpPr>
              <a:spLocks/>
            </p:cNvSpPr>
            <p:nvPr userDrawn="1"/>
          </p:nvSpPr>
          <p:spPr bwMode="auto">
            <a:xfrm>
              <a:off x="8775701" y="6345238"/>
              <a:ext cx="80963" cy="223838"/>
            </a:xfrm>
            <a:custGeom>
              <a:avLst/>
              <a:gdLst>
                <a:gd name="T0" fmla="*/ 54 w 167"/>
                <a:gd name="T1" fmla="*/ 119 h 465"/>
                <a:gd name="T2" fmla="*/ 111 w 167"/>
                <a:gd name="T3" fmla="*/ 225 h 465"/>
                <a:gd name="T4" fmla="*/ 167 w 167"/>
                <a:gd name="T5" fmla="*/ 349 h 465"/>
                <a:gd name="T6" fmla="*/ 16 w 167"/>
                <a:gd name="T7" fmla="*/ 465 h 465"/>
                <a:gd name="T8" fmla="*/ 0 w 167"/>
                <a:gd name="T9" fmla="*/ 421 h 465"/>
                <a:gd name="T10" fmla="*/ 123 w 167"/>
                <a:gd name="T11" fmla="*/ 353 h 465"/>
                <a:gd name="T12" fmla="*/ 66 w 167"/>
                <a:gd name="T13" fmla="*/ 235 h 465"/>
                <a:gd name="T14" fmla="*/ 9 w 167"/>
                <a:gd name="T15" fmla="*/ 120 h 465"/>
                <a:gd name="T16" fmla="*/ 127 w 167"/>
                <a:gd name="T17" fmla="*/ 0 h 465"/>
                <a:gd name="T18" fmla="*/ 145 w 167"/>
                <a:gd name="T19" fmla="*/ 37 h 465"/>
                <a:gd name="T20" fmla="*/ 54 w 167"/>
                <a:gd name="T21" fmla="*/ 119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7" h="465">
                  <a:moveTo>
                    <a:pt x="54" y="119"/>
                  </a:moveTo>
                  <a:cubicBezTo>
                    <a:pt x="54" y="151"/>
                    <a:pt x="79" y="181"/>
                    <a:pt x="111" y="225"/>
                  </a:cubicBezTo>
                  <a:cubicBezTo>
                    <a:pt x="145" y="272"/>
                    <a:pt x="167" y="309"/>
                    <a:pt x="167" y="349"/>
                  </a:cubicBezTo>
                  <a:cubicBezTo>
                    <a:pt x="167" y="411"/>
                    <a:pt x="92" y="449"/>
                    <a:pt x="16" y="465"/>
                  </a:cubicBezTo>
                  <a:cubicBezTo>
                    <a:pt x="9" y="451"/>
                    <a:pt x="14" y="418"/>
                    <a:pt x="0" y="421"/>
                  </a:cubicBezTo>
                  <a:cubicBezTo>
                    <a:pt x="61" y="409"/>
                    <a:pt x="123" y="394"/>
                    <a:pt x="123" y="353"/>
                  </a:cubicBezTo>
                  <a:cubicBezTo>
                    <a:pt x="123" y="313"/>
                    <a:pt x="99" y="280"/>
                    <a:pt x="66" y="235"/>
                  </a:cubicBezTo>
                  <a:cubicBezTo>
                    <a:pt x="33" y="192"/>
                    <a:pt x="9" y="158"/>
                    <a:pt x="9" y="120"/>
                  </a:cubicBezTo>
                  <a:cubicBezTo>
                    <a:pt x="9" y="57"/>
                    <a:pt x="50" y="15"/>
                    <a:pt x="127" y="0"/>
                  </a:cubicBezTo>
                  <a:cubicBezTo>
                    <a:pt x="132" y="13"/>
                    <a:pt x="138" y="25"/>
                    <a:pt x="145" y="37"/>
                  </a:cubicBezTo>
                  <a:cubicBezTo>
                    <a:pt x="86" y="43"/>
                    <a:pt x="54" y="73"/>
                    <a:pt x="54" y="119"/>
                  </a:cubicBezTo>
                  <a:close/>
                </a:path>
              </a:pathLst>
            </a:custGeom>
            <a:solidFill>
              <a:srgbClr val="2731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8"/>
            <p:cNvSpPr>
              <a:spLocks noEditPoints="1"/>
            </p:cNvSpPr>
            <p:nvPr userDrawn="1"/>
          </p:nvSpPr>
          <p:spPr bwMode="auto">
            <a:xfrm>
              <a:off x="8853488" y="6343650"/>
              <a:ext cx="31750" cy="31750"/>
            </a:xfrm>
            <a:custGeom>
              <a:avLst/>
              <a:gdLst>
                <a:gd name="T0" fmla="*/ 65 w 65"/>
                <a:gd name="T1" fmla="*/ 32 h 64"/>
                <a:gd name="T2" fmla="*/ 55 w 65"/>
                <a:gd name="T3" fmla="*/ 54 h 64"/>
                <a:gd name="T4" fmla="*/ 32 w 65"/>
                <a:gd name="T5" fmla="*/ 64 h 64"/>
                <a:gd name="T6" fmla="*/ 10 w 65"/>
                <a:gd name="T7" fmla="*/ 54 h 64"/>
                <a:gd name="T8" fmla="*/ 0 w 65"/>
                <a:gd name="T9" fmla="*/ 32 h 64"/>
                <a:gd name="T10" fmla="*/ 10 w 65"/>
                <a:gd name="T11" fmla="*/ 9 h 64"/>
                <a:gd name="T12" fmla="*/ 32 w 65"/>
                <a:gd name="T13" fmla="*/ 0 h 64"/>
                <a:gd name="T14" fmla="*/ 55 w 65"/>
                <a:gd name="T15" fmla="*/ 9 h 64"/>
                <a:gd name="T16" fmla="*/ 65 w 65"/>
                <a:gd name="T17" fmla="*/ 32 h 64"/>
                <a:gd name="T18" fmla="*/ 60 w 65"/>
                <a:gd name="T19" fmla="*/ 32 h 64"/>
                <a:gd name="T20" fmla="*/ 52 w 65"/>
                <a:gd name="T21" fmla="*/ 12 h 64"/>
                <a:gd name="T22" fmla="*/ 32 w 65"/>
                <a:gd name="T23" fmla="*/ 4 h 64"/>
                <a:gd name="T24" fmla="*/ 13 w 65"/>
                <a:gd name="T25" fmla="*/ 12 h 64"/>
                <a:gd name="T26" fmla="*/ 4 w 65"/>
                <a:gd name="T27" fmla="*/ 32 h 64"/>
                <a:gd name="T28" fmla="*/ 13 w 65"/>
                <a:gd name="T29" fmla="*/ 52 h 64"/>
                <a:gd name="T30" fmla="*/ 32 w 65"/>
                <a:gd name="T31" fmla="*/ 60 h 64"/>
                <a:gd name="T32" fmla="*/ 52 w 65"/>
                <a:gd name="T33" fmla="*/ 52 h 64"/>
                <a:gd name="T34" fmla="*/ 60 w 65"/>
                <a:gd name="T35" fmla="*/ 32 h 64"/>
                <a:gd name="T36" fmla="*/ 51 w 65"/>
                <a:gd name="T37" fmla="*/ 48 h 64"/>
                <a:gd name="T38" fmla="*/ 42 w 65"/>
                <a:gd name="T39" fmla="*/ 48 h 64"/>
                <a:gd name="T40" fmla="*/ 32 w 65"/>
                <a:gd name="T41" fmla="*/ 35 h 64"/>
                <a:gd name="T42" fmla="*/ 27 w 65"/>
                <a:gd name="T43" fmla="*/ 35 h 64"/>
                <a:gd name="T44" fmla="*/ 27 w 65"/>
                <a:gd name="T45" fmla="*/ 48 h 64"/>
                <a:gd name="T46" fmla="*/ 21 w 65"/>
                <a:gd name="T47" fmla="*/ 48 h 64"/>
                <a:gd name="T48" fmla="*/ 21 w 65"/>
                <a:gd name="T49" fmla="*/ 14 h 64"/>
                <a:gd name="T50" fmla="*/ 31 w 65"/>
                <a:gd name="T51" fmla="*/ 14 h 64"/>
                <a:gd name="T52" fmla="*/ 37 w 65"/>
                <a:gd name="T53" fmla="*/ 14 h 64"/>
                <a:gd name="T54" fmla="*/ 41 w 65"/>
                <a:gd name="T55" fmla="*/ 16 h 64"/>
                <a:gd name="T56" fmla="*/ 44 w 65"/>
                <a:gd name="T57" fmla="*/ 19 h 64"/>
                <a:gd name="T58" fmla="*/ 45 w 65"/>
                <a:gd name="T59" fmla="*/ 23 h 64"/>
                <a:gd name="T60" fmla="*/ 43 w 65"/>
                <a:gd name="T61" fmla="*/ 30 h 64"/>
                <a:gd name="T62" fmla="*/ 38 w 65"/>
                <a:gd name="T63" fmla="*/ 33 h 64"/>
                <a:gd name="T64" fmla="*/ 51 w 65"/>
                <a:gd name="T65" fmla="*/ 48 h 64"/>
                <a:gd name="T66" fmla="*/ 39 w 65"/>
                <a:gd name="T67" fmla="*/ 24 h 64"/>
                <a:gd name="T68" fmla="*/ 38 w 65"/>
                <a:gd name="T69" fmla="*/ 21 h 64"/>
                <a:gd name="T70" fmla="*/ 37 w 65"/>
                <a:gd name="T71" fmla="*/ 20 h 64"/>
                <a:gd name="T72" fmla="*/ 35 w 65"/>
                <a:gd name="T73" fmla="*/ 19 h 64"/>
                <a:gd name="T74" fmla="*/ 32 w 65"/>
                <a:gd name="T75" fmla="*/ 19 h 64"/>
                <a:gd name="T76" fmla="*/ 27 w 65"/>
                <a:gd name="T77" fmla="*/ 19 h 64"/>
                <a:gd name="T78" fmla="*/ 27 w 65"/>
                <a:gd name="T79" fmla="*/ 30 h 64"/>
                <a:gd name="T80" fmla="*/ 31 w 65"/>
                <a:gd name="T81" fmla="*/ 30 h 64"/>
                <a:gd name="T82" fmla="*/ 34 w 65"/>
                <a:gd name="T83" fmla="*/ 30 h 64"/>
                <a:gd name="T84" fmla="*/ 37 w 65"/>
                <a:gd name="T85" fmla="*/ 29 h 64"/>
                <a:gd name="T86" fmla="*/ 38 w 65"/>
                <a:gd name="T87" fmla="*/ 27 h 64"/>
                <a:gd name="T88" fmla="*/ 39 w 65"/>
                <a:gd name="T89" fmla="*/ 2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5" h="64">
                  <a:moveTo>
                    <a:pt x="65" y="32"/>
                  </a:moveTo>
                  <a:cubicBezTo>
                    <a:pt x="65" y="41"/>
                    <a:pt x="61" y="48"/>
                    <a:pt x="55" y="54"/>
                  </a:cubicBezTo>
                  <a:cubicBezTo>
                    <a:pt x="49" y="61"/>
                    <a:pt x="41" y="64"/>
                    <a:pt x="32" y="64"/>
                  </a:cubicBezTo>
                  <a:cubicBezTo>
                    <a:pt x="23" y="64"/>
                    <a:pt x="16" y="61"/>
                    <a:pt x="10" y="54"/>
                  </a:cubicBezTo>
                  <a:cubicBezTo>
                    <a:pt x="3" y="48"/>
                    <a:pt x="0" y="41"/>
                    <a:pt x="0" y="32"/>
                  </a:cubicBezTo>
                  <a:cubicBezTo>
                    <a:pt x="0" y="23"/>
                    <a:pt x="3" y="15"/>
                    <a:pt x="10" y="9"/>
                  </a:cubicBezTo>
                  <a:cubicBezTo>
                    <a:pt x="16" y="3"/>
                    <a:pt x="23" y="0"/>
                    <a:pt x="32" y="0"/>
                  </a:cubicBezTo>
                  <a:cubicBezTo>
                    <a:pt x="41" y="0"/>
                    <a:pt x="49" y="3"/>
                    <a:pt x="55" y="9"/>
                  </a:cubicBezTo>
                  <a:cubicBezTo>
                    <a:pt x="61" y="15"/>
                    <a:pt x="65" y="23"/>
                    <a:pt x="65" y="32"/>
                  </a:cubicBezTo>
                  <a:close/>
                  <a:moveTo>
                    <a:pt x="60" y="32"/>
                  </a:moveTo>
                  <a:cubicBezTo>
                    <a:pt x="60" y="24"/>
                    <a:pt x="58" y="17"/>
                    <a:pt x="52" y="12"/>
                  </a:cubicBezTo>
                  <a:cubicBezTo>
                    <a:pt x="47" y="6"/>
                    <a:pt x="40" y="4"/>
                    <a:pt x="32" y="4"/>
                  </a:cubicBezTo>
                  <a:cubicBezTo>
                    <a:pt x="25" y="4"/>
                    <a:pt x="18" y="6"/>
                    <a:pt x="13" y="12"/>
                  </a:cubicBezTo>
                  <a:cubicBezTo>
                    <a:pt x="7" y="17"/>
                    <a:pt x="4" y="24"/>
                    <a:pt x="4" y="32"/>
                  </a:cubicBezTo>
                  <a:cubicBezTo>
                    <a:pt x="4" y="39"/>
                    <a:pt x="7" y="46"/>
                    <a:pt x="13" y="52"/>
                  </a:cubicBezTo>
                  <a:cubicBezTo>
                    <a:pt x="18" y="57"/>
                    <a:pt x="25" y="60"/>
                    <a:pt x="32" y="60"/>
                  </a:cubicBezTo>
                  <a:cubicBezTo>
                    <a:pt x="40" y="60"/>
                    <a:pt x="47" y="57"/>
                    <a:pt x="52" y="52"/>
                  </a:cubicBezTo>
                  <a:cubicBezTo>
                    <a:pt x="58" y="46"/>
                    <a:pt x="60" y="39"/>
                    <a:pt x="60" y="32"/>
                  </a:cubicBezTo>
                  <a:close/>
                  <a:moveTo>
                    <a:pt x="51" y="48"/>
                  </a:moveTo>
                  <a:cubicBezTo>
                    <a:pt x="42" y="48"/>
                    <a:pt x="42" y="48"/>
                    <a:pt x="42" y="48"/>
                  </a:cubicBezTo>
                  <a:cubicBezTo>
                    <a:pt x="32" y="35"/>
                    <a:pt x="32" y="35"/>
                    <a:pt x="32" y="35"/>
                  </a:cubicBezTo>
                  <a:cubicBezTo>
                    <a:pt x="27" y="35"/>
                    <a:pt x="27" y="35"/>
                    <a:pt x="27" y="35"/>
                  </a:cubicBezTo>
                  <a:cubicBezTo>
                    <a:pt x="27" y="48"/>
                    <a:pt x="27" y="48"/>
                    <a:pt x="27" y="48"/>
                  </a:cubicBezTo>
                  <a:cubicBezTo>
                    <a:pt x="21" y="48"/>
                    <a:pt x="21" y="48"/>
                    <a:pt x="21" y="48"/>
                  </a:cubicBezTo>
                  <a:cubicBezTo>
                    <a:pt x="21" y="14"/>
                    <a:pt x="21" y="14"/>
                    <a:pt x="21" y="14"/>
                  </a:cubicBezTo>
                  <a:cubicBezTo>
                    <a:pt x="31" y="14"/>
                    <a:pt x="31" y="14"/>
                    <a:pt x="31" y="14"/>
                  </a:cubicBezTo>
                  <a:cubicBezTo>
                    <a:pt x="34" y="14"/>
                    <a:pt x="36" y="14"/>
                    <a:pt x="37" y="14"/>
                  </a:cubicBezTo>
                  <a:cubicBezTo>
                    <a:pt x="38" y="14"/>
                    <a:pt x="40" y="15"/>
                    <a:pt x="41" y="16"/>
                  </a:cubicBezTo>
                  <a:cubicBezTo>
                    <a:pt x="43" y="17"/>
                    <a:pt x="44" y="18"/>
                    <a:pt x="44" y="19"/>
                  </a:cubicBezTo>
                  <a:cubicBezTo>
                    <a:pt x="45" y="20"/>
                    <a:pt x="45" y="21"/>
                    <a:pt x="45" y="23"/>
                  </a:cubicBezTo>
                  <a:cubicBezTo>
                    <a:pt x="45" y="26"/>
                    <a:pt x="45" y="28"/>
                    <a:pt x="43" y="30"/>
                  </a:cubicBezTo>
                  <a:cubicBezTo>
                    <a:pt x="42" y="31"/>
                    <a:pt x="40" y="32"/>
                    <a:pt x="38" y="33"/>
                  </a:cubicBezTo>
                  <a:lnTo>
                    <a:pt x="51" y="48"/>
                  </a:lnTo>
                  <a:close/>
                  <a:moveTo>
                    <a:pt x="39" y="24"/>
                  </a:moveTo>
                  <a:cubicBezTo>
                    <a:pt x="39" y="23"/>
                    <a:pt x="38" y="22"/>
                    <a:pt x="38" y="21"/>
                  </a:cubicBezTo>
                  <a:cubicBezTo>
                    <a:pt x="38" y="21"/>
                    <a:pt x="37" y="20"/>
                    <a:pt x="37" y="20"/>
                  </a:cubicBezTo>
                  <a:cubicBezTo>
                    <a:pt x="36" y="19"/>
                    <a:pt x="35" y="19"/>
                    <a:pt x="35" y="19"/>
                  </a:cubicBezTo>
                  <a:cubicBezTo>
                    <a:pt x="34" y="19"/>
                    <a:pt x="33" y="19"/>
                    <a:pt x="32" y="19"/>
                  </a:cubicBezTo>
                  <a:cubicBezTo>
                    <a:pt x="27" y="19"/>
                    <a:pt x="27" y="19"/>
                    <a:pt x="27" y="19"/>
                  </a:cubicBezTo>
                  <a:cubicBezTo>
                    <a:pt x="27" y="30"/>
                    <a:pt x="27" y="30"/>
                    <a:pt x="27" y="30"/>
                  </a:cubicBezTo>
                  <a:cubicBezTo>
                    <a:pt x="31" y="30"/>
                    <a:pt x="31" y="30"/>
                    <a:pt x="31" y="30"/>
                  </a:cubicBezTo>
                  <a:cubicBezTo>
                    <a:pt x="32" y="30"/>
                    <a:pt x="33" y="30"/>
                    <a:pt x="34" y="30"/>
                  </a:cubicBezTo>
                  <a:cubicBezTo>
                    <a:pt x="35" y="30"/>
                    <a:pt x="36" y="29"/>
                    <a:pt x="37" y="29"/>
                  </a:cubicBezTo>
                  <a:cubicBezTo>
                    <a:pt x="37" y="28"/>
                    <a:pt x="38" y="27"/>
                    <a:pt x="38" y="27"/>
                  </a:cubicBezTo>
                  <a:cubicBezTo>
                    <a:pt x="38" y="26"/>
                    <a:pt x="39" y="25"/>
                    <a:pt x="39" y="24"/>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2" name="Group 21"/>
          <p:cNvGrpSpPr/>
          <p:nvPr userDrawn="1"/>
        </p:nvGrpSpPr>
        <p:grpSpPr>
          <a:xfrm>
            <a:off x="0" y="3975652"/>
            <a:ext cx="9144000" cy="296562"/>
            <a:chOff x="0" y="0"/>
            <a:chExt cx="9144000" cy="296562"/>
          </a:xfrm>
        </p:grpSpPr>
        <p:sp>
          <p:nvSpPr>
            <p:cNvPr id="23" name="Rectangle 22"/>
            <p:cNvSpPr/>
            <p:nvPr userDrawn="1"/>
          </p:nvSpPr>
          <p:spPr>
            <a:xfrm>
              <a:off x="0" y="0"/>
              <a:ext cx="9144000" cy="2965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userDrawn="1"/>
          </p:nvSpPr>
          <p:spPr>
            <a:xfrm>
              <a:off x="4856208" y="24712"/>
              <a:ext cx="4065373" cy="197708"/>
            </a:xfrm>
            <a:prstGeom prst="rect">
              <a:avLst/>
            </a:prstGeom>
            <a:noFill/>
            <a:effectLst/>
          </p:spPr>
          <p:txBody>
            <a:bodyPr wrap="square" lIns="45720" rIns="45720" rtlCol="0">
              <a:noAutofit/>
            </a:bodyPr>
            <a:lstStyle/>
            <a:p>
              <a:pPr marL="0" marR="0" indent="0" algn="r" defTabSz="914400" rtl="0" eaLnBrk="1" fontAlgn="auto" latinLnBrk="0" hangingPunct="1">
                <a:lnSpc>
                  <a:spcPct val="85000"/>
                </a:lnSpc>
                <a:spcBef>
                  <a:spcPts val="700"/>
                </a:spcBef>
                <a:spcAft>
                  <a:spcPts val="0"/>
                </a:spcAft>
                <a:buClrTx/>
                <a:buSzTx/>
                <a:buFontTx/>
                <a:buNone/>
                <a:tabLst/>
                <a:defRPr/>
              </a:pPr>
              <a:r>
                <a:rPr lang="en-US" sz="1600" b="1" i="1" kern="1200" dirty="0" smtClean="0">
                  <a:gradFill flip="none" rotWithShape="1">
                    <a:gsLst>
                      <a:gs pos="0">
                        <a:schemeClr val="bg1"/>
                      </a:gs>
                      <a:gs pos="100000">
                        <a:schemeClr val="bg1">
                          <a:lumMod val="85000"/>
                          <a:shade val="100000"/>
                          <a:satMod val="115000"/>
                        </a:schemeClr>
                      </a:gs>
                    </a:gsLst>
                    <a:lin ang="13500000" scaled="1"/>
                    <a:tileRect/>
                  </a:gradFill>
                  <a:effectLst/>
                  <a:latin typeface="+mn-lt"/>
                  <a:ea typeface="+mn-ea"/>
                  <a:cs typeface="+mn-cs"/>
                </a:rPr>
                <a:t>You’ll make breakthroughs</a:t>
              </a:r>
            </a:p>
            <a:p>
              <a:pPr algn="r">
                <a:lnSpc>
                  <a:spcPct val="85000"/>
                </a:lnSpc>
                <a:spcBef>
                  <a:spcPts val="700"/>
                </a:spcBef>
              </a:pPr>
              <a:endParaRPr lang="en-US" sz="1600" b="1" i="1" dirty="0" smtClean="0">
                <a:gradFill flip="none" rotWithShape="1">
                  <a:gsLst>
                    <a:gs pos="0">
                      <a:schemeClr val="bg1"/>
                    </a:gs>
                    <a:gs pos="100000">
                      <a:schemeClr val="bg1">
                        <a:lumMod val="85000"/>
                        <a:shade val="100000"/>
                        <a:satMod val="115000"/>
                      </a:schemeClr>
                    </a:gs>
                  </a:gsLst>
                  <a:lin ang="13500000" scaled="1"/>
                  <a:tileRect/>
                </a:gradFill>
              </a:endParaRPr>
            </a:p>
          </p:txBody>
        </p:sp>
      </p:grpSp>
      <p:cxnSp>
        <p:nvCxnSpPr>
          <p:cNvPr id="26" name="Straight Connector 25"/>
          <p:cNvCxnSpPr/>
          <p:nvPr userDrawn="1"/>
        </p:nvCxnSpPr>
        <p:spPr>
          <a:xfrm flipV="1">
            <a:off x="3237470" y="4494638"/>
            <a:ext cx="0" cy="123567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9329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8919" y="366976"/>
            <a:ext cx="8490140" cy="6858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33632" y="1149178"/>
            <a:ext cx="8464379" cy="4967417"/>
          </a:xfrm>
          <a:prstGeom prst="rect">
            <a:avLst/>
          </a:prstGeom>
        </p:spPr>
        <p:txBody>
          <a:bodyPr vert="horz" lIns="91440" tIns="45720" rIns="91440" bIns="4572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6" name="Slide Number Placeholder 5"/>
          <p:cNvSpPr>
            <a:spLocks noGrp="1"/>
          </p:cNvSpPr>
          <p:nvPr>
            <p:ph type="sldNum" sz="quarter" idx="4"/>
          </p:nvPr>
        </p:nvSpPr>
        <p:spPr>
          <a:xfrm>
            <a:off x="299587" y="6664632"/>
            <a:ext cx="1007707" cy="132394"/>
          </a:xfrm>
          <a:prstGeom prst="rect">
            <a:avLst/>
          </a:prstGeom>
        </p:spPr>
        <p:txBody>
          <a:bodyPr vert="horz" lIns="91440" tIns="45720" rIns="91440" bIns="45720" rtlCol="0" anchor="ctr"/>
          <a:lstStyle>
            <a:lvl1pPr algn="l">
              <a:lnSpc>
                <a:spcPct val="85000"/>
              </a:lnSpc>
              <a:spcAft>
                <a:spcPts val="600"/>
              </a:spcAft>
              <a:defRPr sz="1000" b="1" i="0">
                <a:solidFill>
                  <a:schemeClr val="tx1">
                    <a:lumMod val="75000"/>
                    <a:lumOff val="25000"/>
                  </a:schemeClr>
                </a:solidFill>
              </a:defRPr>
            </a:lvl1pPr>
          </a:lstStyle>
          <a:p>
            <a:fld id="{E0945A5B-6FD1-4E75-90E0-1022EA54FCBA}" type="slidenum">
              <a:rPr lang="en-US" smtClean="0"/>
              <a:pPr/>
              <a:t>‹#›</a:t>
            </a:fld>
            <a:endParaRPr lang="en-US" dirty="0"/>
          </a:p>
        </p:txBody>
      </p:sp>
      <p:grpSp>
        <p:nvGrpSpPr>
          <p:cNvPr id="22" name="Group 21"/>
          <p:cNvGrpSpPr/>
          <p:nvPr/>
        </p:nvGrpSpPr>
        <p:grpSpPr>
          <a:xfrm>
            <a:off x="7916863" y="6302375"/>
            <a:ext cx="968375" cy="271463"/>
            <a:chOff x="7916863" y="6302375"/>
            <a:chExt cx="968375" cy="271463"/>
          </a:xfrm>
        </p:grpSpPr>
        <p:sp>
          <p:nvSpPr>
            <p:cNvPr id="8" name="AutoShape 4"/>
            <p:cNvSpPr>
              <a:spLocks noChangeAspect="1" noChangeArrowheads="1" noTextEdit="1"/>
            </p:cNvSpPr>
            <p:nvPr userDrawn="1"/>
          </p:nvSpPr>
          <p:spPr bwMode="auto">
            <a:xfrm>
              <a:off x="7916863" y="6302375"/>
              <a:ext cx="968375"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p:cNvSpPr>
            <p:nvPr userDrawn="1"/>
          </p:nvSpPr>
          <p:spPr bwMode="auto">
            <a:xfrm>
              <a:off x="7916863" y="6307138"/>
              <a:ext cx="22225" cy="261938"/>
            </a:xfrm>
            <a:custGeom>
              <a:avLst/>
              <a:gdLst>
                <a:gd name="T0" fmla="*/ 23 w 46"/>
                <a:gd name="T1" fmla="*/ 543 h 544"/>
                <a:gd name="T2" fmla="*/ 0 w 46"/>
                <a:gd name="T3" fmla="*/ 544 h 544"/>
                <a:gd name="T4" fmla="*/ 2 w 46"/>
                <a:gd name="T5" fmla="*/ 325 h 544"/>
                <a:gd name="T6" fmla="*/ 0 w 46"/>
                <a:gd name="T7" fmla="*/ 0 h 544"/>
                <a:gd name="T8" fmla="*/ 23 w 46"/>
                <a:gd name="T9" fmla="*/ 1 h 544"/>
                <a:gd name="T10" fmla="*/ 46 w 46"/>
                <a:gd name="T11" fmla="*/ 0 h 544"/>
                <a:gd name="T12" fmla="*/ 44 w 46"/>
                <a:gd name="T13" fmla="*/ 348 h 544"/>
                <a:gd name="T14" fmla="*/ 46 w 46"/>
                <a:gd name="T15" fmla="*/ 544 h 544"/>
                <a:gd name="T16" fmla="*/ 23 w 46"/>
                <a:gd name="T17" fmla="*/ 543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544">
                  <a:moveTo>
                    <a:pt x="23" y="543"/>
                  </a:moveTo>
                  <a:cubicBezTo>
                    <a:pt x="15" y="543"/>
                    <a:pt x="8" y="544"/>
                    <a:pt x="0" y="544"/>
                  </a:cubicBezTo>
                  <a:cubicBezTo>
                    <a:pt x="1" y="477"/>
                    <a:pt x="2" y="404"/>
                    <a:pt x="2" y="325"/>
                  </a:cubicBezTo>
                  <a:cubicBezTo>
                    <a:pt x="2" y="241"/>
                    <a:pt x="0" y="133"/>
                    <a:pt x="0" y="0"/>
                  </a:cubicBezTo>
                  <a:cubicBezTo>
                    <a:pt x="8" y="1"/>
                    <a:pt x="16" y="1"/>
                    <a:pt x="23" y="1"/>
                  </a:cubicBezTo>
                  <a:cubicBezTo>
                    <a:pt x="32" y="1"/>
                    <a:pt x="39" y="1"/>
                    <a:pt x="46" y="0"/>
                  </a:cubicBezTo>
                  <a:cubicBezTo>
                    <a:pt x="45" y="177"/>
                    <a:pt x="44" y="293"/>
                    <a:pt x="44" y="348"/>
                  </a:cubicBezTo>
                  <a:cubicBezTo>
                    <a:pt x="44" y="428"/>
                    <a:pt x="45" y="493"/>
                    <a:pt x="46" y="544"/>
                  </a:cubicBezTo>
                  <a:cubicBezTo>
                    <a:pt x="38" y="544"/>
                    <a:pt x="31" y="543"/>
                    <a:pt x="23" y="543"/>
                  </a:cubicBezTo>
                  <a:close/>
                </a:path>
              </a:pathLst>
            </a:custGeom>
            <a:solidFill>
              <a:srgbClr val="2731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7"/>
            <p:cNvSpPr>
              <a:spLocks/>
            </p:cNvSpPr>
            <p:nvPr userDrawn="1"/>
          </p:nvSpPr>
          <p:spPr bwMode="auto">
            <a:xfrm>
              <a:off x="7954963" y="6350000"/>
              <a:ext cx="85725" cy="219075"/>
            </a:xfrm>
            <a:custGeom>
              <a:avLst/>
              <a:gdLst>
                <a:gd name="T0" fmla="*/ 155 w 177"/>
                <a:gd name="T1" fmla="*/ 456 h 456"/>
                <a:gd name="T2" fmla="*/ 131 w 177"/>
                <a:gd name="T3" fmla="*/ 456 h 456"/>
                <a:gd name="T4" fmla="*/ 133 w 177"/>
                <a:gd name="T5" fmla="*/ 346 h 456"/>
                <a:gd name="T6" fmla="*/ 131 w 177"/>
                <a:gd name="T7" fmla="*/ 253 h 456"/>
                <a:gd name="T8" fmla="*/ 44 w 177"/>
                <a:gd name="T9" fmla="*/ 126 h 456"/>
                <a:gd name="T10" fmla="*/ 47 w 177"/>
                <a:gd name="T11" fmla="*/ 456 h 456"/>
                <a:gd name="T12" fmla="*/ 23 w 177"/>
                <a:gd name="T13" fmla="*/ 455 h 456"/>
                <a:gd name="T14" fmla="*/ 0 w 177"/>
                <a:gd name="T15" fmla="*/ 456 h 456"/>
                <a:gd name="T16" fmla="*/ 3 w 177"/>
                <a:gd name="T17" fmla="*/ 210 h 456"/>
                <a:gd name="T18" fmla="*/ 0 w 177"/>
                <a:gd name="T19" fmla="*/ 0 h 456"/>
                <a:gd name="T20" fmla="*/ 16 w 177"/>
                <a:gd name="T21" fmla="*/ 1 h 456"/>
                <a:gd name="T22" fmla="*/ 31 w 177"/>
                <a:gd name="T23" fmla="*/ 0 h 456"/>
                <a:gd name="T24" fmla="*/ 133 w 177"/>
                <a:gd name="T25" fmla="*/ 181 h 456"/>
                <a:gd name="T26" fmla="*/ 133 w 177"/>
                <a:gd name="T27" fmla="*/ 109 h 456"/>
                <a:gd name="T28" fmla="*/ 131 w 177"/>
                <a:gd name="T29" fmla="*/ 0 h 456"/>
                <a:gd name="T30" fmla="*/ 155 w 177"/>
                <a:gd name="T31" fmla="*/ 1 h 456"/>
                <a:gd name="T32" fmla="*/ 177 w 177"/>
                <a:gd name="T33" fmla="*/ 0 h 456"/>
                <a:gd name="T34" fmla="*/ 174 w 177"/>
                <a:gd name="T35" fmla="*/ 226 h 456"/>
                <a:gd name="T36" fmla="*/ 177 w 177"/>
                <a:gd name="T37" fmla="*/ 456 h 456"/>
                <a:gd name="T38" fmla="*/ 155 w 177"/>
                <a:gd name="T39" fmla="*/ 456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7" h="456">
                  <a:moveTo>
                    <a:pt x="155" y="456"/>
                  </a:moveTo>
                  <a:cubicBezTo>
                    <a:pt x="146" y="456"/>
                    <a:pt x="139" y="456"/>
                    <a:pt x="131" y="456"/>
                  </a:cubicBezTo>
                  <a:cubicBezTo>
                    <a:pt x="132" y="412"/>
                    <a:pt x="133" y="375"/>
                    <a:pt x="133" y="346"/>
                  </a:cubicBezTo>
                  <a:cubicBezTo>
                    <a:pt x="133" y="316"/>
                    <a:pt x="132" y="285"/>
                    <a:pt x="131" y="253"/>
                  </a:cubicBezTo>
                  <a:cubicBezTo>
                    <a:pt x="95" y="203"/>
                    <a:pt x="65" y="162"/>
                    <a:pt x="44" y="126"/>
                  </a:cubicBezTo>
                  <a:cubicBezTo>
                    <a:pt x="44" y="275"/>
                    <a:pt x="44" y="385"/>
                    <a:pt x="47" y="456"/>
                  </a:cubicBezTo>
                  <a:cubicBezTo>
                    <a:pt x="39" y="456"/>
                    <a:pt x="31" y="455"/>
                    <a:pt x="23" y="455"/>
                  </a:cubicBezTo>
                  <a:cubicBezTo>
                    <a:pt x="16" y="455"/>
                    <a:pt x="8" y="456"/>
                    <a:pt x="0" y="456"/>
                  </a:cubicBezTo>
                  <a:cubicBezTo>
                    <a:pt x="3" y="371"/>
                    <a:pt x="3" y="288"/>
                    <a:pt x="3" y="210"/>
                  </a:cubicBezTo>
                  <a:cubicBezTo>
                    <a:pt x="3" y="130"/>
                    <a:pt x="3" y="60"/>
                    <a:pt x="0" y="0"/>
                  </a:cubicBezTo>
                  <a:cubicBezTo>
                    <a:pt x="6" y="0"/>
                    <a:pt x="10" y="1"/>
                    <a:pt x="16" y="1"/>
                  </a:cubicBezTo>
                  <a:cubicBezTo>
                    <a:pt x="21" y="1"/>
                    <a:pt x="26" y="0"/>
                    <a:pt x="31" y="0"/>
                  </a:cubicBezTo>
                  <a:cubicBezTo>
                    <a:pt x="49" y="51"/>
                    <a:pt x="82" y="112"/>
                    <a:pt x="133" y="181"/>
                  </a:cubicBezTo>
                  <a:cubicBezTo>
                    <a:pt x="133" y="109"/>
                    <a:pt x="133" y="109"/>
                    <a:pt x="133" y="109"/>
                  </a:cubicBezTo>
                  <a:cubicBezTo>
                    <a:pt x="133" y="81"/>
                    <a:pt x="133" y="44"/>
                    <a:pt x="131" y="0"/>
                  </a:cubicBezTo>
                  <a:cubicBezTo>
                    <a:pt x="139" y="0"/>
                    <a:pt x="146" y="1"/>
                    <a:pt x="155" y="1"/>
                  </a:cubicBezTo>
                  <a:cubicBezTo>
                    <a:pt x="162" y="1"/>
                    <a:pt x="170" y="0"/>
                    <a:pt x="177" y="0"/>
                  </a:cubicBezTo>
                  <a:cubicBezTo>
                    <a:pt x="175" y="54"/>
                    <a:pt x="174" y="129"/>
                    <a:pt x="174" y="226"/>
                  </a:cubicBezTo>
                  <a:cubicBezTo>
                    <a:pt x="174" y="323"/>
                    <a:pt x="175" y="401"/>
                    <a:pt x="177" y="456"/>
                  </a:cubicBezTo>
                  <a:cubicBezTo>
                    <a:pt x="170" y="456"/>
                    <a:pt x="162" y="456"/>
                    <a:pt x="155" y="456"/>
                  </a:cubicBezTo>
                  <a:close/>
                </a:path>
              </a:pathLst>
            </a:custGeom>
            <a:solidFill>
              <a:srgbClr val="2731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p:cNvSpPr>
            <p:nvPr userDrawn="1"/>
          </p:nvSpPr>
          <p:spPr bwMode="auto">
            <a:xfrm>
              <a:off x="8039101" y="6350000"/>
              <a:ext cx="76200" cy="219075"/>
            </a:xfrm>
            <a:custGeom>
              <a:avLst/>
              <a:gdLst>
                <a:gd name="T0" fmla="*/ 160 w 160"/>
                <a:gd name="T1" fmla="*/ 26 h 456"/>
                <a:gd name="T2" fmla="*/ 160 w 160"/>
                <a:gd name="T3" fmla="*/ 41 h 456"/>
                <a:gd name="T4" fmla="*/ 128 w 160"/>
                <a:gd name="T5" fmla="*/ 40 h 456"/>
                <a:gd name="T6" fmla="*/ 110 w 160"/>
                <a:gd name="T7" fmla="*/ 41 h 456"/>
                <a:gd name="T8" fmla="*/ 108 w 160"/>
                <a:gd name="T9" fmla="*/ 189 h 456"/>
                <a:gd name="T10" fmla="*/ 110 w 160"/>
                <a:gd name="T11" fmla="*/ 456 h 456"/>
                <a:gd name="T12" fmla="*/ 87 w 160"/>
                <a:gd name="T13" fmla="*/ 455 h 456"/>
                <a:gd name="T14" fmla="*/ 65 w 160"/>
                <a:gd name="T15" fmla="*/ 456 h 456"/>
                <a:gd name="T16" fmla="*/ 66 w 160"/>
                <a:gd name="T17" fmla="*/ 258 h 456"/>
                <a:gd name="T18" fmla="*/ 65 w 160"/>
                <a:gd name="T19" fmla="*/ 41 h 456"/>
                <a:gd name="T20" fmla="*/ 49 w 160"/>
                <a:gd name="T21" fmla="*/ 40 h 456"/>
                <a:gd name="T22" fmla="*/ 0 w 160"/>
                <a:gd name="T23" fmla="*/ 41 h 456"/>
                <a:gd name="T24" fmla="*/ 1 w 160"/>
                <a:gd name="T25" fmla="*/ 21 h 456"/>
                <a:gd name="T26" fmla="*/ 4 w 160"/>
                <a:gd name="T27" fmla="*/ 0 h 456"/>
                <a:gd name="T28" fmla="*/ 88 w 160"/>
                <a:gd name="T29" fmla="*/ 2 h 456"/>
                <a:gd name="T30" fmla="*/ 160 w 160"/>
                <a:gd name="T31" fmla="*/ 0 h 456"/>
                <a:gd name="T32" fmla="*/ 160 w 160"/>
                <a:gd name="T33" fmla="*/ 26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0" h="456">
                  <a:moveTo>
                    <a:pt x="160" y="26"/>
                  </a:moveTo>
                  <a:cubicBezTo>
                    <a:pt x="160" y="29"/>
                    <a:pt x="160" y="34"/>
                    <a:pt x="160" y="41"/>
                  </a:cubicBezTo>
                  <a:cubicBezTo>
                    <a:pt x="148" y="40"/>
                    <a:pt x="137" y="40"/>
                    <a:pt x="128" y="40"/>
                  </a:cubicBezTo>
                  <a:cubicBezTo>
                    <a:pt x="122" y="40"/>
                    <a:pt x="115" y="40"/>
                    <a:pt x="110" y="41"/>
                  </a:cubicBezTo>
                  <a:cubicBezTo>
                    <a:pt x="109" y="77"/>
                    <a:pt x="108" y="127"/>
                    <a:pt x="108" y="189"/>
                  </a:cubicBezTo>
                  <a:cubicBezTo>
                    <a:pt x="108" y="234"/>
                    <a:pt x="109" y="323"/>
                    <a:pt x="110" y="456"/>
                  </a:cubicBezTo>
                  <a:cubicBezTo>
                    <a:pt x="103" y="456"/>
                    <a:pt x="95" y="455"/>
                    <a:pt x="87" y="455"/>
                  </a:cubicBezTo>
                  <a:cubicBezTo>
                    <a:pt x="80" y="455"/>
                    <a:pt x="72" y="456"/>
                    <a:pt x="65" y="456"/>
                  </a:cubicBezTo>
                  <a:cubicBezTo>
                    <a:pt x="65" y="370"/>
                    <a:pt x="66" y="304"/>
                    <a:pt x="66" y="258"/>
                  </a:cubicBezTo>
                  <a:cubicBezTo>
                    <a:pt x="66" y="209"/>
                    <a:pt x="65" y="137"/>
                    <a:pt x="65" y="41"/>
                  </a:cubicBezTo>
                  <a:cubicBezTo>
                    <a:pt x="61" y="40"/>
                    <a:pt x="56" y="40"/>
                    <a:pt x="49" y="40"/>
                  </a:cubicBezTo>
                  <a:cubicBezTo>
                    <a:pt x="40" y="40"/>
                    <a:pt x="15" y="40"/>
                    <a:pt x="0" y="41"/>
                  </a:cubicBezTo>
                  <a:cubicBezTo>
                    <a:pt x="1" y="34"/>
                    <a:pt x="1" y="28"/>
                    <a:pt x="1" y="21"/>
                  </a:cubicBezTo>
                  <a:cubicBezTo>
                    <a:pt x="1" y="14"/>
                    <a:pt x="5" y="7"/>
                    <a:pt x="4" y="0"/>
                  </a:cubicBezTo>
                  <a:cubicBezTo>
                    <a:pt x="24" y="1"/>
                    <a:pt x="58" y="2"/>
                    <a:pt x="88" y="2"/>
                  </a:cubicBezTo>
                  <a:cubicBezTo>
                    <a:pt x="117" y="2"/>
                    <a:pt x="141" y="1"/>
                    <a:pt x="160" y="0"/>
                  </a:cubicBezTo>
                  <a:cubicBezTo>
                    <a:pt x="160" y="13"/>
                    <a:pt x="160" y="22"/>
                    <a:pt x="160" y="26"/>
                  </a:cubicBezTo>
                  <a:close/>
                </a:path>
              </a:pathLst>
            </a:custGeom>
            <a:solidFill>
              <a:srgbClr val="2731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9"/>
            <p:cNvSpPr>
              <a:spLocks/>
            </p:cNvSpPr>
            <p:nvPr userDrawn="1"/>
          </p:nvSpPr>
          <p:spPr bwMode="auto">
            <a:xfrm>
              <a:off x="8128001" y="6350000"/>
              <a:ext cx="55563" cy="219075"/>
            </a:xfrm>
            <a:custGeom>
              <a:avLst/>
              <a:gdLst>
                <a:gd name="T0" fmla="*/ 55 w 117"/>
                <a:gd name="T1" fmla="*/ 455 h 456"/>
                <a:gd name="T2" fmla="*/ 0 w 117"/>
                <a:gd name="T3" fmla="*/ 456 h 456"/>
                <a:gd name="T4" fmla="*/ 2 w 117"/>
                <a:gd name="T5" fmla="*/ 215 h 456"/>
                <a:gd name="T6" fmla="*/ 0 w 117"/>
                <a:gd name="T7" fmla="*/ 0 h 456"/>
                <a:gd name="T8" fmla="*/ 85 w 117"/>
                <a:gd name="T9" fmla="*/ 1 h 456"/>
                <a:gd name="T10" fmla="*/ 115 w 117"/>
                <a:gd name="T11" fmla="*/ 0 h 456"/>
                <a:gd name="T12" fmla="*/ 114 w 117"/>
                <a:gd name="T13" fmla="*/ 20 h 456"/>
                <a:gd name="T14" fmla="*/ 115 w 117"/>
                <a:gd name="T15" fmla="*/ 41 h 456"/>
                <a:gd name="T16" fmla="*/ 77 w 117"/>
                <a:gd name="T17" fmla="*/ 40 h 456"/>
                <a:gd name="T18" fmla="*/ 45 w 117"/>
                <a:gd name="T19" fmla="*/ 41 h 456"/>
                <a:gd name="T20" fmla="*/ 45 w 117"/>
                <a:gd name="T21" fmla="*/ 116 h 456"/>
                <a:gd name="T22" fmla="*/ 45 w 117"/>
                <a:gd name="T23" fmla="*/ 154 h 456"/>
                <a:gd name="T24" fmla="*/ 92 w 117"/>
                <a:gd name="T25" fmla="*/ 155 h 456"/>
                <a:gd name="T26" fmla="*/ 111 w 117"/>
                <a:gd name="T27" fmla="*/ 154 h 456"/>
                <a:gd name="T28" fmla="*/ 110 w 117"/>
                <a:gd name="T29" fmla="*/ 171 h 456"/>
                <a:gd name="T30" fmla="*/ 111 w 117"/>
                <a:gd name="T31" fmla="*/ 193 h 456"/>
                <a:gd name="T32" fmla="*/ 77 w 117"/>
                <a:gd name="T33" fmla="*/ 193 h 456"/>
                <a:gd name="T34" fmla="*/ 45 w 117"/>
                <a:gd name="T35" fmla="*/ 193 h 456"/>
                <a:gd name="T36" fmla="*/ 45 w 117"/>
                <a:gd name="T37" fmla="*/ 303 h 456"/>
                <a:gd name="T38" fmla="*/ 45 w 117"/>
                <a:gd name="T39" fmla="*/ 417 h 456"/>
                <a:gd name="T40" fmla="*/ 84 w 117"/>
                <a:gd name="T41" fmla="*/ 418 h 456"/>
                <a:gd name="T42" fmla="*/ 117 w 117"/>
                <a:gd name="T43" fmla="*/ 417 h 456"/>
                <a:gd name="T44" fmla="*/ 116 w 117"/>
                <a:gd name="T45" fmla="*/ 437 h 456"/>
                <a:gd name="T46" fmla="*/ 117 w 117"/>
                <a:gd name="T47" fmla="*/ 456 h 456"/>
                <a:gd name="T48" fmla="*/ 55 w 117"/>
                <a:gd name="T49" fmla="*/ 455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7" h="456">
                  <a:moveTo>
                    <a:pt x="55" y="455"/>
                  </a:moveTo>
                  <a:cubicBezTo>
                    <a:pt x="36" y="455"/>
                    <a:pt x="17" y="456"/>
                    <a:pt x="0" y="456"/>
                  </a:cubicBezTo>
                  <a:cubicBezTo>
                    <a:pt x="1" y="348"/>
                    <a:pt x="2" y="267"/>
                    <a:pt x="2" y="215"/>
                  </a:cubicBezTo>
                  <a:cubicBezTo>
                    <a:pt x="2" y="143"/>
                    <a:pt x="1" y="71"/>
                    <a:pt x="0" y="0"/>
                  </a:cubicBezTo>
                  <a:cubicBezTo>
                    <a:pt x="27" y="0"/>
                    <a:pt x="55" y="1"/>
                    <a:pt x="85" y="1"/>
                  </a:cubicBezTo>
                  <a:cubicBezTo>
                    <a:pt x="93" y="1"/>
                    <a:pt x="103" y="0"/>
                    <a:pt x="115" y="0"/>
                  </a:cubicBezTo>
                  <a:cubicBezTo>
                    <a:pt x="114" y="7"/>
                    <a:pt x="114" y="14"/>
                    <a:pt x="114" y="20"/>
                  </a:cubicBezTo>
                  <a:cubicBezTo>
                    <a:pt x="114" y="27"/>
                    <a:pt x="114" y="34"/>
                    <a:pt x="115" y="41"/>
                  </a:cubicBezTo>
                  <a:cubicBezTo>
                    <a:pt x="101" y="40"/>
                    <a:pt x="88" y="40"/>
                    <a:pt x="77" y="40"/>
                  </a:cubicBezTo>
                  <a:cubicBezTo>
                    <a:pt x="65" y="40"/>
                    <a:pt x="55" y="40"/>
                    <a:pt x="45" y="41"/>
                  </a:cubicBezTo>
                  <a:cubicBezTo>
                    <a:pt x="45" y="60"/>
                    <a:pt x="45" y="86"/>
                    <a:pt x="45" y="116"/>
                  </a:cubicBezTo>
                  <a:cubicBezTo>
                    <a:pt x="45" y="126"/>
                    <a:pt x="45" y="139"/>
                    <a:pt x="45" y="154"/>
                  </a:cubicBezTo>
                  <a:cubicBezTo>
                    <a:pt x="60" y="154"/>
                    <a:pt x="76" y="155"/>
                    <a:pt x="92" y="155"/>
                  </a:cubicBezTo>
                  <a:cubicBezTo>
                    <a:pt x="97" y="155"/>
                    <a:pt x="103" y="154"/>
                    <a:pt x="111" y="154"/>
                  </a:cubicBezTo>
                  <a:cubicBezTo>
                    <a:pt x="111" y="158"/>
                    <a:pt x="110" y="165"/>
                    <a:pt x="110" y="171"/>
                  </a:cubicBezTo>
                  <a:cubicBezTo>
                    <a:pt x="110" y="178"/>
                    <a:pt x="111" y="185"/>
                    <a:pt x="111" y="193"/>
                  </a:cubicBezTo>
                  <a:cubicBezTo>
                    <a:pt x="99" y="193"/>
                    <a:pt x="88" y="193"/>
                    <a:pt x="77" y="193"/>
                  </a:cubicBezTo>
                  <a:cubicBezTo>
                    <a:pt x="66" y="193"/>
                    <a:pt x="55" y="193"/>
                    <a:pt x="45" y="193"/>
                  </a:cubicBezTo>
                  <a:cubicBezTo>
                    <a:pt x="45" y="234"/>
                    <a:pt x="45" y="271"/>
                    <a:pt x="45" y="303"/>
                  </a:cubicBezTo>
                  <a:cubicBezTo>
                    <a:pt x="45" y="334"/>
                    <a:pt x="45" y="372"/>
                    <a:pt x="45" y="417"/>
                  </a:cubicBezTo>
                  <a:cubicBezTo>
                    <a:pt x="60" y="417"/>
                    <a:pt x="73" y="418"/>
                    <a:pt x="84" y="418"/>
                  </a:cubicBezTo>
                  <a:cubicBezTo>
                    <a:pt x="96" y="418"/>
                    <a:pt x="107" y="417"/>
                    <a:pt x="117" y="417"/>
                  </a:cubicBezTo>
                  <a:cubicBezTo>
                    <a:pt x="117" y="423"/>
                    <a:pt x="116" y="430"/>
                    <a:pt x="116" y="437"/>
                  </a:cubicBezTo>
                  <a:cubicBezTo>
                    <a:pt x="116" y="443"/>
                    <a:pt x="117" y="450"/>
                    <a:pt x="117" y="456"/>
                  </a:cubicBezTo>
                  <a:cubicBezTo>
                    <a:pt x="96" y="456"/>
                    <a:pt x="75" y="455"/>
                    <a:pt x="55" y="455"/>
                  </a:cubicBezTo>
                  <a:close/>
                </a:path>
              </a:pathLst>
            </a:custGeom>
            <a:solidFill>
              <a:srgbClr val="2731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0"/>
            <p:cNvSpPr>
              <a:spLocks noEditPoints="1"/>
            </p:cNvSpPr>
            <p:nvPr userDrawn="1"/>
          </p:nvSpPr>
          <p:spPr bwMode="auto">
            <a:xfrm>
              <a:off x="8199438" y="6350000"/>
              <a:ext cx="84138" cy="219075"/>
            </a:xfrm>
            <a:custGeom>
              <a:avLst/>
              <a:gdLst>
                <a:gd name="T0" fmla="*/ 152 w 176"/>
                <a:gd name="T1" fmla="*/ 455 h 456"/>
                <a:gd name="T2" fmla="*/ 128 w 176"/>
                <a:gd name="T3" fmla="*/ 456 h 456"/>
                <a:gd name="T4" fmla="*/ 63 w 176"/>
                <a:gd name="T5" fmla="*/ 238 h 456"/>
                <a:gd name="T6" fmla="*/ 45 w 176"/>
                <a:gd name="T7" fmla="*/ 241 h 456"/>
                <a:gd name="T8" fmla="*/ 43 w 176"/>
                <a:gd name="T9" fmla="*/ 304 h 456"/>
                <a:gd name="T10" fmla="*/ 45 w 176"/>
                <a:gd name="T11" fmla="*/ 456 h 456"/>
                <a:gd name="T12" fmla="*/ 22 w 176"/>
                <a:gd name="T13" fmla="*/ 455 h 456"/>
                <a:gd name="T14" fmla="*/ 0 w 176"/>
                <a:gd name="T15" fmla="*/ 456 h 456"/>
                <a:gd name="T16" fmla="*/ 2 w 176"/>
                <a:gd name="T17" fmla="*/ 245 h 456"/>
                <a:gd name="T18" fmla="*/ 0 w 176"/>
                <a:gd name="T19" fmla="*/ 0 h 456"/>
                <a:gd name="T20" fmla="*/ 23 w 176"/>
                <a:gd name="T21" fmla="*/ 1 h 456"/>
                <a:gd name="T22" fmla="*/ 59 w 176"/>
                <a:gd name="T23" fmla="*/ 0 h 456"/>
                <a:gd name="T24" fmla="*/ 151 w 176"/>
                <a:gd name="T25" fmla="*/ 103 h 456"/>
                <a:gd name="T26" fmla="*/ 100 w 176"/>
                <a:gd name="T27" fmla="*/ 222 h 456"/>
                <a:gd name="T28" fmla="*/ 176 w 176"/>
                <a:gd name="T29" fmla="*/ 456 h 456"/>
                <a:gd name="T30" fmla="*/ 152 w 176"/>
                <a:gd name="T31" fmla="*/ 455 h 456"/>
                <a:gd name="T32" fmla="*/ 110 w 176"/>
                <a:gd name="T33" fmla="*/ 103 h 456"/>
                <a:gd name="T34" fmla="*/ 52 w 176"/>
                <a:gd name="T35" fmla="*/ 40 h 456"/>
                <a:gd name="T36" fmla="*/ 45 w 176"/>
                <a:gd name="T37" fmla="*/ 40 h 456"/>
                <a:gd name="T38" fmla="*/ 45 w 176"/>
                <a:gd name="T39" fmla="*/ 197 h 456"/>
                <a:gd name="T40" fmla="*/ 110 w 176"/>
                <a:gd name="T41" fmla="*/ 103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456">
                  <a:moveTo>
                    <a:pt x="152" y="455"/>
                  </a:moveTo>
                  <a:cubicBezTo>
                    <a:pt x="144" y="455"/>
                    <a:pt x="136" y="456"/>
                    <a:pt x="128" y="456"/>
                  </a:cubicBezTo>
                  <a:cubicBezTo>
                    <a:pt x="109" y="412"/>
                    <a:pt x="87" y="339"/>
                    <a:pt x="63" y="238"/>
                  </a:cubicBezTo>
                  <a:cubicBezTo>
                    <a:pt x="56" y="239"/>
                    <a:pt x="50" y="241"/>
                    <a:pt x="45" y="241"/>
                  </a:cubicBezTo>
                  <a:cubicBezTo>
                    <a:pt x="44" y="257"/>
                    <a:pt x="43" y="278"/>
                    <a:pt x="43" y="304"/>
                  </a:cubicBezTo>
                  <a:cubicBezTo>
                    <a:pt x="43" y="320"/>
                    <a:pt x="44" y="371"/>
                    <a:pt x="45" y="456"/>
                  </a:cubicBezTo>
                  <a:cubicBezTo>
                    <a:pt x="37" y="456"/>
                    <a:pt x="30" y="455"/>
                    <a:pt x="22" y="455"/>
                  </a:cubicBezTo>
                  <a:cubicBezTo>
                    <a:pt x="14" y="455"/>
                    <a:pt x="8" y="456"/>
                    <a:pt x="0" y="456"/>
                  </a:cubicBezTo>
                  <a:cubicBezTo>
                    <a:pt x="2" y="393"/>
                    <a:pt x="2" y="322"/>
                    <a:pt x="2" y="245"/>
                  </a:cubicBezTo>
                  <a:cubicBezTo>
                    <a:pt x="2" y="174"/>
                    <a:pt x="2" y="92"/>
                    <a:pt x="0" y="0"/>
                  </a:cubicBezTo>
                  <a:cubicBezTo>
                    <a:pt x="8" y="1"/>
                    <a:pt x="16" y="1"/>
                    <a:pt x="23" y="1"/>
                  </a:cubicBezTo>
                  <a:cubicBezTo>
                    <a:pt x="37" y="1"/>
                    <a:pt x="49" y="0"/>
                    <a:pt x="59" y="0"/>
                  </a:cubicBezTo>
                  <a:cubicBezTo>
                    <a:pt x="116" y="0"/>
                    <a:pt x="151" y="40"/>
                    <a:pt x="151" y="103"/>
                  </a:cubicBezTo>
                  <a:cubicBezTo>
                    <a:pt x="151" y="157"/>
                    <a:pt x="136" y="194"/>
                    <a:pt x="100" y="222"/>
                  </a:cubicBezTo>
                  <a:cubicBezTo>
                    <a:pt x="124" y="320"/>
                    <a:pt x="149" y="398"/>
                    <a:pt x="176" y="456"/>
                  </a:cubicBezTo>
                  <a:cubicBezTo>
                    <a:pt x="168" y="456"/>
                    <a:pt x="160" y="455"/>
                    <a:pt x="152" y="455"/>
                  </a:cubicBezTo>
                  <a:close/>
                  <a:moveTo>
                    <a:pt x="110" y="103"/>
                  </a:moveTo>
                  <a:cubicBezTo>
                    <a:pt x="110" y="59"/>
                    <a:pt x="93" y="40"/>
                    <a:pt x="52" y="40"/>
                  </a:cubicBezTo>
                  <a:cubicBezTo>
                    <a:pt x="45" y="40"/>
                    <a:pt x="45" y="40"/>
                    <a:pt x="45" y="40"/>
                  </a:cubicBezTo>
                  <a:cubicBezTo>
                    <a:pt x="45" y="197"/>
                    <a:pt x="45" y="197"/>
                    <a:pt x="45" y="197"/>
                  </a:cubicBezTo>
                  <a:cubicBezTo>
                    <a:pt x="87" y="193"/>
                    <a:pt x="110" y="161"/>
                    <a:pt x="110" y="103"/>
                  </a:cubicBezTo>
                  <a:close/>
                </a:path>
              </a:pathLst>
            </a:custGeom>
            <a:solidFill>
              <a:srgbClr val="2731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1"/>
            <p:cNvSpPr>
              <a:spLocks/>
            </p:cNvSpPr>
            <p:nvPr userDrawn="1"/>
          </p:nvSpPr>
          <p:spPr bwMode="auto">
            <a:xfrm>
              <a:off x="8272463" y="6302375"/>
              <a:ext cx="92075" cy="266700"/>
            </a:xfrm>
            <a:custGeom>
              <a:avLst/>
              <a:gdLst>
                <a:gd name="T0" fmla="*/ 60 w 190"/>
                <a:gd name="T1" fmla="*/ 136 h 554"/>
                <a:gd name="T2" fmla="*/ 105 w 190"/>
                <a:gd name="T3" fmla="*/ 240 h 554"/>
                <a:gd name="T4" fmla="*/ 190 w 190"/>
                <a:gd name="T5" fmla="*/ 418 h 554"/>
                <a:gd name="T6" fmla="*/ 23 w 190"/>
                <a:gd name="T7" fmla="*/ 554 h 554"/>
                <a:gd name="T8" fmla="*/ 0 w 190"/>
                <a:gd name="T9" fmla="*/ 512 h 554"/>
                <a:gd name="T10" fmla="*/ 145 w 190"/>
                <a:gd name="T11" fmla="*/ 422 h 554"/>
                <a:gd name="T12" fmla="*/ 80 w 190"/>
                <a:gd name="T13" fmla="*/ 279 h 554"/>
                <a:gd name="T14" fmla="*/ 15 w 190"/>
                <a:gd name="T15" fmla="*/ 138 h 554"/>
                <a:gd name="T16" fmla="*/ 145 w 190"/>
                <a:gd name="T17" fmla="*/ 0 h 554"/>
                <a:gd name="T18" fmla="*/ 162 w 190"/>
                <a:gd name="T19" fmla="*/ 38 h 554"/>
                <a:gd name="T20" fmla="*/ 60 w 190"/>
                <a:gd name="T21" fmla="*/ 136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554">
                  <a:moveTo>
                    <a:pt x="60" y="136"/>
                  </a:moveTo>
                  <a:cubicBezTo>
                    <a:pt x="60" y="170"/>
                    <a:pt x="78" y="200"/>
                    <a:pt x="105" y="240"/>
                  </a:cubicBezTo>
                  <a:cubicBezTo>
                    <a:pt x="153" y="308"/>
                    <a:pt x="190" y="359"/>
                    <a:pt x="190" y="418"/>
                  </a:cubicBezTo>
                  <a:cubicBezTo>
                    <a:pt x="190" y="490"/>
                    <a:pt x="108" y="535"/>
                    <a:pt x="23" y="554"/>
                  </a:cubicBezTo>
                  <a:cubicBezTo>
                    <a:pt x="18" y="541"/>
                    <a:pt x="8" y="525"/>
                    <a:pt x="0" y="512"/>
                  </a:cubicBezTo>
                  <a:cubicBezTo>
                    <a:pt x="66" y="502"/>
                    <a:pt x="145" y="473"/>
                    <a:pt x="145" y="422"/>
                  </a:cubicBezTo>
                  <a:cubicBezTo>
                    <a:pt x="145" y="376"/>
                    <a:pt x="118" y="333"/>
                    <a:pt x="80" y="279"/>
                  </a:cubicBezTo>
                  <a:cubicBezTo>
                    <a:pt x="43" y="227"/>
                    <a:pt x="15" y="188"/>
                    <a:pt x="15" y="138"/>
                  </a:cubicBezTo>
                  <a:cubicBezTo>
                    <a:pt x="15" y="67"/>
                    <a:pt x="62" y="15"/>
                    <a:pt x="145" y="0"/>
                  </a:cubicBezTo>
                  <a:cubicBezTo>
                    <a:pt x="150" y="14"/>
                    <a:pt x="156" y="27"/>
                    <a:pt x="162" y="38"/>
                  </a:cubicBezTo>
                  <a:cubicBezTo>
                    <a:pt x="98" y="45"/>
                    <a:pt x="60" y="83"/>
                    <a:pt x="60" y="136"/>
                  </a:cubicBezTo>
                  <a:close/>
                </a:path>
              </a:pathLst>
            </a:custGeom>
            <a:solidFill>
              <a:srgbClr val="2731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2"/>
            <p:cNvSpPr>
              <a:spLocks/>
            </p:cNvSpPr>
            <p:nvPr userDrawn="1"/>
          </p:nvSpPr>
          <p:spPr bwMode="auto">
            <a:xfrm>
              <a:off x="8343901" y="6350000"/>
              <a:ext cx="93663" cy="219075"/>
            </a:xfrm>
            <a:custGeom>
              <a:avLst/>
              <a:gdLst>
                <a:gd name="T0" fmla="*/ 118 w 193"/>
                <a:gd name="T1" fmla="*/ 212 h 456"/>
                <a:gd name="T2" fmla="*/ 118 w 193"/>
                <a:gd name="T3" fmla="*/ 387 h 456"/>
                <a:gd name="T4" fmla="*/ 118 w 193"/>
                <a:gd name="T5" fmla="*/ 456 h 456"/>
                <a:gd name="T6" fmla="*/ 95 w 193"/>
                <a:gd name="T7" fmla="*/ 456 h 456"/>
                <a:gd name="T8" fmla="*/ 73 w 193"/>
                <a:gd name="T9" fmla="*/ 456 h 456"/>
                <a:gd name="T10" fmla="*/ 74 w 193"/>
                <a:gd name="T11" fmla="*/ 333 h 456"/>
                <a:gd name="T12" fmla="*/ 73 w 193"/>
                <a:gd name="T13" fmla="*/ 212 h 456"/>
                <a:gd name="T14" fmla="*/ 0 w 193"/>
                <a:gd name="T15" fmla="*/ 0 h 456"/>
                <a:gd name="T16" fmla="*/ 25 w 193"/>
                <a:gd name="T17" fmla="*/ 1 h 456"/>
                <a:gd name="T18" fmla="*/ 48 w 193"/>
                <a:gd name="T19" fmla="*/ 0 h 456"/>
                <a:gd name="T20" fmla="*/ 96 w 193"/>
                <a:gd name="T21" fmla="*/ 158 h 456"/>
                <a:gd name="T22" fmla="*/ 144 w 193"/>
                <a:gd name="T23" fmla="*/ 0 h 456"/>
                <a:gd name="T24" fmla="*/ 169 w 193"/>
                <a:gd name="T25" fmla="*/ 1 h 456"/>
                <a:gd name="T26" fmla="*/ 193 w 193"/>
                <a:gd name="T27" fmla="*/ 0 h 456"/>
                <a:gd name="T28" fmla="*/ 118 w 193"/>
                <a:gd name="T29" fmla="*/ 212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3" h="456">
                  <a:moveTo>
                    <a:pt x="118" y="212"/>
                  </a:moveTo>
                  <a:cubicBezTo>
                    <a:pt x="118" y="286"/>
                    <a:pt x="118" y="345"/>
                    <a:pt x="118" y="387"/>
                  </a:cubicBezTo>
                  <a:cubicBezTo>
                    <a:pt x="118" y="418"/>
                    <a:pt x="118" y="442"/>
                    <a:pt x="118" y="456"/>
                  </a:cubicBezTo>
                  <a:cubicBezTo>
                    <a:pt x="110" y="456"/>
                    <a:pt x="102" y="456"/>
                    <a:pt x="95" y="456"/>
                  </a:cubicBezTo>
                  <a:cubicBezTo>
                    <a:pt x="87" y="456"/>
                    <a:pt x="80" y="456"/>
                    <a:pt x="73" y="456"/>
                  </a:cubicBezTo>
                  <a:cubicBezTo>
                    <a:pt x="74" y="415"/>
                    <a:pt x="74" y="374"/>
                    <a:pt x="74" y="333"/>
                  </a:cubicBezTo>
                  <a:cubicBezTo>
                    <a:pt x="74" y="284"/>
                    <a:pt x="74" y="244"/>
                    <a:pt x="73" y="212"/>
                  </a:cubicBezTo>
                  <a:cubicBezTo>
                    <a:pt x="65" y="188"/>
                    <a:pt x="41" y="117"/>
                    <a:pt x="0" y="0"/>
                  </a:cubicBezTo>
                  <a:cubicBezTo>
                    <a:pt x="8" y="0"/>
                    <a:pt x="17" y="1"/>
                    <a:pt x="25" y="1"/>
                  </a:cubicBezTo>
                  <a:cubicBezTo>
                    <a:pt x="33" y="1"/>
                    <a:pt x="41" y="0"/>
                    <a:pt x="48" y="0"/>
                  </a:cubicBezTo>
                  <a:cubicBezTo>
                    <a:pt x="61" y="54"/>
                    <a:pt x="76" y="106"/>
                    <a:pt x="96" y="158"/>
                  </a:cubicBezTo>
                  <a:cubicBezTo>
                    <a:pt x="114" y="109"/>
                    <a:pt x="128" y="56"/>
                    <a:pt x="144" y="0"/>
                  </a:cubicBezTo>
                  <a:cubicBezTo>
                    <a:pt x="153" y="0"/>
                    <a:pt x="160" y="1"/>
                    <a:pt x="169" y="1"/>
                  </a:cubicBezTo>
                  <a:cubicBezTo>
                    <a:pt x="177" y="1"/>
                    <a:pt x="185" y="0"/>
                    <a:pt x="193" y="0"/>
                  </a:cubicBezTo>
                  <a:cubicBezTo>
                    <a:pt x="177" y="40"/>
                    <a:pt x="153" y="111"/>
                    <a:pt x="118" y="212"/>
                  </a:cubicBezTo>
                  <a:close/>
                </a:path>
              </a:pathLst>
            </a:custGeom>
            <a:solidFill>
              <a:srgbClr val="2731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3"/>
            <p:cNvSpPr>
              <a:spLocks/>
            </p:cNvSpPr>
            <p:nvPr userDrawn="1"/>
          </p:nvSpPr>
          <p:spPr bwMode="auto">
            <a:xfrm>
              <a:off x="8432801" y="6348413"/>
              <a:ext cx="103188" cy="225425"/>
            </a:xfrm>
            <a:custGeom>
              <a:avLst/>
              <a:gdLst>
                <a:gd name="T0" fmla="*/ 45 w 212"/>
                <a:gd name="T1" fmla="*/ 111 h 467"/>
                <a:gd name="T2" fmla="*/ 102 w 212"/>
                <a:gd name="T3" fmla="*/ 217 h 467"/>
                <a:gd name="T4" fmla="*/ 158 w 212"/>
                <a:gd name="T5" fmla="*/ 341 h 467"/>
                <a:gd name="T6" fmla="*/ 40 w 212"/>
                <a:gd name="T7" fmla="*/ 467 h 467"/>
                <a:gd name="T8" fmla="*/ 17 w 212"/>
                <a:gd name="T9" fmla="*/ 428 h 467"/>
                <a:gd name="T10" fmla="*/ 114 w 212"/>
                <a:gd name="T11" fmla="*/ 345 h 467"/>
                <a:gd name="T12" fmla="*/ 57 w 212"/>
                <a:gd name="T13" fmla="*/ 227 h 467"/>
                <a:gd name="T14" fmla="*/ 0 w 212"/>
                <a:gd name="T15" fmla="*/ 112 h 467"/>
                <a:gd name="T16" fmla="*/ 148 w 212"/>
                <a:gd name="T17" fmla="*/ 1 h 467"/>
                <a:gd name="T18" fmla="*/ 171 w 212"/>
                <a:gd name="T19" fmla="*/ 40 h 467"/>
                <a:gd name="T20" fmla="*/ 45 w 212"/>
                <a:gd name="T21" fmla="*/ 111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2" h="467">
                  <a:moveTo>
                    <a:pt x="45" y="111"/>
                  </a:moveTo>
                  <a:cubicBezTo>
                    <a:pt x="46" y="143"/>
                    <a:pt x="70" y="173"/>
                    <a:pt x="102" y="217"/>
                  </a:cubicBezTo>
                  <a:cubicBezTo>
                    <a:pt x="136" y="264"/>
                    <a:pt x="158" y="301"/>
                    <a:pt x="158" y="341"/>
                  </a:cubicBezTo>
                  <a:cubicBezTo>
                    <a:pt x="158" y="403"/>
                    <a:pt x="116" y="451"/>
                    <a:pt x="40" y="467"/>
                  </a:cubicBezTo>
                  <a:cubicBezTo>
                    <a:pt x="32" y="452"/>
                    <a:pt x="25" y="439"/>
                    <a:pt x="17" y="428"/>
                  </a:cubicBezTo>
                  <a:cubicBezTo>
                    <a:pt x="79" y="420"/>
                    <a:pt x="114" y="386"/>
                    <a:pt x="114" y="345"/>
                  </a:cubicBezTo>
                  <a:cubicBezTo>
                    <a:pt x="114" y="305"/>
                    <a:pt x="91" y="272"/>
                    <a:pt x="57" y="227"/>
                  </a:cubicBezTo>
                  <a:cubicBezTo>
                    <a:pt x="25" y="184"/>
                    <a:pt x="0" y="150"/>
                    <a:pt x="0" y="112"/>
                  </a:cubicBezTo>
                  <a:cubicBezTo>
                    <a:pt x="0" y="49"/>
                    <a:pt x="57" y="0"/>
                    <a:pt x="148" y="1"/>
                  </a:cubicBezTo>
                  <a:cubicBezTo>
                    <a:pt x="212" y="2"/>
                    <a:pt x="121" y="43"/>
                    <a:pt x="171" y="40"/>
                  </a:cubicBezTo>
                  <a:cubicBezTo>
                    <a:pt x="91" y="45"/>
                    <a:pt x="43" y="65"/>
                    <a:pt x="45" y="111"/>
                  </a:cubicBezTo>
                  <a:close/>
                </a:path>
              </a:pathLst>
            </a:custGeom>
            <a:solidFill>
              <a:srgbClr val="2731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4"/>
            <p:cNvSpPr>
              <a:spLocks/>
            </p:cNvSpPr>
            <p:nvPr userDrawn="1"/>
          </p:nvSpPr>
          <p:spPr bwMode="auto">
            <a:xfrm>
              <a:off x="8505826" y="6350000"/>
              <a:ext cx="71438" cy="219075"/>
            </a:xfrm>
            <a:custGeom>
              <a:avLst/>
              <a:gdLst>
                <a:gd name="T0" fmla="*/ 146 w 147"/>
                <a:gd name="T1" fmla="*/ 26 h 456"/>
                <a:gd name="T2" fmla="*/ 147 w 147"/>
                <a:gd name="T3" fmla="*/ 41 h 456"/>
                <a:gd name="T4" fmla="*/ 115 w 147"/>
                <a:gd name="T5" fmla="*/ 40 h 456"/>
                <a:gd name="T6" fmla="*/ 97 w 147"/>
                <a:gd name="T7" fmla="*/ 41 h 456"/>
                <a:gd name="T8" fmla="*/ 95 w 147"/>
                <a:gd name="T9" fmla="*/ 189 h 456"/>
                <a:gd name="T10" fmla="*/ 97 w 147"/>
                <a:gd name="T11" fmla="*/ 456 h 456"/>
                <a:gd name="T12" fmla="*/ 74 w 147"/>
                <a:gd name="T13" fmla="*/ 455 h 456"/>
                <a:gd name="T14" fmla="*/ 51 w 147"/>
                <a:gd name="T15" fmla="*/ 456 h 456"/>
                <a:gd name="T16" fmla="*/ 53 w 147"/>
                <a:gd name="T17" fmla="*/ 258 h 456"/>
                <a:gd name="T18" fmla="*/ 51 w 147"/>
                <a:gd name="T19" fmla="*/ 41 h 456"/>
                <a:gd name="T20" fmla="*/ 36 w 147"/>
                <a:gd name="T21" fmla="*/ 40 h 456"/>
                <a:gd name="T22" fmla="*/ 0 w 147"/>
                <a:gd name="T23" fmla="*/ 41 h 456"/>
                <a:gd name="T24" fmla="*/ 0 w 147"/>
                <a:gd name="T25" fmla="*/ 21 h 456"/>
                <a:gd name="T26" fmla="*/ 0 w 147"/>
                <a:gd name="T27" fmla="*/ 0 h 456"/>
                <a:gd name="T28" fmla="*/ 75 w 147"/>
                <a:gd name="T29" fmla="*/ 2 h 456"/>
                <a:gd name="T30" fmla="*/ 147 w 147"/>
                <a:gd name="T31" fmla="*/ 0 h 456"/>
                <a:gd name="T32" fmla="*/ 146 w 147"/>
                <a:gd name="T33" fmla="*/ 26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7" h="456">
                  <a:moveTo>
                    <a:pt x="146" y="26"/>
                  </a:moveTo>
                  <a:cubicBezTo>
                    <a:pt x="146" y="29"/>
                    <a:pt x="147" y="34"/>
                    <a:pt x="147" y="41"/>
                  </a:cubicBezTo>
                  <a:cubicBezTo>
                    <a:pt x="135" y="40"/>
                    <a:pt x="124" y="40"/>
                    <a:pt x="115" y="40"/>
                  </a:cubicBezTo>
                  <a:cubicBezTo>
                    <a:pt x="108" y="40"/>
                    <a:pt x="102" y="40"/>
                    <a:pt x="97" y="41"/>
                  </a:cubicBezTo>
                  <a:cubicBezTo>
                    <a:pt x="95" y="77"/>
                    <a:pt x="95" y="127"/>
                    <a:pt x="95" y="189"/>
                  </a:cubicBezTo>
                  <a:cubicBezTo>
                    <a:pt x="95" y="234"/>
                    <a:pt x="95" y="323"/>
                    <a:pt x="97" y="456"/>
                  </a:cubicBezTo>
                  <a:cubicBezTo>
                    <a:pt x="89" y="456"/>
                    <a:pt x="82" y="455"/>
                    <a:pt x="74" y="455"/>
                  </a:cubicBezTo>
                  <a:cubicBezTo>
                    <a:pt x="67" y="455"/>
                    <a:pt x="59" y="456"/>
                    <a:pt x="51" y="456"/>
                  </a:cubicBezTo>
                  <a:cubicBezTo>
                    <a:pt x="52" y="370"/>
                    <a:pt x="53" y="304"/>
                    <a:pt x="53" y="258"/>
                  </a:cubicBezTo>
                  <a:cubicBezTo>
                    <a:pt x="53" y="209"/>
                    <a:pt x="52" y="137"/>
                    <a:pt x="51" y="41"/>
                  </a:cubicBezTo>
                  <a:cubicBezTo>
                    <a:pt x="48" y="40"/>
                    <a:pt x="43" y="40"/>
                    <a:pt x="36" y="40"/>
                  </a:cubicBezTo>
                  <a:cubicBezTo>
                    <a:pt x="27" y="40"/>
                    <a:pt x="15" y="40"/>
                    <a:pt x="0" y="41"/>
                  </a:cubicBezTo>
                  <a:cubicBezTo>
                    <a:pt x="0" y="34"/>
                    <a:pt x="0" y="28"/>
                    <a:pt x="0" y="21"/>
                  </a:cubicBezTo>
                  <a:cubicBezTo>
                    <a:pt x="0" y="14"/>
                    <a:pt x="0" y="7"/>
                    <a:pt x="0" y="0"/>
                  </a:cubicBezTo>
                  <a:cubicBezTo>
                    <a:pt x="19" y="1"/>
                    <a:pt x="45" y="2"/>
                    <a:pt x="75" y="2"/>
                  </a:cubicBezTo>
                  <a:cubicBezTo>
                    <a:pt x="104" y="2"/>
                    <a:pt x="128" y="1"/>
                    <a:pt x="147" y="0"/>
                  </a:cubicBezTo>
                  <a:cubicBezTo>
                    <a:pt x="147" y="13"/>
                    <a:pt x="146" y="22"/>
                    <a:pt x="146" y="26"/>
                  </a:cubicBezTo>
                  <a:close/>
                </a:path>
              </a:pathLst>
            </a:custGeom>
            <a:solidFill>
              <a:srgbClr val="2731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5"/>
            <p:cNvSpPr>
              <a:spLocks/>
            </p:cNvSpPr>
            <p:nvPr userDrawn="1"/>
          </p:nvSpPr>
          <p:spPr bwMode="auto">
            <a:xfrm>
              <a:off x="8588376" y="6350000"/>
              <a:ext cx="57150" cy="219075"/>
            </a:xfrm>
            <a:custGeom>
              <a:avLst/>
              <a:gdLst>
                <a:gd name="T0" fmla="*/ 55 w 117"/>
                <a:gd name="T1" fmla="*/ 455 h 456"/>
                <a:gd name="T2" fmla="*/ 0 w 117"/>
                <a:gd name="T3" fmla="*/ 456 h 456"/>
                <a:gd name="T4" fmla="*/ 2 w 117"/>
                <a:gd name="T5" fmla="*/ 215 h 456"/>
                <a:gd name="T6" fmla="*/ 0 w 117"/>
                <a:gd name="T7" fmla="*/ 0 h 456"/>
                <a:gd name="T8" fmla="*/ 85 w 117"/>
                <a:gd name="T9" fmla="*/ 1 h 456"/>
                <a:gd name="T10" fmla="*/ 114 w 117"/>
                <a:gd name="T11" fmla="*/ 0 h 456"/>
                <a:gd name="T12" fmla="*/ 114 w 117"/>
                <a:gd name="T13" fmla="*/ 20 h 456"/>
                <a:gd name="T14" fmla="*/ 114 w 117"/>
                <a:gd name="T15" fmla="*/ 41 h 456"/>
                <a:gd name="T16" fmla="*/ 76 w 117"/>
                <a:gd name="T17" fmla="*/ 40 h 456"/>
                <a:gd name="T18" fmla="*/ 45 w 117"/>
                <a:gd name="T19" fmla="*/ 41 h 456"/>
                <a:gd name="T20" fmla="*/ 45 w 117"/>
                <a:gd name="T21" fmla="*/ 116 h 456"/>
                <a:gd name="T22" fmla="*/ 45 w 117"/>
                <a:gd name="T23" fmla="*/ 154 h 456"/>
                <a:gd name="T24" fmla="*/ 92 w 117"/>
                <a:gd name="T25" fmla="*/ 155 h 456"/>
                <a:gd name="T26" fmla="*/ 111 w 117"/>
                <a:gd name="T27" fmla="*/ 154 h 456"/>
                <a:gd name="T28" fmla="*/ 110 w 117"/>
                <a:gd name="T29" fmla="*/ 171 h 456"/>
                <a:gd name="T30" fmla="*/ 111 w 117"/>
                <a:gd name="T31" fmla="*/ 193 h 456"/>
                <a:gd name="T32" fmla="*/ 76 w 117"/>
                <a:gd name="T33" fmla="*/ 193 h 456"/>
                <a:gd name="T34" fmla="*/ 45 w 117"/>
                <a:gd name="T35" fmla="*/ 193 h 456"/>
                <a:gd name="T36" fmla="*/ 45 w 117"/>
                <a:gd name="T37" fmla="*/ 303 h 456"/>
                <a:gd name="T38" fmla="*/ 45 w 117"/>
                <a:gd name="T39" fmla="*/ 417 h 456"/>
                <a:gd name="T40" fmla="*/ 84 w 117"/>
                <a:gd name="T41" fmla="*/ 418 h 456"/>
                <a:gd name="T42" fmla="*/ 117 w 117"/>
                <a:gd name="T43" fmla="*/ 417 h 456"/>
                <a:gd name="T44" fmla="*/ 116 w 117"/>
                <a:gd name="T45" fmla="*/ 437 h 456"/>
                <a:gd name="T46" fmla="*/ 117 w 117"/>
                <a:gd name="T47" fmla="*/ 456 h 456"/>
                <a:gd name="T48" fmla="*/ 55 w 117"/>
                <a:gd name="T49" fmla="*/ 455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7" h="456">
                  <a:moveTo>
                    <a:pt x="55" y="455"/>
                  </a:moveTo>
                  <a:cubicBezTo>
                    <a:pt x="35" y="455"/>
                    <a:pt x="17" y="456"/>
                    <a:pt x="0" y="456"/>
                  </a:cubicBezTo>
                  <a:cubicBezTo>
                    <a:pt x="1" y="348"/>
                    <a:pt x="2" y="267"/>
                    <a:pt x="2" y="215"/>
                  </a:cubicBezTo>
                  <a:cubicBezTo>
                    <a:pt x="2" y="143"/>
                    <a:pt x="1" y="71"/>
                    <a:pt x="0" y="0"/>
                  </a:cubicBezTo>
                  <a:cubicBezTo>
                    <a:pt x="27" y="0"/>
                    <a:pt x="55" y="1"/>
                    <a:pt x="85" y="1"/>
                  </a:cubicBezTo>
                  <a:cubicBezTo>
                    <a:pt x="93" y="1"/>
                    <a:pt x="103" y="0"/>
                    <a:pt x="114" y="0"/>
                  </a:cubicBezTo>
                  <a:cubicBezTo>
                    <a:pt x="114" y="7"/>
                    <a:pt x="114" y="14"/>
                    <a:pt x="114" y="20"/>
                  </a:cubicBezTo>
                  <a:cubicBezTo>
                    <a:pt x="114" y="27"/>
                    <a:pt x="114" y="34"/>
                    <a:pt x="114" y="41"/>
                  </a:cubicBezTo>
                  <a:cubicBezTo>
                    <a:pt x="101" y="40"/>
                    <a:pt x="88" y="40"/>
                    <a:pt x="76" y="40"/>
                  </a:cubicBezTo>
                  <a:cubicBezTo>
                    <a:pt x="65" y="40"/>
                    <a:pt x="54" y="40"/>
                    <a:pt x="45" y="41"/>
                  </a:cubicBezTo>
                  <a:cubicBezTo>
                    <a:pt x="45" y="60"/>
                    <a:pt x="45" y="86"/>
                    <a:pt x="45" y="116"/>
                  </a:cubicBezTo>
                  <a:cubicBezTo>
                    <a:pt x="45" y="126"/>
                    <a:pt x="45" y="139"/>
                    <a:pt x="45" y="154"/>
                  </a:cubicBezTo>
                  <a:cubicBezTo>
                    <a:pt x="60" y="154"/>
                    <a:pt x="76" y="155"/>
                    <a:pt x="92" y="155"/>
                  </a:cubicBezTo>
                  <a:cubicBezTo>
                    <a:pt x="97" y="155"/>
                    <a:pt x="103" y="154"/>
                    <a:pt x="111" y="154"/>
                  </a:cubicBezTo>
                  <a:cubicBezTo>
                    <a:pt x="111" y="158"/>
                    <a:pt x="110" y="165"/>
                    <a:pt x="110" y="171"/>
                  </a:cubicBezTo>
                  <a:cubicBezTo>
                    <a:pt x="110" y="178"/>
                    <a:pt x="111" y="185"/>
                    <a:pt x="111" y="193"/>
                  </a:cubicBezTo>
                  <a:cubicBezTo>
                    <a:pt x="99" y="193"/>
                    <a:pt x="88" y="193"/>
                    <a:pt x="76" y="193"/>
                  </a:cubicBezTo>
                  <a:cubicBezTo>
                    <a:pt x="66" y="193"/>
                    <a:pt x="55" y="193"/>
                    <a:pt x="45" y="193"/>
                  </a:cubicBezTo>
                  <a:cubicBezTo>
                    <a:pt x="45" y="234"/>
                    <a:pt x="45" y="271"/>
                    <a:pt x="45" y="303"/>
                  </a:cubicBezTo>
                  <a:cubicBezTo>
                    <a:pt x="45" y="334"/>
                    <a:pt x="45" y="372"/>
                    <a:pt x="45" y="417"/>
                  </a:cubicBezTo>
                  <a:cubicBezTo>
                    <a:pt x="60" y="417"/>
                    <a:pt x="73" y="418"/>
                    <a:pt x="84" y="418"/>
                  </a:cubicBezTo>
                  <a:cubicBezTo>
                    <a:pt x="96" y="418"/>
                    <a:pt x="107" y="417"/>
                    <a:pt x="117" y="417"/>
                  </a:cubicBezTo>
                  <a:cubicBezTo>
                    <a:pt x="117" y="423"/>
                    <a:pt x="116" y="430"/>
                    <a:pt x="116" y="437"/>
                  </a:cubicBezTo>
                  <a:cubicBezTo>
                    <a:pt x="116" y="443"/>
                    <a:pt x="117" y="450"/>
                    <a:pt x="117" y="456"/>
                  </a:cubicBezTo>
                  <a:cubicBezTo>
                    <a:pt x="95" y="456"/>
                    <a:pt x="75" y="455"/>
                    <a:pt x="55" y="455"/>
                  </a:cubicBezTo>
                  <a:close/>
                </a:path>
              </a:pathLst>
            </a:custGeom>
            <a:solidFill>
              <a:srgbClr val="2731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6"/>
            <p:cNvSpPr>
              <a:spLocks/>
            </p:cNvSpPr>
            <p:nvPr userDrawn="1"/>
          </p:nvSpPr>
          <p:spPr bwMode="auto">
            <a:xfrm>
              <a:off x="8656638" y="6350000"/>
              <a:ext cx="127000" cy="219075"/>
            </a:xfrm>
            <a:custGeom>
              <a:avLst/>
              <a:gdLst>
                <a:gd name="T0" fmla="*/ 239 w 262"/>
                <a:gd name="T1" fmla="*/ 456 h 456"/>
                <a:gd name="T2" fmla="*/ 215 w 262"/>
                <a:gd name="T3" fmla="*/ 456 h 456"/>
                <a:gd name="T4" fmla="*/ 190 w 262"/>
                <a:gd name="T5" fmla="*/ 136 h 456"/>
                <a:gd name="T6" fmla="*/ 187 w 262"/>
                <a:gd name="T7" fmla="*/ 136 h 456"/>
                <a:gd name="T8" fmla="*/ 147 w 262"/>
                <a:gd name="T9" fmla="*/ 358 h 456"/>
                <a:gd name="T10" fmla="*/ 129 w 262"/>
                <a:gd name="T11" fmla="*/ 358 h 456"/>
                <a:gd name="T12" fmla="*/ 112 w 262"/>
                <a:gd name="T13" fmla="*/ 358 h 456"/>
                <a:gd name="T14" fmla="*/ 73 w 262"/>
                <a:gd name="T15" fmla="*/ 136 h 456"/>
                <a:gd name="T16" fmla="*/ 71 w 262"/>
                <a:gd name="T17" fmla="*/ 136 h 456"/>
                <a:gd name="T18" fmla="*/ 47 w 262"/>
                <a:gd name="T19" fmla="*/ 456 h 456"/>
                <a:gd name="T20" fmla="*/ 24 w 262"/>
                <a:gd name="T21" fmla="*/ 455 h 456"/>
                <a:gd name="T22" fmla="*/ 0 w 262"/>
                <a:gd name="T23" fmla="*/ 456 h 456"/>
                <a:gd name="T24" fmla="*/ 47 w 262"/>
                <a:gd name="T25" fmla="*/ 0 h 456"/>
                <a:gd name="T26" fmla="*/ 66 w 262"/>
                <a:gd name="T27" fmla="*/ 1 h 456"/>
                <a:gd name="T28" fmla="*/ 87 w 262"/>
                <a:gd name="T29" fmla="*/ 0 h 456"/>
                <a:gd name="T30" fmla="*/ 129 w 262"/>
                <a:gd name="T31" fmla="*/ 289 h 456"/>
                <a:gd name="T32" fmla="*/ 132 w 262"/>
                <a:gd name="T33" fmla="*/ 289 h 456"/>
                <a:gd name="T34" fmla="*/ 176 w 262"/>
                <a:gd name="T35" fmla="*/ 0 h 456"/>
                <a:gd name="T36" fmla="*/ 196 w 262"/>
                <a:gd name="T37" fmla="*/ 1 h 456"/>
                <a:gd name="T38" fmla="*/ 215 w 262"/>
                <a:gd name="T39" fmla="*/ 0 h 456"/>
                <a:gd name="T40" fmla="*/ 262 w 262"/>
                <a:gd name="T41" fmla="*/ 456 h 456"/>
                <a:gd name="T42" fmla="*/ 239 w 262"/>
                <a:gd name="T43" fmla="*/ 456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2" h="456">
                  <a:moveTo>
                    <a:pt x="239" y="456"/>
                  </a:moveTo>
                  <a:cubicBezTo>
                    <a:pt x="231" y="456"/>
                    <a:pt x="224" y="456"/>
                    <a:pt x="215" y="456"/>
                  </a:cubicBezTo>
                  <a:cubicBezTo>
                    <a:pt x="208" y="355"/>
                    <a:pt x="199" y="248"/>
                    <a:pt x="190" y="136"/>
                  </a:cubicBezTo>
                  <a:cubicBezTo>
                    <a:pt x="187" y="136"/>
                    <a:pt x="187" y="136"/>
                    <a:pt x="187" y="136"/>
                  </a:cubicBezTo>
                  <a:cubicBezTo>
                    <a:pt x="180" y="175"/>
                    <a:pt x="167" y="250"/>
                    <a:pt x="147" y="358"/>
                  </a:cubicBezTo>
                  <a:cubicBezTo>
                    <a:pt x="142" y="358"/>
                    <a:pt x="136" y="358"/>
                    <a:pt x="129" y="358"/>
                  </a:cubicBezTo>
                  <a:cubicBezTo>
                    <a:pt x="124" y="358"/>
                    <a:pt x="118" y="358"/>
                    <a:pt x="112" y="358"/>
                  </a:cubicBezTo>
                  <a:cubicBezTo>
                    <a:pt x="103" y="308"/>
                    <a:pt x="90" y="234"/>
                    <a:pt x="73" y="136"/>
                  </a:cubicBezTo>
                  <a:cubicBezTo>
                    <a:pt x="71" y="136"/>
                    <a:pt x="71" y="136"/>
                    <a:pt x="71" y="136"/>
                  </a:cubicBezTo>
                  <a:cubicBezTo>
                    <a:pt x="60" y="256"/>
                    <a:pt x="53" y="363"/>
                    <a:pt x="47" y="456"/>
                  </a:cubicBezTo>
                  <a:cubicBezTo>
                    <a:pt x="40" y="456"/>
                    <a:pt x="31" y="455"/>
                    <a:pt x="24" y="455"/>
                  </a:cubicBezTo>
                  <a:cubicBezTo>
                    <a:pt x="15" y="455"/>
                    <a:pt x="8" y="456"/>
                    <a:pt x="0" y="456"/>
                  </a:cubicBezTo>
                  <a:cubicBezTo>
                    <a:pt x="19" y="316"/>
                    <a:pt x="34" y="164"/>
                    <a:pt x="47" y="0"/>
                  </a:cubicBezTo>
                  <a:cubicBezTo>
                    <a:pt x="53" y="1"/>
                    <a:pt x="60" y="1"/>
                    <a:pt x="66" y="1"/>
                  </a:cubicBezTo>
                  <a:cubicBezTo>
                    <a:pt x="73" y="1"/>
                    <a:pt x="80" y="1"/>
                    <a:pt x="87" y="0"/>
                  </a:cubicBezTo>
                  <a:cubicBezTo>
                    <a:pt x="91" y="44"/>
                    <a:pt x="105" y="140"/>
                    <a:pt x="129" y="289"/>
                  </a:cubicBezTo>
                  <a:cubicBezTo>
                    <a:pt x="132" y="289"/>
                    <a:pt x="132" y="289"/>
                    <a:pt x="132" y="289"/>
                  </a:cubicBezTo>
                  <a:cubicBezTo>
                    <a:pt x="157" y="130"/>
                    <a:pt x="173" y="34"/>
                    <a:pt x="176" y="0"/>
                  </a:cubicBezTo>
                  <a:cubicBezTo>
                    <a:pt x="183" y="0"/>
                    <a:pt x="189" y="1"/>
                    <a:pt x="196" y="1"/>
                  </a:cubicBezTo>
                  <a:cubicBezTo>
                    <a:pt x="202" y="1"/>
                    <a:pt x="209" y="0"/>
                    <a:pt x="215" y="0"/>
                  </a:cubicBezTo>
                  <a:cubicBezTo>
                    <a:pt x="231" y="196"/>
                    <a:pt x="247" y="348"/>
                    <a:pt x="262" y="456"/>
                  </a:cubicBezTo>
                  <a:cubicBezTo>
                    <a:pt x="255" y="456"/>
                    <a:pt x="247" y="456"/>
                    <a:pt x="239" y="456"/>
                  </a:cubicBezTo>
                  <a:close/>
                </a:path>
              </a:pathLst>
            </a:custGeom>
            <a:solidFill>
              <a:srgbClr val="2731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7"/>
            <p:cNvSpPr>
              <a:spLocks/>
            </p:cNvSpPr>
            <p:nvPr userDrawn="1"/>
          </p:nvSpPr>
          <p:spPr bwMode="auto">
            <a:xfrm>
              <a:off x="8775701" y="6345238"/>
              <a:ext cx="80963" cy="223838"/>
            </a:xfrm>
            <a:custGeom>
              <a:avLst/>
              <a:gdLst>
                <a:gd name="T0" fmla="*/ 54 w 167"/>
                <a:gd name="T1" fmla="*/ 119 h 465"/>
                <a:gd name="T2" fmla="*/ 111 w 167"/>
                <a:gd name="T3" fmla="*/ 225 h 465"/>
                <a:gd name="T4" fmla="*/ 167 w 167"/>
                <a:gd name="T5" fmla="*/ 349 h 465"/>
                <a:gd name="T6" fmla="*/ 16 w 167"/>
                <a:gd name="T7" fmla="*/ 465 h 465"/>
                <a:gd name="T8" fmla="*/ 0 w 167"/>
                <a:gd name="T9" fmla="*/ 421 h 465"/>
                <a:gd name="T10" fmla="*/ 123 w 167"/>
                <a:gd name="T11" fmla="*/ 353 h 465"/>
                <a:gd name="T12" fmla="*/ 66 w 167"/>
                <a:gd name="T13" fmla="*/ 235 h 465"/>
                <a:gd name="T14" fmla="*/ 9 w 167"/>
                <a:gd name="T15" fmla="*/ 120 h 465"/>
                <a:gd name="T16" fmla="*/ 127 w 167"/>
                <a:gd name="T17" fmla="*/ 0 h 465"/>
                <a:gd name="T18" fmla="*/ 145 w 167"/>
                <a:gd name="T19" fmla="*/ 37 h 465"/>
                <a:gd name="T20" fmla="*/ 54 w 167"/>
                <a:gd name="T21" fmla="*/ 119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7" h="465">
                  <a:moveTo>
                    <a:pt x="54" y="119"/>
                  </a:moveTo>
                  <a:cubicBezTo>
                    <a:pt x="54" y="151"/>
                    <a:pt x="79" y="181"/>
                    <a:pt x="111" y="225"/>
                  </a:cubicBezTo>
                  <a:cubicBezTo>
                    <a:pt x="145" y="272"/>
                    <a:pt x="167" y="309"/>
                    <a:pt x="167" y="349"/>
                  </a:cubicBezTo>
                  <a:cubicBezTo>
                    <a:pt x="167" y="411"/>
                    <a:pt x="92" y="449"/>
                    <a:pt x="16" y="465"/>
                  </a:cubicBezTo>
                  <a:cubicBezTo>
                    <a:pt x="9" y="451"/>
                    <a:pt x="14" y="418"/>
                    <a:pt x="0" y="421"/>
                  </a:cubicBezTo>
                  <a:cubicBezTo>
                    <a:pt x="61" y="409"/>
                    <a:pt x="123" y="394"/>
                    <a:pt x="123" y="353"/>
                  </a:cubicBezTo>
                  <a:cubicBezTo>
                    <a:pt x="123" y="313"/>
                    <a:pt x="99" y="280"/>
                    <a:pt x="66" y="235"/>
                  </a:cubicBezTo>
                  <a:cubicBezTo>
                    <a:pt x="33" y="192"/>
                    <a:pt x="9" y="158"/>
                    <a:pt x="9" y="120"/>
                  </a:cubicBezTo>
                  <a:cubicBezTo>
                    <a:pt x="9" y="57"/>
                    <a:pt x="50" y="15"/>
                    <a:pt x="127" y="0"/>
                  </a:cubicBezTo>
                  <a:cubicBezTo>
                    <a:pt x="132" y="13"/>
                    <a:pt x="138" y="25"/>
                    <a:pt x="145" y="37"/>
                  </a:cubicBezTo>
                  <a:cubicBezTo>
                    <a:pt x="86" y="43"/>
                    <a:pt x="54" y="73"/>
                    <a:pt x="54" y="119"/>
                  </a:cubicBezTo>
                  <a:close/>
                </a:path>
              </a:pathLst>
            </a:custGeom>
            <a:solidFill>
              <a:srgbClr val="2731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8"/>
            <p:cNvSpPr>
              <a:spLocks noEditPoints="1"/>
            </p:cNvSpPr>
            <p:nvPr userDrawn="1"/>
          </p:nvSpPr>
          <p:spPr bwMode="auto">
            <a:xfrm>
              <a:off x="8853488" y="6343650"/>
              <a:ext cx="31750" cy="31750"/>
            </a:xfrm>
            <a:custGeom>
              <a:avLst/>
              <a:gdLst>
                <a:gd name="T0" fmla="*/ 65 w 65"/>
                <a:gd name="T1" fmla="*/ 32 h 64"/>
                <a:gd name="T2" fmla="*/ 55 w 65"/>
                <a:gd name="T3" fmla="*/ 54 h 64"/>
                <a:gd name="T4" fmla="*/ 32 w 65"/>
                <a:gd name="T5" fmla="*/ 64 h 64"/>
                <a:gd name="T6" fmla="*/ 10 w 65"/>
                <a:gd name="T7" fmla="*/ 54 h 64"/>
                <a:gd name="T8" fmla="*/ 0 w 65"/>
                <a:gd name="T9" fmla="*/ 32 h 64"/>
                <a:gd name="T10" fmla="*/ 10 w 65"/>
                <a:gd name="T11" fmla="*/ 9 h 64"/>
                <a:gd name="T12" fmla="*/ 32 w 65"/>
                <a:gd name="T13" fmla="*/ 0 h 64"/>
                <a:gd name="T14" fmla="*/ 55 w 65"/>
                <a:gd name="T15" fmla="*/ 9 h 64"/>
                <a:gd name="T16" fmla="*/ 65 w 65"/>
                <a:gd name="T17" fmla="*/ 32 h 64"/>
                <a:gd name="T18" fmla="*/ 60 w 65"/>
                <a:gd name="T19" fmla="*/ 32 h 64"/>
                <a:gd name="T20" fmla="*/ 52 w 65"/>
                <a:gd name="T21" fmla="*/ 12 h 64"/>
                <a:gd name="T22" fmla="*/ 32 w 65"/>
                <a:gd name="T23" fmla="*/ 4 h 64"/>
                <a:gd name="T24" fmla="*/ 13 w 65"/>
                <a:gd name="T25" fmla="*/ 12 h 64"/>
                <a:gd name="T26" fmla="*/ 4 w 65"/>
                <a:gd name="T27" fmla="*/ 32 h 64"/>
                <a:gd name="T28" fmla="*/ 13 w 65"/>
                <a:gd name="T29" fmla="*/ 52 h 64"/>
                <a:gd name="T30" fmla="*/ 32 w 65"/>
                <a:gd name="T31" fmla="*/ 60 h 64"/>
                <a:gd name="T32" fmla="*/ 52 w 65"/>
                <a:gd name="T33" fmla="*/ 52 h 64"/>
                <a:gd name="T34" fmla="*/ 60 w 65"/>
                <a:gd name="T35" fmla="*/ 32 h 64"/>
                <a:gd name="T36" fmla="*/ 51 w 65"/>
                <a:gd name="T37" fmla="*/ 48 h 64"/>
                <a:gd name="T38" fmla="*/ 42 w 65"/>
                <a:gd name="T39" fmla="*/ 48 h 64"/>
                <a:gd name="T40" fmla="*/ 32 w 65"/>
                <a:gd name="T41" fmla="*/ 35 h 64"/>
                <a:gd name="T42" fmla="*/ 27 w 65"/>
                <a:gd name="T43" fmla="*/ 35 h 64"/>
                <a:gd name="T44" fmla="*/ 27 w 65"/>
                <a:gd name="T45" fmla="*/ 48 h 64"/>
                <a:gd name="T46" fmla="*/ 21 w 65"/>
                <a:gd name="T47" fmla="*/ 48 h 64"/>
                <a:gd name="T48" fmla="*/ 21 w 65"/>
                <a:gd name="T49" fmla="*/ 14 h 64"/>
                <a:gd name="T50" fmla="*/ 31 w 65"/>
                <a:gd name="T51" fmla="*/ 14 h 64"/>
                <a:gd name="T52" fmla="*/ 37 w 65"/>
                <a:gd name="T53" fmla="*/ 14 h 64"/>
                <a:gd name="T54" fmla="*/ 41 w 65"/>
                <a:gd name="T55" fmla="*/ 16 h 64"/>
                <a:gd name="T56" fmla="*/ 44 w 65"/>
                <a:gd name="T57" fmla="*/ 19 h 64"/>
                <a:gd name="T58" fmla="*/ 45 w 65"/>
                <a:gd name="T59" fmla="*/ 23 h 64"/>
                <a:gd name="T60" fmla="*/ 43 w 65"/>
                <a:gd name="T61" fmla="*/ 30 h 64"/>
                <a:gd name="T62" fmla="*/ 38 w 65"/>
                <a:gd name="T63" fmla="*/ 33 h 64"/>
                <a:gd name="T64" fmla="*/ 51 w 65"/>
                <a:gd name="T65" fmla="*/ 48 h 64"/>
                <a:gd name="T66" fmla="*/ 39 w 65"/>
                <a:gd name="T67" fmla="*/ 24 h 64"/>
                <a:gd name="T68" fmla="*/ 38 w 65"/>
                <a:gd name="T69" fmla="*/ 21 h 64"/>
                <a:gd name="T70" fmla="*/ 37 w 65"/>
                <a:gd name="T71" fmla="*/ 20 h 64"/>
                <a:gd name="T72" fmla="*/ 35 w 65"/>
                <a:gd name="T73" fmla="*/ 19 h 64"/>
                <a:gd name="T74" fmla="*/ 32 w 65"/>
                <a:gd name="T75" fmla="*/ 19 h 64"/>
                <a:gd name="T76" fmla="*/ 27 w 65"/>
                <a:gd name="T77" fmla="*/ 19 h 64"/>
                <a:gd name="T78" fmla="*/ 27 w 65"/>
                <a:gd name="T79" fmla="*/ 30 h 64"/>
                <a:gd name="T80" fmla="*/ 31 w 65"/>
                <a:gd name="T81" fmla="*/ 30 h 64"/>
                <a:gd name="T82" fmla="*/ 34 w 65"/>
                <a:gd name="T83" fmla="*/ 30 h 64"/>
                <a:gd name="T84" fmla="*/ 37 w 65"/>
                <a:gd name="T85" fmla="*/ 29 h 64"/>
                <a:gd name="T86" fmla="*/ 38 w 65"/>
                <a:gd name="T87" fmla="*/ 27 h 64"/>
                <a:gd name="T88" fmla="*/ 39 w 65"/>
                <a:gd name="T89" fmla="*/ 2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5" h="64">
                  <a:moveTo>
                    <a:pt x="65" y="32"/>
                  </a:moveTo>
                  <a:cubicBezTo>
                    <a:pt x="65" y="41"/>
                    <a:pt x="61" y="48"/>
                    <a:pt x="55" y="54"/>
                  </a:cubicBezTo>
                  <a:cubicBezTo>
                    <a:pt x="49" y="61"/>
                    <a:pt x="41" y="64"/>
                    <a:pt x="32" y="64"/>
                  </a:cubicBezTo>
                  <a:cubicBezTo>
                    <a:pt x="23" y="64"/>
                    <a:pt x="16" y="61"/>
                    <a:pt x="10" y="54"/>
                  </a:cubicBezTo>
                  <a:cubicBezTo>
                    <a:pt x="3" y="48"/>
                    <a:pt x="0" y="41"/>
                    <a:pt x="0" y="32"/>
                  </a:cubicBezTo>
                  <a:cubicBezTo>
                    <a:pt x="0" y="23"/>
                    <a:pt x="3" y="15"/>
                    <a:pt x="10" y="9"/>
                  </a:cubicBezTo>
                  <a:cubicBezTo>
                    <a:pt x="16" y="3"/>
                    <a:pt x="23" y="0"/>
                    <a:pt x="32" y="0"/>
                  </a:cubicBezTo>
                  <a:cubicBezTo>
                    <a:pt x="41" y="0"/>
                    <a:pt x="49" y="3"/>
                    <a:pt x="55" y="9"/>
                  </a:cubicBezTo>
                  <a:cubicBezTo>
                    <a:pt x="61" y="15"/>
                    <a:pt x="65" y="23"/>
                    <a:pt x="65" y="32"/>
                  </a:cubicBezTo>
                  <a:close/>
                  <a:moveTo>
                    <a:pt x="60" y="32"/>
                  </a:moveTo>
                  <a:cubicBezTo>
                    <a:pt x="60" y="24"/>
                    <a:pt x="58" y="17"/>
                    <a:pt x="52" y="12"/>
                  </a:cubicBezTo>
                  <a:cubicBezTo>
                    <a:pt x="47" y="6"/>
                    <a:pt x="40" y="4"/>
                    <a:pt x="32" y="4"/>
                  </a:cubicBezTo>
                  <a:cubicBezTo>
                    <a:pt x="25" y="4"/>
                    <a:pt x="18" y="6"/>
                    <a:pt x="13" y="12"/>
                  </a:cubicBezTo>
                  <a:cubicBezTo>
                    <a:pt x="7" y="17"/>
                    <a:pt x="4" y="24"/>
                    <a:pt x="4" y="32"/>
                  </a:cubicBezTo>
                  <a:cubicBezTo>
                    <a:pt x="4" y="39"/>
                    <a:pt x="7" y="46"/>
                    <a:pt x="13" y="52"/>
                  </a:cubicBezTo>
                  <a:cubicBezTo>
                    <a:pt x="18" y="57"/>
                    <a:pt x="25" y="60"/>
                    <a:pt x="32" y="60"/>
                  </a:cubicBezTo>
                  <a:cubicBezTo>
                    <a:pt x="40" y="60"/>
                    <a:pt x="47" y="57"/>
                    <a:pt x="52" y="52"/>
                  </a:cubicBezTo>
                  <a:cubicBezTo>
                    <a:pt x="58" y="46"/>
                    <a:pt x="60" y="39"/>
                    <a:pt x="60" y="32"/>
                  </a:cubicBezTo>
                  <a:close/>
                  <a:moveTo>
                    <a:pt x="51" y="48"/>
                  </a:moveTo>
                  <a:cubicBezTo>
                    <a:pt x="42" y="48"/>
                    <a:pt x="42" y="48"/>
                    <a:pt x="42" y="48"/>
                  </a:cubicBezTo>
                  <a:cubicBezTo>
                    <a:pt x="32" y="35"/>
                    <a:pt x="32" y="35"/>
                    <a:pt x="32" y="35"/>
                  </a:cubicBezTo>
                  <a:cubicBezTo>
                    <a:pt x="27" y="35"/>
                    <a:pt x="27" y="35"/>
                    <a:pt x="27" y="35"/>
                  </a:cubicBezTo>
                  <a:cubicBezTo>
                    <a:pt x="27" y="48"/>
                    <a:pt x="27" y="48"/>
                    <a:pt x="27" y="48"/>
                  </a:cubicBezTo>
                  <a:cubicBezTo>
                    <a:pt x="21" y="48"/>
                    <a:pt x="21" y="48"/>
                    <a:pt x="21" y="48"/>
                  </a:cubicBezTo>
                  <a:cubicBezTo>
                    <a:pt x="21" y="14"/>
                    <a:pt x="21" y="14"/>
                    <a:pt x="21" y="14"/>
                  </a:cubicBezTo>
                  <a:cubicBezTo>
                    <a:pt x="31" y="14"/>
                    <a:pt x="31" y="14"/>
                    <a:pt x="31" y="14"/>
                  </a:cubicBezTo>
                  <a:cubicBezTo>
                    <a:pt x="34" y="14"/>
                    <a:pt x="36" y="14"/>
                    <a:pt x="37" y="14"/>
                  </a:cubicBezTo>
                  <a:cubicBezTo>
                    <a:pt x="38" y="14"/>
                    <a:pt x="40" y="15"/>
                    <a:pt x="41" y="16"/>
                  </a:cubicBezTo>
                  <a:cubicBezTo>
                    <a:pt x="43" y="17"/>
                    <a:pt x="44" y="18"/>
                    <a:pt x="44" y="19"/>
                  </a:cubicBezTo>
                  <a:cubicBezTo>
                    <a:pt x="45" y="20"/>
                    <a:pt x="45" y="21"/>
                    <a:pt x="45" y="23"/>
                  </a:cubicBezTo>
                  <a:cubicBezTo>
                    <a:pt x="45" y="26"/>
                    <a:pt x="45" y="28"/>
                    <a:pt x="43" y="30"/>
                  </a:cubicBezTo>
                  <a:cubicBezTo>
                    <a:pt x="42" y="31"/>
                    <a:pt x="40" y="32"/>
                    <a:pt x="38" y="33"/>
                  </a:cubicBezTo>
                  <a:lnTo>
                    <a:pt x="51" y="48"/>
                  </a:lnTo>
                  <a:close/>
                  <a:moveTo>
                    <a:pt x="39" y="24"/>
                  </a:moveTo>
                  <a:cubicBezTo>
                    <a:pt x="39" y="23"/>
                    <a:pt x="38" y="22"/>
                    <a:pt x="38" y="21"/>
                  </a:cubicBezTo>
                  <a:cubicBezTo>
                    <a:pt x="38" y="21"/>
                    <a:pt x="37" y="20"/>
                    <a:pt x="37" y="20"/>
                  </a:cubicBezTo>
                  <a:cubicBezTo>
                    <a:pt x="36" y="19"/>
                    <a:pt x="35" y="19"/>
                    <a:pt x="35" y="19"/>
                  </a:cubicBezTo>
                  <a:cubicBezTo>
                    <a:pt x="34" y="19"/>
                    <a:pt x="33" y="19"/>
                    <a:pt x="32" y="19"/>
                  </a:cubicBezTo>
                  <a:cubicBezTo>
                    <a:pt x="27" y="19"/>
                    <a:pt x="27" y="19"/>
                    <a:pt x="27" y="19"/>
                  </a:cubicBezTo>
                  <a:cubicBezTo>
                    <a:pt x="27" y="30"/>
                    <a:pt x="27" y="30"/>
                    <a:pt x="27" y="30"/>
                  </a:cubicBezTo>
                  <a:cubicBezTo>
                    <a:pt x="31" y="30"/>
                    <a:pt x="31" y="30"/>
                    <a:pt x="31" y="30"/>
                  </a:cubicBezTo>
                  <a:cubicBezTo>
                    <a:pt x="32" y="30"/>
                    <a:pt x="33" y="30"/>
                    <a:pt x="34" y="30"/>
                  </a:cubicBezTo>
                  <a:cubicBezTo>
                    <a:pt x="35" y="30"/>
                    <a:pt x="36" y="29"/>
                    <a:pt x="37" y="29"/>
                  </a:cubicBezTo>
                  <a:cubicBezTo>
                    <a:pt x="37" y="28"/>
                    <a:pt x="38" y="27"/>
                    <a:pt x="38" y="27"/>
                  </a:cubicBezTo>
                  <a:cubicBezTo>
                    <a:pt x="38" y="26"/>
                    <a:pt x="39" y="25"/>
                    <a:pt x="39" y="24"/>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3" name="TextBox 22"/>
          <p:cNvSpPr txBox="1"/>
          <p:nvPr/>
        </p:nvSpPr>
        <p:spPr>
          <a:xfrm>
            <a:off x="4139514" y="86497"/>
            <a:ext cx="4831491" cy="148281"/>
          </a:xfrm>
          <a:prstGeom prst="rect">
            <a:avLst/>
          </a:prstGeom>
          <a:noFill/>
          <a:effectLst/>
        </p:spPr>
        <p:txBody>
          <a:bodyPr wrap="square" lIns="45720" rIns="45720" rtlCol="0">
            <a:noAutofit/>
          </a:bodyPr>
          <a:lstStyle/>
          <a:p>
            <a:pPr>
              <a:lnSpc>
                <a:spcPct val="85000"/>
              </a:lnSpc>
              <a:spcBef>
                <a:spcPts val="700"/>
              </a:spcBef>
            </a:pPr>
            <a:endParaRPr lang="en-US" sz="2000" dirty="0" smtClean="0"/>
          </a:p>
        </p:txBody>
      </p:sp>
      <p:grpSp>
        <p:nvGrpSpPr>
          <p:cNvPr id="27" name="Group 26"/>
          <p:cNvGrpSpPr/>
          <p:nvPr/>
        </p:nvGrpSpPr>
        <p:grpSpPr>
          <a:xfrm>
            <a:off x="0" y="0"/>
            <a:ext cx="9144000" cy="296562"/>
            <a:chOff x="0" y="0"/>
            <a:chExt cx="9144000" cy="296562"/>
          </a:xfrm>
        </p:grpSpPr>
        <p:sp>
          <p:nvSpPr>
            <p:cNvPr id="4" name="Rectangle 3"/>
            <p:cNvSpPr/>
            <p:nvPr userDrawn="1"/>
          </p:nvSpPr>
          <p:spPr>
            <a:xfrm>
              <a:off x="0" y="0"/>
              <a:ext cx="9144000" cy="2965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userDrawn="1"/>
          </p:nvSpPr>
          <p:spPr>
            <a:xfrm>
              <a:off x="4856208" y="24712"/>
              <a:ext cx="4065373" cy="197708"/>
            </a:xfrm>
            <a:prstGeom prst="rect">
              <a:avLst/>
            </a:prstGeom>
            <a:noFill/>
            <a:effectLst/>
          </p:spPr>
          <p:txBody>
            <a:bodyPr wrap="square" lIns="45720" rIns="45720" rtlCol="0">
              <a:noAutofit/>
            </a:bodyPr>
            <a:lstStyle/>
            <a:p>
              <a:pPr marL="0" marR="0" indent="0" algn="r" defTabSz="914400" rtl="0" eaLnBrk="1" fontAlgn="auto" latinLnBrk="0" hangingPunct="1">
                <a:lnSpc>
                  <a:spcPct val="85000"/>
                </a:lnSpc>
                <a:spcBef>
                  <a:spcPts val="700"/>
                </a:spcBef>
                <a:spcAft>
                  <a:spcPts val="0"/>
                </a:spcAft>
                <a:buClrTx/>
                <a:buSzTx/>
                <a:buFontTx/>
                <a:buNone/>
                <a:tabLst/>
                <a:defRPr/>
              </a:pPr>
              <a:r>
                <a:rPr lang="en-US" sz="1600" b="1" i="1" kern="1200" dirty="0" smtClean="0">
                  <a:gradFill flip="none" rotWithShape="1">
                    <a:gsLst>
                      <a:gs pos="0">
                        <a:schemeClr val="bg1"/>
                      </a:gs>
                      <a:gs pos="100000">
                        <a:schemeClr val="bg1">
                          <a:lumMod val="85000"/>
                          <a:shade val="100000"/>
                          <a:satMod val="115000"/>
                        </a:schemeClr>
                      </a:gs>
                    </a:gsLst>
                    <a:lin ang="13500000" scaled="1"/>
                    <a:tileRect/>
                  </a:gradFill>
                  <a:effectLst/>
                  <a:latin typeface="+mn-lt"/>
                  <a:ea typeface="+mn-ea"/>
                  <a:cs typeface="+mn-cs"/>
                </a:rPr>
                <a:t>You’ll make breakthroughs</a:t>
              </a:r>
            </a:p>
            <a:p>
              <a:pPr algn="r">
                <a:lnSpc>
                  <a:spcPct val="85000"/>
                </a:lnSpc>
                <a:spcBef>
                  <a:spcPts val="700"/>
                </a:spcBef>
              </a:pPr>
              <a:endParaRPr lang="en-US" sz="1600" b="1" i="1" dirty="0" smtClean="0">
                <a:gradFill flip="none" rotWithShape="1">
                  <a:gsLst>
                    <a:gs pos="0">
                      <a:schemeClr val="bg1"/>
                    </a:gs>
                    <a:gs pos="100000">
                      <a:schemeClr val="bg1">
                        <a:lumMod val="85000"/>
                        <a:shade val="100000"/>
                        <a:satMod val="115000"/>
                      </a:schemeClr>
                    </a:gs>
                  </a:gsLst>
                  <a:lin ang="13500000" scaled="1"/>
                  <a:tileRect/>
                </a:gradFill>
              </a:endParaRPr>
            </a:p>
          </p:txBody>
        </p:sp>
      </p:grpSp>
    </p:spTree>
  </p:cSld>
  <p:clrMap bg1="lt1" tx1="dk1" bg2="lt2" tx2="dk2" accent1="accent1" accent2="accent2" accent3="accent3" accent4="accent4" accent5="accent5" accent6="accent6" hlink="hlink" folHlink="folHlink"/>
  <p:sldLayoutIdLst>
    <p:sldLayoutId id="2147483678" r:id="rId1"/>
    <p:sldLayoutId id="2147483673" r:id="rId2"/>
    <p:sldLayoutId id="2147483676" r:id="rId3"/>
    <p:sldLayoutId id="2147483677" r:id="rId4"/>
    <p:sldLayoutId id="2147483658" r:id="rId5"/>
    <p:sldLayoutId id="2147483655"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p:txStyles>
    <p:titleStyle>
      <a:lvl1pPr algn="l" defTabSz="914400" rtl="0" eaLnBrk="1" latinLnBrk="0" hangingPunct="1">
        <a:lnSpc>
          <a:spcPct val="85000"/>
        </a:lnSpc>
        <a:spcBef>
          <a:spcPts val="0"/>
        </a:spcBef>
        <a:spcAft>
          <a:spcPts val="600"/>
        </a:spcAft>
        <a:buNone/>
        <a:defRPr sz="3200" b="0" kern="1200">
          <a:solidFill>
            <a:schemeClr val="accent1"/>
          </a:solidFill>
          <a:latin typeface="Arial Narrow" pitchFamily="34" charset="0"/>
          <a:ea typeface="+mj-ea"/>
          <a:cs typeface="+mj-cs"/>
        </a:defRPr>
      </a:lvl1pPr>
    </p:titleStyle>
    <p:bodyStyle>
      <a:lvl1pPr marL="234950" indent="-234950" algn="l" defTabSz="914400" rtl="0" eaLnBrk="1" latinLnBrk="0" hangingPunct="1">
        <a:lnSpc>
          <a:spcPct val="85000"/>
        </a:lnSpc>
        <a:spcBef>
          <a:spcPts val="0"/>
        </a:spcBef>
        <a:spcAft>
          <a:spcPts val="600"/>
        </a:spcAft>
        <a:buClr>
          <a:schemeClr val="accent1"/>
        </a:buClr>
        <a:buSzPct val="100000"/>
        <a:buFont typeface="Arial" pitchFamily="34" charset="0"/>
        <a:buChar char="•"/>
        <a:defRPr sz="2200" kern="1200">
          <a:solidFill>
            <a:schemeClr val="tx1">
              <a:lumMod val="95000"/>
              <a:lumOff val="5000"/>
            </a:schemeClr>
          </a:solidFill>
          <a:latin typeface="+mn-lt"/>
          <a:ea typeface="+mn-ea"/>
          <a:cs typeface="+mn-cs"/>
        </a:defRPr>
      </a:lvl1pPr>
      <a:lvl2pPr marL="519113" indent="-284163" algn="l" defTabSz="914400" rtl="0" eaLnBrk="1" latinLnBrk="0" hangingPunct="1">
        <a:lnSpc>
          <a:spcPct val="85000"/>
        </a:lnSpc>
        <a:spcBef>
          <a:spcPts val="0"/>
        </a:spcBef>
        <a:spcAft>
          <a:spcPts val="600"/>
        </a:spcAft>
        <a:buClr>
          <a:schemeClr val="accent1"/>
        </a:buClr>
        <a:buSzPct val="100000"/>
        <a:buFont typeface="Arial" pitchFamily="34" charset="0"/>
        <a:buChar char="–"/>
        <a:defRPr lang="en-US" sz="2000" kern="1200" dirty="0" smtClean="0">
          <a:solidFill>
            <a:schemeClr val="tx1">
              <a:lumMod val="95000"/>
              <a:lumOff val="5000"/>
            </a:schemeClr>
          </a:solidFill>
          <a:latin typeface="+mn-lt"/>
          <a:ea typeface="+mn-ea"/>
          <a:cs typeface="+mn-cs"/>
        </a:defRPr>
      </a:lvl2pPr>
      <a:lvl3pPr marL="692150" indent="-173038" algn="l" defTabSz="914400" rtl="0" eaLnBrk="1" latinLnBrk="0" hangingPunct="1">
        <a:lnSpc>
          <a:spcPct val="85000"/>
        </a:lnSpc>
        <a:spcBef>
          <a:spcPts val="0"/>
        </a:spcBef>
        <a:spcAft>
          <a:spcPts val="600"/>
        </a:spcAft>
        <a:buClr>
          <a:schemeClr val="accent1"/>
        </a:buClr>
        <a:buSzPct val="100000"/>
        <a:buFont typeface="Arial" pitchFamily="34" charset="0"/>
        <a:buChar char="•"/>
        <a:defRPr sz="1800" kern="1200">
          <a:solidFill>
            <a:schemeClr val="tx1">
              <a:lumMod val="95000"/>
              <a:lumOff val="5000"/>
            </a:schemeClr>
          </a:solidFill>
          <a:latin typeface="+mn-lt"/>
          <a:ea typeface="+mn-ea"/>
          <a:cs typeface="+mn-cs"/>
        </a:defRPr>
      </a:lvl3pPr>
      <a:lvl4pPr marL="914400" indent="-222250" algn="l" defTabSz="914400" rtl="0" eaLnBrk="1" latinLnBrk="0" hangingPunct="1">
        <a:lnSpc>
          <a:spcPct val="85000"/>
        </a:lnSpc>
        <a:spcBef>
          <a:spcPts val="0"/>
        </a:spcBef>
        <a:spcAft>
          <a:spcPts val="600"/>
        </a:spcAft>
        <a:buClr>
          <a:schemeClr val="accent1"/>
        </a:buClr>
        <a:buSzPct val="80000"/>
        <a:buFont typeface="Arial" pitchFamily="34" charset="0"/>
        <a:buChar char="–"/>
        <a:tabLst>
          <a:tab pos="914400" algn="l"/>
        </a:tabLst>
        <a:defRPr sz="1600" kern="1200">
          <a:solidFill>
            <a:schemeClr val="tx1">
              <a:lumMod val="95000"/>
              <a:lumOff val="5000"/>
            </a:schemeClr>
          </a:solidFill>
          <a:latin typeface="+mn-lt"/>
          <a:ea typeface="+mn-ea"/>
          <a:cs typeface="+mn-cs"/>
        </a:defRPr>
      </a:lvl4pPr>
      <a:lvl5pPr marL="1087438" indent="-173038" algn="l" defTabSz="914400" rtl="0" eaLnBrk="1" latinLnBrk="0" hangingPunct="1">
        <a:lnSpc>
          <a:spcPct val="85000"/>
        </a:lnSpc>
        <a:spcBef>
          <a:spcPts val="0"/>
        </a:spcBef>
        <a:spcAft>
          <a:spcPts val="600"/>
        </a:spcAft>
        <a:buClr>
          <a:schemeClr val="accent1"/>
        </a:buClr>
        <a:buSzPct val="80000"/>
        <a:buFont typeface="Arial" pitchFamily="34" charset="0"/>
        <a:buChar char="»"/>
        <a:defRPr sz="1400" kern="1200">
          <a:solidFill>
            <a:schemeClr val="tx1">
              <a:lumMod val="95000"/>
              <a:lumOff val="5000"/>
            </a:schemeClr>
          </a:solidFill>
          <a:latin typeface="+mn-lt"/>
          <a:ea typeface="+mn-ea"/>
          <a:cs typeface="+mn-cs"/>
        </a:defRPr>
      </a:lvl5pPr>
      <a:lvl6pPr marL="2459038" indent="-173038" algn="l" defTabSz="914400" rtl="0" eaLnBrk="1" latinLnBrk="0" hangingPunct="1">
        <a:spcBef>
          <a:spcPct val="20000"/>
        </a:spcBef>
        <a:buFont typeface="Arial" pitchFamily="34" charset="0"/>
        <a:buChar char="•"/>
        <a:defRPr sz="1400" kern="1200">
          <a:solidFill>
            <a:schemeClr val="accent2"/>
          </a:solidFill>
          <a:latin typeface="+mn-lt"/>
          <a:ea typeface="+mn-ea"/>
          <a:cs typeface="+mn-cs"/>
        </a:defRPr>
      </a:lvl6pPr>
      <a:lvl7pPr marL="2916238" indent="-173038" algn="l" defTabSz="914400" rtl="0" eaLnBrk="1" latinLnBrk="0" hangingPunct="1">
        <a:spcBef>
          <a:spcPct val="20000"/>
        </a:spcBef>
        <a:buFont typeface="Arial" pitchFamily="34" charset="0"/>
        <a:buChar char="•"/>
        <a:defRPr sz="1400" kern="1200">
          <a:solidFill>
            <a:schemeClr val="accent2"/>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Ensemble</a:t>
            </a:r>
            <a:endParaRPr lang="en-US" dirty="0"/>
          </a:p>
        </p:txBody>
      </p:sp>
      <p:sp>
        <p:nvSpPr>
          <p:cNvPr id="4" name="Text Placeholder 3"/>
          <p:cNvSpPr>
            <a:spLocks noGrp="1"/>
          </p:cNvSpPr>
          <p:nvPr>
            <p:ph type="body" sz="quarter" idx="12"/>
          </p:nvPr>
        </p:nvSpPr>
        <p:spPr/>
        <p:txBody>
          <a:bodyPr/>
          <a:lstStyle/>
          <a:p>
            <a:r>
              <a:rPr lang="en-US" dirty="0" smtClean="0"/>
              <a:t>Part 2: Navigating Ensemble</a:t>
            </a:r>
            <a:endParaRPr lang="en-US" dirty="0"/>
          </a:p>
        </p:txBody>
      </p:sp>
    </p:spTree>
    <p:extLst>
      <p:ext uri="{BB962C8B-B14F-4D97-AF65-F5344CB8AC3E}">
        <p14:creationId xmlns:p14="http://schemas.microsoft.com/office/powerpoint/2010/main" val="2095534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Navigating Ensemble</a:t>
            </a:r>
            <a:endParaRPr lang="en-US" dirty="0"/>
          </a:p>
        </p:txBody>
      </p:sp>
      <p:sp>
        <p:nvSpPr>
          <p:cNvPr id="4" name="Text Placeholder 3"/>
          <p:cNvSpPr>
            <a:spLocks noGrp="1"/>
          </p:cNvSpPr>
          <p:nvPr>
            <p:ph type="body" sz="quarter" idx="14"/>
          </p:nvPr>
        </p:nvSpPr>
        <p:spPr/>
        <p:txBody>
          <a:bodyPr/>
          <a:lstStyle/>
          <a:p>
            <a:r>
              <a:rPr lang="en-US" dirty="0" smtClean="0"/>
              <a:t>Event Log</a:t>
            </a:r>
            <a:endParaRPr lang="en-US" dirty="0"/>
          </a:p>
        </p:txBody>
      </p:sp>
      <p:sp>
        <p:nvSpPr>
          <p:cNvPr id="6" name="TextBox 5"/>
          <p:cNvSpPr txBox="1"/>
          <p:nvPr/>
        </p:nvSpPr>
        <p:spPr>
          <a:xfrm>
            <a:off x="308113" y="1659835"/>
            <a:ext cx="4383157" cy="2234768"/>
          </a:xfrm>
          <a:prstGeom prst="rect">
            <a:avLst/>
          </a:prstGeom>
          <a:noFill/>
          <a:effectLst/>
        </p:spPr>
        <p:txBody>
          <a:bodyPr wrap="square" lIns="45720" rIns="45720" rtlCol="0">
            <a:noAutofit/>
          </a:bodyPr>
          <a:lstStyle/>
          <a:p>
            <a:pPr>
              <a:lnSpc>
                <a:spcPct val="85000"/>
              </a:lnSpc>
              <a:spcBef>
                <a:spcPts val="700"/>
              </a:spcBef>
            </a:pPr>
            <a:r>
              <a:rPr lang="en-US" dirty="0"/>
              <a:t>Click “Go To Event Log” to go to the full Event Log Viewer.</a:t>
            </a:r>
          </a:p>
          <a:p>
            <a:pPr>
              <a:lnSpc>
                <a:spcPct val="85000"/>
              </a:lnSpc>
              <a:spcBef>
                <a:spcPts val="700"/>
              </a:spcBef>
            </a:pP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3299" y="1208978"/>
            <a:ext cx="3212071" cy="1782699"/>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8113" y="3894603"/>
            <a:ext cx="6669156" cy="2760013"/>
          </a:xfrm>
          <a:prstGeom prst="rect">
            <a:avLst/>
          </a:prstGeom>
        </p:spPr>
      </p:pic>
    </p:spTree>
    <p:extLst>
      <p:ext uri="{BB962C8B-B14F-4D97-AF65-F5344CB8AC3E}">
        <p14:creationId xmlns:p14="http://schemas.microsoft.com/office/powerpoint/2010/main" val="3784332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Navigating Ensemble</a:t>
            </a:r>
          </a:p>
        </p:txBody>
      </p:sp>
      <p:sp>
        <p:nvSpPr>
          <p:cNvPr id="7" name="Text Placeholder 6"/>
          <p:cNvSpPr>
            <a:spLocks noGrp="1"/>
          </p:cNvSpPr>
          <p:nvPr>
            <p:ph type="body" sz="quarter" idx="13"/>
          </p:nvPr>
        </p:nvSpPr>
        <p:spPr>
          <a:xfrm>
            <a:off x="343839" y="1628732"/>
            <a:ext cx="3194492" cy="2128187"/>
          </a:xfrm>
        </p:spPr>
        <p:txBody>
          <a:bodyPr/>
          <a:lstStyle/>
          <a:p>
            <a:pPr marL="0" indent="0">
              <a:buNone/>
            </a:pPr>
            <a:r>
              <a:rPr lang="en-US" sz="1800" dirty="0" smtClean="0"/>
              <a:t>When no component is selected, event logs for all components are shown.  Those with no source are production-level event logs and this is the only way to see them.</a:t>
            </a:r>
          </a:p>
        </p:txBody>
      </p:sp>
      <p:sp>
        <p:nvSpPr>
          <p:cNvPr id="8" name="Text Placeholder 7"/>
          <p:cNvSpPr>
            <a:spLocks noGrp="1"/>
          </p:cNvSpPr>
          <p:nvPr>
            <p:ph type="body" sz="quarter" idx="14"/>
          </p:nvPr>
        </p:nvSpPr>
        <p:spPr/>
        <p:txBody>
          <a:bodyPr/>
          <a:lstStyle/>
          <a:p>
            <a:r>
              <a:rPr lang="en-US" dirty="0" smtClean="0"/>
              <a:t>Production Event Log</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2525" y="979384"/>
            <a:ext cx="4952388" cy="2101674"/>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4460" y="3717161"/>
            <a:ext cx="6549887" cy="2869769"/>
          </a:xfrm>
          <a:prstGeom prst="rect">
            <a:avLst/>
          </a:prstGeom>
        </p:spPr>
      </p:pic>
    </p:spTree>
    <p:extLst>
      <p:ext uri="{BB962C8B-B14F-4D97-AF65-F5344CB8AC3E}">
        <p14:creationId xmlns:p14="http://schemas.microsoft.com/office/powerpoint/2010/main" val="1601932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Navigating Ensemble</a:t>
            </a:r>
            <a:endParaRPr lang="en-US" dirty="0"/>
          </a:p>
        </p:txBody>
      </p:sp>
      <p:sp>
        <p:nvSpPr>
          <p:cNvPr id="3" name="Text Placeholder 2"/>
          <p:cNvSpPr>
            <a:spLocks noGrp="1"/>
          </p:cNvSpPr>
          <p:nvPr>
            <p:ph type="body" sz="quarter" idx="13"/>
          </p:nvPr>
        </p:nvSpPr>
        <p:spPr>
          <a:xfrm>
            <a:off x="284204" y="1509535"/>
            <a:ext cx="3890231" cy="2366726"/>
          </a:xfrm>
        </p:spPr>
        <p:txBody>
          <a:bodyPr/>
          <a:lstStyle/>
          <a:p>
            <a:pPr marL="0" indent="0">
              <a:buNone/>
            </a:pPr>
            <a:r>
              <a:rPr lang="en-US" sz="1800" dirty="0" smtClean="0"/>
              <a:t>Use the ‘Go To Message Viewer’ link to go to the full Message Viewer.</a:t>
            </a:r>
            <a:endParaRPr lang="en-US" sz="1800" dirty="0"/>
          </a:p>
        </p:txBody>
      </p:sp>
      <p:sp>
        <p:nvSpPr>
          <p:cNvPr id="4" name="Text Placeholder 3"/>
          <p:cNvSpPr>
            <a:spLocks noGrp="1"/>
          </p:cNvSpPr>
          <p:nvPr>
            <p:ph type="body" sz="quarter" idx="14"/>
          </p:nvPr>
        </p:nvSpPr>
        <p:spPr/>
        <p:txBody>
          <a:bodyPr/>
          <a:lstStyle/>
          <a:p>
            <a:r>
              <a:rPr lang="en-US" dirty="0" smtClean="0"/>
              <a:t>Message Viewer</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3765" y="1286279"/>
            <a:ext cx="4544468" cy="220237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51722" y="3978882"/>
            <a:ext cx="6062870" cy="2671288"/>
          </a:xfrm>
          <a:prstGeom prst="rect">
            <a:avLst/>
          </a:prstGeom>
        </p:spPr>
      </p:pic>
    </p:spTree>
    <p:extLst>
      <p:ext uri="{BB962C8B-B14F-4D97-AF65-F5344CB8AC3E}">
        <p14:creationId xmlns:p14="http://schemas.microsoft.com/office/powerpoint/2010/main" val="1365770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Navigating Ensemble</a:t>
            </a:r>
            <a:endParaRPr lang="en-US" dirty="0"/>
          </a:p>
        </p:txBody>
      </p:sp>
      <p:sp>
        <p:nvSpPr>
          <p:cNvPr id="3" name="Text Placeholder 2"/>
          <p:cNvSpPr>
            <a:spLocks noGrp="1"/>
          </p:cNvSpPr>
          <p:nvPr>
            <p:ph type="body" sz="quarter" idx="13"/>
          </p:nvPr>
        </p:nvSpPr>
        <p:spPr>
          <a:xfrm>
            <a:off x="284205" y="1509535"/>
            <a:ext cx="5400978" cy="4977762"/>
          </a:xfrm>
        </p:spPr>
        <p:txBody>
          <a:bodyPr/>
          <a:lstStyle/>
          <a:p>
            <a:pPr marL="342900" indent="-342900">
              <a:buClr>
                <a:srgbClr val="FF0000"/>
              </a:buClr>
              <a:buFont typeface="+mj-lt"/>
              <a:buAutoNum type="arabicPeriod"/>
            </a:pPr>
            <a:r>
              <a:rPr lang="en-US" sz="2000" dirty="0" err="1" smtClean="0">
                <a:solidFill>
                  <a:schemeClr val="tx1"/>
                </a:solidFill>
              </a:rPr>
              <a:t>Ens.MessageHeader</a:t>
            </a:r>
            <a:r>
              <a:rPr lang="en-US" sz="2000" dirty="0" smtClean="0">
                <a:solidFill>
                  <a:schemeClr val="tx1"/>
                </a:solidFill>
              </a:rPr>
              <a:t> ID</a:t>
            </a:r>
          </a:p>
          <a:p>
            <a:pPr marL="342900" indent="-342900">
              <a:buClr>
                <a:srgbClr val="FF0000"/>
              </a:buClr>
              <a:buFont typeface="+mj-lt"/>
              <a:buAutoNum type="arabicPeriod"/>
            </a:pPr>
            <a:endParaRPr lang="en-US" sz="2000" dirty="0" smtClean="0">
              <a:solidFill>
                <a:schemeClr val="tx1"/>
              </a:solidFill>
            </a:endParaRPr>
          </a:p>
          <a:p>
            <a:pPr marL="342900" indent="-342900">
              <a:buClr>
                <a:srgbClr val="FF0000"/>
              </a:buClr>
              <a:buFont typeface="+mj-lt"/>
              <a:buAutoNum type="arabicPeriod"/>
            </a:pPr>
            <a:r>
              <a:rPr lang="en-US" sz="2000" dirty="0" smtClean="0">
                <a:solidFill>
                  <a:schemeClr val="tx1"/>
                </a:solidFill>
              </a:rPr>
              <a:t>Session ID</a:t>
            </a:r>
          </a:p>
          <a:p>
            <a:pPr marL="342900" indent="-342900">
              <a:buClr>
                <a:srgbClr val="FF0000"/>
              </a:buClr>
              <a:buFont typeface="+mj-lt"/>
              <a:buAutoNum type="arabicPeriod"/>
            </a:pPr>
            <a:endParaRPr lang="en-US" sz="2000" dirty="0" smtClean="0">
              <a:solidFill>
                <a:schemeClr val="tx1"/>
              </a:solidFill>
            </a:endParaRPr>
          </a:p>
          <a:p>
            <a:pPr marL="342900" indent="-342900">
              <a:buClr>
                <a:srgbClr val="FF0000"/>
              </a:buClr>
              <a:buFont typeface="+mj-lt"/>
              <a:buAutoNum type="arabicPeriod"/>
            </a:pPr>
            <a:r>
              <a:rPr lang="en-US" sz="2000" dirty="0" smtClean="0">
                <a:solidFill>
                  <a:schemeClr val="tx1"/>
                </a:solidFill>
              </a:rPr>
              <a:t>Source and Target components</a:t>
            </a:r>
          </a:p>
          <a:p>
            <a:pPr marL="342900" indent="-342900">
              <a:buClr>
                <a:srgbClr val="FF0000"/>
              </a:buClr>
              <a:buFont typeface="+mj-lt"/>
              <a:buAutoNum type="arabicPeriod"/>
            </a:pPr>
            <a:endParaRPr lang="en-US" sz="2000" dirty="0" smtClean="0">
              <a:solidFill>
                <a:schemeClr val="tx1"/>
              </a:solidFill>
            </a:endParaRPr>
          </a:p>
          <a:p>
            <a:pPr marL="342900" indent="-342900">
              <a:buClr>
                <a:srgbClr val="FF0000"/>
              </a:buClr>
              <a:buFont typeface="+mj-lt"/>
              <a:buAutoNum type="arabicPeriod"/>
            </a:pPr>
            <a:r>
              <a:rPr lang="en-US" sz="2000" dirty="0" smtClean="0">
                <a:solidFill>
                  <a:schemeClr val="tx1"/>
                </a:solidFill>
              </a:rPr>
              <a:t>The message body class and ID</a:t>
            </a:r>
          </a:p>
          <a:p>
            <a:pPr marL="342900" indent="-342900">
              <a:buClr>
                <a:srgbClr val="FF0000"/>
              </a:buClr>
              <a:buFont typeface="+mj-lt"/>
              <a:buAutoNum type="arabicPeriod"/>
            </a:pPr>
            <a:endParaRPr lang="en-US" sz="2000" dirty="0" smtClean="0">
              <a:solidFill>
                <a:schemeClr val="tx1"/>
              </a:solidFill>
            </a:endParaRPr>
          </a:p>
          <a:p>
            <a:pPr marL="342900" indent="-342900">
              <a:buClr>
                <a:srgbClr val="FF0000"/>
              </a:buClr>
              <a:buFont typeface="+mj-lt"/>
              <a:buAutoNum type="arabicPeriod"/>
            </a:pPr>
            <a:r>
              <a:rPr lang="en-US" sz="2000" dirty="0" err="1" smtClean="0">
                <a:solidFill>
                  <a:schemeClr val="tx1"/>
                </a:solidFill>
              </a:rPr>
              <a:t>TimeCreated</a:t>
            </a:r>
            <a:r>
              <a:rPr lang="en-US" sz="2000" dirty="0" smtClean="0">
                <a:solidFill>
                  <a:schemeClr val="tx1"/>
                </a:solidFill>
              </a:rPr>
              <a:t> and </a:t>
            </a:r>
            <a:r>
              <a:rPr lang="en-US" sz="2000" dirty="0" err="1" smtClean="0">
                <a:solidFill>
                  <a:schemeClr val="tx1"/>
                </a:solidFill>
              </a:rPr>
              <a:t>TimeProcessed</a:t>
            </a:r>
            <a:endParaRPr lang="en-US" sz="2000" dirty="0" smtClean="0">
              <a:solidFill>
                <a:schemeClr val="tx1"/>
              </a:solidFill>
            </a:endParaRPr>
          </a:p>
          <a:p>
            <a:pPr marL="342900" indent="-342900">
              <a:buClr>
                <a:srgbClr val="FF0000"/>
              </a:buClr>
              <a:buFont typeface="+mj-lt"/>
              <a:buAutoNum type="arabicPeriod"/>
            </a:pPr>
            <a:endParaRPr lang="en-US" sz="2000" dirty="0" smtClean="0">
              <a:solidFill>
                <a:schemeClr val="tx1"/>
              </a:solidFill>
            </a:endParaRPr>
          </a:p>
          <a:p>
            <a:pPr marL="342900" indent="-342900">
              <a:buClr>
                <a:srgbClr val="FF0000"/>
              </a:buClr>
              <a:buFont typeface="+mj-lt"/>
              <a:buAutoNum type="arabicPeriod"/>
            </a:pPr>
            <a:r>
              <a:rPr lang="en-US" sz="2000" dirty="0" smtClean="0">
                <a:solidFill>
                  <a:schemeClr val="tx1"/>
                </a:solidFill>
              </a:rPr>
              <a:t>Status of the message</a:t>
            </a:r>
          </a:p>
        </p:txBody>
      </p:sp>
      <p:sp>
        <p:nvSpPr>
          <p:cNvPr id="4" name="Text Placeholder 3"/>
          <p:cNvSpPr>
            <a:spLocks noGrp="1"/>
          </p:cNvSpPr>
          <p:nvPr>
            <p:ph type="body" sz="quarter" idx="14"/>
          </p:nvPr>
        </p:nvSpPr>
        <p:spPr/>
        <p:txBody>
          <a:bodyPr/>
          <a:lstStyle/>
          <a:p>
            <a:r>
              <a:rPr lang="en-US" dirty="0" smtClean="0"/>
              <a:t>Message Header</a:t>
            </a:r>
            <a:endParaRPr lang="en-US" dirty="0"/>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5712" y="1662436"/>
            <a:ext cx="2867425" cy="4248743"/>
          </a:xfrm>
          <a:prstGeom prst="rect">
            <a:avLst/>
          </a:prstGeom>
        </p:spPr>
      </p:pic>
      <p:sp>
        <p:nvSpPr>
          <p:cNvPr id="17" name="Rectangle 16"/>
          <p:cNvSpPr/>
          <p:nvPr/>
        </p:nvSpPr>
        <p:spPr>
          <a:xfrm>
            <a:off x="6122504" y="2037522"/>
            <a:ext cx="2673626" cy="1789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Flowchart: Process 17"/>
          <p:cNvSpPr/>
          <p:nvPr/>
        </p:nvSpPr>
        <p:spPr>
          <a:xfrm>
            <a:off x="6122504" y="2743200"/>
            <a:ext cx="2673626" cy="168965"/>
          </a:xfrm>
          <a:prstGeom prst="flowChartProcess">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lowchart: Process 18"/>
          <p:cNvSpPr/>
          <p:nvPr/>
        </p:nvSpPr>
        <p:spPr>
          <a:xfrm>
            <a:off x="6122504" y="2912165"/>
            <a:ext cx="2673626" cy="288235"/>
          </a:xfrm>
          <a:prstGeom prst="flowChartProcess">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lowchart: Process 19"/>
          <p:cNvSpPr/>
          <p:nvPr/>
        </p:nvSpPr>
        <p:spPr>
          <a:xfrm>
            <a:off x="6122504" y="3733799"/>
            <a:ext cx="2673626" cy="331305"/>
          </a:xfrm>
          <a:prstGeom prst="flowChartProcess">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Flowchart: Process 20"/>
          <p:cNvSpPr/>
          <p:nvPr/>
        </p:nvSpPr>
        <p:spPr>
          <a:xfrm>
            <a:off x="6122504" y="4601817"/>
            <a:ext cx="2673626" cy="318053"/>
          </a:xfrm>
          <a:prstGeom prst="flowChartProcess">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Flowchart: Process 21"/>
          <p:cNvSpPr/>
          <p:nvPr/>
        </p:nvSpPr>
        <p:spPr>
          <a:xfrm>
            <a:off x="6122504" y="4919870"/>
            <a:ext cx="2673626" cy="149087"/>
          </a:xfrm>
          <a:prstGeom prst="flowChartProcess">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TextBox 22"/>
          <p:cNvSpPr txBox="1"/>
          <p:nvPr/>
        </p:nvSpPr>
        <p:spPr>
          <a:xfrm>
            <a:off x="5811913" y="1992796"/>
            <a:ext cx="310591" cy="268356"/>
          </a:xfrm>
          <a:prstGeom prst="rect">
            <a:avLst/>
          </a:prstGeom>
          <a:noFill/>
          <a:effectLst/>
        </p:spPr>
        <p:txBody>
          <a:bodyPr wrap="square" lIns="45720" rIns="45720" rtlCol="0">
            <a:noAutofit/>
          </a:bodyPr>
          <a:lstStyle/>
          <a:p>
            <a:pPr>
              <a:lnSpc>
                <a:spcPct val="85000"/>
              </a:lnSpc>
              <a:spcBef>
                <a:spcPts val="700"/>
              </a:spcBef>
            </a:pPr>
            <a:r>
              <a:rPr lang="en-US" sz="2000" dirty="0" smtClean="0">
                <a:solidFill>
                  <a:srgbClr val="FF0000"/>
                </a:solidFill>
              </a:rPr>
              <a:t>1</a:t>
            </a:r>
          </a:p>
        </p:txBody>
      </p:sp>
      <p:sp>
        <p:nvSpPr>
          <p:cNvPr id="24" name="TextBox 23"/>
          <p:cNvSpPr txBox="1"/>
          <p:nvPr/>
        </p:nvSpPr>
        <p:spPr>
          <a:xfrm>
            <a:off x="5811913" y="2693504"/>
            <a:ext cx="310591" cy="268356"/>
          </a:xfrm>
          <a:prstGeom prst="rect">
            <a:avLst/>
          </a:prstGeom>
          <a:noFill/>
          <a:effectLst/>
        </p:spPr>
        <p:txBody>
          <a:bodyPr wrap="square" lIns="45720" rIns="45720" rtlCol="0">
            <a:noAutofit/>
          </a:bodyPr>
          <a:lstStyle/>
          <a:p>
            <a:pPr>
              <a:lnSpc>
                <a:spcPct val="85000"/>
              </a:lnSpc>
              <a:spcBef>
                <a:spcPts val="700"/>
              </a:spcBef>
            </a:pPr>
            <a:r>
              <a:rPr lang="en-US" sz="2000" dirty="0">
                <a:solidFill>
                  <a:srgbClr val="FF0000"/>
                </a:solidFill>
              </a:rPr>
              <a:t>2</a:t>
            </a:r>
            <a:endParaRPr lang="en-US" sz="2000" dirty="0" smtClean="0">
              <a:solidFill>
                <a:srgbClr val="FF0000"/>
              </a:solidFill>
            </a:endParaRPr>
          </a:p>
        </p:txBody>
      </p:sp>
      <p:sp>
        <p:nvSpPr>
          <p:cNvPr id="25" name="TextBox 24"/>
          <p:cNvSpPr txBox="1"/>
          <p:nvPr/>
        </p:nvSpPr>
        <p:spPr>
          <a:xfrm>
            <a:off x="5811913" y="2961860"/>
            <a:ext cx="310591" cy="268356"/>
          </a:xfrm>
          <a:prstGeom prst="rect">
            <a:avLst/>
          </a:prstGeom>
          <a:noFill/>
          <a:effectLst/>
        </p:spPr>
        <p:txBody>
          <a:bodyPr wrap="square" lIns="45720" rIns="45720" rtlCol="0">
            <a:noAutofit/>
          </a:bodyPr>
          <a:lstStyle/>
          <a:p>
            <a:pPr>
              <a:lnSpc>
                <a:spcPct val="85000"/>
              </a:lnSpc>
              <a:spcBef>
                <a:spcPts val="700"/>
              </a:spcBef>
            </a:pPr>
            <a:r>
              <a:rPr lang="en-US" sz="2000" dirty="0">
                <a:solidFill>
                  <a:srgbClr val="FF0000"/>
                </a:solidFill>
              </a:rPr>
              <a:t>3</a:t>
            </a:r>
            <a:endParaRPr lang="en-US" sz="2000" dirty="0" smtClean="0">
              <a:solidFill>
                <a:srgbClr val="FF0000"/>
              </a:solidFill>
            </a:endParaRPr>
          </a:p>
        </p:txBody>
      </p:sp>
      <p:sp>
        <p:nvSpPr>
          <p:cNvPr id="26" name="TextBox 25"/>
          <p:cNvSpPr txBox="1"/>
          <p:nvPr/>
        </p:nvSpPr>
        <p:spPr>
          <a:xfrm>
            <a:off x="5811913" y="3765273"/>
            <a:ext cx="310591" cy="268356"/>
          </a:xfrm>
          <a:prstGeom prst="rect">
            <a:avLst/>
          </a:prstGeom>
          <a:noFill/>
          <a:effectLst/>
        </p:spPr>
        <p:txBody>
          <a:bodyPr wrap="square" lIns="45720" rIns="45720" rtlCol="0">
            <a:noAutofit/>
          </a:bodyPr>
          <a:lstStyle/>
          <a:p>
            <a:pPr>
              <a:lnSpc>
                <a:spcPct val="85000"/>
              </a:lnSpc>
              <a:spcBef>
                <a:spcPts val="700"/>
              </a:spcBef>
            </a:pPr>
            <a:r>
              <a:rPr lang="en-US" sz="2000" dirty="0">
                <a:solidFill>
                  <a:srgbClr val="FF0000"/>
                </a:solidFill>
              </a:rPr>
              <a:t>4</a:t>
            </a:r>
            <a:endParaRPr lang="en-US" sz="2000" dirty="0" smtClean="0">
              <a:solidFill>
                <a:srgbClr val="FF0000"/>
              </a:solidFill>
            </a:endParaRPr>
          </a:p>
        </p:txBody>
      </p:sp>
      <p:sp>
        <p:nvSpPr>
          <p:cNvPr id="27" name="TextBox 26"/>
          <p:cNvSpPr txBox="1"/>
          <p:nvPr/>
        </p:nvSpPr>
        <p:spPr>
          <a:xfrm>
            <a:off x="5811913" y="4626665"/>
            <a:ext cx="310591" cy="268356"/>
          </a:xfrm>
          <a:prstGeom prst="rect">
            <a:avLst/>
          </a:prstGeom>
          <a:noFill/>
          <a:effectLst/>
        </p:spPr>
        <p:txBody>
          <a:bodyPr wrap="square" lIns="45720" rIns="45720" rtlCol="0">
            <a:noAutofit/>
          </a:bodyPr>
          <a:lstStyle/>
          <a:p>
            <a:pPr>
              <a:lnSpc>
                <a:spcPct val="85000"/>
              </a:lnSpc>
              <a:spcBef>
                <a:spcPts val="700"/>
              </a:spcBef>
            </a:pPr>
            <a:r>
              <a:rPr lang="en-US" sz="2000" dirty="0">
                <a:solidFill>
                  <a:srgbClr val="FF0000"/>
                </a:solidFill>
              </a:rPr>
              <a:t>5</a:t>
            </a:r>
            <a:endParaRPr lang="en-US" sz="2000" dirty="0" smtClean="0">
              <a:solidFill>
                <a:srgbClr val="FF0000"/>
              </a:solidFill>
            </a:endParaRPr>
          </a:p>
        </p:txBody>
      </p:sp>
      <p:sp>
        <p:nvSpPr>
          <p:cNvPr id="28" name="TextBox 27"/>
          <p:cNvSpPr txBox="1"/>
          <p:nvPr/>
        </p:nvSpPr>
        <p:spPr>
          <a:xfrm>
            <a:off x="5811913" y="4860235"/>
            <a:ext cx="310591" cy="268356"/>
          </a:xfrm>
          <a:prstGeom prst="rect">
            <a:avLst/>
          </a:prstGeom>
          <a:noFill/>
          <a:effectLst/>
        </p:spPr>
        <p:txBody>
          <a:bodyPr wrap="square" lIns="45720" rIns="45720" rtlCol="0">
            <a:noAutofit/>
          </a:bodyPr>
          <a:lstStyle/>
          <a:p>
            <a:pPr>
              <a:lnSpc>
                <a:spcPct val="85000"/>
              </a:lnSpc>
              <a:spcBef>
                <a:spcPts val="700"/>
              </a:spcBef>
            </a:pPr>
            <a:r>
              <a:rPr lang="en-US" sz="2000" dirty="0">
                <a:solidFill>
                  <a:srgbClr val="FF0000"/>
                </a:solidFill>
              </a:rPr>
              <a:t>6</a:t>
            </a:r>
            <a:endParaRPr lang="en-US" sz="2000" dirty="0" smtClean="0">
              <a:solidFill>
                <a:srgbClr val="FF0000"/>
              </a:solidFill>
            </a:endParaRPr>
          </a:p>
        </p:txBody>
      </p:sp>
    </p:spTree>
    <p:extLst>
      <p:ext uri="{BB962C8B-B14F-4D97-AF65-F5344CB8AC3E}">
        <p14:creationId xmlns:p14="http://schemas.microsoft.com/office/powerpoint/2010/main" val="366790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Navigating Ensemble</a:t>
            </a:r>
            <a:endParaRPr lang="en-US" dirty="0"/>
          </a:p>
        </p:txBody>
      </p:sp>
      <p:sp>
        <p:nvSpPr>
          <p:cNvPr id="4" name="Text Placeholder 3"/>
          <p:cNvSpPr>
            <a:spLocks noGrp="1"/>
          </p:cNvSpPr>
          <p:nvPr>
            <p:ph type="body" sz="quarter" idx="14"/>
          </p:nvPr>
        </p:nvSpPr>
        <p:spPr/>
        <p:txBody>
          <a:bodyPr/>
          <a:lstStyle/>
          <a:p>
            <a:r>
              <a:rPr lang="en-US" dirty="0" smtClean="0"/>
              <a:t>Message Viewer</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412" y="1550756"/>
            <a:ext cx="2428483" cy="390669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44021" y="1625597"/>
            <a:ext cx="2038095" cy="885714"/>
          </a:xfrm>
          <a:prstGeom prst="rect">
            <a:avLst/>
          </a:prstGeom>
        </p:spPr>
      </p:pic>
      <p:sp>
        <p:nvSpPr>
          <p:cNvPr id="8" name="Flowchart: Process 7"/>
          <p:cNvSpPr/>
          <p:nvPr/>
        </p:nvSpPr>
        <p:spPr>
          <a:xfrm>
            <a:off x="364412" y="2335696"/>
            <a:ext cx="2428482" cy="1759226"/>
          </a:xfrm>
          <a:prstGeom prst="flowChartProcess">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Flowchart: Process 8"/>
          <p:cNvSpPr/>
          <p:nvPr/>
        </p:nvSpPr>
        <p:spPr>
          <a:xfrm>
            <a:off x="364411" y="4094922"/>
            <a:ext cx="2428483" cy="1362524"/>
          </a:xfrm>
          <a:prstGeom prst="flowChartProcess">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Flowchart: Process 11"/>
          <p:cNvSpPr/>
          <p:nvPr/>
        </p:nvSpPr>
        <p:spPr>
          <a:xfrm>
            <a:off x="7156174" y="1625597"/>
            <a:ext cx="1043609" cy="342351"/>
          </a:xfrm>
          <a:prstGeom prst="flowChartProcess">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TextBox 12"/>
          <p:cNvSpPr txBox="1"/>
          <p:nvPr/>
        </p:nvSpPr>
        <p:spPr>
          <a:xfrm>
            <a:off x="2991677" y="1550756"/>
            <a:ext cx="3518453" cy="4800348"/>
          </a:xfrm>
          <a:prstGeom prst="rect">
            <a:avLst/>
          </a:prstGeom>
          <a:noFill/>
          <a:effectLst/>
        </p:spPr>
        <p:txBody>
          <a:bodyPr wrap="square" lIns="45720" rIns="45720" rtlCol="0">
            <a:noAutofit/>
          </a:bodyPr>
          <a:lstStyle/>
          <a:p>
            <a:pPr marL="457200" indent="-457200">
              <a:lnSpc>
                <a:spcPct val="85000"/>
              </a:lnSpc>
              <a:spcBef>
                <a:spcPts val="700"/>
              </a:spcBef>
              <a:buClr>
                <a:srgbClr val="FF0000"/>
              </a:buClr>
              <a:buFont typeface="+mj-lt"/>
              <a:buAutoNum type="arabicPeriod"/>
            </a:pPr>
            <a:r>
              <a:rPr lang="en-US" sz="2000" dirty="0" smtClean="0"/>
              <a:t>Basic Search Criteria (Header Data)</a:t>
            </a:r>
          </a:p>
          <a:p>
            <a:pPr marL="457200" indent="-457200">
              <a:lnSpc>
                <a:spcPct val="85000"/>
              </a:lnSpc>
              <a:spcBef>
                <a:spcPts val="700"/>
              </a:spcBef>
              <a:buClr>
                <a:srgbClr val="FF0000"/>
              </a:buClr>
              <a:buFont typeface="+mj-lt"/>
              <a:buAutoNum type="arabicPeriod"/>
            </a:pPr>
            <a:endParaRPr lang="en-US" sz="2000" dirty="0" smtClean="0"/>
          </a:p>
          <a:p>
            <a:pPr marL="457200" indent="-457200">
              <a:lnSpc>
                <a:spcPct val="85000"/>
              </a:lnSpc>
              <a:spcBef>
                <a:spcPts val="700"/>
              </a:spcBef>
              <a:buClr>
                <a:srgbClr val="FF0000"/>
              </a:buClr>
              <a:buFont typeface="+mj-lt"/>
              <a:buAutoNum type="arabicPeriod"/>
            </a:pPr>
            <a:r>
              <a:rPr lang="en-US" sz="2000" dirty="0" smtClean="0"/>
              <a:t>Extended Criteria (Header and Body Data)</a:t>
            </a:r>
          </a:p>
          <a:p>
            <a:pPr marL="457200" indent="-457200">
              <a:lnSpc>
                <a:spcPct val="85000"/>
              </a:lnSpc>
              <a:spcBef>
                <a:spcPts val="700"/>
              </a:spcBef>
              <a:buClr>
                <a:srgbClr val="FF0000"/>
              </a:buClr>
              <a:buFont typeface="+mj-lt"/>
              <a:buAutoNum type="arabicPeriod"/>
            </a:pPr>
            <a:endParaRPr lang="en-US" sz="2000" dirty="0" smtClean="0"/>
          </a:p>
          <a:p>
            <a:pPr marL="457200" indent="-457200">
              <a:lnSpc>
                <a:spcPct val="85000"/>
              </a:lnSpc>
              <a:spcBef>
                <a:spcPts val="700"/>
              </a:spcBef>
              <a:buClr>
                <a:srgbClr val="FF0000"/>
              </a:buClr>
              <a:buFont typeface="+mj-lt"/>
              <a:buAutoNum type="arabicPeriod"/>
            </a:pPr>
            <a:r>
              <a:rPr lang="en-US" sz="2000" dirty="0" smtClean="0"/>
              <a:t>Message contents</a:t>
            </a:r>
          </a:p>
        </p:txBody>
      </p:sp>
      <p:sp>
        <p:nvSpPr>
          <p:cNvPr id="14" name="TextBox 13"/>
          <p:cNvSpPr txBox="1"/>
          <p:nvPr/>
        </p:nvSpPr>
        <p:spPr>
          <a:xfrm>
            <a:off x="144117" y="2511311"/>
            <a:ext cx="220294" cy="341219"/>
          </a:xfrm>
          <a:prstGeom prst="rect">
            <a:avLst/>
          </a:prstGeom>
          <a:noFill/>
          <a:effectLst/>
        </p:spPr>
        <p:txBody>
          <a:bodyPr wrap="square" lIns="45720" rIns="45720" rtlCol="0">
            <a:noAutofit/>
          </a:bodyPr>
          <a:lstStyle/>
          <a:p>
            <a:pPr>
              <a:lnSpc>
                <a:spcPct val="85000"/>
              </a:lnSpc>
              <a:spcBef>
                <a:spcPts val="700"/>
              </a:spcBef>
            </a:pPr>
            <a:r>
              <a:rPr lang="en-US" sz="2000" dirty="0" smtClean="0">
                <a:solidFill>
                  <a:srgbClr val="FF0000"/>
                </a:solidFill>
              </a:rPr>
              <a:t>1</a:t>
            </a:r>
          </a:p>
        </p:txBody>
      </p:sp>
      <p:sp>
        <p:nvSpPr>
          <p:cNvPr id="15" name="TextBox 14"/>
          <p:cNvSpPr txBox="1"/>
          <p:nvPr/>
        </p:nvSpPr>
        <p:spPr>
          <a:xfrm>
            <a:off x="140781" y="4205896"/>
            <a:ext cx="220294" cy="341219"/>
          </a:xfrm>
          <a:prstGeom prst="rect">
            <a:avLst/>
          </a:prstGeom>
          <a:noFill/>
          <a:effectLst/>
        </p:spPr>
        <p:txBody>
          <a:bodyPr wrap="square" lIns="45720" rIns="45720" rtlCol="0">
            <a:noAutofit/>
          </a:bodyPr>
          <a:lstStyle/>
          <a:p>
            <a:pPr>
              <a:lnSpc>
                <a:spcPct val="85000"/>
              </a:lnSpc>
              <a:spcBef>
                <a:spcPts val="700"/>
              </a:spcBef>
            </a:pPr>
            <a:r>
              <a:rPr lang="en-US" sz="2000" dirty="0">
                <a:solidFill>
                  <a:srgbClr val="FF0000"/>
                </a:solidFill>
              </a:rPr>
              <a:t>2</a:t>
            </a:r>
            <a:endParaRPr lang="en-US" sz="2000" dirty="0" smtClean="0">
              <a:solidFill>
                <a:srgbClr val="FF0000"/>
              </a:solidFill>
            </a:endParaRPr>
          </a:p>
        </p:txBody>
      </p:sp>
      <p:sp>
        <p:nvSpPr>
          <p:cNvPr id="16" name="TextBox 15"/>
          <p:cNvSpPr txBox="1"/>
          <p:nvPr/>
        </p:nvSpPr>
        <p:spPr>
          <a:xfrm>
            <a:off x="7552921" y="1284378"/>
            <a:ext cx="220294" cy="341219"/>
          </a:xfrm>
          <a:prstGeom prst="rect">
            <a:avLst/>
          </a:prstGeom>
          <a:noFill/>
          <a:effectLst/>
        </p:spPr>
        <p:txBody>
          <a:bodyPr wrap="square" lIns="45720" rIns="45720" rtlCol="0">
            <a:noAutofit/>
          </a:bodyPr>
          <a:lstStyle/>
          <a:p>
            <a:pPr>
              <a:lnSpc>
                <a:spcPct val="85000"/>
              </a:lnSpc>
              <a:spcBef>
                <a:spcPts val="700"/>
              </a:spcBef>
            </a:pPr>
            <a:r>
              <a:rPr lang="en-US" sz="2000" dirty="0" smtClean="0">
                <a:solidFill>
                  <a:srgbClr val="FF0000"/>
                </a:solidFill>
              </a:rPr>
              <a:t>3</a:t>
            </a:r>
          </a:p>
        </p:txBody>
      </p:sp>
    </p:spTree>
    <p:extLst>
      <p:ext uri="{BB962C8B-B14F-4D97-AF65-F5344CB8AC3E}">
        <p14:creationId xmlns:p14="http://schemas.microsoft.com/office/powerpoint/2010/main" val="3837733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Navigating Ensemble</a:t>
            </a:r>
            <a:endParaRPr lang="en-US" dirty="0"/>
          </a:p>
        </p:txBody>
      </p:sp>
      <p:sp>
        <p:nvSpPr>
          <p:cNvPr id="3" name="Text Placeholder 2"/>
          <p:cNvSpPr>
            <a:spLocks noGrp="1"/>
          </p:cNvSpPr>
          <p:nvPr>
            <p:ph type="body" sz="quarter" idx="13"/>
          </p:nvPr>
        </p:nvSpPr>
        <p:spPr>
          <a:xfrm>
            <a:off x="284205" y="1509535"/>
            <a:ext cx="4814570" cy="4977762"/>
          </a:xfrm>
        </p:spPr>
        <p:txBody>
          <a:bodyPr/>
          <a:lstStyle/>
          <a:p>
            <a:pPr marL="342900" indent="-342900">
              <a:buClr>
                <a:srgbClr val="FF0000"/>
              </a:buClr>
              <a:buFont typeface="+mj-lt"/>
              <a:buAutoNum type="arabicPeriod"/>
            </a:pPr>
            <a:r>
              <a:rPr lang="en-US" sz="2000" dirty="0" smtClean="0"/>
              <a:t>Session ID</a:t>
            </a:r>
          </a:p>
          <a:p>
            <a:pPr marL="342900" indent="-342900">
              <a:buClr>
                <a:srgbClr val="FF0000"/>
              </a:buClr>
              <a:buFont typeface="+mj-lt"/>
              <a:buAutoNum type="arabicPeriod"/>
            </a:pPr>
            <a:r>
              <a:rPr lang="en-US" sz="2000" dirty="0" smtClean="0"/>
              <a:t>Each “column” represents a component in the production.</a:t>
            </a:r>
          </a:p>
          <a:p>
            <a:pPr marL="342900" indent="-342900">
              <a:buClr>
                <a:srgbClr val="FF0000"/>
              </a:buClr>
              <a:buFont typeface="+mj-lt"/>
              <a:buAutoNum type="arabicPeriod"/>
            </a:pPr>
            <a:r>
              <a:rPr lang="en-US" sz="2000" dirty="0" smtClean="0"/>
              <a:t>Each “row” represents a message.</a:t>
            </a:r>
          </a:p>
          <a:p>
            <a:pPr marL="342900" indent="-342900">
              <a:buClr>
                <a:srgbClr val="FF0000"/>
              </a:buClr>
              <a:buFont typeface="+mj-lt"/>
              <a:buAutoNum type="arabicPeriod"/>
            </a:pPr>
            <a:r>
              <a:rPr lang="en-US" sz="2000" dirty="0" smtClean="0"/>
              <a:t>Each diamond represents an Event Log entry.</a:t>
            </a:r>
          </a:p>
          <a:p>
            <a:pPr marL="342900" indent="-342900">
              <a:buClr>
                <a:srgbClr val="FF0000"/>
              </a:buClr>
              <a:buFont typeface="+mj-lt"/>
              <a:buAutoNum type="arabicPeriod"/>
            </a:pPr>
            <a:r>
              <a:rPr lang="en-US" sz="2000" dirty="0" smtClean="0"/>
              <a:t>An arrow pointing from right to left indicates a response, as opposed to a request.</a:t>
            </a:r>
          </a:p>
          <a:p>
            <a:pPr marL="342900" indent="-342900">
              <a:buClr>
                <a:srgbClr val="FF0000"/>
              </a:buClr>
              <a:buFont typeface="+mj-lt"/>
              <a:buAutoNum type="arabicPeriod"/>
            </a:pPr>
            <a:r>
              <a:rPr lang="en-US" sz="2000" dirty="0" smtClean="0"/>
              <a:t>The “Legend” link will explain what all the different colors and shapes mean</a:t>
            </a:r>
          </a:p>
          <a:p>
            <a:pPr marL="342900" indent="-342900">
              <a:buClr>
                <a:srgbClr val="FF0000"/>
              </a:buClr>
              <a:buFont typeface="+mj-lt"/>
              <a:buAutoNum type="arabicPeriod"/>
            </a:pPr>
            <a:endParaRPr lang="en-US" sz="1600" dirty="0" smtClean="0"/>
          </a:p>
        </p:txBody>
      </p:sp>
      <p:sp>
        <p:nvSpPr>
          <p:cNvPr id="4" name="Text Placeholder 3"/>
          <p:cNvSpPr>
            <a:spLocks noGrp="1"/>
          </p:cNvSpPr>
          <p:nvPr>
            <p:ph type="body" sz="quarter" idx="14"/>
          </p:nvPr>
        </p:nvSpPr>
        <p:spPr>
          <a:xfrm>
            <a:off x="296562" y="1098993"/>
            <a:ext cx="2247855" cy="345231"/>
          </a:xfrm>
        </p:spPr>
        <p:txBody>
          <a:bodyPr/>
          <a:lstStyle/>
          <a:p>
            <a:r>
              <a:rPr lang="en-US" dirty="0" smtClean="0"/>
              <a:t>Visual Trace</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5469" y="1443936"/>
            <a:ext cx="3437796" cy="3008796"/>
          </a:xfrm>
          <a:prstGeom prst="rect">
            <a:avLst/>
          </a:prstGeom>
        </p:spPr>
      </p:pic>
      <p:sp>
        <p:nvSpPr>
          <p:cNvPr id="7" name="Flowchart: Process 6"/>
          <p:cNvSpPr/>
          <p:nvPr/>
        </p:nvSpPr>
        <p:spPr>
          <a:xfrm>
            <a:off x="5476461" y="1570383"/>
            <a:ext cx="894522" cy="168965"/>
          </a:xfrm>
          <a:prstGeom prst="flowChartProcess">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Flowchart: Process 7"/>
          <p:cNvSpPr/>
          <p:nvPr/>
        </p:nvSpPr>
        <p:spPr>
          <a:xfrm>
            <a:off x="6370983" y="1570383"/>
            <a:ext cx="417443" cy="168965"/>
          </a:xfrm>
          <a:prstGeom prst="flowChartProcess">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Flowchart: Process 8"/>
          <p:cNvSpPr/>
          <p:nvPr/>
        </p:nvSpPr>
        <p:spPr>
          <a:xfrm>
            <a:off x="5724939" y="2315817"/>
            <a:ext cx="1411357" cy="238540"/>
          </a:xfrm>
          <a:prstGeom prst="flowChartProcess">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lowchart: Process 9"/>
          <p:cNvSpPr/>
          <p:nvPr/>
        </p:nvSpPr>
        <p:spPr>
          <a:xfrm>
            <a:off x="7712765" y="2782957"/>
            <a:ext cx="347870" cy="238539"/>
          </a:xfrm>
          <a:prstGeom prst="flowChartProcess">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lowchart: Process 10"/>
          <p:cNvSpPr/>
          <p:nvPr/>
        </p:nvSpPr>
        <p:spPr>
          <a:xfrm>
            <a:off x="5406887" y="1888435"/>
            <a:ext cx="3051313" cy="427382"/>
          </a:xfrm>
          <a:prstGeom prst="flowChartProcess">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Flowchart: Process 11"/>
          <p:cNvSpPr/>
          <p:nvPr/>
        </p:nvSpPr>
        <p:spPr>
          <a:xfrm>
            <a:off x="6788426" y="3846443"/>
            <a:ext cx="1272209" cy="347870"/>
          </a:xfrm>
          <a:prstGeom prst="flowChartProcess">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TextBox 12"/>
          <p:cNvSpPr txBox="1"/>
          <p:nvPr/>
        </p:nvSpPr>
        <p:spPr>
          <a:xfrm>
            <a:off x="5724939" y="1272209"/>
            <a:ext cx="298174" cy="298174"/>
          </a:xfrm>
          <a:prstGeom prst="rect">
            <a:avLst/>
          </a:prstGeom>
          <a:noFill/>
          <a:effectLst/>
        </p:spPr>
        <p:txBody>
          <a:bodyPr wrap="square" lIns="45720" rIns="45720" rtlCol="0">
            <a:noAutofit/>
          </a:bodyPr>
          <a:lstStyle/>
          <a:p>
            <a:pPr>
              <a:lnSpc>
                <a:spcPct val="85000"/>
              </a:lnSpc>
              <a:spcBef>
                <a:spcPts val="700"/>
              </a:spcBef>
            </a:pPr>
            <a:r>
              <a:rPr lang="en-US" sz="2000" dirty="0" smtClean="0">
                <a:solidFill>
                  <a:srgbClr val="FF0000"/>
                </a:solidFill>
              </a:rPr>
              <a:t>1</a:t>
            </a:r>
          </a:p>
        </p:txBody>
      </p:sp>
      <p:sp>
        <p:nvSpPr>
          <p:cNvPr id="14" name="TextBox 13"/>
          <p:cNvSpPr txBox="1"/>
          <p:nvPr/>
        </p:nvSpPr>
        <p:spPr>
          <a:xfrm>
            <a:off x="6423991" y="1272209"/>
            <a:ext cx="298174" cy="298174"/>
          </a:xfrm>
          <a:prstGeom prst="rect">
            <a:avLst/>
          </a:prstGeom>
          <a:noFill/>
          <a:effectLst/>
        </p:spPr>
        <p:txBody>
          <a:bodyPr wrap="square" lIns="45720" rIns="45720" rtlCol="0">
            <a:noAutofit/>
          </a:bodyPr>
          <a:lstStyle/>
          <a:p>
            <a:pPr>
              <a:lnSpc>
                <a:spcPct val="85000"/>
              </a:lnSpc>
              <a:spcBef>
                <a:spcPts val="700"/>
              </a:spcBef>
            </a:pPr>
            <a:r>
              <a:rPr lang="en-US" sz="2000" dirty="0">
                <a:solidFill>
                  <a:srgbClr val="FF0000"/>
                </a:solidFill>
              </a:rPr>
              <a:t>6</a:t>
            </a:r>
            <a:endParaRPr lang="en-US" sz="2000" dirty="0" smtClean="0">
              <a:solidFill>
                <a:srgbClr val="FF0000"/>
              </a:solidFill>
            </a:endParaRPr>
          </a:p>
        </p:txBody>
      </p:sp>
      <p:sp>
        <p:nvSpPr>
          <p:cNvPr id="15" name="TextBox 14"/>
          <p:cNvSpPr txBox="1"/>
          <p:nvPr/>
        </p:nvSpPr>
        <p:spPr>
          <a:xfrm>
            <a:off x="5121965" y="1953039"/>
            <a:ext cx="298174" cy="298174"/>
          </a:xfrm>
          <a:prstGeom prst="rect">
            <a:avLst/>
          </a:prstGeom>
          <a:noFill/>
          <a:effectLst/>
        </p:spPr>
        <p:txBody>
          <a:bodyPr wrap="square" lIns="45720" rIns="45720" rtlCol="0">
            <a:noAutofit/>
          </a:bodyPr>
          <a:lstStyle/>
          <a:p>
            <a:pPr>
              <a:lnSpc>
                <a:spcPct val="85000"/>
              </a:lnSpc>
              <a:spcBef>
                <a:spcPts val="700"/>
              </a:spcBef>
            </a:pPr>
            <a:r>
              <a:rPr lang="en-US" sz="2000" dirty="0">
                <a:solidFill>
                  <a:srgbClr val="FF0000"/>
                </a:solidFill>
              </a:rPr>
              <a:t>2</a:t>
            </a:r>
            <a:endParaRPr lang="en-US" sz="2000" dirty="0" smtClean="0">
              <a:solidFill>
                <a:srgbClr val="FF0000"/>
              </a:solidFill>
            </a:endParaRPr>
          </a:p>
        </p:txBody>
      </p:sp>
      <p:sp>
        <p:nvSpPr>
          <p:cNvPr id="16" name="TextBox 15"/>
          <p:cNvSpPr txBox="1"/>
          <p:nvPr/>
        </p:nvSpPr>
        <p:spPr>
          <a:xfrm>
            <a:off x="5476461" y="2286000"/>
            <a:ext cx="298174" cy="298174"/>
          </a:xfrm>
          <a:prstGeom prst="rect">
            <a:avLst/>
          </a:prstGeom>
          <a:noFill/>
          <a:effectLst/>
        </p:spPr>
        <p:txBody>
          <a:bodyPr wrap="square" lIns="45720" rIns="45720" rtlCol="0">
            <a:noAutofit/>
          </a:bodyPr>
          <a:lstStyle/>
          <a:p>
            <a:pPr>
              <a:lnSpc>
                <a:spcPct val="85000"/>
              </a:lnSpc>
              <a:spcBef>
                <a:spcPts val="700"/>
              </a:spcBef>
            </a:pPr>
            <a:r>
              <a:rPr lang="en-US" sz="2000" dirty="0">
                <a:solidFill>
                  <a:srgbClr val="FF0000"/>
                </a:solidFill>
              </a:rPr>
              <a:t>3</a:t>
            </a:r>
            <a:endParaRPr lang="en-US" sz="2000" dirty="0" smtClean="0">
              <a:solidFill>
                <a:srgbClr val="FF0000"/>
              </a:solidFill>
            </a:endParaRPr>
          </a:p>
        </p:txBody>
      </p:sp>
      <p:sp>
        <p:nvSpPr>
          <p:cNvPr id="17" name="TextBox 16"/>
          <p:cNvSpPr txBox="1"/>
          <p:nvPr/>
        </p:nvSpPr>
        <p:spPr>
          <a:xfrm>
            <a:off x="7424529" y="2753139"/>
            <a:ext cx="231913" cy="298174"/>
          </a:xfrm>
          <a:prstGeom prst="rect">
            <a:avLst/>
          </a:prstGeom>
          <a:noFill/>
          <a:effectLst/>
        </p:spPr>
        <p:txBody>
          <a:bodyPr wrap="square" lIns="45720" rIns="45720" rtlCol="0">
            <a:noAutofit/>
          </a:bodyPr>
          <a:lstStyle/>
          <a:p>
            <a:pPr>
              <a:lnSpc>
                <a:spcPct val="85000"/>
              </a:lnSpc>
              <a:spcBef>
                <a:spcPts val="700"/>
              </a:spcBef>
            </a:pPr>
            <a:r>
              <a:rPr lang="en-US" sz="2000" dirty="0">
                <a:solidFill>
                  <a:srgbClr val="FF0000"/>
                </a:solidFill>
              </a:rPr>
              <a:t>4</a:t>
            </a:r>
            <a:endParaRPr lang="en-US" sz="2000" dirty="0" smtClean="0">
              <a:solidFill>
                <a:srgbClr val="FF0000"/>
              </a:solidFill>
            </a:endParaRPr>
          </a:p>
        </p:txBody>
      </p:sp>
      <p:sp>
        <p:nvSpPr>
          <p:cNvPr id="18" name="TextBox 17"/>
          <p:cNvSpPr txBox="1"/>
          <p:nvPr/>
        </p:nvSpPr>
        <p:spPr>
          <a:xfrm>
            <a:off x="6490252" y="3871291"/>
            <a:ext cx="298174" cy="298174"/>
          </a:xfrm>
          <a:prstGeom prst="rect">
            <a:avLst/>
          </a:prstGeom>
          <a:noFill/>
          <a:effectLst/>
        </p:spPr>
        <p:txBody>
          <a:bodyPr wrap="square" lIns="45720" rIns="45720" rtlCol="0">
            <a:noAutofit/>
          </a:bodyPr>
          <a:lstStyle/>
          <a:p>
            <a:pPr>
              <a:lnSpc>
                <a:spcPct val="85000"/>
              </a:lnSpc>
              <a:spcBef>
                <a:spcPts val="700"/>
              </a:spcBef>
            </a:pPr>
            <a:r>
              <a:rPr lang="en-US" sz="2000" dirty="0">
                <a:solidFill>
                  <a:srgbClr val="FF0000"/>
                </a:solidFill>
              </a:rPr>
              <a:t>5</a:t>
            </a:r>
            <a:endParaRPr lang="en-US" sz="2000" dirty="0" smtClean="0">
              <a:solidFill>
                <a:srgbClr val="FF0000"/>
              </a:solidFill>
            </a:endParaRPr>
          </a:p>
        </p:txBody>
      </p:sp>
    </p:spTree>
    <p:extLst>
      <p:ext uri="{BB962C8B-B14F-4D97-AF65-F5344CB8AC3E}">
        <p14:creationId xmlns:p14="http://schemas.microsoft.com/office/powerpoint/2010/main" val="3562740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Questions?</a:t>
            </a:r>
            <a:endParaRPr lang="en-US" dirty="0"/>
          </a:p>
        </p:txBody>
      </p:sp>
      <p:sp>
        <p:nvSpPr>
          <p:cNvPr id="3" name="Text Placeholder 2"/>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052592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Navigating Ensemble</a:t>
            </a:r>
            <a:endParaRPr lang="en-US" dirty="0"/>
          </a:p>
        </p:txBody>
      </p:sp>
      <p:sp>
        <p:nvSpPr>
          <p:cNvPr id="7" name="Text Placeholder 6"/>
          <p:cNvSpPr>
            <a:spLocks noGrp="1"/>
          </p:cNvSpPr>
          <p:nvPr>
            <p:ph type="body" sz="quarter" idx="13"/>
          </p:nvPr>
        </p:nvSpPr>
        <p:spPr/>
        <p:txBody>
          <a:bodyPr/>
          <a:lstStyle/>
          <a:p>
            <a:r>
              <a:rPr lang="en-US" sz="2400" dirty="0" smtClean="0"/>
              <a:t>Components on Production Configuration page</a:t>
            </a:r>
          </a:p>
          <a:p>
            <a:r>
              <a:rPr lang="en-US" sz="2400" dirty="0" smtClean="0"/>
              <a:t>Event Log Viewer</a:t>
            </a:r>
          </a:p>
          <a:p>
            <a:r>
              <a:rPr lang="en-US" sz="2400" dirty="0" smtClean="0"/>
              <a:t>Message Viewer</a:t>
            </a:r>
          </a:p>
          <a:p>
            <a:r>
              <a:rPr lang="en-US" sz="2400" dirty="0" smtClean="0"/>
              <a:t>Visual Trace</a:t>
            </a:r>
          </a:p>
        </p:txBody>
      </p:sp>
      <p:sp>
        <p:nvSpPr>
          <p:cNvPr id="8" name="Text Placeholder 7"/>
          <p:cNvSpPr>
            <a:spLocks noGrp="1"/>
          </p:cNvSpPr>
          <p:nvPr>
            <p:ph type="body" sz="quarter" idx="14"/>
          </p:nvPr>
        </p:nvSpPr>
        <p:spPr/>
        <p:txBody>
          <a:bodyPr/>
          <a:lstStyle/>
          <a:p>
            <a:r>
              <a:rPr lang="en-US" dirty="0" smtClean="0"/>
              <a:t>Overview</a:t>
            </a:r>
            <a:endParaRPr lang="en-US" dirty="0"/>
          </a:p>
        </p:txBody>
      </p:sp>
    </p:spTree>
    <p:extLst>
      <p:ext uri="{BB962C8B-B14F-4D97-AF65-F5344CB8AC3E}">
        <p14:creationId xmlns:p14="http://schemas.microsoft.com/office/powerpoint/2010/main" val="3721718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Navigating Ensemble</a:t>
            </a:r>
            <a:endParaRPr lang="en-US" dirty="0"/>
          </a:p>
        </p:txBody>
      </p:sp>
      <p:sp>
        <p:nvSpPr>
          <p:cNvPr id="8" name="Text Placeholder 7"/>
          <p:cNvSpPr>
            <a:spLocks noGrp="1"/>
          </p:cNvSpPr>
          <p:nvPr>
            <p:ph type="body" sz="quarter" idx="14"/>
          </p:nvPr>
        </p:nvSpPr>
        <p:spPr/>
        <p:txBody>
          <a:bodyPr/>
          <a:lstStyle/>
          <a:p>
            <a:r>
              <a:rPr lang="en-US" dirty="0" smtClean="0"/>
              <a:t>Production Configuration</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046" y="1502312"/>
            <a:ext cx="7255563" cy="3199525"/>
          </a:xfrm>
          <a:prstGeom prst="rect">
            <a:avLst/>
          </a:prstGeom>
        </p:spPr>
      </p:pic>
      <p:sp>
        <p:nvSpPr>
          <p:cNvPr id="4" name="TextBox 3"/>
          <p:cNvSpPr txBox="1"/>
          <p:nvPr/>
        </p:nvSpPr>
        <p:spPr>
          <a:xfrm>
            <a:off x="646046" y="4870174"/>
            <a:ext cx="7126354" cy="1729409"/>
          </a:xfrm>
          <a:prstGeom prst="rect">
            <a:avLst/>
          </a:prstGeom>
          <a:noFill/>
          <a:effectLst/>
        </p:spPr>
        <p:txBody>
          <a:bodyPr wrap="square" lIns="45720" rIns="45720" rtlCol="0">
            <a:noAutofit/>
          </a:bodyPr>
          <a:lstStyle/>
          <a:p>
            <a:pPr marL="228600" indent="-228600">
              <a:lnSpc>
                <a:spcPct val="85000"/>
              </a:lnSpc>
              <a:spcBef>
                <a:spcPts val="700"/>
              </a:spcBef>
              <a:buClr>
                <a:srgbClr val="FF0000"/>
              </a:buClr>
              <a:buFont typeface="+mj-lt"/>
              <a:buAutoNum type="arabicPeriod"/>
            </a:pPr>
            <a:r>
              <a:rPr lang="en-US" sz="1400" dirty="0" smtClean="0"/>
              <a:t>Production Name.</a:t>
            </a:r>
          </a:p>
          <a:p>
            <a:pPr marL="228600" indent="-228600">
              <a:lnSpc>
                <a:spcPct val="85000"/>
              </a:lnSpc>
              <a:spcBef>
                <a:spcPts val="700"/>
              </a:spcBef>
              <a:buClr>
                <a:srgbClr val="FF0000"/>
              </a:buClr>
              <a:buFont typeface="+mj-lt"/>
              <a:buAutoNum type="arabicPeriod"/>
            </a:pPr>
            <a:r>
              <a:rPr lang="en-US" sz="1400" dirty="0" smtClean="0"/>
              <a:t>Start/Stop the production.</a:t>
            </a:r>
          </a:p>
          <a:p>
            <a:pPr marL="228600" indent="-228600">
              <a:lnSpc>
                <a:spcPct val="85000"/>
              </a:lnSpc>
              <a:spcBef>
                <a:spcPts val="700"/>
              </a:spcBef>
              <a:buClr>
                <a:srgbClr val="FF0000"/>
              </a:buClr>
              <a:buFont typeface="+mj-lt"/>
              <a:buAutoNum type="arabicPeriod"/>
            </a:pPr>
            <a:r>
              <a:rPr lang="en-US" sz="1400" dirty="0" smtClean="0"/>
              <a:t>The production components</a:t>
            </a:r>
          </a:p>
          <a:p>
            <a:pPr marL="228600" indent="-228600">
              <a:lnSpc>
                <a:spcPct val="85000"/>
              </a:lnSpc>
              <a:spcBef>
                <a:spcPts val="700"/>
              </a:spcBef>
              <a:buClr>
                <a:srgbClr val="FF0000"/>
              </a:buClr>
              <a:buFont typeface="+mj-lt"/>
              <a:buAutoNum type="arabicPeriod"/>
            </a:pPr>
            <a:r>
              <a:rPr lang="en-US" sz="1400" dirty="0" smtClean="0"/>
              <a:t>The name of the currently selected component</a:t>
            </a:r>
          </a:p>
          <a:p>
            <a:pPr marL="228600" indent="-228600">
              <a:lnSpc>
                <a:spcPct val="85000"/>
              </a:lnSpc>
              <a:spcBef>
                <a:spcPts val="700"/>
              </a:spcBef>
              <a:buClr>
                <a:srgbClr val="FF0000"/>
              </a:buClr>
              <a:buFont typeface="+mj-lt"/>
              <a:buAutoNum type="arabicPeriod"/>
            </a:pPr>
            <a:r>
              <a:rPr lang="en-US" sz="1400" dirty="0" smtClean="0"/>
              <a:t>Detail categories</a:t>
            </a:r>
            <a:endParaRPr lang="en-US" sz="1400" dirty="0"/>
          </a:p>
          <a:p>
            <a:pPr marL="228600" indent="-228600">
              <a:lnSpc>
                <a:spcPct val="85000"/>
              </a:lnSpc>
              <a:spcBef>
                <a:spcPts val="700"/>
              </a:spcBef>
              <a:buClr>
                <a:srgbClr val="FF0000"/>
              </a:buClr>
              <a:buFont typeface="+mj-lt"/>
              <a:buAutoNum type="arabicPeriod"/>
            </a:pPr>
            <a:r>
              <a:rPr lang="en-US" sz="1400" dirty="0" smtClean="0"/>
              <a:t>Details about the currently selected component</a:t>
            </a:r>
          </a:p>
        </p:txBody>
      </p:sp>
    </p:spTree>
    <p:extLst>
      <p:ext uri="{BB962C8B-B14F-4D97-AF65-F5344CB8AC3E}">
        <p14:creationId xmlns:p14="http://schemas.microsoft.com/office/powerpoint/2010/main" val="678570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Navigating Ensemble</a:t>
            </a:r>
          </a:p>
        </p:txBody>
      </p:sp>
      <p:sp>
        <p:nvSpPr>
          <p:cNvPr id="8" name="Text Placeholder 7"/>
          <p:cNvSpPr>
            <a:spLocks noGrp="1"/>
          </p:cNvSpPr>
          <p:nvPr>
            <p:ph type="body" sz="quarter" idx="14"/>
          </p:nvPr>
        </p:nvSpPr>
        <p:spPr/>
        <p:txBody>
          <a:bodyPr/>
          <a:lstStyle/>
          <a:p>
            <a:r>
              <a:rPr lang="en-US" dirty="0" smtClean="0"/>
              <a:t>Component Settings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8517" y="1532158"/>
            <a:ext cx="3916309" cy="3198868"/>
          </a:xfrm>
          <a:prstGeom prst="rect">
            <a:avLst/>
          </a:prstGeom>
        </p:spPr>
      </p:pic>
      <p:sp>
        <p:nvSpPr>
          <p:cNvPr id="9" name="TextBox 8"/>
          <p:cNvSpPr txBox="1"/>
          <p:nvPr/>
        </p:nvSpPr>
        <p:spPr>
          <a:xfrm>
            <a:off x="228600" y="1669774"/>
            <a:ext cx="4711148" cy="5029200"/>
          </a:xfrm>
          <a:prstGeom prst="rect">
            <a:avLst/>
          </a:prstGeom>
          <a:noFill/>
          <a:effectLst/>
        </p:spPr>
        <p:txBody>
          <a:bodyPr wrap="square" lIns="45720" rIns="45720" rtlCol="0">
            <a:noAutofit/>
          </a:bodyPr>
          <a:lstStyle/>
          <a:p>
            <a:pPr marL="457200" indent="-457200">
              <a:lnSpc>
                <a:spcPct val="85000"/>
              </a:lnSpc>
              <a:spcBef>
                <a:spcPts val="700"/>
              </a:spcBef>
              <a:buAutoNum type="arabicPeriod"/>
            </a:pPr>
            <a:r>
              <a:rPr lang="en-US" sz="2000" dirty="0"/>
              <a:t>The name of the currently selected component</a:t>
            </a:r>
          </a:p>
          <a:p>
            <a:pPr marL="457200" indent="-457200">
              <a:lnSpc>
                <a:spcPct val="85000"/>
              </a:lnSpc>
              <a:spcBef>
                <a:spcPts val="700"/>
              </a:spcBef>
              <a:buAutoNum type="arabicPeriod"/>
            </a:pPr>
            <a:endParaRPr lang="en-US" sz="2000" dirty="0"/>
          </a:p>
          <a:p>
            <a:pPr marL="457200" indent="-457200">
              <a:lnSpc>
                <a:spcPct val="85000"/>
              </a:lnSpc>
              <a:spcBef>
                <a:spcPts val="700"/>
              </a:spcBef>
              <a:buAutoNum type="arabicPeriod"/>
            </a:pPr>
            <a:r>
              <a:rPr lang="en-US" sz="2000" dirty="0"/>
              <a:t>The class containing the code for the currently selected component.</a:t>
            </a:r>
          </a:p>
          <a:p>
            <a:pPr marL="457200" indent="-457200">
              <a:lnSpc>
                <a:spcPct val="85000"/>
              </a:lnSpc>
              <a:spcBef>
                <a:spcPts val="700"/>
              </a:spcBef>
              <a:buAutoNum type="arabicPeriod"/>
            </a:pPr>
            <a:endParaRPr lang="en-US" sz="2000" dirty="0"/>
          </a:p>
          <a:p>
            <a:pPr marL="457200" indent="-457200">
              <a:lnSpc>
                <a:spcPct val="85000"/>
              </a:lnSpc>
              <a:spcBef>
                <a:spcPts val="700"/>
              </a:spcBef>
              <a:buAutoNum type="arabicPeriod"/>
            </a:pPr>
            <a:r>
              <a:rPr lang="en-US" sz="2000" dirty="0"/>
              <a:t>The adapter class used by the component class.</a:t>
            </a:r>
          </a:p>
          <a:p>
            <a:pPr marL="457200" indent="-457200">
              <a:lnSpc>
                <a:spcPct val="85000"/>
              </a:lnSpc>
              <a:spcBef>
                <a:spcPts val="700"/>
              </a:spcBef>
              <a:buAutoNum type="arabicPeriod"/>
            </a:pPr>
            <a:endParaRPr lang="en-US" sz="2000" dirty="0"/>
          </a:p>
        </p:txBody>
      </p:sp>
    </p:spTree>
    <p:extLst>
      <p:ext uri="{BB962C8B-B14F-4D97-AF65-F5344CB8AC3E}">
        <p14:creationId xmlns:p14="http://schemas.microsoft.com/office/powerpoint/2010/main" val="1012957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Navigating Ensemble</a:t>
            </a:r>
            <a:endParaRPr lang="en-US" dirty="0"/>
          </a:p>
        </p:txBody>
      </p:sp>
      <p:sp>
        <p:nvSpPr>
          <p:cNvPr id="7" name="Text Placeholder 6"/>
          <p:cNvSpPr>
            <a:spLocks noGrp="1"/>
          </p:cNvSpPr>
          <p:nvPr>
            <p:ph type="body" sz="quarter" idx="13"/>
          </p:nvPr>
        </p:nvSpPr>
        <p:spPr>
          <a:xfrm>
            <a:off x="284205" y="1509535"/>
            <a:ext cx="3492666" cy="4977762"/>
          </a:xfrm>
        </p:spPr>
        <p:txBody>
          <a:bodyPr/>
          <a:lstStyle/>
          <a:p>
            <a:pPr marL="0" indent="0">
              <a:buNone/>
            </a:pPr>
            <a:r>
              <a:rPr lang="en-US" sz="1800" dirty="0"/>
              <a:t>Settings:</a:t>
            </a:r>
          </a:p>
          <a:p>
            <a:r>
              <a:rPr lang="en-US" sz="1800" dirty="0"/>
              <a:t>Common settings</a:t>
            </a:r>
          </a:p>
          <a:p>
            <a:r>
              <a:rPr lang="en-US" sz="1800" dirty="0"/>
              <a:t>Component settings</a:t>
            </a:r>
          </a:p>
          <a:p>
            <a:r>
              <a:rPr lang="en-US" sz="1800" dirty="0"/>
              <a:t>Adapter </a:t>
            </a:r>
            <a:r>
              <a:rPr lang="en-US" sz="1800" dirty="0" smtClean="0"/>
              <a:t>settings</a:t>
            </a:r>
          </a:p>
          <a:p>
            <a:pPr marL="0" indent="0">
              <a:buNone/>
            </a:pPr>
            <a:r>
              <a:rPr lang="en-US" sz="1800" dirty="0" smtClean="0"/>
              <a:t>(Note: Click any of these labels to get a popup explaining the field.)</a:t>
            </a:r>
            <a:endParaRPr lang="en-US" sz="1800" dirty="0"/>
          </a:p>
          <a:p>
            <a:pPr marL="0" indent="0">
              <a:buNone/>
            </a:pPr>
            <a:endParaRPr lang="en-US" sz="1800" dirty="0"/>
          </a:p>
          <a:p>
            <a:pPr marL="0" indent="0">
              <a:buNone/>
            </a:pPr>
            <a:r>
              <a:rPr lang="en-US" sz="1800" dirty="0"/>
              <a:t>Example: FTP Settings</a:t>
            </a:r>
          </a:p>
          <a:p>
            <a:r>
              <a:rPr lang="en-US" sz="1800" dirty="0"/>
              <a:t>Server &amp; Port</a:t>
            </a:r>
          </a:p>
          <a:p>
            <a:r>
              <a:rPr lang="en-US" sz="1800" dirty="0"/>
              <a:t>Credentials</a:t>
            </a:r>
          </a:p>
          <a:p>
            <a:r>
              <a:rPr lang="en-US" sz="1800" dirty="0"/>
              <a:t>Path &amp; Filename</a:t>
            </a:r>
          </a:p>
          <a:p>
            <a:r>
              <a:rPr lang="en-US" sz="1800" dirty="0"/>
              <a:t>Encryption</a:t>
            </a:r>
          </a:p>
          <a:p>
            <a:pPr marL="0" indent="0">
              <a:buNone/>
            </a:pPr>
            <a:endParaRPr lang="en-US" sz="1800" dirty="0" smtClean="0"/>
          </a:p>
        </p:txBody>
      </p:sp>
      <p:sp>
        <p:nvSpPr>
          <p:cNvPr id="8" name="Text Placeholder 7"/>
          <p:cNvSpPr>
            <a:spLocks noGrp="1"/>
          </p:cNvSpPr>
          <p:nvPr>
            <p:ph type="body" sz="quarter" idx="14"/>
          </p:nvPr>
        </p:nvSpPr>
        <p:spPr/>
        <p:txBody>
          <a:bodyPr/>
          <a:lstStyle/>
          <a:p>
            <a:r>
              <a:rPr lang="en-US" dirty="0" smtClean="0"/>
              <a:t>Component Settings</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5425" y="1656190"/>
            <a:ext cx="4413761" cy="3561854"/>
          </a:xfrm>
          <a:prstGeom prst="rect">
            <a:avLst/>
          </a:prstGeom>
        </p:spPr>
      </p:pic>
    </p:spTree>
    <p:extLst>
      <p:ext uri="{BB962C8B-B14F-4D97-AF65-F5344CB8AC3E}">
        <p14:creationId xmlns:p14="http://schemas.microsoft.com/office/powerpoint/2010/main" val="2792754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Navigating Ensemble</a:t>
            </a:r>
          </a:p>
        </p:txBody>
      </p:sp>
      <p:sp>
        <p:nvSpPr>
          <p:cNvPr id="7" name="Text Placeholder 6"/>
          <p:cNvSpPr>
            <a:spLocks noGrp="1"/>
          </p:cNvSpPr>
          <p:nvPr>
            <p:ph type="body" sz="quarter" idx="13"/>
          </p:nvPr>
        </p:nvSpPr>
        <p:spPr>
          <a:xfrm>
            <a:off x="284205" y="1509534"/>
            <a:ext cx="3651692" cy="5169561"/>
          </a:xfrm>
        </p:spPr>
        <p:txBody>
          <a:bodyPr/>
          <a:lstStyle/>
          <a:p>
            <a:pPr marL="0" indent="0">
              <a:buNone/>
            </a:pPr>
            <a:r>
              <a:rPr lang="en-US" sz="1800" dirty="0"/>
              <a:t>The Log tab shows Event Log entries for the selected component.  Any errors or warnings are logged here.</a:t>
            </a:r>
          </a:p>
          <a:p>
            <a:pPr marL="0" indent="0">
              <a:buNone/>
            </a:pPr>
            <a:endParaRPr lang="en-US" sz="1800" dirty="0"/>
          </a:p>
          <a:p>
            <a:pPr marL="0" indent="0">
              <a:buNone/>
            </a:pPr>
            <a:r>
              <a:rPr lang="en-US" sz="1800" dirty="0"/>
              <a:t>This is the first place to check when there is a problem.</a:t>
            </a:r>
          </a:p>
          <a:p>
            <a:pPr marL="0" indent="0">
              <a:buNone/>
            </a:pPr>
            <a:endParaRPr lang="en-US" sz="1800" dirty="0"/>
          </a:p>
          <a:p>
            <a:pPr marL="0" indent="0">
              <a:buNone/>
            </a:pPr>
            <a:r>
              <a:rPr lang="en-US" sz="1800" dirty="0"/>
              <a:t>The top one here is a &lt;COMMAND&gt; error.</a:t>
            </a:r>
          </a:p>
        </p:txBody>
      </p:sp>
      <p:sp>
        <p:nvSpPr>
          <p:cNvPr id="8" name="Text Placeholder 7"/>
          <p:cNvSpPr>
            <a:spLocks noGrp="1"/>
          </p:cNvSpPr>
          <p:nvPr>
            <p:ph type="body" sz="quarter" idx="14"/>
          </p:nvPr>
        </p:nvSpPr>
        <p:spPr/>
        <p:txBody>
          <a:bodyPr/>
          <a:lstStyle/>
          <a:p>
            <a:r>
              <a:rPr lang="en-US" dirty="0" smtClean="0"/>
              <a:t>Component Event Log Tab</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9113" y="1448935"/>
            <a:ext cx="4858590" cy="4206430"/>
          </a:xfrm>
          <a:prstGeom prst="rect">
            <a:avLst/>
          </a:prstGeom>
        </p:spPr>
      </p:pic>
    </p:spTree>
    <p:extLst>
      <p:ext uri="{BB962C8B-B14F-4D97-AF65-F5344CB8AC3E}">
        <p14:creationId xmlns:p14="http://schemas.microsoft.com/office/powerpoint/2010/main" val="3787179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Navigating Ensemble</a:t>
            </a:r>
          </a:p>
        </p:txBody>
      </p:sp>
      <p:sp>
        <p:nvSpPr>
          <p:cNvPr id="3" name="Text Placeholder 2"/>
          <p:cNvSpPr>
            <a:spLocks noGrp="1"/>
          </p:cNvSpPr>
          <p:nvPr>
            <p:ph type="body" sz="quarter" idx="13"/>
          </p:nvPr>
        </p:nvSpPr>
        <p:spPr>
          <a:xfrm>
            <a:off x="284204" y="1509535"/>
            <a:ext cx="3512544" cy="4977762"/>
          </a:xfrm>
        </p:spPr>
        <p:txBody>
          <a:bodyPr/>
          <a:lstStyle/>
          <a:p>
            <a:r>
              <a:rPr lang="en-US" sz="2000" dirty="0" smtClean="0"/>
              <a:t>Shows messages currently queued for this component.</a:t>
            </a:r>
          </a:p>
          <a:p>
            <a:endParaRPr lang="en-US" sz="2000" dirty="0" smtClean="0"/>
          </a:p>
          <a:p>
            <a:r>
              <a:rPr lang="en-US" sz="2000" dirty="0" smtClean="0"/>
              <a:t>Queues are stored in ^</a:t>
            </a:r>
            <a:r>
              <a:rPr lang="en-US" sz="2000" dirty="0" err="1" smtClean="0"/>
              <a:t>Ens.Queue</a:t>
            </a:r>
            <a:endParaRPr lang="en-US" sz="2000" dirty="0" smtClean="0"/>
          </a:p>
        </p:txBody>
      </p:sp>
      <p:sp>
        <p:nvSpPr>
          <p:cNvPr id="4" name="Text Placeholder 3"/>
          <p:cNvSpPr>
            <a:spLocks noGrp="1"/>
          </p:cNvSpPr>
          <p:nvPr>
            <p:ph type="body" sz="quarter" idx="14"/>
          </p:nvPr>
        </p:nvSpPr>
        <p:spPr/>
        <p:txBody>
          <a:bodyPr/>
          <a:lstStyle/>
          <a:p>
            <a:r>
              <a:rPr lang="en-US" dirty="0" smtClean="0"/>
              <a:t>Queues Tab</a:t>
            </a:r>
            <a:endParaRPr lang="en-US" dirty="0"/>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8285" y="1583559"/>
            <a:ext cx="5030122" cy="3654362"/>
          </a:xfrm>
          <a:prstGeom prst="rect">
            <a:avLst/>
          </a:prstGeom>
        </p:spPr>
      </p:pic>
    </p:spTree>
    <p:extLst>
      <p:ext uri="{BB962C8B-B14F-4D97-AF65-F5344CB8AC3E}">
        <p14:creationId xmlns:p14="http://schemas.microsoft.com/office/powerpoint/2010/main" val="2736575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Navigating Ensemble</a:t>
            </a:r>
          </a:p>
        </p:txBody>
      </p:sp>
      <p:sp>
        <p:nvSpPr>
          <p:cNvPr id="3" name="Text Placeholder 2"/>
          <p:cNvSpPr>
            <a:spLocks noGrp="1"/>
          </p:cNvSpPr>
          <p:nvPr>
            <p:ph type="body" sz="quarter" idx="13"/>
          </p:nvPr>
        </p:nvSpPr>
        <p:spPr>
          <a:xfrm>
            <a:off x="284205" y="1509535"/>
            <a:ext cx="3892324" cy="4977762"/>
          </a:xfrm>
        </p:spPr>
        <p:txBody>
          <a:bodyPr/>
          <a:lstStyle/>
          <a:p>
            <a:r>
              <a:rPr lang="en-US" dirty="0" smtClean="0"/>
              <a:t>Shows all messages sent from or to this component</a:t>
            </a:r>
          </a:p>
          <a:p>
            <a:endParaRPr lang="en-US" dirty="0" smtClean="0"/>
          </a:p>
          <a:p>
            <a:r>
              <a:rPr lang="en-US" dirty="0" smtClean="0"/>
              <a:t>Contains both previously processed messages and currently queued messages.</a:t>
            </a:r>
            <a:endParaRPr lang="en-US" dirty="0"/>
          </a:p>
        </p:txBody>
      </p:sp>
      <p:sp>
        <p:nvSpPr>
          <p:cNvPr id="4" name="Text Placeholder 3"/>
          <p:cNvSpPr>
            <a:spLocks noGrp="1"/>
          </p:cNvSpPr>
          <p:nvPr>
            <p:ph type="body" sz="quarter" idx="14"/>
          </p:nvPr>
        </p:nvSpPr>
        <p:spPr/>
        <p:txBody>
          <a:bodyPr/>
          <a:lstStyle/>
          <a:p>
            <a:r>
              <a:rPr lang="en-US" dirty="0" smtClean="0"/>
              <a:t>Messages Tab</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6528" y="1619378"/>
            <a:ext cx="4744281" cy="3469457"/>
          </a:xfrm>
          <a:prstGeom prst="rect">
            <a:avLst/>
          </a:prstGeom>
        </p:spPr>
      </p:pic>
    </p:spTree>
    <p:extLst>
      <p:ext uri="{BB962C8B-B14F-4D97-AF65-F5344CB8AC3E}">
        <p14:creationId xmlns:p14="http://schemas.microsoft.com/office/powerpoint/2010/main" val="188239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Navigating Ensemble</a:t>
            </a:r>
            <a:endParaRPr lang="en-US" dirty="0"/>
          </a:p>
        </p:txBody>
      </p:sp>
      <p:sp>
        <p:nvSpPr>
          <p:cNvPr id="3" name="Text Placeholder 2"/>
          <p:cNvSpPr>
            <a:spLocks noGrp="1"/>
          </p:cNvSpPr>
          <p:nvPr>
            <p:ph type="body" sz="quarter" idx="13"/>
          </p:nvPr>
        </p:nvSpPr>
        <p:spPr>
          <a:xfrm>
            <a:off x="284205" y="1509535"/>
            <a:ext cx="3621874" cy="4977762"/>
          </a:xfrm>
        </p:spPr>
        <p:txBody>
          <a:bodyPr/>
          <a:lstStyle/>
          <a:p>
            <a:r>
              <a:rPr lang="en-US" sz="2000" dirty="0" smtClean="0"/>
              <a:t>Shows all jobs running the code for this component</a:t>
            </a:r>
          </a:p>
          <a:p>
            <a:endParaRPr lang="en-US" sz="2000" dirty="0"/>
          </a:p>
          <a:p>
            <a:r>
              <a:rPr lang="en-US" sz="2000" dirty="0" smtClean="0"/>
              <a:t> Number of jobs determined by “Pool Size” setting</a:t>
            </a:r>
            <a:endParaRPr lang="en-US" sz="2000" dirty="0"/>
          </a:p>
        </p:txBody>
      </p:sp>
      <p:sp>
        <p:nvSpPr>
          <p:cNvPr id="4" name="Text Placeholder 3"/>
          <p:cNvSpPr>
            <a:spLocks noGrp="1"/>
          </p:cNvSpPr>
          <p:nvPr>
            <p:ph type="body" sz="quarter" idx="14"/>
          </p:nvPr>
        </p:nvSpPr>
        <p:spPr/>
        <p:txBody>
          <a:bodyPr/>
          <a:lstStyle/>
          <a:p>
            <a:r>
              <a:rPr lang="en-US" dirty="0" smtClean="0"/>
              <a:t>Jobs Tab</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1894" y="1683776"/>
            <a:ext cx="4727135" cy="3454755"/>
          </a:xfrm>
          <a:prstGeom prst="rect">
            <a:avLst/>
          </a:prstGeom>
        </p:spPr>
      </p:pic>
    </p:spTree>
    <p:extLst>
      <p:ext uri="{BB962C8B-B14F-4D97-AF65-F5344CB8AC3E}">
        <p14:creationId xmlns:p14="http://schemas.microsoft.com/office/powerpoint/2010/main" val="2702387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33&quot;&gt;&lt;property id=&quot;20148&quot; value=&quot;5&quot;/&gt;&lt;property id=&quot;20300&quot; value=&quot;Slide 2 - &amp;quot;Slide Heading&amp;quot;&quot;/&gt;&lt;property id=&quot;20307&quot; value=&quot;257&quot;/&gt;&lt;/object&gt;&lt;object type=&quot;3&quot; unique_id=&quot;10046&quot;&gt;&lt;property id=&quot;20148&quot; value=&quot;5&quot;/&gt;&lt;property id=&quot;20300&quot; value=&quot;Slide 3 - &amp;quot;Color Palette&amp;quot;&quot;/&gt;&lt;property id=&quot;20307&quot; value=&quot;258&quot;/&gt;&lt;/object&gt;&lt;object type=&quot;3&quot; unique_id=&quot;10163&quot;&gt;&lt;property id=&quot;20148&quot; value=&quot;5&quot;/&gt;&lt;property id=&quot;20300&quot; value=&quot;Slide 1 - &amp;quot;Presentation Title&amp;quot;&quot;/&gt;&lt;property id=&quot;20307&quot; value=&quot;256&quot;/&gt;&lt;/object&gt;&lt;/object&gt;&lt;/object&gt;&lt;/database&gt;"/>
  <p:tag name="SECTOMILLISECCONVERTED" val="1"/>
</p:tagLst>
</file>

<file path=ppt/theme/theme1.xml><?xml version="1.0" encoding="utf-8"?>
<a:theme xmlns:a="http://schemas.openxmlformats.org/drawingml/2006/main" name="Intersystems Template">
  <a:themeElements>
    <a:clrScheme name="In9">
      <a:dk1>
        <a:sysClr val="windowText" lastClr="000000"/>
      </a:dk1>
      <a:lt1>
        <a:sysClr val="window" lastClr="FFFFFF"/>
      </a:lt1>
      <a:dk2>
        <a:srgbClr val="000000"/>
      </a:dk2>
      <a:lt2>
        <a:srgbClr val="FFFFFF"/>
      </a:lt2>
      <a:accent1>
        <a:srgbClr val="29348A"/>
      </a:accent1>
      <a:accent2>
        <a:srgbClr val="5C88B1"/>
      </a:accent2>
      <a:accent3>
        <a:srgbClr val="829F59"/>
      </a:accent3>
      <a:accent4>
        <a:srgbClr val="FAAF40"/>
      </a:accent4>
      <a:accent5>
        <a:srgbClr val="D11E63"/>
      </a:accent5>
      <a:accent6>
        <a:srgbClr val="46535D"/>
      </a:accent6>
      <a:hlink>
        <a:srgbClr val="C00000"/>
      </a:hlink>
      <a:folHlink>
        <a:srgbClr val="3D505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lumMod val="75000"/>
              <a:lumOff val="25000"/>
            </a:schemeClr>
          </a:solidFill>
        </a:ln>
      </a:spPr>
      <a:bodyPr/>
      <a:lstStyle/>
      <a:style>
        <a:lnRef idx="1">
          <a:schemeClr val="accent1"/>
        </a:lnRef>
        <a:fillRef idx="0">
          <a:schemeClr val="accent1"/>
        </a:fillRef>
        <a:effectRef idx="0">
          <a:schemeClr val="accent1"/>
        </a:effectRef>
        <a:fontRef idx="minor">
          <a:schemeClr val="tx1"/>
        </a:fontRef>
      </a:style>
    </a:lnDef>
    <a:txDef>
      <a:spPr>
        <a:noFill/>
        <a:effectLst/>
      </a:spPr>
      <a:bodyPr wrap="square" lIns="45720" rIns="45720" rtlCol="0">
        <a:noAutofit/>
      </a:bodyPr>
      <a:lstStyle>
        <a:defPPr>
          <a:lnSpc>
            <a:spcPct val="85000"/>
          </a:lnSpc>
          <a:spcBef>
            <a:spcPts val="700"/>
          </a:spcBef>
          <a:defRPr sz="2000"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68156A8C9070C4C83581BF9732AE6AF" ma:contentTypeVersion="0" ma:contentTypeDescription="Create a new document." ma:contentTypeScope="" ma:versionID="310eafb1a412cc47153867e02ad5d48d">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E407C0D-D171-4809-BF55-18EB37EF441B}"/>
</file>

<file path=customXml/itemProps2.xml><?xml version="1.0" encoding="utf-8"?>
<ds:datastoreItem xmlns:ds="http://schemas.openxmlformats.org/officeDocument/2006/customXml" ds:itemID="{F0A77A77-DCEB-4741-8637-C5F39DC3F334}"/>
</file>

<file path=customXml/itemProps3.xml><?xml version="1.0" encoding="utf-8"?>
<ds:datastoreItem xmlns:ds="http://schemas.openxmlformats.org/officeDocument/2006/customXml" ds:itemID="{A12F0054-8572-473C-B6E5-275A7B2379C7}"/>
</file>

<file path=docProps/app.xml><?xml version="1.0" encoding="utf-8"?>
<Properties xmlns="http://schemas.openxmlformats.org/officeDocument/2006/extended-properties" xmlns:vt="http://schemas.openxmlformats.org/officeDocument/2006/docPropsVTypes">
  <Template>Intersystems Template</Template>
  <TotalTime>2768</TotalTime>
  <Words>1603</Words>
  <Application>Microsoft Office PowerPoint</Application>
  <PresentationFormat>On-screen Show (4:3)</PresentationFormat>
  <Paragraphs>178</Paragraphs>
  <Slides>16</Slides>
  <Notes>14</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Intersystems Template</vt:lpstr>
      <vt:lpstr>Ensemble</vt:lpstr>
      <vt:lpstr>Navigating Ensemble</vt:lpstr>
      <vt:lpstr>Navigating Ensemble</vt:lpstr>
      <vt:lpstr>Navigating Ensemble</vt:lpstr>
      <vt:lpstr>Navigating Ensemble</vt:lpstr>
      <vt:lpstr>Navigating Ensemble</vt:lpstr>
      <vt:lpstr>Navigating Ensemble</vt:lpstr>
      <vt:lpstr>Navigating Ensemble</vt:lpstr>
      <vt:lpstr>Navigating Ensemble</vt:lpstr>
      <vt:lpstr>Navigating Ensemble</vt:lpstr>
      <vt:lpstr>Navigating Ensemble</vt:lpstr>
      <vt:lpstr>Navigating Ensemble</vt:lpstr>
      <vt:lpstr>Navigating Ensemble</vt:lpstr>
      <vt:lpstr>Navigating Ensemble</vt:lpstr>
      <vt:lpstr>Navigating Ensemble</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Brendan Batchelder</dc:creator>
  <cp:lastModifiedBy>Brendan Batchelder</cp:lastModifiedBy>
  <cp:revision>53</cp:revision>
  <dcterms:created xsi:type="dcterms:W3CDTF">2016-01-25T18:12:56Z</dcterms:created>
  <dcterms:modified xsi:type="dcterms:W3CDTF">2016-09-09T18:44:37Z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0x010100368156A8C9070C4C83581BF9732AE6AF</vt:lpwstr>
  </property>
</Properties>
</file>