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8"/>
  </p:notesMasterIdLst>
  <p:handoutMasterIdLst>
    <p:handoutMasterId r:id="rId49"/>
  </p:handoutMasterIdLst>
  <p:sldIdLst>
    <p:sldId id="317" r:id="rId5"/>
    <p:sldId id="336" r:id="rId6"/>
    <p:sldId id="345" r:id="rId7"/>
    <p:sldId id="286" r:id="rId8"/>
    <p:sldId id="308" r:id="rId9"/>
    <p:sldId id="354" r:id="rId10"/>
    <p:sldId id="346" r:id="rId11"/>
    <p:sldId id="347" r:id="rId12"/>
    <p:sldId id="349" r:id="rId13"/>
    <p:sldId id="350" r:id="rId14"/>
    <p:sldId id="351" r:id="rId15"/>
    <p:sldId id="353" r:id="rId16"/>
    <p:sldId id="356" r:id="rId17"/>
    <p:sldId id="310" r:id="rId18"/>
    <p:sldId id="312" r:id="rId19"/>
    <p:sldId id="332" r:id="rId20"/>
    <p:sldId id="303" r:id="rId21"/>
    <p:sldId id="335" r:id="rId22"/>
    <p:sldId id="334" r:id="rId23"/>
    <p:sldId id="339" r:id="rId24"/>
    <p:sldId id="301" r:id="rId25"/>
    <p:sldId id="296" r:id="rId26"/>
    <p:sldId id="297" r:id="rId27"/>
    <p:sldId id="298" r:id="rId28"/>
    <p:sldId id="306" r:id="rId29"/>
    <p:sldId id="304" r:id="rId30"/>
    <p:sldId id="325" r:id="rId31"/>
    <p:sldId id="326" r:id="rId32"/>
    <p:sldId id="330" r:id="rId33"/>
    <p:sldId id="316" r:id="rId34"/>
    <p:sldId id="315" r:id="rId35"/>
    <p:sldId id="314" r:id="rId36"/>
    <p:sldId id="305" r:id="rId37"/>
    <p:sldId id="299" r:id="rId38"/>
    <p:sldId id="282" r:id="rId39"/>
    <p:sldId id="344" r:id="rId40"/>
    <p:sldId id="284" r:id="rId41"/>
    <p:sldId id="355" r:id="rId42"/>
    <p:sldId id="311" r:id="rId43"/>
    <p:sldId id="338" r:id="rId44"/>
    <p:sldId id="337" r:id="rId45"/>
    <p:sldId id="348" r:id="rId46"/>
    <p:sldId id="258" r:id="rId47"/>
  </p:sldIdLst>
  <p:sldSz cx="9144000" cy="6858000" type="screen4x3"/>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5">
          <p15:clr>
            <a:srgbClr val="A4A3A4"/>
          </p15:clr>
        </p15:guide>
        <p15:guide id="2" orient="horz" pos="1367">
          <p15:clr>
            <a:srgbClr val="A4A3A4"/>
          </p15:clr>
        </p15:guide>
        <p15:guide id="3" orient="horz" pos="3875">
          <p15:clr>
            <a:srgbClr val="A4A3A4"/>
          </p15:clr>
        </p15:guide>
        <p15:guide id="4" orient="horz" pos="389">
          <p15:clr>
            <a:srgbClr val="A4A3A4"/>
          </p15:clr>
        </p15:guide>
        <p15:guide id="5" pos="2887">
          <p15:clr>
            <a:srgbClr val="A4A3A4"/>
          </p15:clr>
        </p15:guide>
        <p15:guide id="6" pos="144">
          <p15:clr>
            <a:srgbClr val="A4A3A4"/>
          </p15:clr>
        </p15:guide>
        <p15:guide id="7" pos="5615">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BE2EB"/>
    <a:srgbClr val="C0DBE6"/>
    <a:srgbClr val="155D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38" autoAdjust="0"/>
    <p:restoredTop sz="63188" autoAdjust="0"/>
  </p:normalViewPr>
  <p:slideViewPr>
    <p:cSldViewPr snapToGrid="0" showGuides="1">
      <p:cViewPr>
        <p:scale>
          <a:sx n="64" d="100"/>
          <a:sy n="64" d="100"/>
        </p:scale>
        <p:origin x="-1626" y="114"/>
      </p:cViewPr>
      <p:guideLst>
        <p:guide orient="horz" pos="2165"/>
        <p:guide orient="horz" pos="1367"/>
        <p:guide orient="horz" pos="3875"/>
        <p:guide orient="horz" pos="389"/>
        <p:guide pos="2887"/>
        <p:guide pos="144"/>
        <p:guide pos="5615"/>
      </p:guideLst>
    </p:cSldViewPr>
  </p:slideViewPr>
  <p:notesTextViewPr>
    <p:cViewPr>
      <p:scale>
        <a:sx n="100" d="100"/>
        <a:sy n="100" d="100"/>
      </p:scale>
      <p:origin x="0" y="0"/>
    </p:cViewPr>
  </p:notesTextViewPr>
  <p:sorterViewPr>
    <p:cViewPr>
      <p:scale>
        <a:sx n="98" d="100"/>
        <a:sy n="98" d="100"/>
      </p:scale>
      <p:origin x="0" y="2454"/>
    </p:cViewPr>
  </p:sorterViewPr>
  <p:notesViewPr>
    <p:cSldViewPr snapToGrid="0" showGuides="1">
      <p:cViewPr varScale="1">
        <p:scale>
          <a:sx n="83" d="100"/>
          <a:sy n="83" d="100"/>
        </p:scale>
        <p:origin x="-3828"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DEE843-50CF-4A90-9EC4-80FC6F9CD26E}" type="datetimeFigureOut">
              <a:rPr lang="en-US" smtClean="0">
                <a:latin typeface="Arial" pitchFamily="34" charset="0"/>
                <a:cs typeface="Arial" pitchFamily="34" charset="0"/>
              </a:rPr>
              <a:pPr/>
              <a:t>5/22/2015</a:t>
            </a:fld>
            <a:endParaRPr lang="en-US">
              <a:latin typeface="Arial" pitchFamily="34" charset="0"/>
              <a:cs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A41526-17FD-4A83-99AD-8BF262C55C76}" type="slidenum">
              <a:rPr lang="en-US" smtClean="0">
                <a:latin typeface="Arial" pitchFamily="34" charset="0"/>
                <a:cs typeface="Arial" pitchFamily="34" charset="0"/>
              </a:rPr>
              <a:pPr/>
              <a:t>‹#›</a:t>
            </a:fld>
            <a:endParaRPr lang="en-US">
              <a:latin typeface="Arial" pitchFamily="34" charset="0"/>
              <a:cs typeface="Arial" pitchFamily="34" charset="0"/>
            </a:endParaRPr>
          </a:p>
        </p:txBody>
      </p:sp>
    </p:spTree>
    <p:extLst>
      <p:ext uri="{BB962C8B-B14F-4D97-AF65-F5344CB8AC3E}">
        <p14:creationId xmlns:p14="http://schemas.microsoft.com/office/powerpoint/2010/main" val="1718167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fld id="{282168E8-5A7C-4672-9A3B-BA14F7331558}" type="datetimeFigureOut">
              <a:rPr lang="en-US" smtClean="0"/>
              <a:pPr/>
              <a:t>5/22/2015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fld id="{BA1A982F-05DF-4110-8B37-AC23CDDE2D21}" type="slidenum">
              <a:rPr lang="en-US" smtClean="0"/>
              <a:pPr/>
              <a:t>‹#›</a:t>
            </a:fld>
            <a:endParaRPr lang="en-US"/>
          </a:p>
        </p:txBody>
      </p:sp>
    </p:spTree>
    <p:extLst>
      <p:ext uri="{BB962C8B-B14F-4D97-AF65-F5344CB8AC3E}">
        <p14:creationId xmlns:p14="http://schemas.microsoft.com/office/powerpoint/2010/main" val="76795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Welcome. </a:t>
            </a:r>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1</a:t>
            </a:fld>
            <a:endParaRPr lang="en-US" dirty="0"/>
          </a:p>
        </p:txBody>
      </p:sp>
    </p:spTree>
    <p:extLst>
      <p:ext uri="{BB962C8B-B14F-4D97-AF65-F5344CB8AC3E}">
        <p14:creationId xmlns:p14="http://schemas.microsoft.com/office/powerpoint/2010/main" val="5640444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other integration platforms, Ensemble includes</a:t>
            </a:r>
            <a:r>
              <a:rPr lang="en-US" baseline="0" dirty="0" smtClean="0"/>
              <a:t> a high performance SQL and NoSQL database. This isn’t just added on through JDBC but built into the heart of Ensemble.</a:t>
            </a:r>
          </a:p>
          <a:p>
            <a:endParaRPr lang="en-US" baseline="0" dirty="0" smtClean="0"/>
          </a:p>
          <a:p>
            <a:r>
              <a:rPr lang="en-US" baseline="0" dirty="0" smtClean="0"/>
              <a:t>This means you can ingest data from files and data streams at high speed and aggregate into the database. Ensemble supports simple name value pair data as well as complex relational and object data models. You can also store XML, JSON, Documents and other </a:t>
            </a:r>
          </a:p>
          <a:p>
            <a:endParaRPr lang="en-US" baseline="0" dirty="0" smtClean="0"/>
          </a:p>
          <a:p>
            <a:r>
              <a:rPr lang="en-US" baseline="0" dirty="0" smtClean="0"/>
              <a:t>Often this approach is taken to provide analytics on the consolidated data. This could be with Ensemble’s built in analytics tools including analytics on the unstructured data; or with external SQL based analysis engines.</a:t>
            </a:r>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16</a:t>
            </a:fld>
            <a:endParaRPr lang="en-US"/>
          </a:p>
        </p:txBody>
      </p:sp>
    </p:spTree>
    <p:extLst>
      <p:ext uri="{BB962C8B-B14F-4D97-AF65-F5344CB8AC3E}">
        <p14:creationId xmlns:p14="http://schemas.microsoft.com/office/powerpoint/2010/main" val="194901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integration patterns start with connectivity. Ensemble provides a library of language bindings and adapters for common technologies such as http:, TCP/IP, FTP, JMS, and MQ as well as protocols such as SOAP, SQL, HL7, X12 etc. or applications like SAP.</a:t>
            </a:r>
          </a:p>
          <a:p>
            <a:endParaRPr lang="en-US" baseline="0" dirty="0" smtClean="0"/>
          </a:p>
          <a:p>
            <a:r>
              <a:rPr lang="en-US" baseline="0" dirty="0" smtClean="0"/>
              <a:t>The adapters isolate the integration logic from the details of the wire protocol, making it easy for the ESB to receive a request in one technology, such as REST and route that as an SQL query to an external database service.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well as dealing with the protocol, the adapters do all the hard work of maintaining connections, retries and error handling.</a:t>
            </a:r>
          </a:p>
          <a:p>
            <a:endParaRPr lang="en-US" baseline="0" dirty="0" smtClean="0"/>
          </a:p>
        </p:txBody>
      </p:sp>
      <p:sp>
        <p:nvSpPr>
          <p:cNvPr id="4" name="Slide Number Placeholder 3"/>
          <p:cNvSpPr>
            <a:spLocks noGrp="1"/>
          </p:cNvSpPr>
          <p:nvPr>
            <p:ph type="sldNum" sz="quarter" idx="10"/>
          </p:nvPr>
        </p:nvSpPr>
        <p:spPr/>
        <p:txBody>
          <a:bodyPr/>
          <a:lstStyle/>
          <a:p>
            <a:fld id="{BA1A982F-05DF-4110-8B37-AC23CDDE2D21}" type="slidenum">
              <a:rPr lang="en-US" smtClean="0"/>
              <a:pPr/>
              <a:t>17</a:t>
            </a:fld>
            <a:endParaRPr lang="en-US" dirty="0"/>
          </a:p>
        </p:txBody>
      </p:sp>
    </p:spTree>
    <p:extLst>
      <p:ext uri="{BB962C8B-B14F-4D97-AF65-F5344CB8AC3E}">
        <p14:creationId xmlns:p14="http://schemas.microsoft.com/office/powerpoint/2010/main" val="1644154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Ensemble</a:t>
            </a:r>
            <a:r>
              <a:rPr lang="en-US" baseline="0" dirty="0" smtClean="0"/>
              <a:t> is used in many mission critical systems in finance, government, healthcare, logistics and other industries.</a:t>
            </a:r>
          </a:p>
          <a:p>
            <a:endParaRPr lang="en-US" baseline="0" dirty="0" smtClean="0"/>
          </a:p>
          <a:p>
            <a:r>
              <a:rPr lang="en-US" dirty="0" smtClean="0"/>
              <a:t>It has</a:t>
            </a:r>
            <a:r>
              <a:rPr lang="en-US" baseline="0" dirty="0" smtClean="0"/>
              <a:t> all the capabilities expected of a mission critical system including a range of security options, automated fail over, disaster recovery and backup </a:t>
            </a:r>
            <a:r>
              <a:rPr lang="en-US" baseline="0" dirty="0" err="1" smtClean="0"/>
              <a:t>utiltiies</a:t>
            </a:r>
            <a:r>
              <a:rPr lang="en-US" baseline="0" dirty="0" smtClean="0"/>
              <a:t>.</a:t>
            </a:r>
          </a:p>
          <a:p>
            <a:endParaRPr lang="en-US" baseline="0" dirty="0" smtClean="0"/>
          </a:p>
          <a:p>
            <a:r>
              <a:rPr lang="en-US" dirty="0" smtClean="0"/>
              <a:t>We</a:t>
            </a:r>
            <a:r>
              <a:rPr lang="en-US" baseline="0" dirty="0" smtClean="0"/>
              <a:t> have customers running on many flavors of Unix and Linux, on Windows and OpenVMS. Many customers using virtualization such as VMware and customers have installations in public and private clouds.</a:t>
            </a:r>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20</a:t>
            </a:fld>
            <a:endParaRPr lang="en-US"/>
          </a:p>
        </p:txBody>
      </p:sp>
    </p:spTree>
    <p:extLst>
      <p:ext uri="{BB962C8B-B14F-4D97-AF65-F5344CB8AC3E}">
        <p14:creationId xmlns:p14="http://schemas.microsoft.com/office/powerpoint/2010/main" val="2510843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many cases a user wants</a:t>
            </a:r>
            <a:r>
              <a:rPr lang="en-US" baseline="0" dirty="0" smtClean="0"/>
              <a:t> to access data from more than one system, using a mixture of protocols and technologies</a:t>
            </a:r>
          </a:p>
          <a:p>
            <a:endParaRPr lang="en-US" baseline="0" dirty="0" smtClean="0"/>
          </a:p>
          <a:p>
            <a:r>
              <a:rPr lang="en-US" baseline="0" dirty="0" smtClean="0"/>
              <a:t>Perhaps merging results to provide a consolidated view or a customer’s accounts, or enriching the data by querying a second system to get more details.</a:t>
            </a:r>
          </a:p>
        </p:txBody>
      </p:sp>
      <p:sp>
        <p:nvSpPr>
          <p:cNvPr id="4" name="Slide Number Placeholder 3"/>
          <p:cNvSpPr>
            <a:spLocks noGrp="1"/>
          </p:cNvSpPr>
          <p:nvPr>
            <p:ph type="sldNum" sz="quarter" idx="10"/>
          </p:nvPr>
        </p:nvSpPr>
        <p:spPr/>
        <p:txBody>
          <a:bodyPr/>
          <a:lstStyle/>
          <a:p>
            <a:fld id="{B67CFBED-E99D-4FA2-84E1-5684CEC5F590}" type="slidenum">
              <a:rPr lang="en-US" smtClean="0"/>
              <a:t>22</a:t>
            </a:fld>
            <a:endParaRPr lang="en-US"/>
          </a:p>
        </p:txBody>
      </p:sp>
    </p:spTree>
    <p:extLst>
      <p:ext uri="{BB962C8B-B14F-4D97-AF65-F5344CB8AC3E}">
        <p14:creationId xmlns:p14="http://schemas.microsoft.com/office/powerpoint/2010/main" val="4212206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well as pulling information from many systems, you</a:t>
            </a:r>
            <a:r>
              <a:rPr lang="en-US" baseline="0" dirty="0" smtClean="0"/>
              <a:t> can a</a:t>
            </a:r>
            <a:r>
              <a:rPr lang="en-US" dirty="0" smtClean="0"/>
              <a:t>utomate the interactions</a:t>
            </a:r>
            <a:r>
              <a:rPr lang="en-US" baseline="0" dirty="0" smtClean="0"/>
              <a:t> with multiple systems over time, emulating a business process.</a:t>
            </a:r>
            <a:endParaRPr lang="en-US" baseline="0" dirty="0"/>
          </a:p>
          <a:p>
            <a:endParaRPr lang="en-US" baseline="0" dirty="0"/>
          </a:p>
          <a:p>
            <a:r>
              <a:rPr lang="en-US" baseline="0" dirty="0" smtClean="0"/>
              <a:t>For example to implement the business process of placing an order, the user may first want to check the inventory for availability and the price list before deciding to place an order, and placing the order may interact with the warehouse application, the billing system and the shipping department. At any stage, the process may have to wait a long time (minutes or hours) for some non-computer process to complete.</a:t>
            </a:r>
          </a:p>
          <a:p>
            <a:endParaRPr lang="en-US" baseline="0" dirty="0" smtClean="0"/>
          </a:p>
          <a:p>
            <a:r>
              <a:rPr lang="en-US" baseline="0" dirty="0" smtClean="0"/>
              <a:t>Automating processes speeds up processing but more importantly simplifies the user interaction so less expertise is required and it eliminates repeated entry of data and avoids user error.</a:t>
            </a:r>
          </a:p>
        </p:txBody>
      </p:sp>
      <p:sp>
        <p:nvSpPr>
          <p:cNvPr id="4" name="Slide Number Placeholder 3"/>
          <p:cNvSpPr>
            <a:spLocks noGrp="1"/>
          </p:cNvSpPr>
          <p:nvPr>
            <p:ph type="sldNum" sz="quarter" idx="10"/>
          </p:nvPr>
        </p:nvSpPr>
        <p:spPr/>
        <p:txBody>
          <a:bodyPr/>
          <a:lstStyle/>
          <a:p>
            <a:fld id="{B67CFBED-E99D-4FA2-84E1-5684CEC5F590}" type="slidenum">
              <a:rPr lang="en-US" smtClean="0"/>
              <a:t>23</a:t>
            </a:fld>
            <a:endParaRPr lang="en-US"/>
          </a:p>
        </p:txBody>
      </p:sp>
    </p:spTree>
    <p:extLst>
      <p:ext uri="{BB962C8B-B14F-4D97-AF65-F5344CB8AC3E}">
        <p14:creationId xmlns:p14="http://schemas.microsoft.com/office/powerpoint/2010/main" val="2774495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Ensemble BPL provides</a:t>
            </a:r>
            <a:r>
              <a:rPr lang="en-US" baseline="0" dirty="0" smtClean="0"/>
              <a:t> a graphical editor to define the business process, and to call external application.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is more than a graphical scripting language.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actual business process includes things outside computer applications, such as approval by a manager in a human workflow or physical delivery of materials and can therefore take hours or days to complete.</a:t>
            </a:r>
          </a:p>
          <a:p>
            <a:endParaRPr lang="en-US" baseline="0" dirty="0" smtClean="0"/>
          </a:p>
          <a:p>
            <a:r>
              <a:rPr lang="en-US" baseline="0" dirty="0" smtClean="0"/>
              <a:t>The BPL saves the state of the business process to disk at each stage and wakes up when a response is received, even if the system bas been restarted, or even upgraded. There is essentially no overhead of having thousands, or even tens of thousands of business process threads in progress at any time.</a:t>
            </a:r>
          </a:p>
          <a:p>
            <a:endParaRPr lang="en-US" baseline="0" dirty="0" smtClean="0"/>
          </a:p>
          <a:p>
            <a:r>
              <a:rPr lang="en-US" baseline="0" dirty="0" smtClean="0"/>
              <a:t>The role and user based workflow manages task requests and responses for human workflow are managed and available to the user through the user portal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67CFBED-E99D-4FA2-84E1-5684CEC5F590}" type="slidenum">
              <a:rPr lang="en-US" smtClean="0"/>
              <a:t>24</a:t>
            </a:fld>
            <a:endParaRPr lang="en-US"/>
          </a:p>
        </p:txBody>
      </p:sp>
    </p:spTree>
    <p:extLst>
      <p:ext uri="{BB962C8B-B14F-4D97-AF65-F5344CB8AC3E}">
        <p14:creationId xmlns:p14="http://schemas.microsoft.com/office/powerpoint/2010/main" val="2774495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real use of Business</a:t>
            </a:r>
            <a:r>
              <a:rPr lang="en-US" baseline="0" dirty="0" smtClean="0"/>
              <a:t> Process Orchestration is to build composite application</a:t>
            </a:r>
            <a:endParaRPr lang="en-US" dirty="0" smtClean="0"/>
          </a:p>
          <a:p>
            <a:endParaRPr lang="en-US" dirty="0" smtClean="0"/>
          </a:p>
          <a:p>
            <a:r>
              <a:rPr lang="en-US" dirty="0" smtClean="0"/>
              <a:t>Composite applications</a:t>
            </a:r>
            <a:r>
              <a:rPr lang="en-US" baseline="0" dirty="0" smtClean="0"/>
              <a:t> allow new user interfaces to make use of functionality from existing applications. Often the combine functionality from several legacy systems and present an easy to use interface that supports a small number of tasks. The classic case is a customer kiosk for self registration at a hospital or check in at an airport.</a:t>
            </a:r>
          </a:p>
          <a:p>
            <a:endParaRPr lang="en-US" baseline="0" dirty="0" smtClean="0"/>
          </a:p>
          <a:p>
            <a:r>
              <a:rPr lang="en-US" baseline="0" dirty="0" smtClean="0"/>
              <a:t>Often the composite application is aimed at customers, or to high value users within the organization.</a:t>
            </a:r>
          </a:p>
          <a:p>
            <a:endParaRPr lang="en-US" baseline="0" dirty="0" smtClean="0"/>
          </a:p>
          <a:p>
            <a:r>
              <a:rPr lang="en-US" baseline="0" dirty="0" smtClean="0"/>
              <a:t>With the increasing adoption of mobile devices for enterprise applications not just finding a restaurant, the need to provide a simple task oriented UI that knows about the context of a particular work order. </a:t>
            </a:r>
          </a:p>
        </p:txBody>
      </p:sp>
      <p:sp>
        <p:nvSpPr>
          <p:cNvPr id="4" name="Slide Number Placeholder 3"/>
          <p:cNvSpPr>
            <a:spLocks noGrp="1"/>
          </p:cNvSpPr>
          <p:nvPr>
            <p:ph type="sldNum" sz="quarter" idx="10"/>
          </p:nvPr>
        </p:nvSpPr>
        <p:spPr/>
        <p:txBody>
          <a:bodyPr/>
          <a:lstStyle/>
          <a:p>
            <a:fld id="{BA1A982F-05DF-4110-8B37-AC23CDDE2D21}" type="slidenum">
              <a:rPr lang="en-US" smtClean="0"/>
              <a:pPr/>
              <a:t>25</a:t>
            </a:fld>
            <a:endParaRPr lang="en-US"/>
          </a:p>
        </p:txBody>
      </p:sp>
    </p:spTree>
    <p:extLst>
      <p:ext uri="{BB962C8B-B14F-4D97-AF65-F5344CB8AC3E}">
        <p14:creationId xmlns:p14="http://schemas.microsoft.com/office/powerpoint/2010/main" val="1368844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term ESB is used widely and variously. I have heard almost any form of integration called ESB in RFPs.</a:t>
            </a:r>
          </a:p>
          <a:p>
            <a:endParaRPr lang="en-US" baseline="0" dirty="0" smtClean="0"/>
          </a:p>
          <a:p>
            <a:r>
              <a:rPr lang="en-US" baseline="0" dirty="0" smtClean="0"/>
              <a:t>Its normal meaning is to handle high volume, simple routing of synchronous requests.</a:t>
            </a:r>
          </a:p>
          <a:p>
            <a:endParaRPr lang="en-US" baseline="0" dirty="0" smtClean="0"/>
          </a:p>
          <a:p>
            <a:r>
              <a:rPr lang="en-US" baseline="0" dirty="0" smtClean="0"/>
              <a:t>Originally “ESB” was closely linked with Java but now the protocols are predominantly SOAP or REST over http:, but can include any protocol.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26</a:t>
            </a:fld>
            <a:endParaRPr lang="en-US"/>
          </a:p>
        </p:txBody>
      </p:sp>
    </p:spTree>
    <p:extLst>
      <p:ext uri="{BB962C8B-B14F-4D97-AF65-F5344CB8AC3E}">
        <p14:creationId xmlns:p14="http://schemas.microsoft.com/office/powerpoint/2010/main" val="4202759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Enterprise Service Bus</a:t>
            </a:r>
            <a:r>
              <a:rPr lang="en-US" baseline="0" dirty="0" smtClean="0"/>
              <a:t> provides a clean isolation between consumers of services and the providers of services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27</a:t>
            </a:fld>
            <a:endParaRPr lang="en-US"/>
          </a:p>
        </p:txBody>
      </p:sp>
    </p:spTree>
    <p:extLst>
      <p:ext uri="{BB962C8B-B14F-4D97-AF65-F5344CB8AC3E}">
        <p14:creationId xmlns:p14="http://schemas.microsoft.com/office/powerpoint/2010/main" val="1619916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Enterprise Service Bus</a:t>
            </a:r>
            <a:r>
              <a:rPr lang="en-US" baseline="0" dirty="0" smtClean="0"/>
              <a:t> provides a clean isolation between consumers of services and the providers of services.</a:t>
            </a:r>
          </a:p>
          <a:p>
            <a:endParaRPr lang="en-US" baseline="0" dirty="0" smtClean="0"/>
          </a:p>
          <a:p>
            <a:r>
              <a:rPr lang="en-US" baseline="0" dirty="0" smtClean="0"/>
              <a:t>The</a:t>
            </a:r>
          </a:p>
          <a:p>
            <a:endParaRPr lang="en-US" baseline="0" dirty="0" smtClean="0"/>
          </a:p>
          <a:p>
            <a:r>
              <a:rPr lang="en-US" baseline="0" dirty="0" smtClean="0"/>
              <a:t>Ensemble provides highly robust, secure technology that has been at the heart of thousands of mission critical systems. Benchmarks and real life have shown the data platform scaling vertically to support tens of thousands of users in healthcare, vast data insert rates for scientific projects and high speed transaction handling for equity trading in the financial services industry.</a:t>
            </a:r>
          </a:p>
          <a:p>
            <a:endParaRPr lang="en-US" baseline="0" dirty="0" smtClean="0"/>
          </a:p>
          <a:p>
            <a:r>
              <a:rPr lang="en-US" baseline="0" dirty="0" smtClean="0"/>
              <a:t>Horizontal scaling on premise of in the cloud provides flexibility in scaling.</a:t>
            </a:r>
          </a:p>
          <a:p>
            <a:endParaRPr lang="en-US" baseline="0" dirty="0" smtClean="0"/>
          </a:p>
          <a:p>
            <a:r>
              <a:rPr lang="en-US" baseline="0" dirty="0" smtClean="0"/>
              <a:t>I’d like to focus for a moment on governance and connectivity</a:t>
            </a:r>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28</a:t>
            </a:fld>
            <a:endParaRPr lang="en-US"/>
          </a:p>
        </p:txBody>
      </p:sp>
    </p:spTree>
    <p:extLst>
      <p:ext uri="{BB962C8B-B14F-4D97-AF65-F5344CB8AC3E}">
        <p14:creationId xmlns:p14="http://schemas.microsoft.com/office/powerpoint/2010/main" val="16199163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rgbClr val="FF0000"/>
                </a:solidFill>
              </a:rPr>
              <a:t>If you</a:t>
            </a:r>
            <a:r>
              <a:rPr lang="en-US" baseline="0" dirty="0" smtClean="0">
                <a:solidFill>
                  <a:srgbClr val="FF0000"/>
                </a:solidFill>
              </a:rPr>
              <a:t> know the audience’s needs, this is the place you echo it back to them and get agreement. </a:t>
            </a:r>
          </a:p>
          <a:p>
            <a:endParaRPr lang="en-US" baseline="0" dirty="0" smtClean="0">
              <a:solidFill>
                <a:srgbClr val="FF0000"/>
              </a:solidFill>
            </a:endParaRPr>
          </a:p>
          <a:p>
            <a:r>
              <a:rPr lang="en-US" baseline="0" dirty="0" smtClean="0">
                <a:solidFill>
                  <a:srgbClr val="FF0000"/>
                </a:solidFill>
              </a:rPr>
              <a:t>If the requirement is narrow, then focus the presentation on that requirement, but make sure you let them know that Ensemble does that and a whole lot more.</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BA1A982F-05DF-4110-8B37-AC23CDDE2D21}" type="slidenum">
              <a:rPr lang="en-US" smtClean="0"/>
              <a:pPr/>
              <a:t>2</a:t>
            </a:fld>
            <a:endParaRPr lang="en-US"/>
          </a:p>
        </p:txBody>
      </p:sp>
    </p:spTree>
    <p:extLst>
      <p:ext uri="{BB962C8B-B14F-4D97-AF65-F5344CB8AC3E}">
        <p14:creationId xmlns:p14="http://schemas.microsoft.com/office/powerpoint/2010/main" val="1002950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Governance like security can be difficult</a:t>
            </a:r>
            <a:r>
              <a:rPr lang="en-US" baseline="0" dirty="0" smtClean="0"/>
              <a:t> to define, but I like to think of it as the wide array of policies, procedures and technologies that allow you stay in control of your world. Ensemble provides a range of functionality that help maintain a well governed system.</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an SOA there are three main types of governance. The architectural governance is really about company policies and procedures and not dependent on the technology of the ESB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Ensuring that development execute on the policies is again largely down to people, but Ensemble’s integration with source control systems, its unit test infrastructure, the service registry and other functionality in the development environment make it easy for developers to do the right thing and to identify when they don’t.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we move into governance of a running system, technology becomes a bigger part. Now Ensemble’s strong security model, audit trails, alerting mechanisms, throughput and response times dashboards and reports all add up to a complete environment for monitoring and controlling the system.</a:t>
            </a:r>
            <a:endParaRPr lang="en-US" dirty="0" smtClean="0"/>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29</a:t>
            </a:fld>
            <a:endParaRPr lang="en-US"/>
          </a:p>
        </p:txBody>
      </p:sp>
    </p:spTree>
    <p:extLst>
      <p:ext uri="{BB962C8B-B14F-4D97-AF65-F5344CB8AC3E}">
        <p14:creationId xmlns:p14="http://schemas.microsoft.com/office/powerpoint/2010/main" val="4232966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30</a:t>
            </a:fld>
            <a:endParaRPr lang="en-US"/>
          </a:p>
        </p:txBody>
      </p:sp>
    </p:spTree>
    <p:extLst>
      <p:ext uri="{BB962C8B-B14F-4D97-AF65-F5344CB8AC3E}">
        <p14:creationId xmlns:p14="http://schemas.microsoft.com/office/powerpoint/2010/main" val="258398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All integration patterns start with connectivity. Ensemble provides a library of language bindings and adapters for common technologies such as http:, TCP/IP, FTP, JMS, and MQ as well as protocols such as SOAP, SQL, HL7, X12 etc. or applications like SAP.</a:t>
            </a:r>
          </a:p>
          <a:p>
            <a:endParaRPr lang="en-US" baseline="0" dirty="0" smtClean="0"/>
          </a:p>
          <a:p>
            <a:r>
              <a:rPr lang="en-US" baseline="0" dirty="0" smtClean="0"/>
              <a:t>As well as dealing with the protocol, the adapters do all the hard work of maintaining connections, retries and error handling.</a:t>
            </a:r>
          </a:p>
          <a:p>
            <a:endParaRPr lang="en-US" baseline="0" dirty="0" smtClean="0"/>
          </a:p>
          <a:p>
            <a:r>
              <a:rPr lang="en-US" baseline="0" dirty="0" smtClean="0"/>
              <a:t>The adapters isolate the integration logic from the details of the wire protocol, making it easy for the ESB to receive a request in one technology, such as REST and route that as an SQL query to an external database service.</a:t>
            </a:r>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31</a:t>
            </a:fld>
            <a:endParaRPr lang="en-US"/>
          </a:p>
        </p:txBody>
      </p:sp>
    </p:spTree>
    <p:extLst>
      <p:ext uri="{BB962C8B-B14F-4D97-AF65-F5344CB8AC3E}">
        <p14:creationId xmlns:p14="http://schemas.microsoft.com/office/powerpoint/2010/main" val="16441543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The internal message routing supports many standard synchronous and asynchronous exchange patterns, such as content and rule based routing, pub/sub, WS-Addressing  and so on.</a:t>
            </a:r>
          </a:p>
          <a:p>
            <a:endParaRPr lang="en-US" baseline="0" dirty="0" smtClean="0"/>
          </a:p>
          <a:p>
            <a:r>
              <a:rPr lang="en-US" baseline="0" dirty="0" smtClean="0"/>
              <a:t>Graphical tools make it easy to establish connections,  convert data from one format to another, to orchestrate calls to external applications and to define business rules.</a:t>
            </a:r>
          </a:p>
          <a:p>
            <a:endParaRPr lang="en-US" baseline="0" dirty="0" smtClean="0"/>
          </a:p>
          <a:p>
            <a:r>
              <a:rPr lang="en-US" baseline="0" dirty="0" smtClean="0"/>
              <a:t>The built in high performance database plays two important roles. First it means that messages and queues are persistent and can survive system restarts. This means message delivery can be guaranteed and the context of a long running workflow can be maintained.</a:t>
            </a:r>
          </a:p>
          <a:p>
            <a:endParaRPr lang="en-US" baseline="0" dirty="0" smtClean="0"/>
          </a:p>
          <a:p>
            <a:r>
              <a:rPr lang="en-US" baseline="0" dirty="0" smtClean="0"/>
              <a:t>This also means that messages can be traced after the event for diagnosing problems and even resending messages if downstream applications fail for some reason.</a:t>
            </a:r>
          </a:p>
          <a:p>
            <a:endParaRPr lang="en-US" baseline="0" dirty="0" smtClean="0"/>
          </a:p>
          <a:p>
            <a:r>
              <a:rPr lang="en-US" baseline="0" dirty="0" smtClean="0"/>
              <a:t>The second important role is to store data extracted from messages. This allows the data to be used in many ways, especially as source data for Ensemble’s built in real time analytics. This gives real time insight into the state of your business by driving dashboards, or more interestingly triggering events and business processes that can act on the information, not just wait for a person to respond.</a:t>
            </a:r>
          </a:p>
          <a:p>
            <a:endParaRPr lang="en-US" baseline="0" dirty="0" smtClean="0"/>
          </a:p>
          <a:p>
            <a:endParaRPr lang="en-US" baseline="0" dirty="0" smtClean="0"/>
          </a:p>
          <a:p>
            <a:r>
              <a:rPr lang="en-US" dirty="0" smtClean="0"/>
              <a:t>Governance and management  of an integration platform can</a:t>
            </a:r>
            <a:r>
              <a:rPr lang="en-US" baseline="0" dirty="0" smtClean="0"/>
              <a:t> be challenging. Ensemble provides an advanced web based management system to monitor and control the entire platform.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67CFBED-E99D-4FA2-84E1-5684CEC5F590}" type="slidenum">
              <a:rPr lang="en-US" smtClean="0"/>
              <a:t>32</a:t>
            </a:fld>
            <a:endParaRPr lang="en-US"/>
          </a:p>
        </p:txBody>
      </p:sp>
    </p:spTree>
    <p:extLst>
      <p:ext uri="{BB962C8B-B14F-4D97-AF65-F5344CB8AC3E}">
        <p14:creationId xmlns:p14="http://schemas.microsoft.com/office/powerpoint/2010/main" val="34997735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xfrm>
            <a:off x="1146175" y="903288"/>
            <a:ext cx="4567238" cy="3425825"/>
          </a:xfrm>
          <a:noFill/>
          <a:ln>
            <a:solidFill>
              <a:srgbClr val="000000"/>
            </a:solidFill>
            <a:miter lim="800000"/>
            <a:headEnd/>
            <a:tailEnd/>
          </a:ln>
        </p:spPr>
      </p:sp>
      <p:sp>
        <p:nvSpPr>
          <p:cNvPr id="41986" name="Rectangle 3"/>
          <p:cNvSpPr>
            <a:spLocks noGrp="1" noChangeArrowheads="1"/>
          </p:cNvSpPr>
          <p:nvPr>
            <p:ph type="body" idx="1"/>
          </p:nvPr>
        </p:nvSpPr>
        <p:spPr bwMode="auto">
          <a:xfrm>
            <a:off x="1008063" y="4354513"/>
            <a:ext cx="5029200" cy="4114800"/>
          </a:xfrm>
          <a:noFill/>
        </p:spPr>
        <p:txBody>
          <a:bodyPr wrap="square" lIns="90478" tIns="45239" rIns="90478" bIns="45239" numCol="1" anchor="t" anchorCtr="0" compatLnSpc="1">
            <a:prstTxWarp prst="textNoShape">
              <a:avLst/>
            </a:prstTxWarp>
          </a:bodyPr>
          <a:lstStyle/>
          <a:p>
            <a:pPr defTabSz="457200"/>
            <a:endParaRPr lang="en-GB" smtClean="0">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The internal message routing supports many standard synchronous and asynchronous exchange patterns, such as content and rule based routing, pub/sub, WS-Addressing  and so on.</a:t>
            </a:r>
          </a:p>
          <a:p>
            <a:endParaRPr lang="en-US" baseline="0" dirty="0" smtClean="0"/>
          </a:p>
          <a:p>
            <a:r>
              <a:rPr lang="en-US" baseline="0" dirty="0" smtClean="0"/>
              <a:t>Graphical tools make it easy to establish connections,  convert data from one format to another, to orchestrate calls to external applications and to define business rules.</a:t>
            </a:r>
          </a:p>
          <a:p>
            <a:endParaRPr lang="en-US" baseline="0" dirty="0" smtClean="0"/>
          </a:p>
          <a:p>
            <a:r>
              <a:rPr lang="en-US" baseline="0" dirty="0" smtClean="0"/>
              <a:t>The built in high performance database plays two important roles. First it means that messages and queues are persistent and can survive system restarts. This means message delivery can be guaranteed and the context of a long running workflow can be maintained.</a:t>
            </a:r>
          </a:p>
          <a:p>
            <a:endParaRPr lang="en-US" baseline="0" dirty="0" smtClean="0"/>
          </a:p>
          <a:p>
            <a:r>
              <a:rPr lang="en-US" baseline="0" dirty="0" smtClean="0"/>
              <a:t>This also means that messages can be traced after the event for diagnosing problems and even resending messages if downstream applications fail for some reason.</a:t>
            </a:r>
          </a:p>
          <a:p>
            <a:endParaRPr lang="en-US" baseline="0" dirty="0" smtClean="0"/>
          </a:p>
          <a:p>
            <a:r>
              <a:rPr lang="en-US" baseline="0" dirty="0" smtClean="0"/>
              <a:t>The second important role is to store data extracted from messages. This allows the data to be used in many ways, especially as source data for Ensemble’s built in real time analytics. This gives real time insight into the state of your business by driving dashboards, or more interestingly triggering events and business processes that can act on the information, not just wait for a person to respond.</a:t>
            </a:r>
          </a:p>
          <a:p>
            <a:endParaRPr lang="en-US" baseline="0" dirty="0" smtClean="0"/>
          </a:p>
          <a:p>
            <a:endParaRPr lang="en-US" baseline="0" dirty="0" smtClean="0"/>
          </a:p>
          <a:p>
            <a:r>
              <a:rPr lang="en-US" dirty="0" smtClean="0"/>
              <a:t>Governance and management  of an integration platform can</a:t>
            </a:r>
            <a:r>
              <a:rPr lang="en-US" baseline="0" dirty="0" smtClean="0"/>
              <a:t> be challenging. Ensemble provides an advanced web based management system to monitor and control the entire platform.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67CFBED-E99D-4FA2-84E1-5684CEC5F590}" type="slidenum">
              <a:rPr lang="en-US" smtClean="0"/>
              <a:t>38</a:t>
            </a:fld>
            <a:endParaRPr lang="en-US" dirty="0"/>
          </a:p>
        </p:txBody>
      </p:sp>
    </p:spTree>
    <p:extLst>
      <p:ext uri="{BB962C8B-B14F-4D97-AF65-F5344CB8AC3E}">
        <p14:creationId xmlns:p14="http://schemas.microsoft.com/office/powerpoint/2010/main" val="3499773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&lt;note:</a:t>
            </a:r>
            <a:r>
              <a:rPr lang="en-US" baseline="0" dirty="0" smtClean="0"/>
              <a:t> this is not intended for an audience who are looking for an HL7 engine, this slide would be too introductory&gt;</a:t>
            </a:r>
            <a:endParaRPr lang="en-US" dirty="0" smtClean="0"/>
          </a:p>
          <a:p>
            <a:endParaRPr lang="en-US" dirty="0" smtClean="0"/>
          </a:p>
          <a:p>
            <a:r>
              <a:rPr lang="en-US" dirty="0" smtClean="0"/>
              <a:t>Data integration allows applications</a:t>
            </a:r>
            <a:r>
              <a:rPr lang="en-US" baseline="0" dirty="0" smtClean="0"/>
              <a:t> that run independently to exchange information.  Different industries have different protocols, and obviously you are most familiar with &lt;insert relevant protocol &gt;. </a:t>
            </a:r>
          </a:p>
          <a:p>
            <a:endParaRPr lang="en-US" baseline="0" dirty="0" smtClean="0"/>
          </a:p>
          <a:p>
            <a:r>
              <a:rPr lang="en-US" baseline="0" dirty="0" smtClean="0"/>
              <a:t>Most organizations use a combination of real time messaging and managed file transfers. </a:t>
            </a:r>
          </a:p>
          <a:p>
            <a:endParaRPr lang="en-US" baseline="0" dirty="0" smtClean="0"/>
          </a:p>
          <a:p>
            <a:r>
              <a:rPr lang="en-US" baseline="0" dirty="0" smtClean="0"/>
              <a:t>Some message protocols such as JMS or MQ focus just on the communication by others are more concerned with the content. </a:t>
            </a:r>
          </a:p>
          <a:p>
            <a:endParaRPr lang="en-US" baseline="0" dirty="0" smtClean="0"/>
          </a:p>
          <a:p>
            <a:r>
              <a:rPr lang="en-US" baseline="0" dirty="0" smtClean="0"/>
              <a:t>But in either case, the interface engine or message broker becomes the critical connection between these applications.</a:t>
            </a:r>
            <a:endParaRPr lang="en-US" dirty="0"/>
          </a:p>
        </p:txBody>
      </p:sp>
      <p:sp>
        <p:nvSpPr>
          <p:cNvPr id="4" name="Slide Number Placeholder 3"/>
          <p:cNvSpPr>
            <a:spLocks noGrp="1"/>
          </p:cNvSpPr>
          <p:nvPr>
            <p:ph type="sldNum" sz="quarter" idx="10"/>
          </p:nvPr>
        </p:nvSpPr>
        <p:spPr/>
        <p:txBody>
          <a:bodyPr/>
          <a:lstStyle/>
          <a:p>
            <a:fld id="{B67CFBED-E99D-4FA2-84E1-5684CEC5F590}" type="slidenum">
              <a:rPr lang="en-US" smtClean="0"/>
              <a:t>39</a:t>
            </a:fld>
            <a:endParaRPr lang="en-US"/>
          </a:p>
        </p:txBody>
      </p:sp>
    </p:spTree>
    <p:extLst>
      <p:ext uri="{BB962C8B-B14F-4D97-AF65-F5344CB8AC3E}">
        <p14:creationId xmlns:p14="http://schemas.microsoft.com/office/powerpoint/2010/main" val="3559941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89730" tIns="44865" rIns="89730" bIns="44865" anchor="b"/>
          <a:lstStyle/>
          <a:p>
            <a:pPr algn="r" defTabSz="449263"/>
            <a:fld id="{13F673BA-BB8E-4B64-AB50-1E263795FE50}" type="slidenum">
              <a:rPr lang="en-US" sz="1200">
                <a:ea typeface="MS PGothic" pitchFamily="34" charset="-128"/>
              </a:rPr>
              <a:pPr algn="r" defTabSz="449263"/>
              <a:t>40</a:t>
            </a:fld>
            <a:endParaRPr lang="en-US" sz="1200">
              <a:ea typeface="MS PGothic" pitchFamily="34" charset="-128"/>
            </a:endParaRPr>
          </a:p>
        </p:txBody>
      </p:sp>
      <p:sp>
        <p:nvSpPr>
          <p:cNvPr id="44034"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5124" name="Rectangle 3"/>
          <p:cNvSpPr>
            <a:spLocks noGrp="1" noChangeArrowheads="1"/>
          </p:cNvSpPr>
          <p:nvPr>
            <p:ph type="body" idx="1"/>
          </p:nvPr>
        </p:nvSpPr>
        <p:spPr bwMode="auto">
          <a:xfrm>
            <a:off x="342900" y="5486400"/>
            <a:ext cx="6172200" cy="2971800"/>
          </a:xfrm>
        </p:spPr>
        <p:txBody>
          <a:bodyPr wrap="square" lIns="89730" tIns="44865" rIns="89730" bIns="44865" numCol="1" anchor="t" anchorCtr="0" compatLnSpc="1">
            <a:prstTxWarp prst="textNoShape">
              <a:avLst/>
            </a:prstTxWarp>
          </a:bodyPr>
          <a:lstStyle/>
          <a:p>
            <a:pPr defTabSz="457200" eaLnBrk="1" hangingPunct="1">
              <a:lnSpc>
                <a:spcPct val="80000"/>
              </a:lnSpc>
              <a:defRPr/>
            </a:pPr>
            <a:endParaRPr lang="en-GB" sz="400" b="1" smtClean="0">
              <a:solidFill>
                <a:schemeClr val="accent2"/>
              </a:solidFill>
              <a:effectLst>
                <a:outerShdw blurRad="38100" dist="38100" dir="2700000" algn="tl">
                  <a:srgbClr val="C0C0C0"/>
                </a:outerShdw>
              </a:effectLst>
              <a:latin typeface="DejaVu Sans Condense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89730" tIns="44865" rIns="89730" bIns="44865" anchor="b"/>
          <a:lstStyle/>
          <a:p>
            <a:pPr algn="r" defTabSz="449263"/>
            <a:fld id="{13F673BA-BB8E-4B64-AB50-1E263795FE50}" type="slidenum">
              <a:rPr lang="en-US" sz="1200">
                <a:ea typeface="MS PGothic" pitchFamily="34" charset="-128"/>
              </a:rPr>
              <a:pPr algn="r" defTabSz="449263"/>
              <a:t>41</a:t>
            </a:fld>
            <a:endParaRPr lang="en-US" sz="1200">
              <a:ea typeface="MS PGothic" pitchFamily="34" charset="-128"/>
            </a:endParaRPr>
          </a:p>
        </p:txBody>
      </p:sp>
      <p:sp>
        <p:nvSpPr>
          <p:cNvPr id="44034" name="Rectangle 2"/>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p:spPr>
      </p:sp>
      <p:sp>
        <p:nvSpPr>
          <p:cNvPr id="5124" name="Rectangle 3"/>
          <p:cNvSpPr>
            <a:spLocks noGrp="1" noChangeArrowheads="1"/>
          </p:cNvSpPr>
          <p:nvPr>
            <p:ph type="body" idx="1"/>
          </p:nvPr>
        </p:nvSpPr>
        <p:spPr bwMode="auto">
          <a:xfrm>
            <a:off x="342900" y="5486400"/>
            <a:ext cx="6172200" cy="2971800"/>
          </a:xfrm>
        </p:spPr>
        <p:txBody>
          <a:bodyPr wrap="square" lIns="89730" tIns="44865" rIns="89730" bIns="44865" numCol="1" anchor="t" anchorCtr="0" compatLnSpc="1">
            <a:prstTxWarp prst="textNoShape">
              <a:avLst/>
            </a:prstTxWarp>
          </a:bodyPr>
          <a:lstStyle/>
          <a:p>
            <a:pPr defTabSz="457200" eaLnBrk="1" hangingPunct="1">
              <a:lnSpc>
                <a:spcPct val="80000"/>
              </a:lnSpc>
              <a:defRPr/>
            </a:pPr>
            <a:endParaRPr lang="en-GB" sz="400" b="1" dirty="0" smtClean="0">
              <a:solidFill>
                <a:schemeClr val="accent2"/>
              </a:solidFill>
              <a:effectLst>
                <a:outerShdw blurRad="38100" dist="38100" dir="2700000" algn="tl">
                  <a:srgbClr val="C0C0C0"/>
                </a:outerShdw>
              </a:effectLst>
              <a:latin typeface="DejaVu Sans Condense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smtClean="0"/>
              <a:t>Applications all</a:t>
            </a:r>
            <a:r>
              <a:rPr lang="en-US" baseline="0" dirty="0" smtClean="0"/>
              <a:t> </a:t>
            </a:r>
            <a:r>
              <a:rPr lang="en-US" dirty="0" smtClean="0"/>
              <a:t>need to</a:t>
            </a:r>
            <a:r>
              <a:rPr lang="en-US" baseline="0" dirty="0" smtClean="0"/>
              <a:t> share </a:t>
            </a:r>
            <a:r>
              <a:rPr lang="en-US" dirty="0" smtClean="0"/>
              <a:t>information with other applications,</a:t>
            </a:r>
            <a:r>
              <a:rPr lang="en-US" baseline="0" dirty="0" smtClean="0"/>
              <a:t> but different models of application integration are appropriate in different situations. In many cases data integration is achieved just by passing messages or flat files from application to application to ensure data is consistent but applications run independently</a:t>
            </a:r>
            <a:r>
              <a:rPr lang="en-US" baseline="0" dirty="0" smtClean="0">
                <a:solidFill>
                  <a:schemeClr val="accent1">
                    <a:lumMod val="20000"/>
                    <a:lumOff val="80000"/>
                  </a:schemeClr>
                </a:solidFill>
              </a:rPr>
              <a:t>. </a:t>
            </a:r>
            <a:r>
              <a:rPr lang="en-US" dirty="0" smtClean="0">
                <a:solidFill>
                  <a:schemeClr val="accent1">
                    <a:lumMod val="20000"/>
                    <a:lumOff val="80000"/>
                  </a:schemeClr>
                </a:solidFill>
              </a:rPr>
              <a:t>Networks of applications use a message router or interface engine to transform and route messages to make the integration feasible.</a:t>
            </a:r>
          </a:p>
          <a:p>
            <a:endParaRPr lang="en-US" dirty="0" smtClean="0">
              <a:solidFill>
                <a:schemeClr val="accent1">
                  <a:lumMod val="20000"/>
                  <a:lumOff val="80000"/>
                </a:schemeClr>
              </a:solidFill>
            </a:endParaRPr>
          </a:p>
          <a:p>
            <a:r>
              <a:rPr lang="en-US" baseline="0" dirty="0" smtClean="0"/>
              <a:t>In other cases, data is fed into a central repository.</a:t>
            </a:r>
          </a:p>
          <a:p>
            <a:endParaRPr lang="en-US" baseline="0" dirty="0" smtClean="0"/>
          </a:p>
          <a:p>
            <a:r>
              <a:rPr lang="en-US" baseline="0" dirty="0" smtClean="0"/>
              <a:t>In some cases data is shared between applications</a:t>
            </a:r>
          </a:p>
          <a:p>
            <a:endParaRPr lang="en-US" baseline="0" dirty="0" smtClean="0"/>
          </a:p>
          <a:p>
            <a:r>
              <a:rPr lang="en-US" baseline="0" dirty="0" smtClean="0"/>
              <a:t>With the spread of Service Oriented Architecture implementations, data and logic are not replicated but applications make real time service calls to get access to information or functionality. Here, the asynchronous interface engine is replaced or augmented by a synchronous Enterprise Service Bus.</a:t>
            </a:r>
          </a:p>
          <a:p>
            <a:endParaRPr lang="en-US" baseline="0" dirty="0" smtClean="0"/>
          </a:p>
          <a:p>
            <a:r>
              <a:rPr lang="en-US" baseline="0" dirty="0" smtClean="0"/>
              <a:t>Orchestration of synchronous and asynchronous calls to back end systems are used to  automate business processes and the integration platform is now changing the way business can be done. </a:t>
            </a:r>
          </a:p>
          <a:p>
            <a:endParaRPr lang="en-US" baseline="0" dirty="0" smtClean="0"/>
          </a:p>
          <a:p>
            <a:r>
              <a:rPr lang="en-US" baseline="0" dirty="0" smtClean="0"/>
              <a:t>For application development organizations in particular, the ability to orchestrate calls to multiple systems allows you to combine information and functionality from existing systems into what appears like a brand new application. Providing a modern UI that targets specific sets of users can increase the value of the suite of applications.</a:t>
            </a:r>
          </a:p>
          <a:p>
            <a:endParaRPr lang="en-US" baseline="0" dirty="0" smtClean="0"/>
          </a:p>
          <a:p>
            <a:r>
              <a:rPr lang="en-US" baseline="0" dirty="0" smtClean="0"/>
              <a:t>A big part of delivering applications to mobile platforms is the use of Business Process Management to deliver all the information required for a task, in the correct form. To do this the Integration platform has to orchestrate calls to back end systems and merging the information to provide exactly what the user needs  for the tablet display.</a:t>
            </a:r>
          </a:p>
          <a:p>
            <a:endParaRPr lang="en-US" baseline="0" dirty="0" smtClean="0"/>
          </a:p>
          <a:p>
            <a:r>
              <a:rPr lang="en-US" baseline="0" dirty="0" smtClean="0"/>
              <a:t>The final piece required in the integration platform is analytics. Analytics is needed not only to understand who is using the system, how many requests are made to each service, the responsiveness of the services etch is a basic part of the governance of the integration platform</a:t>
            </a:r>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3</a:t>
            </a:fld>
            <a:endParaRPr lang="en-US"/>
          </a:p>
        </p:txBody>
      </p:sp>
    </p:spTree>
    <p:extLst>
      <p:ext uri="{BB962C8B-B14F-4D97-AF65-F5344CB8AC3E}">
        <p14:creationId xmlns:p14="http://schemas.microsoft.com/office/powerpoint/2010/main" val="2014487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Applications all</a:t>
            </a:r>
            <a:r>
              <a:rPr lang="en-US" baseline="0" dirty="0" smtClean="0"/>
              <a:t> </a:t>
            </a:r>
            <a:r>
              <a:rPr lang="en-US" dirty="0" smtClean="0"/>
              <a:t>need to</a:t>
            </a:r>
            <a:r>
              <a:rPr lang="en-US" baseline="0" dirty="0" smtClean="0"/>
              <a:t> share </a:t>
            </a:r>
            <a:r>
              <a:rPr lang="en-US" dirty="0" smtClean="0"/>
              <a:t>information with other applications,</a:t>
            </a:r>
            <a:r>
              <a:rPr lang="en-US" baseline="0" dirty="0" smtClean="0"/>
              <a:t> but different models of application integration are appropriate in different situations. In many cases data integration is achieved just by passing messages or flat files from application to application to ensure data is consistent but applications run independently</a:t>
            </a:r>
            <a:r>
              <a:rPr lang="en-US" baseline="0" dirty="0" smtClean="0">
                <a:solidFill>
                  <a:schemeClr val="accent1">
                    <a:lumMod val="20000"/>
                    <a:lumOff val="80000"/>
                  </a:schemeClr>
                </a:solidFill>
              </a:rPr>
              <a:t>. </a:t>
            </a:r>
            <a:r>
              <a:rPr lang="en-US" dirty="0" smtClean="0">
                <a:solidFill>
                  <a:schemeClr val="accent1">
                    <a:lumMod val="20000"/>
                    <a:lumOff val="80000"/>
                  </a:schemeClr>
                </a:solidFill>
              </a:rPr>
              <a:t>Networks of applications use a message router or interface engine to transform and route messages to make the integration feasible.</a:t>
            </a:r>
          </a:p>
          <a:p>
            <a:endParaRPr lang="en-US" dirty="0" smtClean="0">
              <a:solidFill>
                <a:schemeClr val="accent1">
                  <a:lumMod val="20000"/>
                  <a:lumOff val="80000"/>
                </a:schemeClr>
              </a:solidFill>
            </a:endParaRPr>
          </a:p>
          <a:p>
            <a:r>
              <a:rPr lang="en-US" baseline="0" dirty="0" smtClean="0"/>
              <a:t>In other cases, data is fed into a central repository.</a:t>
            </a:r>
          </a:p>
          <a:p>
            <a:endParaRPr lang="en-US" baseline="0" dirty="0" smtClean="0"/>
          </a:p>
          <a:p>
            <a:r>
              <a:rPr lang="en-US" baseline="0" dirty="0" smtClean="0"/>
              <a:t>In some cases data is shared between applications</a:t>
            </a:r>
          </a:p>
          <a:p>
            <a:endParaRPr lang="en-US" baseline="0" dirty="0" smtClean="0"/>
          </a:p>
          <a:p>
            <a:r>
              <a:rPr lang="en-US" baseline="0" dirty="0" smtClean="0"/>
              <a:t>With the spread of Service Oriented Architecture implementations, data and logic are not replicated but applications make real time service calls to get access to information or functionality. Here, the asynchronous interface engine is replaced or augmented by a synchronous Enterprise Service Bus.</a:t>
            </a:r>
          </a:p>
          <a:p>
            <a:endParaRPr lang="en-US" baseline="0" dirty="0" smtClean="0"/>
          </a:p>
          <a:p>
            <a:r>
              <a:rPr lang="en-US" baseline="0" dirty="0" smtClean="0"/>
              <a:t>Orchestration of synchronous and asynchronous calls to back end systems are used to  automate business processes and the integration platform is now changing the way business can be done. </a:t>
            </a:r>
          </a:p>
          <a:p>
            <a:endParaRPr lang="en-US" baseline="0" dirty="0" smtClean="0"/>
          </a:p>
          <a:p>
            <a:r>
              <a:rPr lang="en-US" baseline="0" dirty="0" smtClean="0"/>
              <a:t>For application development organizations in particular, the ability to orchestrate calls to multiple systems allows you to combine information and functionality from existing systems into what appears like a brand new application. Providing a modern UI that targets specific sets of users can increase the value of the suite of applications.</a:t>
            </a:r>
          </a:p>
          <a:p>
            <a:endParaRPr lang="en-US" baseline="0" dirty="0" smtClean="0"/>
          </a:p>
          <a:p>
            <a:r>
              <a:rPr lang="en-US" baseline="0" dirty="0" smtClean="0"/>
              <a:t>A big part of delivering applications to mobile platforms is the use of Business Process Management to deliver all the information required for a task, in the correct form. To do this the Integration platform has to orchestrate calls to back end systems and merging the information to provide exactly what the user needs  for the tablet display.</a:t>
            </a:r>
          </a:p>
          <a:p>
            <a:endParaRPr lang="en-US" baseline="0" dirty="0" smtClean="0"/>
          </a:p>
          <a:p>
            <a:r>
              <a:rPr lang="en-US" baseline="0" dirty="0" smtClean="0"/>
              <a:t>The final piece required in the integration platform is analytics. Analytics is needed not only to understand who is using the system, how many requests are made to each service, the responsiveness of the services etch is a basic part of the governance of the integration platform</a:t>
            </a:r>
            <a:endParaRPr lang="en-US" dirty="0"/>
          </a:p>
        </p:txBody>
      </p:sp>
      <p:sp>
        <p:nvSpPr>
          <p:cNvPr id="4" name="Slide Number Placeholder 3"/>
          <p:cNvSpPr>
            <a:spLocks noGrp="1"/>
          </p:cNvSpPr>
          <p:nvPr>
            <p:ph type="sldNum" sz="quarter" idx="10"/>
          </p:nvPr>
        </p:nvSpPr>
        <p:spPr/>
        <p:txBody>
          <a:bodyPr/>
          <a:lstStyle/>
          <a:p>
            <a:fld id="{B67CFBED-E99D-4FA2-84E1-5684CEC5F590}" type="slidenum">
              <a:rPr lang="en-US" smtClean="0"/>
              <a:t>4</a:t>
            </a:fld>
            <a:endParaRPr lang="en-US" dirty="0"/>
          </a:p>
        </p:txBody>
      </p:sp>
    </p:spTree>
    <p:extLst>
      <p:ext uri="{BB962C8B-B14F-4D97-AF65-F5344CB8AC3E}">
        <p14:creationId xmlns:p14="http://schemas.microsoft.com/office/powerpoint/2010/main" val="2666135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Rot="1" noChangeAspect="1" noChangeArrowheads="1" noTextEdit="1"/>
          </p:cNvSpPr>
          <p:nvPr>
            <p:ph type="sldImg"/>
          </p:nvPr>
        </p:nvSpPr>
        <p:spPr bwMode="auto">
          <a:xfrm>
            <a:off x="1146175" y="903288"/>
            <a:ext cx="4567238" cy="3425825"/>
          </a:xfrm>
          <a:noFill/>
          <a:ln>
            <a:solidFill>
              <a:srgbClr val="000000"/>
            </a:solidFill>
            <a:miter lim="800000"/>
            <a:headEnd/>
            <a:tailEnd/>
          </a:ln>
        </p:spPr>
      </p:sp>
      <p:sp>
        <p:nvSpPr>
          <p:cNvPr id="41986" name="Rectangle 3"/>
          <p:cNvSpPr>
            <a:spLocks noGrp="1" noChangeArrowheads="1"/>
          </p:cNvSpPr>
          <p:nvPr>
            <p:ph type="body" idx="1"/>
          </p:nvPr>
        </p:nvSpPr>
        <p:spPr bwMode="auto">
          <a:xfrm>
            <a:off x="1008063" y="4354513"/>
            <a:ext cx="5029200" cy="4114800"/>
          </a:xfrm>
          <a:noFill/>
        </p:spPr>
        <p:txBody>
          <a:bodyPr wrap="square" lIns="90478" tIns="45239" rIns="90478" bIns="45239" numCol="1" anchor="t" anchorCtr="0" compatLnSpc="1">
            <a:prstTxWarp prst="textNoShape">
              <a:avLst/>
            </a:prstTxWarp>
          </a:bodyPr>
          <a:lstStyle/>
          <a:p>
            <a:pPr defTabSz="457200"/>
            <a:r>
              <a:rPr lang="en-GB" dirty="0" smtClean="0">
                <a:cs typeface="Arial" charset="0"/>
              </a:rPr>
              <a:t>Ensemble provides</a:t>
            </a:r>
            <a:r>
              <a:rPr lang="en-GB" baseline="0" dirty="0" smtClean="0">
                <a:cs typeface="Arial" charset="0"/>
              </a:rPr>
              <a:t> a single platform for all integration patterns. </a:t>
            </a:r>
          </a:p>
          <a:p>
            <a:pPr defTabSz="457200"/>
            <a:endParaRPr lang="en-GB" baseline="0" dirty="0" smtClean="0">
              <a:cs typeface="Arial" charset="0"/>
            </a:endParaRPr>
          </a:p>
          <a:p>
            <a:pPr defTabSz="457200"/>
            <a:r>
              <a:rPr lang="en-GB" baseline="0" dirty="0" smtClean="0">
                <a:cs typeface="Arial" charset="0"/>
              </a:rPr>
              <a:t>Connecting siloes of data to give a single view of the connected </a:t>
            </a:r>
            <a:r>
              <a:rPr lang="en-GB" baseline="0" dirty="0" err="1" smtClean="0">
                <a:cs typeface="Arial" charset="0"/>
              </a:rPr>
              <a:t>enerprise</a:t>
            </a:r>
            <a:r>
              <a:rPr lang="en-GB" baseline="0" dirty="0" smtClean="0">
                <a:cs typeface="Arial" charset="0"/>
              </a:rPr>
              <a:t> allowing real time analytics on all of your data</a:t>
            </a:r>
          </a:p>
          <a:p>
            <a:pPr defTabSz="457200"/>
            <a:endParaRPr lang="en-GB" baseline="0" dirty="0" smtClean="0">
              <a:cs typeface="Arial" charset="0"/>
            </a:endParaRPr>
          </a:p>
          <a:p>
            <a:pPr defTabSz="457200"/>
            <a:r>
              <a:rPr lang="en-GB" baseline="0" dirty="0" smtClean="0">
                <a:cs typeface="Arial" charset="0"/>
              </a:rPr>
              <a:t>Orchestrating calls to applications in business processes to create composite applications.</a:t>
            </a:r>
          </a:p>
          <a:p>
            <a:pPr defTabSz="457200"/>
            <a:endParaRPr lang="en-GB" baseline="0" dirty="0" smtClean="0">
              <a:cs typeface="Arial" charset="0"/>
            </a:endParaRPr>
          </a:p>
          <a:p>
            <a:pPr defTabSz="457200"/>
            <a:r>
              <a:rPr lang="en-GB" baseline="0" dirty="0" smtClean="0">
                <a:cs typeface="Arial" charset="0"/>
              </a:rPr>
              <a:t>Connecting databases and technologies to share data between applications or to create a single aggregated store </a:t>
            </a:r>
          </a:p>
          <a:p>
            <a:pPr defTabSz="457200"/>
            <a:endParaRPr lang="en-GB" dirty="0" smtClean="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r>
              <a:rPr lang="en-GB" dirty="0" smtClean="0">
                <a:cs typeface="Arial" charset="0"/>
              </a:rPr>
              <a:t>Ensemble provides</a:t>
            </a:r>
            <a:r>
              <a:rPr lang="en-GB" baseline="0" dirty="0" smtClean="0">
                <a:cs typeface="Arial" charset="0"/>
              </a:rPr>
              <a:t> a single platform for all integration patterns. </a:t>
            </a:r>
          </a:p>
          <a:p>
            <a:pPr defTabSz="457200"/>
            <a:endParaRPr lang="en-GB" baseline="0" dirty="0" smtClean="0">
              <a:cs typeface="Arial" charset="0"/>
            </a:endParaRPr>
          </a:p>
          <a:p>
            <a:pPr defTabSz="457200"/>
            <a:r>
              <a:rPr lang="en-GB" baseline="0" dirty="0" smtClean="0">
                <a:cs typeface="Arial" charset="0"/>
              </a:rPr>
              <a:t>Connecting siloes of data to give a single view of the connected enterprise allowing real time analytics on all of your data</a:t>
            </a:r>
          </a:p>
          <a:p>
            <a:pPr defTabSz="457200"/>
            <a:endParaRPr lang="en-GB" baseline="0" dirty="0" smtClean="0">
              <a:cs typeface="Arial" charset="0"/>
            </a:endParaRPr>
          </a:p>
          <a:p>
            <a:pPr defTabSz="457200"/>
            <a:r>
              <a:rPr lang="en-GB" baseline="0" dirty="0" smtClean="0">
                <a:cs typeface="Arial" charset="0"/>
              </a:rPr>
              <a:t>Orchestrating calls to applications in business processes to create composite applications.</a:t>
            </a:r>
          </a:p>
          <a:p>
            <a:pPr defTabSz="457200"/>
            <a:endParaRPr lang="en-GB" baseline="0" dirty="0" smtClean="0">
              <a:cs typeface="Arial" charset="0"/>
            </a:endParaRPr>
          </a:p>
          <a:p>
            <a:pPr defTabSz="457200"/>
            <a:r>
              <a:rPr lang="en-GB" baseline="0" dirty="0" smtClean="0">
                <a:cs typeface="Arial" charset="0"/>
              </a:rPr>
              <a:t>Connecting databases and technologies to share data between applications or to create a single aggregated store </a:t>
            </a:r>
          </a:p>
        </p:txBody>
      </p:sp>
      <p:sp>
        <p:nvSpPr>
          <p:cNvPr id="4" name="Slide Number Placeholder 3"/>
          <p:cNvSpPr>
            <a:spLocks noGrp="1"/>
          </p:cNvSpPr>
          <p:nvPr>
            <p:ph type="sldNum" sz="quarter" idx="10"/>
          </p:nvPr>
        </p:nvSpPr>
        <p:spPr/>
        <p:txBody>
          <a:bodyPr/>
          <a:lstStyle/>
          <a:p>
            <a:fld id="{BA1A982F-05DF-4110-8B37-AC23CDDE2D21}" type="slidenum">
              <a:rPr lang="en-US" smtClean="0"/>
              <a:pPr/>
              <a:t>7</a:t>
            </a:fld>
            <a:endParaRPr lang="en-US"/>
          </a:p>
        </p:txBody>
      </p:sp>
    </p:spTree>
    <p:extLst>
      <p:ext uri="{BB962C8B-B14F-4D97-AF65-F5344CB8AC3E}">
        <p14:creationId xmlns:p14="http://schemas.microsoft.com/office/powerpoint/2010/main" val="2054492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13</a:t>
            </a:fld>
            <a:endParaRPr lang="en-US" dirty="0"/>
          </a:p>
        </p:txBody>
      </p:sp>
    </p:spTree>
    <p:extLst>
      <p:ext uri="{BB962C8B-B14F-4D97-AF65-F5344CB8AC3E}">
        <p14:creationId xmlns:p14="http://schemas.microsoft.com/office/powerpoint/2010/main" val="1560515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14</a:t>
            </a:fld>
            <a:endParaRPr lang="en-US" dirty="0"/>
          </a:p>
        </p:txBody>
      </p:sp>
    </p:spTree>
    <p:extLst>
      <p:ext uri="{BB962C8B-B14F-4D97-AF65-F5344CB8AC3E}">
        <p14:creationId xmlns:p14="http://schemas.microsoft.com/office/powerpoint/2010/main" val="1560515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Ensemble provides a secure high performance platform</a:t>
            </a:r>
            <a:r>
              <a:rPr lang="en-US" baseline="0" dirty="0" smtClean="0"/>
              <a:t> for r</a:t>
            </a:r>
            <a:r>
              <a:rPr lang="en-US" dirty="0" smtClean="0"/>
              <a:t>outing of synchronous</a:t>
            </a:r>
            <a:r>
              <a:rPr lang="en-US" baseline="0" dirty="0" smtClean="0"/>
              <a:t> and asynchronous </a:t>
            </a:r>
            <a:r>
              <a:rPr lang="en-US" dirty="0" smtClean="0"/>
              <a:t> messages. It supports </a:t>
            </a:r>
            <a:r>
              <a:rPr lang="en-US" baseline="0" dirty="0" smtClean="0"/>
              <a:t>a wide range of standard protocols as well as providing a development environment for proprietary protocols over a range of technologies.</a:t>
            </a:r>
          </a:p>
          <a:p>
            <a:endParaRPr lang="en-US" baseline="0" dirty="0" smtClean="0"/>
          </a:p>
          <a:p>
            <a:r>
              <a:rPr lang="en-US" baseline="0" dirty="0" smtClean="0"/>
              <a:t>The built in data store saves messages to disk and guarantees delivery of asynchronous messages even if the downstream system isn’t available.</a:t>
            </a:r>
          </a:p>
          <a:p>
            <a:endParaRPr lang="en-US" baseline="0" dirty="0" smtClean="0"/>
          </a:p>
          <a:p>
            <a:r>
              <a:rPr lang="en-US" baseline="0" dirty="0" smtClean="0"/>
              <a:t>Graphical tools make it easy for interface specialists to route and transform or map messages without s/w developers. The graphical tools for visualize the path and content of messages passing through the system make it easy to debug problems or locate completed messages.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A1A982F-05DF-4110-8B37-AC23CDDE2D21}" type="slidenum">
              <a:rPr lang="en-US" smtClean="0"/>
              <a:pPr/>
              <a:t>15</a:t>
            </a:fld>
            <a:endParaRPr lang="en-US"/>
          </a:p>
        </p:txBody>
      </p:sp>
    </p:spTree>
    <p:extLst>
      <p:ext uri="{BB962C8B-B14F-4D97-AF65-F5344CB8AC3E}">
        <p14:creationId xmlns:p14="http://schemas.microsoft.com/office/powerpoint/2010/main" val="1190068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_Blu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b="8116"/>
          <a:stretch/>
        </p:blipFill>
        <p:spPr>
          <a:xfrm>
            <a:off x="0" y="556591"/>
            <a:ext cx="9144000" cy="6301409"/>
          </a:xfrm>
          <a:prstGeom prst="rect">
            <a:avLst/>
          </a:prstGeom>
        </p:spPr>
      </p:pic>
      <p:sp>
        <p:nvSpPr>
          <p:cNvPr id="2" name="Title 1"/>
          <p:cNvSpPr>
            <a:spLocks noGrp="1"/>
          </p:cNvSpPr>
          <p:nvPr>
            <p:ph type="title"/>
          </p:nvPr>
        </p:nvSpPr>
        <p:spPr>
          <a:xfrm>
            <a:off x="230460" y="1412168"/>
            <a:ext cx="4558134" cy="889518"/>
          </a:xfrm>
        </p:spPr>
        <p:txBody>
          <a:bodyPr/>
          <a:lstStyle>
            <a:lvl1pPr>
              <a:defRPr sz="3600" b="0">
                <a:solidFill>
                  <a:schemeClr val="tx1">
                    <a:lumMod val="85000"/>
                    <a:lumOff val="15000"/>
                  </a:schemeClr>
                </a:solidFill>
              </a:defRPr>
            </a:lvl1pPr>
          </a:lstStyle>
          <a:p>
            <a:r>
              <a:rPr lang="en-US" smtClean="0"/>
              <a:t>Click to edit Master title style</a:t>
            </a:r>
            <a:endParaRPr lang="en-US" dirty="0"/>
          </a:p>
        </p:txBody>
      </p:sp>
      <p:sp>
        <p:nvSpPr>
          <p:cNvPr id="12" name="Text Placeholder 11"/>
          <p:cNvSpPr>
            <a:spLocks noGrp="1"/>
          </p:cNvSpPr>
          <p:nvPr>
            <p:ph type="body" sz="quarter" idx="12"/>
          </p:nvPr>
        </p:nvSpPr>
        <p:spPr>
          <a:xfrm>
            <a:off x="230461" y="2377886"/>
            <a:ext cx="4558134" cy="393525"/>
          </a:xfrm>
        </p:spPr>
        <p:txBody>
          <a:bodyPr/>
          <a:lstStyle>
            <a:lvl1pPr>
              <a:buNone/>
              <a:defRPr sz="1800" b="0">
                <a:solidFill>
                  <a:schemeClr val="tx1">
                    <a:lumMod val="85000"/>
                    <a:lumOff val="15000"/>
                  </a:schemeClr>
                </a:solidFill>
              </a:defRPr>
            </a:lvl1pPr>
          </a:lstStyle>
          <a:p>
            <a:pPr lvl="0"/>
            <a:r>
              <a:rPr lang="en-US" smtClean="0"/>
              <a:t>Click to edit Master text styles</a:t>
            </a:r>
          </a:p>
        </p:txBody>
      </p:sp>
      <p:grpSp>
        <p:nvGrpSpPr>
          <p:cNvPr id="6" name="Group 5"/>
          <p:cNvGrpSpPr/>
          <p:nvPr userDrawn="1"/>
        </p:nvGrpSpPr>
        <p:grpSpPr>
          <a:xfrm>
            <a:off x="0" y="0"/>
            <a:ext cx="9144000" cy="296562"/>
            <a:chOff x="0" y="0"/>
            <a:chExt cx="9144000" cy="296562"/>
          </a:xfrm>
        </p:grpSpPr>
        <p:sp>
          <p:nvSpPr>
            <p:cNvPr id="7" name="Rectangle 6"/>
            <p:cNvSpPr/>
            <p:nvPr userDrawn="1"/>
          </p:nvSpPr>
          <p:spPr>
            <a:xfrm>
              <a:off x="0" y="0"/>
              <a:ext cx="9144000" cy="296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4856208" y="24712"/>
              <a:ext cx="4065373" cy="197708"/>
            </a:xfrm>
            <a:prstGeom prst="rect">
              <a:avLst/>
            </a:prstGeom>
            <a:noFill/>
            <a:effectLst/>
          </p:spPr>
          <p:txBody>
            <a:bodyPr wrap="square" lIns="45720" rIns="45720" rtlCol="0">
              <a:noAutofit/>
            </a:bodyPr>
            <a:lstStyle/>
            <a:p>
              <a:pPr marL="0" marR="0" indent="0" algn="r" defTabSz="914400" rtl="0" eaLnBrk="1" fontAlgn="auto" latinLnBrk="0" hangingPunct="1">
                <a:lnSpc>
                  <a:spcPct val="85000"/>
                </a:lnSpc>
                <a:spcBef>
                  <a:spcPts val="700"/>
                </a:spcBef>
                <a:spcAft>
                  <a:spcPts val="0"/>
                </a:spcAft>
                <a:buClrTx/>
                <a:buSzTx/>
                <a:buFontTx/>
                <a:buNone/>
                <a:tabLst/>
                <a:defRPr/>
              </a:pPr>
              <a:r>
                <a:rPr lang="en-US" sz="1600" b="1" i="1" kern="1200" dirty="0" smtClean="0">
                  <a:gradFill flip="none" rotWithShape="1">
                    <a:gsLst>
                      <a:gs pos="0">
                        <a:schemeClr val="bg1"/>
                      </a:gs>
                      <a:gs pos="100000">
                        <a:schemeClr val="bg1">
                          <a:lumMod val="85000"/>
                          <a:shade val="100000"/>
                          <a:satMod val="115000"/>
                        </a:schemeClr>
                      </a:gs>
                    </a:gsLst>
                    <a:lin ang="13500000" scaled="1"/>
                    <a:tileRect/>
                  </a:gradFill>
                  <a:effectLst/>
                  <a:latin typeface="+mn-lt"/>
                  <a:ea typeface="+mn-ea"/>
                  <a:cs typeface="+mn-cs"/>
                </a:rPr>
                <a:t>You’ll make breakthroughs</a:t>
              </a:r>
            </a:p>
            <a:p>
              <a:pPr algn="r">
                <a:lnSpc>
                  <a:spcPct val="85000"/>
                </a:lnSpc>
                <a:spcBef>
                  <a:spcPts val="700"/>
                </a:spcBef>
              </a:pPr>
              <a:endParaRPr lang="en-US" sz="1600" b="1" i="1" dirty="0" smtClean="0">
                <a:gradFill flip="none" rotWithShape="1">
                  <a:gsLst>
                    <a:gs pos="0">
                      <a:schemeClr val="bg1"/>
                    </a:gs>
                    <a:gs pos="100000">
                      <a:schemeClr val="bg1">
                        <a:lumMod val="85000"/>
                        <a:shade val="100000"/>
                        <a:satMod val="115000"/>
                      </a:schemeClr>
                    </a:gs>
                  </a:gsLst>
                  <a:lin ang="13500000" scaled="1"/>
                  <a:tileRect/>
                </a:gradFill>
              </a:endParaRPr>
            </a:p>
          </p:txBody>
        </p:sp>
      </p:grpSp>
      <p:sp>
        <p:nvSpPr>
          <p:cNvPr id="5" name="Rectangle 4"/>
          <p:cNvSpPr/>
          <p:nvPr userDrawn="1"/>
        </p:nvSpPr>
        <p:spPr>
          <a:xfrm>
            <a:off x="0" y="308920"/>
            <a:ext cx="9144000" cy="1099749"/>
          </a:xfrm>
          <a:prstGeom prst="rect">
            <a:avLst/>
          </a:prstGeom>
          <a:solidFill>
            <a:schemeClr val="bg1"/>
          </a:solidFill>
          <a:ln>
            <a:noFill/>
          </a:ln>
          <a:effectLst>
            <a:outerShdw blurRad="508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354528" y="469986"/>
            <a:ext cx="2555086" cy="716263"/>
            <a:chOff x="7916863" y="6302375"/>
            <a:chExt cx="968375" cy="271463"/>
          </a:xfrm>
        </p:grpSpPr>
        <p:sp>
          <p:nvSpPr>
            <p:cNvPr id="11" name="AutoShape 4"/>
            <p:cNvSpPr>
              <a:spLocks noChangeAspect="1" noChangeArrowheads="1" noTextEdit="1"/>
            </p:cNvSpPr>
            <p:nvPr userDrawn="1"/>
          </p:nvSpPr>
          <p:spPr bwMode="auto">
            <a:xfrm>
              <a:off x="7916863" y="6302375"/>
              <a:ext cx="9683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7916863" y="6307138"/>
              <a:ext cx="22225" cy="261938"/>
            </a:xfrm>
            <a:custGeom>
              <a:avLst/>
              <a:gdLst>
                <a:gd name="T0" fmla="*/ 23 w 46"/>
                <a:gd name="T1" fmla="*/ 543 h 544"/>
                <a:gd name="T2" fmla="*/ 0 w 46"/>
                <a:gd name="T3" fmla="*/ 544 h 544"/>
                <a:gd name="T4" fmla="*/ 2 w 46"/>
                <a:gd name="T5" fmla="*/ 325 h 544"/>
                <a:gd name="T6" fmla="*/ 0 w 46"/>
                <a:gd name="T7" fmla="*/ 0 h 544"/>
                <a:gd name="T8" fmla="*/ 23 w 46"/>
                <a:gd name="T9" fmla="*/ 1 h 544"/>
                <a:gd name="T10" fmla="*/ 46 w 46"/>
                <a:gd name="T11" fmla="*/ 0 h 544"/>
                <a:gd name="T12" fmla="*/ 44 w 46"/>
                <a:gd name="T13" fmla="*/ 348 h 544"/>
                <a:gd name="T14" fmla="*/ 46 w 46"/>
                <a:gd name="T15" fmla="*/ 544 h 544"/>
                <a:gd name="T16" fmla="*/ 23 w 46"/>
                <a:gd name="T17" fmla="*/ 54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44">
                  <a:moveTo>
                    <a:pt x="23" y="543"/>
                  </a:moveTo>
                  <a:cubicBezTo>
                    <a:pt x="15" y="543"/>
                    <a:pt x="8" y="544"/>
                    <a:pt x="0" y="544"/>
                  </a:cubicBezTo>
                  <a:cubicBezTo>
                    <a:pt x="1" y="477"/>
                    <a:pt x="2" y="404"/>
                    <a:pt x="2" y="325"/>
                  </a:cubicBezTo>
                  <a:cubicBezTo>
                    <a:pt x="2" y="241"/>
                    <a:pt x="0" y="133"/>
                    <a:pt x="0" y="0"/>
                  </a:cubicBezTo>
                  <a:cubicBezTo>
                    <a:pt x="8" y="1"/>
                    <a:pt x="16" y="1"/>
                    <a:pt x="23" y="1"/>
                  </a:cubicBezTo>
                  <a:cubicBezTo>
                    <a:pt x="32" y="1"/>
                    <a:pt x="39" y="1"/>
                    <a:pt x="46" y="0"/>
                  </a:cubicBezTo>
                  <a:cubicBezTo>
                    <a:pt x="45" y="177"/>
                    <a:pt x="44" y="293"/>
                    <a:pt x="44" y="348"/>
                  </a:cubicBezTo>
                  <a:cubicBezTo>
                    <a:pt x="44" y="428"/>
                    <a:pt x="45" y="493"/>
                    <a:pt x="46" y="544"/>
                  </a:cubicBezTo>
                  <a:cubicBezTo>
                    <a:pt x="38" y="544"/>
                    <a:pt x="31" y="543"/>
                    <a:pt x="23" y="54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7954963" y="6350000"/>
              <a:ext cx="85725" cy="219075"/>
            </a:xfrm>
            <a:custGeom>
              <a:avLst/>
              <a:gdLst>
                <a:gd name="T0" fmla="*/ 155 w 177"/>
                <a:gd name="T1" fmla="*/ 456 h 456"/>
                <a:gd name="T2" fmla="*/ 131 w 177"/>
                <a:gd name="T3" fmla="*/ 456 h 456"/>
                <a:gd name="T4" fmla="*/ 133 w 177"/>
                <a:gd name="T5" fmla="*/ 346 h 456"/>
                <a:gd name="T6" fmla="*/ 131 w 177"/>
                <a:gd name="T7" fmla="*/ 253 h 456"/>
                <a:gd name="T8" fmla="*/ 44 w 177"/>
                <a:gd name="T9" fmla="*/ 126 h 456"/>
                <a:gd name="T10" fmla="*/ 47 w 177"/>
                <a:gd name="T11" fmla="*/ 456 h 456"/>
                <a:gd name="T12" fmla="*/ 23 w 177"/>
                <a:gd name="T13" fmla="*/ 455 h 456"/>
                <a:gd name="T14" fmla="*/ 0 w 177"/>
                <a:gd name="T15" fmla="*/ 456 h 456"/>
                <a:gd name="T16" fmla="*/ 3 w 177"/>
                <a:gd name="T17" fmla="*/ 210 h 456"/>
                <a:gd name="T18" fmla="*/ 0 w 177"/>
                <a:gd name="T19" fmla="*/ 0 h 456"/>
                <a:gd name="T20" fmla="*/ 16 w 177"/>
                <a:gd name="T21" fmla="*/ 1 h 456"/>
                <a:gd name="T22" fmla="*/ 31 w 177"/>
                <a:gd name="T23" fmla="*/ 0 h 456"/>
                <a:gd name="T24" fmla="*/ 133 w 177"/>
                <a:gd name="T25" fmla="*/ 181 h 456"/>
                <a:gd name="T26" fmla="*/ 133 w 177"/>
                <a:gd name="T27" fmla="*/ 109 h 456"/>
                <a:gd name="T28" fmla="*/ 131 w 177"/>
                <a:gd name="T29" fmla="*/ 0 h 456"/>
                <a:gd name="T30" fmla="*/ 155 w 177"/>
                <a:gd name="T31" fmla="*/ 1 h 456"/>
                <a:gd name="T32" fmla="*/ 177 w 177"/>
                <a:gd name="T33" fmla="*/ 0 h 456"/>
                <a:gd name="T34" fmla="*/ 174 w 177"/>
                <a:gd name="T35" fmla="*/ 226 h 456"/>
                <a:gd name="T36" fmla="*/ 177 w 177"/>
                <a:gd name="T37" fmla="*/ 456 h 456"/>
                <a:gd name="T38" fmla="*/ 155 w 177"/>
                <a:gd name="T39"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456">
                  <a:moveTo>
                    <a:pt x="155" y="456"/>
                  </a:moveTo>
                  <a:cubicBezTo>
                    <a:pt x="146" y="456"/>
                    <a:pt x="139" y="456"/>
                    <a:pt x="131" y="456"/>
                  </a:cubicBezTo>
                  <a:cubicBezTo>
                    <a:pt x="132" y="412"/>
                    <a:pt x="133" y="375"/>
                    <a:pt x="133" y="346"/>
                  </a:cubicBezTo>
                  <a:cubicBezTo>
                    <a:pt x="133" y="316"/>
                    <a:pt x="132" y="285"/>
                    <a:pt x="131" y="253"/>
                  </a:cubicBezTo>
                  <a:cubicBezTo>
                    <a:pt x="95" y="203"/>
                    <a:pt x="65" y="162"/>
                    <a:pt x="44" y="126"/>
                  </a:cubicBezTo>
                  <a:cubicBezTo>
                    <a:pt x="44" y="275"/>
                    <a:pt x="44" y="385"/>
                    <a:pt x="47" y="456"/>
                  </a:cubicBezTo>
                  <a:cubicBezTo>
                    <a:pt x="39" y="456"/>
                    <a:pt x="31" y="455"/>
                    <a:pt x="23" y="455"/>
                  </a:cubicBezTo>
                  <a:cubicBezTo>
                    <a:pt x="16" y="455"/>
                    <a:pt x="8" y="456"/>
                    <a:pt x="0" y="456"/>
                  </a:cubicBezTo>
                  <a:cubicBezTo>
                    <a:pt x="3" y="371"/>
                    <a:pt x="3" y="288"/>
                    <a:pt x="3" y="210"/>
                  </a:cubicBezTo>
                  <a:cubicBezTo>
                    <a:pt x="3" y="130"/>
                    <a:pt x="3" y="60"/>
                    <a:pt x="0" y="0"/>
                  </a:cubicBezTo>
                  <a:cubicBezTo>
                    <a:pt x="6" y="0"/>
                    <a:pt x="10" y="1"/>
                    <a:pt x="16" y="1"/>
                  </a:cubicBezTo>
                  <a:cubicBezTo>
                    <a:pt x="21" y="1"/>
                    <a:pt x="26" y="0"/>
                    <a:pt x="31" y="0"/>
                  </a:cubicBezTo>
                  <a:cubicBezTo>
                    <a:pt x="49" y="51"/>
                    <a:pt x="82" y="112"/>
                    <a:pt x="133" y="181"/>
                  </a:cubicBezTo>
                  <a:cubicBezTo>
                    <a:pt x="133" y="109"/>
                    <a:pt x="133" y="109"/>
                    <a:pt x="133" y="109"/>
                  </a:cubicBezTo>
                  <a:cubicBezTo>
                    <a:pt x="133" y="81"/>
                    <a:pt x="133" y="44"/>
                    <a:pt x="131" y="0"/>
                  </a:cubicBezTo>
                  <a:cubicBezTo>
                    <a:pt x="139" y="0"/>
                    <a:pt x="146" y="1"/>
                    <a:pt x="155" y="1"/>
                  </a:cubicBezTo>
                  <a:cubicBezTo>
                    <a:pt x="162" y="1"/>
                    <a:pt x="170" y="0"/>
                    <a:pt x="177" y="0"/>
                  </a:cubicBezTo>
                  <a:cubicBezTo>
                    <a:pt x="175" y="54"/>
                    <a:pt x="174" y="129"/>
                    <a:pt x="174" y="226"/>
                  </a:cubicBezTo>
                  <a:cubicBezTo>
                    <a:pt x="174" y="323"/>
                    <a:pt x="175" y="401"/>
                    <a:pt x="177" y="456"/>
                  </a:cubicBezTo>
                  <a:cubicBezTo>
                    <a:pt x="170" y="456"/>
                    <a:pt x="162" y="456"/>
                    <a:pt x="155"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p:cNvSpPr>
            <p:nvPr userDrawn="1"/>
          </p:nvSpPr>
          <p:spPr bwMode="auto">
            <a:xfrm>
              <a:off x="8039101" y="6350000"/>
              <a:ext cx="76200" cy="219075"/>
            </a:xfrm>
            <a:custGeom>
              <a:avLst/>
              <a:gdLst>
                <a:gd name="T0" fmla="*/ 160 w 160"/>
                <a:gd name="T1" fmla="*/ 26 h 456"/>
                <a:gd name="T2" fmla="*/ 160 w 160"/>
                <a:gd name="T3" fmla="*/ 41 h 456"/>
                <a:gd name="T4" fmla="*/ 128 w 160"/>
                <a:gd name="T5" fmla="*/ 40 h 456"/>
                <a:gd name="T6" fmla="*/ 110 w 160"/>
                <a:gd name="T7" fmla="*/ 41 h 456"/>
                <a:gd name="T8" fmla="*/ 108 w 160"/>
                <a:gd name="T9" fmla="*/ 189 h 456"/>
                <a:gd name="T10" fmla="*/ 110 w 160"/>
                <a:gd name="T11" fmla="*/ 456 h 456"/>
                <a:gd name="T12" fmla="*/ 87 w 160"/>
                <a:gd name="T13" fmla="*/ 455 h 456"/>
                <a:gd name="T14" fmla="*/ 65 w 160"/>
                <a:gd name="T15" fmla="*/ 456 h 456"/>
                <a:gd name="T16" fmla="*/ 66 w 160"/>
                <a:gd name="T17" fmla="*/ 258 h 456"/>
                <a:gd name="T18" fmla="*/ 65 w 160"/>
                <a:gd name="T19" fmla="*/ 41 h 456"/>
                <a:gd name="T20" fmla="*/ 49 w 160"/>
                <a:gd name="T21" fmla="*/ 40 h 456"/>
                <a:gd name="T22" fmla="*/ 0 w 160"/>
                <a:gd name="T23" fmla="*/ 41 h 456"/>
                <a:gd name="T24" fmla="*/ 1 w 160"/>
                <a:gd name="T25" fmla="*/ 21 h 456"/>
                <a:gd name="T26" fmla="*/ 4 w 160"/>
                <a:gd name="T27" fmla="*/ 0 h 456"/>
                <a:gd name="T28" fmla="*/ 88 w 160"/>
                <a:gd name="T29" fmla="*/ 2 h 456"/>
                <a:gd name="T30" fmla="*/ 160 w 160"/>
                <a:gd name="T31" fmla="*/ 0 h 456"/>
                <a:gd name="T32" fmla="*/ 160 w 160"/>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456">
                  <a:moveTo>
                    <a:pt x="160" y="26"/>
                  </a:moveTo>
                  <a:cubicBezTo>
                    <a:pt x="160" y="29"/>
                    <a:pt x="160" y="34"/>
                    <a:pt x="160" y="41"/>
                  </a:cubicBezTo>
                  <a:cubicBezTo>
                    <a:pt x="148" y="40"/>
                    <a:pt x="137" y="40"/>
                    <a:pt x="128" y="40"/>
                  </a:cubicBezTo>
                  <a:cubicBezTo>
                    <a:pt x="122" y="40"/>
                    <a:pt x="115" y="40"/>
                    <a:pt x="110" y="41"/>
                  </a:cubicBezTo>
                  <a:cubicBezTo>
                    <a:pt x="109" y="77"/>
                    <a:pt x="108" y="127"/>
                    <a:pt x="108" y="189"/>
                  </a:cubicBezTo>
                  <a:cubicBezTo>
                    <a:pt x="108" y="234"/>
                    <a:pt x="109" y="323"/>
                    <a:pt x="110" y="456"/>
                  </a:cubicBezTo>
                  <a:cubicBezTo>
                    <a:pt x="103" y="456"/>
                    <a:pt x="95" y="455"/>
                    <a:pt x="87" y="455"/>
                  </a:cubicBezTo>
                  <a:cubicBezTo>
                    <a:pt x="80" y="455"/>
                    <a:pt x="72" y="456"/>
                    <a:pt x="65" y="456"/>
                  </a:cubicBezTo>
                  <a:cubicBezTo>
                    <a:pt x="65" y="370"/>
                    <a:pt x="66" y="304"/>
                    <a:pt x="66" y="258"/>
                  </a:cubicBezTo>
                  <a:cubicBezTo>
                    <a:pt x="66" y="209"/>
                    <a:pt x="65" y="137"/>
                    <a:pt x="65" y="41"/>
                  </a:cubicBezTo>
                  <a:cubicBezTo>
                    <a:pt x="61" y="40"/>
                    <a:pt x="56" y="40"/>
                    <a:pt x="49" y="40"/>
                  </a:cubicBezTo>
                  <a:cubicBezTo>
                    <a:pt x="40" y="40"/>
                    <a:pt x="15" y="40"/>
                    <a:pt x="0" y="41"/>
                  </a:cubicBezTo>
                  <a:cubicBezTo>
                    <a:pt x="1" y="34"/>
                    <a:pt x="1" y="28"/>
                    <a:pt x="1" y="21"/>
                  </a:cubicBezTo>
                  <a:cubicBezTo>
                    <a:pt x="1" y="14"/>
                    <a:pt x="5" y="7"/>
                    <a:pt x="4" y="0"/>
                  </a:cubicBezTo>
                  <a:cubicBezTo>
                    <a:pt x="24" y="1"/>
                    <a:pt x="58" y="2"/>
                    <a:pt x="88" y="2"/>
                  </a:cubicBezTo>
                  <a:cubicBezTo>
                    <a:pt x="117" y="2"/>
                    <a:pt x="141" y="1"/>
                    <a:pt x="160" y="0"/>
                  </a:cubicBezTo>
                  <a:cubicBezTo>
                    <a:pt x="160" y="13"/>
                    <a:pt x="160" y="22"/>
                    <a:pt x="160"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8128001" y="6350000"/>
              <a:ext cx="55563"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5 w 117"/>
                <a:gd name="T11" fmla="*/ 0 h 456"/>
                <a:gd name="T12" fmla="*/ 114 w 117"/>
                <a:gd name="T13" fmla="*/ 20 h 456"/>
                <a:gd name="T14" fmla="*/ 115 w 117"/>
                <a:gd name="T15" fmla="*/ 41 h 456"/>
                <a:gd name="T16" fmla="*/ 77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7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6" y="455"/>
                    <a:pt x="17" y="456"/>
                    <a:pt x="0" y="456"/>
                  </a:cubicBezTo>
                  <a:cubicBezTo>
                    <a:pt x="1" y="348"/>
                    <a:pt x="2" y="267"/>
                    <a:pt x="2" y="215"/>
                  </a:cubicBezTo>
                  <a:cubicBezTo>
                    <a:pt x="2" y="143"/>
                    <a:pt x="1" y="71"/>
                    <a:pt x="0" y="0"/>
                  </a:cubicBezTo>
                  <a:cubicBezTo>
                    <a:pt x="27" y="0"/>
                    <a:pt x="55" y="1"/>
                    <a:pt x="85" y="1"/>
                  </a:cubicBezTo>
                  <a:cubicBezTo>
                    <a:pt x="93" y="1"/>
                    <a:pt x="103" y="0"/>
                    <a:pt x="115" y="0"/>
                  </a:cubicBezTo>
                  <a:cubicBezTo>
                    <a:pt x="114" y="7"/>
                    <a:pt x="114" y="14"/>
                    <a:pt x="114" y="20"/>
                  </a:cubicBezTo>
                  <a:cubicBezTo>
                    <a:pt x="114" y="27"/>
                    <a:pt x="114" y="34"/>
                    <a:pt x="115" y="41"/>
                  </a:cubicBezTo>
                  <a:cubicBezTo>
                    <a:pt x="101" y="40"/>
                    <a:pt x="88" y="40"/>
                    <a:pt x="77" y="40"/>
                  </a:cubicBezTo>
                  <a:cubicBezTo>
                    <a:pt x="65" y="40"/>
                    <a:pt x="55"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7"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6"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noEditPoints="1"/>
            </p:cNvSpPr>
            <p:nvPr userDrawn="1"/>
          </p:nvSpPr>
          <p:spPr bwMode="auto">
            <a:xfrm>
              <a:off x="8199438" y="6350000"/>
              <a:ext cx="84138" cy="219075"/>
            </a:xfrm>
            <a:custGeom>
              <a:avLst/>
              <a:gdLst>
                <a:gd name="T0" fmla="*/ 152 w 176"/>
                <a:gd name="T1" fmla="*/ 455 h 456"/>
                <a:gd name="T2" fmla="*/ 128 w 176"/>
                <a:gd name="T3" fmla="*/ 456 h 456"/>
                <a:gd name="T4" fmla="*/ 63 w 176"/>
                <a:gd name="T5" fmla="*/ 238 h 456"/>
                <a:gd name="T6" fmla="*/ 45 w 176"/>
                <a:gd name="T7" fmla="*/ 241 h 456"/>
                <a:gd name="T8" fmla="*/ 43 w 176"/>
                <a:gd name="T9" fmla="*/ 304 h 456"/>
                <a:gd name="T10" fmla="*/ 45 w 176"/>
                <a:gd name="T11" fmla="*/ 456 h 456"/>
                <a:gd name="T12" fmla="*/ 22 w 176"/>
                <a:gd name="T13" fmla="*/ 455 h 456"/>
                <a:gd name="T14" fmla="*/ 0 w 176"/>
                <a:gd name="T15" fmla="*/ 456 h 456"/>
                <a:gd name="T16" fmla="*/ 2 w 176"/>
                <a:gd name="T17" fmla="*/ 245 h 456"/>
                <a:gd name="T18" fmla="*/ 0 w 176"/>
                <a:gd name="T19" fmla="*/ 0 h 456"/>
                <a:gd name="T20" fmla="*/ 23 w 176"/>
                <a:gd name="T21" fmla="*/ 1 h 456"/>
                <a:gd name="T22" fmla="*/ 59 w 176"/>
                <a:gd name="T23" fmla="*/ 0 h 456"/>
                <a:gd name="T24" fmla="*/ 151 w 176"/>
                <a:gd name="T25" fmla="*/ 103 h 456"/>
                <a:gd name="T26" fmla="*/ 100 w 176"/>
                <a:gd name="T27" fmla="*/ 222 h 456"/>
                <a:gd name="T28" fmla="*/ 176 w 176"/>
                <a:gd name="T29" fmla="*/ 456 h 456"/>
                <a:gd name="T30" fmla="*/ 152 w 176"/>
                <a:gd name="T31" fmla="*/ 455 h 456"/>
                <a:gd name="T32" fmla="*/ 110 w 176"/>
                <a:gd name="T33" fmla="*/ 103 h 456"/>
                <a:gd name="T34" fmla="*/ 52 w 176"/>
                <a:gd name="T35" fmla="*/ 40 h 456"/>
                <a:gd name="T36" fmla="*/ 45 w 176"/>
                <a:gd name="T37" fmla="*/ 40 h 456"/>
                <a:gd name="T38" fmla="*/ 45 w 176"/>
                <a:gd name="T39" fmla="*/ 197 h 456"/>
                <a:gd name="T40" fmla="*/ 110 w 176"/>
                <a:gd name="T41" fmla="*/ 10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456">
                  <a:moveTo>
                    <a:pt x="152" y="455"/>
                  </a:moveTo>
                  <a:cubicBezTo>
                    <a:pt x="144" y="455"/>
                    <a:pt x="136" y="456"/>
                    <a:pt x="128" y="456"/>
                  </a:cubicBezTo>
                  <a:cubicBezTo>
                    <a:pt x="109" y="412"/>
                    <a:pt x="87" y="339"/>
                    <a:pt x="63" y="238"/>
                  </a:cubicBezTo>
                  <a:cubicBezTo>
                    <a:pt x="56" y="239"/>
                    <a:pt x="50" y="241"/>
                    <a:pt x="45" y="241"/>
                  </a:cubicBezTo>
                  <a:cubicBezTo>
                    <a:pt x="44" y="257"/>
                    <a:pt x="43" y="278"/>
                    <a:pt x="43" y="304"/>
                  </a:cubicBezTo>
                  <a:cubicBezTo>
                    <a:pt x="43" y="320"/>
                    <a:pt x="44" y="371"/>
                    <a:pt x="45" y="456"/>
                  </a:cubicBezTo>
                  <a:cubicBezTo>
                    <a:pt x="37" y="456"/>
                    <a:pt x="30" y="455"/>
                    <a:pt x="22" y="455"/>
                  </a:cubicBezTo>
                  <a:cubicBezTo>
                    <a:pt x="14" y="455"/>
                    <a:pt x="8" y="456"/>
                    <a:pt x="0" y="456"/>
                  </a:cubicBezTo>
                  <a:cubicBezTo>
                    <a:pt x="2" y="393"/>
                    <a:pt x="2" y="322"/>
                    <a:pt x="2" y="245"/>
                  </a:cubicBezTo>
                  <a:cubicBezTo>
                    <a:pt x="2" y="174"/>
                    <a:pt x="2" y="92"/>
                    <a:pt x="0" y="0"/>
                  </a:cubicBezTo>
                  <a:cubicBezTo>
                    <a:pt x="8" y="1"/>
                    <a:pt x="16" y="1"/>
                    <a:pt x="23" y="1"/>
                  </a:cubicBezTo>
                  <a:cubicBezTo>
                    <a:pt x="37" y="1"/>
                    <a:pt x="49" y="0"/>
                    <a:pt x="59" y="0"/>
                  </a:cubicBezTo>
                  <a:cubicBezTo>
                    <a:pt x="116" y="0"/>
                    <a:pt x="151" y="40"/>
                    <a:pt x="151" y="103"/>
                  </a:cubicBezTo>
                  <a:cubicBezTo>
                    <a:pt x="151" y="157"/>
                    <a:pt x="136" y="194"/>
                    <a:pt x="100" y="222"/>
                  </a:cubicBezTo>
                  <a:cubicBezTo>
                    <a:pt x="124" y="320"/>
                    <a:pt x="149" y="398"/>
                    <a:pt x="176" y="456"/>
                  </a:cubicBezTo>
                  <a:cubicBezTo>
                    <a:pt x="168" y="456"/>
                    <a:pt x="160" y="455"/>
                    <a:pt x="152" y="455"/>
                  </a:cubicBezTo>
                  <a:close/>
                  <a:moveTo>
                    <a:pt x="110" y="103"/>
                  </a:moveTo>
                  <a:cubicBezTo>
                    <a:pt x="110" y="59"/>
                    <a:pt x="93" y="40"/>
                    <a:pt x="52" y="40"/>
                  </a:cubicBezTo>
                  <a:cubicBezTo>
                    <a:pt x="45" y="40"/>
                    <a:pt x="45" y="40"/>
                    <a:pt x="45" y="40"/>
                  </a:cubicBezTo>
                  <a:cubicBezTo>
                    <a:pt x="45" y="197"/>
                    <a:pt x="45" y="197"/>
                    <a:pt x="45" y="197"/>
                  </a:cubicBezTo>
                  <a:cubicBezTo>
                    <a:pt x="87" y="193"/>
                    <a:pt x="110" y="161"/>
                    <a:pt x="110" y="10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8272463" y="6302375"/>
              <a:ext cx="92075" cy="266700"/>
            </a:xfrm>
            <a:custGeom>
              <a:avLst/>
              <a:gdLst>
                <a:gd name="T0" fmla="*/ 60 w 190"/>
                <a:gd name="T1" fmla="*/ 136 h 554"/>
                <a:gd name="T2" fmla="*/ 105 w 190"/>
                <a:gd name="T3" fmla="*/ 240 h 554"/>
                <a:gd name="T4" fmla="*/ 190 w 190"/>
                <a:gd name="T5" fmla="*/ 418 h 554"/>
                <a:gd name="T6" fmla="*/ 23 w 190"/>
                <a:gd name="T7" fmla="*/ 554 h 554"/>
                <a:gd name="T8" fmla="*/ 0 w 190"/>
                <a:gd name="T9" fmla="*/ 512 h 554"/>
                <a:gd name="T10" fmla="*/ 145 w 190"/>
                <a:gd name="T11" fmla="*/ 422 h 554"/>
                <a:gd name="T12" fmla="*/ 80 w 190"/>
                <a:gd name="T13" fmla="*/ 279 h 554"/>
                <a:gd name="T14" fmla="*/ 15 w 190"/>
                <a:gd name="T15" fmla="*/ 138 h 554"/>
                <a:gd name="T16" fmla="*/ 145 w 190"/>
                <a:gd name="T17" fmla="*/ 0 h 554"/>
                <a:gd name="T18" fmla="*/ 162 w 190"/>
                <a:gd name="T19" fmla="*/ 38 h 554"/>
                <a:gd name="T20" fmla="*/ 60 w 190"/>
                <a:gd name="T21" fmla="*/ 13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554">
                  <a:moveTo>
                    <a:pt x="60" y="136"/>
                  </a:moveTo>
                  <a:cubicBezTo>
                    <a:pt x="60" y="170"/>
                    <a:pt x="78" y="200"/>
                    <a:pt x="105" y="240"/>
                  </a:cubicBezTo>
                  <a:cubicBezTo>
                    <a:pt x="153" y="308"/>
                    <a:pt x="190" y="359"/>
                    <a:pt x="190" y="418"/>
                  </a:cubicBezTo>
                  <a:cubicBezTo>
                    <a:pt x="190" y="490"/>
                    <a:pt x="108" y="535"/>
                    <a:pt x="23" y="554"/>
                  </a:cubicBezTo>
                  <a:cubicBezTo>
                    <a:pt x="18" y="541"/>
                    <a:pt x="8" y="525"/>
                    <a:pt x="0" y="512"/>
                  </a:cubicBezTo>
                  <a:cubicBezTo>
                    <a:pt x="66" y="502"/>
                    <a:pt x="145" y="473"/>
                    <a:pt x="145" y="422"/>
                  </a:cubicBezTo>
                  <a:cubicBezTo>
                    <a:pt x="145" y="376"/>
                    <a:pt x="118" y="333"/>
                    <a:pt x="80" y="279"/>
                  </a:cubicBezTo>
                  <a:cubicBezTo>
                    <a:pt x="43" y="227"/>
                    <a:pt x="15" y="188"/>
                    <a:pt x="15" y="138"/>
                  </a:cubicBezTo>
                  <a:cubicBezTo>
                    <a:pt x="15" y="67"/>
                    <a:pt x="62" y="15"/>
                    <a:pt x="145" y="0"/>
                  </a:cubicBezTo>
                  <a:cubicBezTo>
                    <a:pt x="150" y="14"/>
                    <a:pt x="156" y="27"/>
                    <a:pt x="162" y="38"/>
                  </a:cubicBezTo>
                  <a:cubicBezTo>
                    <a:pt x="98" y="45"/>
                    <a:pt x="60" y="83"/>
                    <a:pt x="60" y="13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8343901" y="6350000"/>
              <a:ext cx="93663" cy="219075"/>
            </a:xfrm>
            <a:custGeom>
              <a:avLst/>
              <a:gdLst>
                <a:gd name="T0" fmla="*/ 118 w 193"/>
                <a:gd name="T1" fmla="*/ 212 h 456"/>
                <a:gd name="T2" fmla="*/ 118 w 193"/>
                <a:gd name="T3" fmla="*/ 387 h 456"/>
                <a:gd name="T4" fmla="*/ 118 w 193"/>
                <a:gd name="T5" fmla="*/ 456 h 456"/>
                <a:gd name="T6" fmla="*/ 95 w 193"/>
                <a:gd name="T7" fmla="*/ 456 h 456"/>
                <a:gd name="T8" fmla="*/ 73 w 193"/>
                <a:gd name="T9" fmla="*/ 456 h 456"/>
                <a:gd name="T10" fmla="*/ 74 w 193"/>
                <a:gd name="T11" fmla="*/ 333 h 456"/>
                <a:gd name="T12" fmla="*/ 73 w 193"/>
                <a:gd name="T13" fmla="*/ 212 h 456"/>
                <a:gd name="T14" fmla="*/ 0 w 193"/>
                <a:gd name="T15" fmla="*/ 0 h 456"/>
                <a:gd name="T16" fmla="*/ 25 w 193"/>
                <a:gd name="T17" fmla="*/ 1 h 456"/>
                <a:gd name="T18" fmla="*/ 48 w 193"/>
                <a:gd name="T19" fmla="*/ 0 h 456"/>
                <a:gd name="T20" fmla="*/ 96 w 193"/>
                <a:gd name="T21" fmla="*/ 158 h 456"/>
                <a:gd name="T22" fmla="*/ 144 w 193"/>
                <a:gd name="T23" fmla="*/ 0 h 456"/>
                <a:gd name="T24" fmla="*/ 169 w 193"/>
                <a:gd name="T25" fmla="*/ 1 h 456"/>
                <a:gd name="T26" fmla="*/ 193 w 193"/>
                <a:gd name="T27" fmla="*/ 0 h 456"/>
                <a:gd name="T28" fmla="*/ 118 w 193"/>
                <a:gd name="T29" fmla="*/ 21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3" h="456">
                  <a:moveTo>
                    <a:pt x="118" y="212"/>
                  </a:moveTo>
                  <a:cubicBezTo>
                    <a:pt x="118" y="286"/>
                    <a:pt x="118" y="345"/>
                    <a:pt x="118" y="387"/>
                  </a:cubicBezTo>
                  <a:cubicBezTo>
                    <a:pt x="118" y="418"/>
                    <a:pt x="118" y="442"/>
                    <a:pt x="118" y="456"/>
                  </a:cubicBezTo>
                  <a:cubicBezTo>
                    <a:pt x="110" y="456"/>
                    <a:pt x="102" y="456"/>
                    <a:pt x="95" y="456"/>
                  </a:cubicBezTo>
                  <a:cubicBezTo>
                    <a:pt x="87" y="456"/>
                    <a:pt x="80" y="456"/>
                    <a:pt x="73" y="456"/>
                  </a:cubicBezTo>
                  <a:cubicBezTo>
                    <a:pt x="74" y="415"/>
                    <a:pt x="74" y="374"/>
                    <a:pt x="74" y="333"/>
                  </a:cubicBezTo>
                  <a:cubicBezTo>
                    <a:pt x="74" y="284"/>
                    <a:pt x="74" y="244"/>
                    <a:pt x="73" y="212"/>
                  </a:cubicBezTo>
                  <a:cubicBezTo>
                    <a:pt x="65" y="188"/>
                    <a:pt x="41" y="117"/>
                    <a:pt x="0" y="0"/>
                  </a:cubicBezTo>
                  <a:cubicBezTo>
                    <a:pt x="8" y="0"/>
                    <a:pt x="17" y="1"/>
                    <a:pt x="25" y="1"/>
                  </a:cubicBezTo>
                  <a:cubicBezTo>
                    <a:pt x="33" y="1"/>
                    <a:pt x="41" y="0"/>
                    <a:pt x="48" y="0"/>
                  </a:cubicBezTo>
                  <a:cubicBezTo>
                    <a:pt x="61" y="54"/>
                    <a:pt x="76" y="106"/>
                    <a:pt x="96" y="158"/>
                  </a:cubicBezTo>
                  <a:cubicBezTo>
                    <a:pt x="114" y="109"/>
                    <a:pt x="128" y="56"/>
                    <a:pt x="144" y="0"/>
                  </a:cubicBezTo>
                  <a:cubicBezTo>
                    <a:pt x="153" y="0"/>
                    <a:pt x="160" y="1"/>
                    <a:pt x="169" y="1"/>
                  </a:cubicBezTo>
                  <a:cubicBezTo>
                    <a:pt x="177" y="1"/>
                    <a:pt x="185" y="0"/>
                    <a:pt x="193" y="0"/>
                  </a:cubicBezTo>
                  <a:cubicBezTo>
                    <a:pt x="177" y="40"/>
                    <a:pt x="153" y="111"/>
                    <a:pt x="118" y="212"/>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8432801" y="6348413"/>
              <a:ext cx="103188" cy="225425"/>
            </a:xfrm>
            <a:custGeom>
              <a:avLst/>
              <a:gdLst>
                <a:gd name="T0" fmla="*/ 45 w 212"/>
                <a:gd name="T1" fmla="*/ 111 h 467"/>
                <a:gd name="T2" fmla="*/ 102 w 212"/>
                <a:gd name="T3" fmla="*/ 217 h 467"/>
                <a:gd name="T4" fmla="*/ 158 w 212"/>
                <a:gd name="T5" fmla="*/ 341 h 467"/>
                <a:gd name="T6" fmla="*/ 40 w 212"/>
                <a:gd name="T7" fmla="*/ 467 h 467"/>
                <a:gd name="T8" fmla="*/ 17 w 212"/>
                <a:gd name="T9" fmla="*/ 428 h 467"/>
                <a:gd name="T10" fmla="*/ 114 w 212"/>
                <a:gd name="T11" fmla="*/ 345 h 467"/>
                <a:gd name="T12" fmla="*/ 57 w 212"/>
                <a:gd name="T13" fmla="*/ 227 h 467"/>
                <a:gd name="T14" fmla="*/ 0 w 212"/>
                <a:gd name="T15" fmla="*/ 112 h 467"/>
                <a:gd name="T16" fmla="*/ 148 w 212"/>
                <a:gd name="T17" fmla="*/ 1 h 467"/>
                <a:gd name="T18" fmla="*/ 171 w 212"/>
                <a:gd name="T19" fmla="*/ 40 h 467"/>
                <a:gd name="T20" fmla="*/ 45 w 212"/>
                <a:gd name="T21" fmla="*/ 11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67">
                  <a:moveTo>
                    <a:pt x="45" y="111"/>
                  </a:moveTo>
                  <a:cubicBezTo>
                    <a:pt x="46" y="143"/>
                    <a:pt x="70" y="173"/>
                    <a:pt x="102" y="217"/>
                  </a:cubicBezTo>
                  <a:cubicBezTo>
                    <a:pt x="136" y="264"/>
                    <a:pt x="158" y="301"/>
                    <a:pt x="158" y="341"/>
                  </a:cubicBezTo>
                  <a:cubicBezTo>
                    <a:pt x="158" y="403"/>
                    <a:pt x="116" y="451"/>
                    <a:pt x="40" y="467"/>
                  </a:cubicBezTo>
                  <a:cubicBezTo>
                    <a:pt x="32" y="452"/>
                    <a:pt x="25" y="439"/>
                    <a:pt x="17" y="428"/>
                  </a:cubicBezTo>
                  <a:cubicBezTo>
                    <a:pt x="79" y="420"/>
                    <a:pt x="114" y="386"/>
                    <a:pt x="114" y="345"/>
                  </a:cubicBezTo>
                  <a:cubicBezTo>
                    <a:pt x="114" y="305"/>
                    <a:pt x="91" y="272"/>
                    <a:pt x="57" y="227"/>
                  </a:cubicBezTo>
                  <a:cubicBezTo>
                    <a:pt x="25" y="184"/>
                    <a:pt x="0" y="150"/>
                    <a:pt x="0" y="112"/>
                  </a:cubicBezTo>
                  <a:cubicBezTo>
                    <a:pt x="0" y="49"/>
                    <a:pt x="57" y="0"/>
                    <a:pt x="148" y="1"/>
                  </a:cubicBezTo>
                  <a:cubicBezTo>
                    <a:pt x="212" y="2"/>
                    <a:pt x="121" y="43"/>
                    <a:pt x="171" y="40"/>
                  </a:cubicBezTo>
                  <a:cubicBezTo>
                    <a:pt x="91" y="45"/>
                    <a:pt x="43" y="65"/>
                    <a:pt x="45" y="111"/>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8505826" y="6350000"/>
              <a:ext cx="71438" cy="219075"/>
            </a:xfrm>
            <a:custGeom>
              <a:avLst/>
              <a:gdLst>
                <a:gd name="T0" fmla="*/ 146 w 147"/>
                <a:gd name="T1" fmla="*/ 26 h 456"/>
                <a:gd name="T2" fmla="*/ 147 w 147"/>
                <a:gd name="T3" fmla="*/ 41 h 456"/>
                <a:gd name="T4" fmla="*/ 115 w 147"/>
                <a:gd name="T5" fmla="*/ 40 h 456"/>
                <a:gd name="T6" fmla="*/ 97 w 147"/>
                <a:gd name="T7" fmla="*/ 41 h 456"/>
                <a:gd name="T8" fmla="*/ 95 w 147"/>
                <a:gd name="T9" fmla="*/ 189 h 456"/>
                <a:gd name="T10" fmla="*/ 97 w 147"/>
                <a:gd name="T11" fmla="*/ 456 h 456"/>
                <a:gd name="T12" fmla="*/ 74 w 147"/>
                <a:gd name="T13" fmla="*/ 455 h 456"/>
                <a:gd name="T14" fmla="*/ 51 w 147"/>
                <a:gd name="T15" fmla="*/ 456 h 456"/>
                <a:gd name="T16" fmla="*/ 53 w 147"/>
                <a:gd name="T17" fmla="*/ 258 h 456"/>
                <a:gd name="T18" fmla="*/ 51 w 147"/>
                <a:gd name="T19" fmla="*/ 41 h 456"/>
                <a:gd name="T20" fmla="*/ 36 w 147"/>
                <a:gd name="T21" fmla="*/ 40 h 456"/>
                <a:gd name="T22" fmla="*/ 0 w 147"/>
                <a:gd name="T23" fmla="*/ 41 h 456"/>
                <a:gd name="T24" fmla="*/ 0 w 147"/>
                <a:gd name="T25" fmla="*/ 21 h 456"/>
                <a:gd name="T26" fmla="*/ 0 w 147"/>
                <a:gd name="T27" fmla="*/ 0 h 456"/>
                <a:gd name="T28" fmla="*/ 75 w 147"/>
                <a:gd name="T29" fmla="*/ 2 h 456"/>
                <a:gd name="T30" fmla="*/ 147 w 147"/>
                <a:gd name="T31" fmla="*/ 0 h 456"/>
                <a:gd name="T32" fmla="*/ 146 w 147"/>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456">
                  <a:moveTo>
                    <a:pt x="146" y="26"/>
                  </a:moveTo>
                  <a:cubicBezTo>
                    <a:pt x="146" y="29"/>
                    <a:pt x="147" y="34"/>
                    <a:pt x="147" y="41"/>
                  </a:cubicBezTo>
                  <a:cubicBezTo>
                    <a:pt x="135" y="40"/>
                    <a:pt x="124" y="40"/>
                    <a:pt x="115" y="40"/>
                  </a:cubicBezTo>
                  <a:cubicBezTo>
                    <a:pt x="108" y="40"/>
                    <a:pt x="102" y="40"/>
                    <a:pt x="97" y="41"/>
                  </a:cubicBezTo>
                  <a:cubicBezTo>
                    <a:pt x="95" y="77"/>
                    <a:pt x="95" y="127"/>
                    <a:pt x="95" y="189"/>
                  </a:cubicBezTo>
                  <a:cubicBezTo>
                    <a:pt x="95" y="234"/>
                    <a:pt x="95" y="323"/>
                    <a:pt x="97" y="456"/>
                  </a:cubicBezTo>
                  <a:cubicBezTo>
                    <a:pt x="89" y="456"/>
                    <a:pt x="82" y="455"/>
                    <a:pt x="74" y="455"/>
                  </a:cubicBezTo>
                  <a:cubicBezTo>
                    <a:pt x="67" y="455"/>
                    <a:pt x="59" y="456"/>
                    <a:pt x="51" y="456"/>
                  </a:cubicBezTo>
                  <a:cubicBezTo>
                    <a:pt x="52" y="370"/>
                    <a:pt x="53" y="304"/>
                    <a:pt x="53" y="258"/>
                  </a:cubicBezTo>
                  <a:cubicBezTo>
                    <a:pt x="53" y="209"/>
                    <a:pt x="52" y="137"/>
                    <a:pt x="51" y="41"/>
                  </a:cubicBezTo>
                  <a:cubicBezTo>
                    <a:pt x="48" y="40"/>
                    <a:pt x="43" y="40"/>
                    <a:pt x="36" y="40"/>
                  </a:cubicBezTo>
                  <a:cubicBezTo>
                    <a:pt x="27" y="40"/>
                    <a:pt x="15" y="40"/>
                    <a:pt x="0" y="41"/>
                  </a:cubicBezTo>
                  <a:cubicBezTo>
                    <a:pt x="0" y="34"/>
                    <a:pt x="0" y="28"/>
                    <a:pt x="0" y="21"/>
                  </a:cubicBezTo>
                  <a:cubicBezTo>
                    <a:pt x="0" y="14"/>
                    <a:pt x="0" y="7"/>
                    <a:pt x="0" y="0"/>
                  </a:cubicBezTo>
                  <a:cubicBezTo>
                    <a:pt x="19" y="1"/>
                    <a:pt x="45" y="2"/>
                    <a:pt x="75" y="2"/>
                  </a:cubicBezTo>
                  <a:cubicBezTo>
                    <a:pt x="104" y="2"/>
                    <a:pt x="128" y="1"/>
                    <a:pt x="147" y="0"/>
                  </a:cubicBezTo>
                  <a:cubicBezTo>
                    <a:pt x="147" y="13"/>
                    <a:pt x="146" y="22"/>
                    <a:pt x="146"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8588376" y="6350000"/>
              <a:ext cx="57150"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4 w 117"/>
                <a:gd name="T11" fmla="*/ 0 h 456"/>
                <a:gd name="T12" fmla="*/ 114 w 117"/>
                <a:gd name="T13" fmla="*/ 20 h 456"/>
                <a:gd name="T14" fmla="*/ 114 w 117"/>
                <a:gd name="T15" fmla="*/ 41 h 456"/>
                <a:gd name="T16" fmla="*/ 76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6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5" y="455"/>
                    <a:pt x="17" y="456"/>
                    <a:pt x="0" y="456"/>
                  </a:cubicBezTo>
                  <a:cubicBezTo>
                    <a:pt x="1" y="348"/>
                    <a:pt x="2" y="267"/>
                    <a:pt x="2" y="215"/>
                  </a:cubicBezTo>
                  <a:cubicBezTo>
                    <a:pt x="2" y="143"/>
                    <a:pt x="1" y="71"/>
                    <a:pt x="0" y="0"/>
                  </a:cubicBezTo>
                  <a:cubicBezTo>
                    <a:pt x="27" y="0"/>
                    <a:pt x="55" y="1"/>
                    <a:pt x="85" y="1"/>
                  </a:cubicBezTo>
                  <a:cubicBezTo>
                    <a:pt x="93" y="1"/>
                    <a:pt x="103" y="0"/>
                    <a:pt x="114" y="0"/>
                  </a:cubicBezTo>
                  <a:cubicBezTo>
                    <a:pt x="114" y="7"/>
                    <a:pt x="114" y="14"/>
                    <a:pt x="114" y="20"/>
                  </a:cubicBezTo>
                  <a:cubicBezTo>
                    <a:pt x="114" y="27"/>
                    <a:pt x="114" y="34"/>
                    <a:pt x="114" y="41"/>
                  </a:cubicBezTo>
                  <a:cubicBezTo>
                    <a:pt x="101" y="40"/>
                    <a:pt x="88" y="40"/>
                    <a:pt x="76" y="40"/>
                  </a:cubicBezTo>
                  <a:cubicBezTo>
                    <a:pt x="65" y="40"/>
                    <a:pt x="54"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6"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5"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8656638" y="6350000"/>
              <a:ext cx="127000" cy="219075"/>
            </a:xfrm>
            <a:custGeom>
              <a:avLst/>
              <a:gdLst>
                <a:gd name="T0" fmla="*/ 239 w 262"/>
                <a:gd name="T1" fmla="*/ 456 h 456"/>
                <a:gd name="T2" fmla="*/ 215 w 262"/>
                <a:gd name="T3" fmla="*/ 456 h 456"/>
                <a:gd name="T4" fmla="*/ 190 w 262"/>
                <a:gd name="T5" fmla="*/ 136 h 456"/>
                <a:gd name="T6" fmla="*/ 187 w 262"/>
                <a:gd name="T7" fmla="*/ 136 h 456"/>
                <a:gd name="T8" fmla="*/ 147 w 262"/>
                <a:gd name="T9" fmla="*/ 358 h 456"/>
                <a:gd name="T10" fmla="*/ 129 w 262"/>
                <a:gd name="T11" fmla="*/ 358 h 456"/>
                <a:gd name="T12" fmla="*/ 112 w 262"/>
                <a:gd name="T13" fmla="*/ 358 h 456"/>
                <a:gd name="T14" fmla="*/ 73 w 262"/>
                <a:gd name="T15" fmla="*/ 136 h 456"/>
                <a:gd name="T16" fmla="*/ 71 w 262"/>
                <a:gd name="T17" fmla="*/ 136 h 456"/>
                <a:gd name="T18" fmla="*/ 47 w 262"/>
                <a:gd name="T19" fmla="*/ 456 h 456"/>
                <a:gd name="T20" fmla="*/ 24 w 262"/>
                <a:gd name="T21" fmla="*/ 455 h 456"/>
                <a:gd name="T22" fmla="*/ 0 w 262"/>
                <a:gd name="T23" fmla="*/ 456 h 456"/>
                <a:gd name="T24" fmla="*/ 47 w 262"/>
                <a:gd name="T25" fmla="*/ 0 h 456"/>
                <a:gd name="T26" fmla="*/ 66 w 262"/>
                <a:gd name="T27" fmla="*/ 1 h 456"/>
                <a:gd name="T28" fmla="*/ 87 w 262"/>
                <a:gd name="T29" fmla="*/ 0 h 456"/>
                <a:gd name="T30" fmla="*/ 129 w 262"/>
                <a:gd name="T31" fmla="*/ 289 h 456"/>
                <a:gd name="T32" fmla="*/ 132 w 262"/>
                <a:gd name="T33" fmla="*/ 289 h 456"/>
                <a:gd name="T34" fmla="*/ 176 w 262"/>
                <a:gd name="T35" fmla="*/ 0 h 456"/>
                <a:gd name="T36" fmla="*/ 196 w 262"/>
                <a:gd name="T37" fmla="*/ 1 h 456"/>
                <a:gd name="T38" fmla="*/ 215 w 262"/>
                <a:gd name="T39" fmla="*/ 0 h 456"/>
                <a:gd name="T40" fmla="*/ 262 w 262"/>
                <a:gd name="T41" fmla="*/ 456 h 456"/>
                <a:gd name="T42" fmla="*/ 239 w 262"/>
                <a:gd name="T43"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56">
                  <a:moveTo>
                    <a:pt x="239" y="456"/>
                  </a:moveTo>
                  <a:cubicBezTo>
                    <a:pt x="231" y="456"/>
                    <a:pt x="224" y="456"/>
                    <a:pt x="215" y="456"/>
                  </a:cubicBezTo>
                  <a:cubicBezTo>
                    <a:pt x="208" y="355"/>
                    <a:pt x="199" y="248"/>
                    <a:pt x="190" y="136"/>
                  </a:cubicBezTo>
                  <a:cubicBezTo>
                    <a:pt x="187" y="136"/>
                    <a:pt x="187" y="136"/>
                    <a:pt x="187" y="136"/>
                  </a:cubicBezTo>
                  <a:cubicBezTo>
                    <a:pt x="180" y="175"/>
                    <a:pt x="167" y="250"/>
                    <a:pt x="147" y="358"/>
                  </a:cubicBezTo>
                  <a:cubicBezTo>
                    <a:pt x="142" y="358"/>
                    <a:pt x="136" y="358"/>
                    <a:pt x="129" y="358"/>
                  </a:cubicBezTo>
                  <a:cubicBezTo>
                    <a:pt x="124" y="358"/>
                    <a:pt x="118" y="358"/>
                    <a:pt x="112" y="358"/>
                  </a:cubicBezTo>
                  <a:cubicBezTo>
                    <a:pt x="103" y="308"/>
                    <a:pt x="90" y="234"/>
                    <a:pt x="73" y="136"/>
                  </a:cubicBezTo>
                  <a:cubicBezTo>
                    <a:pt x="71" y="136"/>
                    <a:pt x="71" y="136"/>
                    <a:pt x="71" y="136"/>
                  </a:cubicBezTo>
                  <a:cubicBezTo>
                    <a:pt x="60" y="256"/>
                    <a:pt x="53" y="363"/>
                    <a:pt x="47" y="456"/>
                  </a:cubicBezTo>
                  <a:cubicBezTo>
                    <a:pt x="40" y="456"/>
                    <a:pt x="31" y="455"/>
                    <a:pt x="24" y="455"/>
                  </a:cubicBezTo>
                  <a:cubicBezTo>
                    <a:pt x="15" y="455"/>
                    <a:pt x="8" y="456"/>
                    <a:pt x="0" y="456"/>
                  </a:cubicBezTo>
                  <a:cubicBezTo>
                    <a:pt x="19" y="316"/>
                    <a:pt x="34" y="164"/>
                    <a:pt x="47" y="0"/>
                  </a:cubicBezTo>
                  <a:cubicBezTo>
                    <a:pt x="53" y="1"/>
                    <a:pt x="60" y="1"/>
                    <a:pt x="66" y="1"/>
                  </a:cubicBezTo>
                  <a:cubicBezTo>
                    <a:pt x="73" y="1"/>
                    <a:pt x="80" y="1"/>
                    <a:pt x="87" y="0"/>
                  </a:cubicBezTo>
                  <a:cubicBezTo>
                    <a:pt x="91" y="44"/>
                    <a:pt x="105" y="140"/>
                    <a:pt x="129" y="289"/>
                  </a:cubicBezTo>
                  <a:cubicBezTo>
                    <a:pt x="132" y="289"/>
                    <a:pt x="132" y="289"/>
                    <a:pt x="132" y="289"/>
                  </a:cubicBezTo>
                  <a:cubicBezTo>
                    <a:pt x="157" y="130"/>
                    <a:pt x="173" y="34"/>
                    <a:pt x="176" y="0"/>
                  </a:cubicBezTo>
                  <a:cubicBezTo>
                    <a:pt x="183" y="0"/>
                    <a:pt x="189" y="1"/>
                    <a:pt x="196" y="1"/>
                  </a:cubicBezTo>
                  <a:cubicBezTo>
                    <a:pt x="202" y="1"/>
                    <a:pt x="209" y="0"/>
                    <a:pt x="215" y="0"/>
                  </a:cubicBezTo>
                  <a:cubicBezTo>
                    <a:pt x="231" y="196"/>
                    <a:pt x="247" y="348"/>
                    <a:pt x="262" y="456"/>
                  </a:cubicBezTo>
                  <a:cubicBezTo>
                    <a:pt x="255" y="456"/>
                    <a:pt x="247" y="456"/>
                    <a:pt x="239"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8775701" y="6345238"/>
              <a:ext cx="80963" cy="223838"/>
            </a:xfrm>
            <a:custGeom>
              <a:avLst/>
              <a:gdLst>
                <a:gd name="T0" fmla="*/ 54 w 167"/>
                <a:gd name="T1" fmla="*/ 119 h 465"/>
                <a:gd name="T2" fmla="*/ 111 w 167"/>
                <a:gd name="T3" fmla="*/ 225 h 465"/>
                <a:gd name="T4" fmla="*/ 167 w 167"/>
                <a:gd name="T5" fmla="*/ 349 h 465"/>
                <a:gd name="T6" fmla="*/ 16 w 167"/>
                <a:gd name="T7" fmla="*/ 465 h 465"/>
                <a:gd name="T8" fmla="*/ 0 w 167"/>
                <a:gd name="T9" fmla="*/ 421 h 465"/>
                <a:gd name="T10" fmla="*/ 123 w 167"/>
                <a:gd name="T11" fmla="*/ 353 h 465"/>
                <a:gd name="T12" fmla="*/ 66 w 167"/>
                <a:gd name="T13" fmla="*/ 235 h 465"/>
                <a:gd name="T14" fmla="*/ 9 w 167"/>
                <a:gd name="T15" fmla="*/ 120 h 465"/>
                <a:gd name="T16" fmla="*/ 127 w 167"/>
                <a:gd name="T17" fmla="*/ 0 h 465"/>
                <a:gd name="T18" fmla="*/ 145 w 167"/>
                <a:gd name="T19" fmla="*/ 37 h 465"/>
                <a:gd name="T20" fmla="*/ 54 w 167"/>
                <a:gd name="T21" fmla="*/ 1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465">
                  <a:moveTo>
                    <a:pt x="54" y="119"/>
                  </a:moveTo>
                  <a:cubicBezTo>
                    <a:pt x="54" y="151"/>
                    <a:pt x="79" y="181"/>
                    <a:pt x="111" y="225"/>
                  </a:cubicBezTo>
                  <a:cubicBezTo>
                    <a:pt x="145" y="272"/>
                    <a:pt x="167" y="309"/>
                    <a:pt x="167" y="349"/>
                  </a:cubicBezTo>
                  <a:cubicBezTo>
                    <a:pt x="167" y="411"/>
                    <a:pt x="92" y="449"/>
                    <a:pt x="16" y="465"/>
                  </a:cubicBezTo>
                  <a:cubicBezTo>
                    <a:pt x="9" y="451"/>
                    <a:pt x="14" y="418"/>
                    <a:pt x="0" y="421"/>
                  </a:cubicBezTo>
                  <a:cubicBezTo>
                    <a:pt x="61" y="409"/>
                    <a:pt x="123" y="394"/>
                    <a:pt x="123" y="353"/>
                  </a:cubicBezTo>
                  <a:cubicBezTo>
                    <a:pt x="123" y="313"/>
                    <a:pt x="99" y="280"/>
                    <a:pt x="66" y="235"/>
                  </a:cubicBezTo>
                  <a:cubicBezTo>
                    <a:pt x="33" y="192"/>
                    <a:pt x="9" y="158"/>
                    <a:pt x="9" y="120"/>
                  </a:cubicBezTo>
                  <a:cubicBezTo>
                    <a:pt x="9" y="57"/>
                    <a:pt x="50" y="15"/>
                    <a:pt x="127" y="0"/>
                  </a:cubicBezTo>
                  <a:cubicBezTo>
                    <a:pt x="132" y="13"/>
                    <a:pt x="138" y="25"/>
                    <a:pt x="145" y="37"/>
                  </a:cubicBezTo>
                  <a:cubicBezTo>
                    <a:pt x="86" y="43"/>
                    <a:pt x="54" y="73"/>
                    <a:pt x="54" y="119"/>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noEditPoints="1"/>
            </p:cNvSpPr>
            <p:nvPr userDrawn="1"/>
          </p:nvSpPr>
          <p:spPr bwMode="auto">
            <a:xfrm>
              <a:off x="8853488" y="6343650"/>
              <a:ext cx="31750" cy="31750"/>
            </a:xfrm>
            <a:custGeom>
              <a:avLst/>
              <a:gdLst>
                <a:gd name="T0" fmla="*/ 65 w 65"/>
                <a:gd name="T1" fmla="*/ 32 h 64"/>
                <a:gd name="T2" fmla="*/ 55 w 65"/>
                <a:gd name="T3" fmla="*/ 54 h 64"/>
                <a:gd name="T4" fmla="*/ 32 w 65"/>
                <a:gd name="T5" fmla="*/ 64 h 64"/>
                <a:gd name="T6" fmla="*/ 10 w 65"/>
                <a:gd name="T7" fmla="*/ 54 h 64"/>
                <a:gd name="T8" fmla="*/ 0 w 65"/>
                <a:gd name="T9" fmla="*/ 32 h 64"/>
                <a:gd name="T10" fmla="*/ 10 w 65"/>
                <a:gd name="T11" fmla="*/ 9 h 64"/>
                <a:gd name="T12" fmla="*/ 32 w 65"/>
                <a:gd name="T13" fmla="*/ 0 h 64"/>
                <a:gd name="T14" fmla="*/ 55 w 65"/>
                <a:gd name="T15" fmla="*/ 9 h 64"/>
                <a:gd name="T16" fmla="*/ 65 w 65"/>
                <a:gd name="T17" fmla="*/ 32 h 64"/>
                <a:gd name="T18" fmla="*/ 60 w 65"/>
                <a:gd name="T19" fmla="*/ 32 h 64"/>
                <a:gd name="T20" fmla="*/ 52 w 65"/>
                <a:gd name="T21" fmla="*/ 12 h 64"/>
                <a:gd name="T22" fmla="*/ 32 w 65"/>
                <a:gd name="T23" fmla="*/ 4 h 64"/>
                <a:gd name="T24" fmla="*/ 13 w 65"/>
                <a:gd name="T25" fmla="*/ 12 h 64"/>
                <a:gd name="T26" fmla="*/ 4 w 65"/>
                <a:gd name="T27" fmla="*/ 32 h 64"/>
                <a:gd name="T28" fmla="*/ 13 w 65"/>
                <a:gd name="T29" fmla="*/ 52 h 64"/>
                <a:gd name="T30" fmla="*/ 32 w 65"/>
                <a:gd name="T31" fmla="*/ 60 h 64"/>
                <a:gd name="T32" fmla="*/ 52 w 65"/>
                <a:gd name="T33" fmla="*/ 52 h 64"/>
                <a:gd name="T34" fmla="*/ 60 w 65"/>
                <a:gd name="T35" fmla="*/ 32 h 64"/>
                <a:gd name="T36" fmla="*/ 51 w 65"/>
                <a:gd name="T37" fmla="*/ 48 h 64"/>
                <a:gd name="T38" fmla="*/ 42 w 65"/>
                <a:gd name="T39" fmla="*/ 48 h 64"/>
                <a:gd name="T40" fmla="*/ 32 w 65"/>
                <a:gd name="T41" fmla="*/ 35 h 64"/>
                <a:gd name="T42" fmla="*/ 27 w 65"/>
                <a:gd name="T43" fmla="*/ 35 h 64"/>
                <a:gd name="T44" fmla="*/ 27 w 65"/>
                <a:gd name="T45" fmla="*/ 48 h 64"/>
                <a:gd name="T46" fmla="*/ 21 w 65"/>
                <a:gd name="T47" fmla="*/ 48 h 64"/>
                <a:gd name="T48" fmla="*/ 21 w 65"/>
                <a:gd name="T49" fmla="*/ 14 h 64"/>
                <a:gd name="T50" fmla="*/ 31 w 65"/>
                <a:gd name="T51" fmla="*/ 14 h 64"/>
                <a:gd name="T52" fmla="*/ 37 w 65"/>
                <a:gd name="T53" fmla="*/ 14 h 64"/>
                <a:gd name="T54" fmla="*/ 41 w 65"/>
                <a:gd name="T55" fmla="*/ 16 h 64"/>
                <a:gd name="T56" fmla="*/ 44 w 65"/>
                <a:gd name="T57" fmla="*/ 19 h 64"/>
                <a:gd name="T58" fmla="*/ 45 w 65"/>
                <a:gd name="T59" fmla="*/ 23 h 64"/>
                <a:gd name="T60" fmla="*/ 43 w 65"/>
                <a:gd name="T61" fmla="*/ 30 h 64"/>
                <a:gd name="T62" fmla="*/ 38 w 65"/>
                <a:gd name="T63" fmla="*/ 33 h 64"/>
                <a:gd name="T64" fmla="*/ 51 w 65"/>
                <a:gd name="T65" fmla="*/ 48 h 64"/>
                <a:gd name="T66" fmla="*/ 39 w 65"/>
                <a:gd name="T67" fmla="*/ 24 h 64"/>
                <a:gd name="T68" fmla="*/ 38 w 65"/>
                <a:gd name="T69" fmla="*/ 21 h 64"/>
                <a:gd name="T70" fmla="*/ 37 w 65"/>
                <a:gd name="T71" fmla="*/ 20 h 64"/>
                <a:gd name="T72" fmla="*/ 35 w 65"/>
                <a:gd name="T73" fmla="*/ 19 h 64"/>
                <a:gd name="T74" fmla="*/ 32 w 65"/>
                <a:gd name="T75" fmla="*/ 19 h 64"/>
                <a:gd name="T76" fmla="*/ 27 w 65"/>
                <a:gd name="T77" fmla="*/ 19 h 64"/>
                <a:gd name="T78" fmla="*/ 27 w 65"/>
                <a:gd name="T79" fmla="*/ 30 h 64"/>
                <a:gd name="T80" fmla="*/ 31 w 65"/>
                <a:gd name="T81" fmla="*/ 30 h 64"/>
                <a:gd name="T82" fmla="*/ 34 w 65"/>
                <a:gd name="T83" fmla="*/ 30 h 64"/>
                <a:gd name="T84" fmla="*/ 37 w 65"/>
                <a:gd name="T85" fmla="*/ 29 h 64"/>
                <a:gd name="T86" fmla="*/ 38 w 65"/>
                <a:gd name="T87" fmla="*/ 27 h 64"/>
                <a:gd name="T88" fmla="*/ 39 w 65"/>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64">
                  <a:moveTo>
                    <a:pt x="65" y="32"/>
                  </a:moveTo>
                  <a:cubicBezTo>
                    <a:pt x="65" y="41"/>
                    <a:pt x="61" y="48"/>
                    <a:pt x="55" y="54"/>
                  </a:cubicBezTo>
                  <a:cubicBezTo>
                    <a:pt x="49" y="61"/>
                    <a:pt x="41" y="64"/>
                    <a:pt x="32" y="64"/>
                  </a:cubicBezTo>
                  <a:cubicBezTo>
                    <a:pt x="23" y="64"/>
                    <a:pt x="16" y="61"/>
                    <a:pt x="10" y="54"/>
                  </a:cubicBezTo>
                  <a:cubicBezTo>
                    <a:pt x="3" y="48"/>
                    <a:pt x="0" y="41"/>
                    <a:pt x="0" y="32"/>
                  </a:cubicBezTo>
                  <a:cubicBezTo>
                    <a:pt x="0" y="23"/>
                    <a:pt x="3" y="15"/>
                    <a:pt x="10" y="9"/>
                  </a:cubicBezTo>
                  <a:cubicBezTo>
                    <a:pt x="16" y="3"/>
                    <a:pt x="23" y="0"/>
                    <a:pt x="32" y="0"/>
                  </a:cubicBezTo>
                  <a:cubicBezTo>
                    <a:pt x="41" y="0"/>
                    <a:pt x="49" y="3"/>
                    <a:pt x="55" y="9"/>
                  </a:cubicBezTo>
                  <a:cubicBezTo>
                    <a:pt x="61" y="15"/>
                    <a:pt x="65" y="23"/>
                    <a:pt x="65" y="32"/>
                  </a:cubicBezTo>
                  <a:close/>
                  <a:moveTo>
                    <a:pt x="60" y="32"/>
                  </a:moveTo>
                  <a:cubicBezTo>
                    <a:pt x="60" y="24"/>
                    <a:pt x="58" y="17"/>
                    <a:pt x="52" y="12"/>
                  </a:cubicBezTo>
                  <a:cubicBezTo>
                    <a:pt x="47" y="6"/>
                    <a:pt x="40" y="4"/>
                    <a:pt x="32" y="4"/>
                  </a:cubicBezTo>
                  <a:cubicBezTo>
                    <a:pt x="25" y="4"/>
                    <a:pt x="18" y="6"/>
                    <a:pt x="13" y="12"/>
                  </a:cubicBezTo>
                  <a:cubicBezTo>
                    <a:pt x="7" y="17"/>
                    <a:pt x="4" y="24"/>
                    <a:pt x="4" y="32"/>
                  </a:cubicBezTo>
                  <a:cubicBezTo>
                    <a:pt x="4" y="39"/>
                    <a:pt x="7" y="46"/>
                    <a:pt x="13" y="52"/>
                  </a:cubicBezTo>
                  <a:cubicBezTo>
                    <a:pt x="18" y="57"/>
                    <a:pt x="25" y="60"/>
                    <a:pt x="32" y="60"/>
                  </a:cubicBezTo>
                  <a:cubicBezTo>
                    <a:pt x="40" y="60"/>
                    <a:pt x="47" y="57"/>
                    <a:pt x="52" y="52"/>
                  </a:cubicBezTo>
                  <a:cubicBezTo>
                    <a:pt x="58" y="46"/>
                    <a:pt x="60" y="39"/>
                    <a:pt x="60" y="32"/>
                  </a:cubicBezTo>
                  <a:close/>
                  <a:moveTo>
                    <a:pt x="51" y="48"/>
                  </a:moveTo>
                  <a:cubicBezTo>
                    <a:pt x="42" y="48"/>
                    <a:pt x="42" y="48"/>
                    <a:pt x="42" y="48"/>
                  </a:cubicBezTo>
                  <a:cubicBezTo>
                    <a:pt x="32" y="35"/>
                    <a:pt x="32" y="35"/>
                    <a:pt x="32" y="35"/>
                  </a:cubicBezTo>
                  <a:cubicBezTo>
                    <a:pt x="27" y="35"/>
                    <a:pt x="27" y="35"/>
                    <a:pt x="27" y="35"/>
                  </a:cubicBezTo>
                  <a:cubicBezTo>
                    <a:pt x="27" y="48"/>
                    <a:pt x="27" y="48"/>
                    <a:pt x="27" y="48"/>
                  </a:cubicBezTo>
                  <a:cubicBezTo>
                    <a:pt x="21" y="48"/>
                    <a:pt x="21" y="48"/>
                    <a:pt x="21" y="48"/>
                  </a:cubicBezTo>
                  <a:cubicBezTo>
                    <a:pt x="21" y="14"/>
                    <a:pt x="21" y="14"/>
                    <a:pt x="21" y="14"/>
                  </a:cubicBezTo>
                  <a:cubicBezTo>
                    <a:pt x="31" y="14"/>
                    <a:pt x="31" y="14"/>
                    <a:pt x="31" y="14"/>
                  </a:cubicBezTo>
                  <a:cubicBezTo>
                    <a:pt x="34" y="14"/>
                    <a:pt x="36" y="14"/>
                    <a:pt x="37" y="14"/>
                  </a:cubicBezTo>
                  <a:cubicBezTo>
                    <a:pt x="38" y="14"/>
                    <a:pt x="40" y="15"/>
                    <a:pt x="41" y="16"/>
                  </a:cubicBezTo>
                  <a:cubicBezTo>
                    <a:pt x="43" y="17"/>
                    <a:pt x="44" y="18"/>
                    <a:pt x="44" y="19"/>
                  </a:cubicBezTo>
                  <a:cubicBezTo>
                    <a:pt x="45" y="20"/>
                    <a:pt x="45" y="21"/>
                    <a:pt x="45" y="23"/>
                  </a:cubicBezTo>
                  <a:cubicBezTo>
                    <a:pt x="45" y="26"/>
                    <a:pt x="45" y="28"/>
                    <a:pt x="43" y="30"/>
                  </a:cubicBezTo>
                  <a:cubicBezTo>
                    <a:pt x="42" y="31"/>
                    <a:pt x="40" y="32"/>
                    <a:pt x="38" y="33"/>
                  </a:cubicBezTo>
                  <a:lnTo>
                    <a:pt x="51" y="48"/>
                  </a:lnTo>
                  <a:close/>
                  <a:moveTo>
                    <a:pt x="39" y="24"/>
                  </a:moveTo>
                  <a:cubicBezTo>
                    <a:pt x="39" y="23"/>
                    <a:pt x="38" y="22"/>
                    <a:pt x="38" y="21"/>
                  </a:cubicBezTo>
                  <a:cubicBezTo>
                    <a:pt x="38" y="21"/>
                    <a:pt x="37" y="20"/>
                    <a:pt x="37" y="20"/>
                  </a:cubicBezTo>
                  <a:cubicBezTo>
                    <a:pt x="36" y="19"/>
                    <a:pt x="35" y="19"/>
                    <a:pt x="35" y="19"/>
                  </a:cubicBezTo>
                  <a:cubicBezTo>
                    <a:pt x="34" y="19"/>
                    <a:pt x="33" y="19"/>
                    <a:pt x="32" y="19"/>
                  </a:cubicBezTo>
                  <a:cubicBezTo>
                    <a:pt x="27" y="19"/>
                    <a:pt x="27" y="19"/>
                    <a:pt x="27" y="19"/>
                  </a:cubicBezTo>
                  <a:cubicBezTo>
                    <a:pt x="27" y="30"/>
                    <a:pt x="27" y="30"/>
                    <a:pt x="27" y="30"/>
                  </a:cubicBezTo>
                  <a:cubicBezTo>
                    <a:pt x="31" y="30"/>
                    <a:pt x="31" y="30"/>
                    <a:pt x="31" y="30"/>
                  </a:cubicBezTo>
                  <a:cubicBezTo>
                    <a:pt x="32" y="30"/>
                    <a:pt x="33" y="30"/>
                    <a:pt x="34" y="30"/>
                  </a:cubicBezTo>
                  <a:cubicBezTo>
                    <a:pt x="35" y="30"/>
                    <a:pt x="36" y="29"/>
                    <a:pt x="37" y="29"/>
                  </a:cubicBezTo>
                  <a:cubicBezTo>
                    <a:pt x="37" y="28"/>
                    <a:pt x="38" y="27"/>
                    <a:pt x="38" y="27"/>
                  </a:cubicBezTo>
                  <a:cubicBezTo>
                    <a:pt x="38" y="26"/>
                    <a:pt x="39" y="25"/>
                    <a:pt x="39" y="24"/>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73605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one text box">
    <p:spTree>
      <p:nvGrpSpPr>
        <p:cNvPr id="1" name=""/>
        <p:cNvGrpSpPr/>
        <p:nvPr/>
      </p:nvGrpSpPr>
      <p:grpSpPr>
        <a:xfrm>
          <a:off x="0" y="0"/>
          <a:ext cx="0" cy="0"/>
          <a:chOff x="0" y="0"/>
          <a:chExt cx="0" cy="0"/>
        </a:xfrm>
      </p:grpSpPr>
      <p:sp>
        <p:nvSpPr>
          <p:cNvPr id="2" name="Title 1"/>
          <p:cNvSpPr>
            <a:spLocks noGrp="1"/>
          </p:cNvSpPr>
          <p:nvPr>
            <p:ph type="title"/>
          </p:nvPr>
        </p:nvSpPr>
        <p:spPr>
          <a:xfrm>
            <a:off x="308920" y="354618"/>
            <a:ext cx="8489092" cy="670993"/>
          </a:xfrm>
        </p:spPr>
        <p:txBody>
          <a:bodyPr/>
          <a:lstStyle/>
          <a:p>
            <a:r>
              <a:rPr lang="en-US" smtClean="0"/>
              <a:t>Click to edit Master title style</a:t>
            </a:r>
            <a:endParaRPr lang="en-US" dirty="0"/>
          </a:p>
        </p:txBody>
      </p:sp>
      <p:sp>
        <p:nvSpPr>
          <p:cNvPr id="7" name="Text Placeholder 6"/>
          <p:cNvSpPr>
            <a:spLocks noGrp="1"/>
          </p:cNvSpPr>
          <p:nvPr>
            <p:ph type="body" sz="quarter" idx="13"/>
          </p:nvPr>
        </p:nvSpPr>
        <p:spPr>
          <a:xfrm>
            <a:off x="284204" y="1509535"/>
            <a:ext cx="8538519" cy="4977762"/>
          </a:xfrm>
        </p:spPr>
        <p:txBody>
          <a:bodyPr/>
          <a:lstStyle>
            <a:lvl1pPr>
              <a:lnSpc>
                <a:spcPct val="100000"/>
              </a:lnSpc>
              <a:spcAft>
                <a:spcPts val="400"/>
              </a:spcAft>
              <a:defRPr/>
            </a:lvl1pPr>
            <a:lvl2pPr>
              <a:lnSpc>
                <a:spcPct val="100000"/>
              </a:lnSpc>
              <a:spcAft>
                <a:spcPts val="400"/>
              </a:spcAft>
              <a:defRPr/>
            </a:lvl2pPr>
            <a:lvl3pPr>
              <a:lnSpc>
                <a:spcPct val="100000"/>
              </a:lnSpc>
              <a:spcAft>
                <a:spcPts val="400"/>
              </a:spcAft>
              <a:defRPr/>
            </a:lvl3pPr>
            <a:lvl4pPr>
              <a:lnSpc>
                <a:spcPct val="100000"/>
              </a:lnSpc>
              <a:spcAft>
                <a:spcPts val="400"/>
              </a:spcAft>
              <a:defRPr/>
            </a:lvl4pPr>
            <a:lvl5pPr>
              <a:lnSpc>
                <a:spcPct val="100000"/>
              </a:lnSpc>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ext Placeholder 15"/>
          <p:cNvSpPr>
            <a:spLocks noGrp="1"/>
          </p:cNvSpPr>
          <p:nvPr>
            <p:ph type="body" sz="quarter" idx="14"/>
          </p:nvPr>
        </p:nvSpPr>
        <p:spPr>
          <a:xfrm>
            <a:off x="296562" y="1098993"/>
            <a:ext cx="8513806" cy="345231"/>
          </a:xfrm>
        </p:spPr>
        <p:txBody>
          <a:bodyPr/>
          <a:lstStyle>
            <a:lvl1pPr marL="0" indent="0">
              <a:buFontTx/>
              <a:buNone/>
              <a:defRPr sz="2600">
                <a:solidFill>
                  <a:schemeClr val="accent3"/>
                </a:solidFill>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06594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one text box">
    <p:spTree>
      <p:nvGrpSpPr>
        <p:cNvPr id="1" name=""/>
        <p:cNvGrpSpPr/>
        <p:nvPr/>
      </p:nvGrpSpPr>
      <p:grpSpPr>
        <a:xfrm>
          <a:off x="0" y="0"/>
          <a:ext cx="0" cy="0"/>
          <a:chOff x="0" y="0"/>
          <a:chExt cx="0" cy="0"/>
        </a:xfrm>
      </p:grpSpPr>
      <p:sp>
        <p:nvSpPr>
          <p:cNvPr id="2" name="Title 1"/>
          <p:cNvSpPr>
            <a:spLocks noGrp="1"/>
          </p:cNvSpPr>
          <p:nvPr>
            <p:ph type="title"/>
          </p:nvPr>
        </p:nvSpPr>
        <p:spPr>
          <a:xfrm>
            <a:off x="308920" y="354618"/>
            <a:ext cx="8489092" cy="670993"/>
          </a:xfrm>
        </p:spPr>
        <p:txBody>
          <a:bodyPr/>
          <a:lstStyle/>
          <a:p>
            <a:r>
              <a:rPr lang="en-US" smtClean="0"/>
              <a:t>Click to edit Master title style</a:t>
            </a:r>
            <a:endParaRPr lang="en-US" dirty="0"/>
          </a:p>
        </p:txBody>
      </p:sp>
      <p:sp>
        <p:nvSpPr>
          <p:cNvPr id="7" name="Text Placeholder 6"/>
          <p:cNvSpPr>
            <a:spLocks noGrp="1"/>
          </p:cNvSpPr>
          <p:nvPr>
            <p:ph type="body" sz="quarter" idx="13"/>
          </p:nvPr>
        </p:nvSpPr>
        <p:spPr>
          <a:xfrm>
            <a:off x="284204" y="1136822"/>
            <a:ext cx="8538519" cy="5350475"/>
          </a:xfrm>
        </p:spPr>
        <p:txBody>
          <a:bodyPr/>
          <a:lstStyle>
            <a:lvl1pPr>
              <a:lnSpc>
                <a:spcPct val="100000"/>
              </a:lnSpc>
              <a:spcAft>
                <a:spcPts val="400"/>
              </a:spcAft>
              <a:defRPr/>
            </a:lvl1pPr>
            <a:lvl2pPr>
              <a:lnSpc>
                <a:spcPct val="100000"/>
              </a:lnSpc>
              <a:spcAft>
                <a:spcPts val="400"/>
              </a:spcAft>
              <a:defRPr/>
            </a:lvl2pPr>
            <a:lvl3pPr>
              <a:lnSpc>
                <a:spcPct val="100000"/>
              </a:lnSpc>
              <a:spcAft>
                <a:spcPts val="400"/>
              </a:spcAft>
              <a:defRPr/>
            </a:lvl3pPr>
            <a:lvl4pPr>
              <a:lnSpc>
                <a:spcPct val="100000"/>
              </a:lnSpc>
              <a:spcAft>
                <a:spcPts val="400"/>
              </a:spcAft>
              <a:defRPr/>
            </a:lvl4pPr>
            <a:lvl5pPr>
              <a:lnSpc>
                <a:spcPct val="100000"/>
              </a:lnSpc>
              <a:spcAft>
                <a:spcPts val="40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58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pic>
        <p:nvPicPr>
          <p:cNvPr id="27" name="Picture 26"/>
          <p:cNvPicPr>
            <a:picLocks noChangeAspect="1"/>
          </p:cNvPicPr>
          <p:nvPr userDrawn="1"/>
        </p:nvPicPr>
        <p:blipFill rotWithShape="1">
          <a:blip r:embed="rId2" cstate="print">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0" y="1"/>
            <a:ext cx="9144000" cy="6858000"/>
          </a:xfrm>
          <a:prstGeom prst="rect">
            <a:avLst/>
          </a:prstGeom>
        </p:spPr>
      </p:pic>
      <p:sp>
        <p:nvSpPr>
          <p:cNvPr id="4" name="Rectangle 3"/>
          <p:cNvSpPr/>
          <p:nvPr userDrawn="1"/>
        </p:nvSpPr>
        <p:spPr>
          <a:xfrm>
            <a:off x="0" y="4247501"/>
            <a:ext cx="9144000" cy="1680520"/>
          </a:xfrm>
          <a:prstGeom prst="rect">
            <a:avLst/>
          </a:prstGeom>
          <a:solidFill>
            <a:schemeClr val="bg1"/>
          </a:solidFill>
          <a:ln>
            <a:noFill/>
          </a:ln>
          <a:effectLst>
            <a:outerShdw blurRad="508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3583459" y="4509408"/>
            <a:ext cx="4984072" cy="701918"/>
          </a:xfrm>
        </p:spPr>
        <p:txBody>
          <a:bodyPr anchor="b" anchorCtr="0"/>
          <a:lstStyle>
            <a:lvl1pPr>
              <a:defRPr sz="3600" b="0">
                <a:solidFill>
                  <a:schemeClr val="tx1">
                    <a:lumMod val="85000"/>
                    <a:lumOff val="15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583202" y="5224025"/>
            <a:ext cx="4980030" cy="469214"/>
          </a:xfrm>
        </p:spPr>
        <p:txBody>
          <a:bodyPr/>
          <a:lstStyle>
            <a:lvl1pPr marL="0" indent="0">
              <a:buFontTx/>
              <a:buNone/>
              <a:defRPr sz="1800">
                <a:solidFill>
                  <a:schemeClr val="tx1">
                    <a:lumMod val="85000"/>
                    <a:lumOff val="15000"/>
                  </a:schemeClr>
                </a:solidFill>
              </a:defRPr>
            </a:lvl1pPr>
            <a:lvl2pPr marL="234950" indent="0">
              <a:buFontTx/>
              <a:buNone/>
              <a:defRPr>
                <a:solidFill>
                  <a:schemeClr val="tx1">
                    <a:lumMod val="65000"/>
                    <a:lumOff val="35000"/>
                  </a:schemeClr>
                </a:solidFill>
              </a:defRPr>
            </a:lvl2pPr>
            <a:lvl3pPr marL="519112" indent="0">
              <a:buFontTx/>
              <a:buNone/>
              <a:defRPr>
                <a:solidFill>
                  <a:schemeClr val="tx1">
                    <a:lumMod val="65000"/>
                    <a:lumOff val="35000"/>
                  </a:schemeClr>
                </a:solidFill>
              </a:defRPr>
            </a:lvl3pPr>
            <a:lvl4pPr marL="692150" indent="0">
              <a:buFontTx/>
              <a:buNone/>
              <a:defRPr>
                <a:solidFill>
                  <a:schemeClr val="tx1">
                    <a:lumMod val="65000"/>
                    <a:lumOff val="35000"/>
                  </a:schemeClr>
                </a:solidFill>
              </a:defRPr>
            </a:lvl4pPr>
            <a:lvl5pPr marL="914400" indent="0">
              <a:buFontTx/>
              <a:buNone/>
              <a:defRPr>
                <a:solidFill>
                  <a:schemeClr val="tx1">
                    <a:lumMod val="65000"/>
                    <a:lumOff val="35000"/>
                  </a:schemeClr>
                </a:solidFill>
              </a:defRPr>
            </a:lvl5pPr>
          </a:lstStyle>
          <a:p>
            <a:pPr lvl="0"/>
            <a:r>
              <a:rPr lang="en-US" smtClean="0"/>
              <a:t>Click to edit Master text styles</a:t>
            </a:r>
          </a:p>
        </p:txBody>
      </p:sp>
      <p:grpSp>
        <p:nvGrpSpPr>
          <p:cNvPr id="7" name="Group 6"/>
          <p:cNvGrpSpPr/>
          <p:nvPr userDrawn="1"/>
        </p:nvGrpSpPr>
        <p:grpSpPr>
          <a:xfrm>
            <a:off x="354528" y="4742199"/>
            <a:ext cx="2555086" cy="716263"/>
            <a:chOff x="7916863" y="6302375"/>
            <a:chExt cx="968375" cy="271463"/>
          </a:xfrm>
        </p:grpSpPr>
        <p:sp>
          <p:nvSpPr>
            <p:cNvPr id="8" name="AutoShape 4"/>
            <p:cNvSpPr>
              <a:spLocks noChangeAspect="1" noChangeArrowheads="1" noTextEdit="1"/>
            </p:cNvSpPr>
            <p:nvPr userDrawn="1"/>
          </p:nvSpPr>
          <p:spPr bwMode="auto">
            <a:xfrm>
              <a:off x="7916863" y="6302375"/>
              <a:ext cx="9683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userDrawn="1"/>
          </p:nvSpPr>
          <p:spPr bwMode="auto">
            <a:xfrm>
              <a:off x="7916863" y="6307138"/>
              <a:ext cx="22225" cy="261938"/>
            </a:xfrm>
            <a:custGeom>
              <a:avLst/>
              <a:gdLst>
                <a:gd name="T0" fmla="*/ 23 w 46"/>
                <a:gd name="T1" fmla="*/ 543 h 544"/>
                <a:gd name="T2" fmla="*/ 0 w 46"/>
                <a:gd name="T3" fmla="*/ 544 h 544"/>
                <a:gd name="T4" fmla="*/ 2 w 46"/>
                <a:gd name="T5" fmla="*/ 325 h 544"/>
                <a:gd name="T6" fmla="*/ 0 w 46"/>
                <a:gd name="T7" fmla="*/ 0 h 544"/>
                <a:gd name="T8" fmla="*/ 23 w 46"/>
                <a:gd name="T9" fmla="*/ 1 h 544"/>
                <a:gd name="T10" fmla="*/ 46 w 46"/>
                <a:gd name="T11" fmla="*/ 0 h 544"/>
                <a:gd name="T12" fmla="*/ 44 w 46"/>
                <a:gd name="T13" fmla="*/ 348 h 544"/>
                <a:gd name="T14" fmla="*/ 46 w 46"/>
                <a:gd name="T15" fmla="*/ 544 h 544"/>
                <a:gd name="T16" fmla="*/ 23 w 46"/>
                <a:gd name="T17" fmla="*/ 54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44">
                  <a:moveTo>
                    <a:pt x="23" y="543"/>
                  </a:moveTo>
                  <a:cubicBezTo>
                    <a:pt x="15" y="543"/>
                    <a:pt x="8" y="544"/>
                    <a:pt x="0" y="544"/>
                  </a:cubicBezTo>
                  <a:cubicBezTo>
                    <a:pt x="1" y="477"/>
                    <a:pt x="2" y="404"/>
                    <a:pt x="2" y="325"/>
                  </a:cubicBezTo>
                  <a:cubicBezTo>
                    <a:pt x="2" y="241"/>
                    <a:pt x="0" y="133"/>
                    <a:pt x="0" y="0"/>
                  </a:cubicBezTo>
                  <a:cubicBezTo>
                    <a:pt x="8" y="1"/>
                    <a:pt x="16" y="1"/>
                    <a:pt x="23" y="1"/>
                  </a:cubicBezTo>
                  <a:cubicBezTo>
                    <a:pt x="32" y="1"/>
                    <a:pt x="39" y="1"/>
                    <a:pt x="46" y="0"/>
                  </a:cubicBezTo>
                  <a:cubicBezTo>
                    <a:pt x="45" y="177"/>
                    <a:pt x="44" y="293"/>
                    <a:pt x="44" y="348"/>
                  </a:cubicBezTo>
                  <a:cubicBezTo>
                    <a:pt x="44" y="428"/>
                    <a:pt x="45" y="493"/>
                    <a:pt x="46" y="544"/>
                  </a:cubicBezTo>
                  <a:cubicBezTo>
                    <a:pt x="38" y="544"/>
                    <a:pt x="31" y="543"/>
                    <a:pt x="23" y="54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userDrawn="1"/>
          </p:nvSpPr>
          <p:spPr bwMode="auto">
            <a:xfrm>
              <a:off x="7954963" y="6350000"/>
              <a:ext cx="85725" cy="219075"/>
            </a:xfrm>
            <a:custGeom>
              <a:avLst/>
              <a:gdLst>
                <a:gd name="T0" fmla="*/ 155 w 177"/>
                <a:gd name="T1" fmla="*/ 456 h 456"/>
                <a:gd name="T2" fmla="*/ 131 w 177"/>
                <a:gd name="T3" fmla="*/ 456 h 456"/>
                <a:gd name="T4" fmla="*/ 133 w 177"/>
                <a:gd name="T5" fmla="*/ 346 h 456"/>
                <a:gd name="T6" fmla="*/ 131 w 177"/>
                <a:gd name="T7" fmla="*/ 253 h 456"/>
                <a:gd name="T8" fmla="*/ 44 w 177"/>
                <a:gd name="T9" fmla="*/ 126 h 456"/>
                <a:gd name="T10" fmla="*/ 47 w 177"/>
                <a:gd name="T11" fmla="*/ 456 h 456"/>
                <a:gd name="T12" fmla="*/ 23 w 177"/>
                <a:gd name="T13" fmla="*/ 455 h 456"/>
                <a:gd name="T14" fmla="*/ 0 w 177"/>
                <a:gd name="T15" fmla="*/ 456 h 456"/>
                <a:gd name="T16" fmla="*/ 3 w 177"/>
                <a:gd name="T17" fmla="*/ 210 h 456"/>
                <a:gd name="T18" fmla="*/ 0 w 177"/>
                <a:gd name="T19" fmla="*/ 0 h 456"/>
                <a:gd name="T20" fmla="*/ 16 w 177"/>
                <a:gd name="T21" fmla="*/ 1 h 456"/>
                <a:gd name="T22" fmla="*/ 31 w 177"/>
                <a:gd name="T23" fmla="*/ 0 h 456"/>
                <a:gd name="T24" fmla="*/ 133 w 177"/>
                <a:gd name="T25" fmla="*/ 181 h 456"/>
                <a:gd name="T26" fmla="*/ 133 w 177"/>
                <a:gd name="T27" fmla="*/ 109 h 456"/>
                <a:gd name="T28" fmla="*/ 131 w 177"/>
                <a:gd name="T29" fmla="*/ 0 h 456"/>
                <a:gd name="T30" fmla="*/ 155 w 177"/>
                <a:gd name="T31" fmla="*/ 1 h 456"/>
                <a:gd name="T32" fmla="*/ 177 w 177"/>
                <a:gd name="T33" fmla="*/ 0 h 456"/>
                <a:gd name="T34" fmla="*/ 174 w 177"/>
                <a:gd name="T35" fmla="*/ 226 h 456"/>
                <a:gd name="T36" fmla="*/ 177 w 177"/>
                <a:gd name="T37" fmla="*/ 456 h 456"/>
                <a:gd name="T38" fmla="*/ 155 w 177"/>
                <a:gd name="T39"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456">
                  <a:moveTo>
                    <a:pt x="155" y="456"/>
                  </a:moveTo>
                  <a:cubicBezTo>
                    <a:pt x="146" y="456"/>
                    <a:pt x="139" y="456"/>
                    <a:pt x="131" y="456"/>
                  </a:cubicBezTo>
                  <a:cubicBezTo>
                    <a:pt x="132" y="412"/>
                    <a:pt x="133" y="375"/>
                    <a:pt x="133" y="346"/>
                  </a:cubicBezTo>
                  <a:cubicBezTo>
                    <a:pt x="133" y="316"/>
                    <a:pt x="132" y="285"/>
                    <a:pt x="131" y="253"/>
                  </a:cubicBezTo>
                  <a:cubicBezTo>
                    <a:pt x="95" y="203"/>
                    <a:pt x="65" y="162"/>
                    <a:pt x="44" y="126"/>
                  </a:cubicBezTo>
                  <a:cubicBezTo>
                    <a:pt x="44" y="275"/>
                    <a:pt x="44" y="385"/>
                    <a:pt x="47" y="456"/>
                  </a:cubicBezTo>
                  <a:cubicBezTo>
                    <a:pt x="39" y="456"/>
                    <a:pt x="31" y="455"/>
                    <a:pt x="23" y="455"/>
                  </a:cubicBezTo>
                  <a:cubicBezTo>
                    <a:pt x="16" y="455"/>
                    <a:pt x="8" y="456"/>
                    <a:pt x="0" y="456"/>
                  </a:cubicBezTo>
                  <a:cubicBezTo>
                    <a:pt x="3" y="371"/>
                    <a:pt x="3" y="288"/>
                    <a:pt x="3" y="210"/>
                  </a:cubicBezTo>
                  <a:cubicBezTo>
                    <a:pt x="3" y="130"/>
                    <a:pt x="3" y="60"/>
                    <a:pt x="0" y="0"/>
                  </a:cubicBezTo>
                  <a:cubicBezTo>
                    <a:pt x="6" y="0"/>
                    <a:pt x="10" y="1"/>
                    <a:pt x="16" y="1"/>
                  </a:cubicBezTo>
                  <a:cubicBezTo>
                    <a:pt x="21" y="1"/>
                    <a:pt x="26" y="0"/>
                    <a:pt x="31" y="0"/>
                  </a:cubicBezTo>
                  <a:cubicBezTo>
                    <a:pt x="49" y="51"/>
                    <a:pt x="82" y="112"/>
                    <a:pt x="133" y="181"/>
                  </a:cubicBezTo>
                  <a:cubicBezTo>
                    <a:pt x="133" y="109"/>
                    <a:pt x="133" y="109"/>
                    <a:pt x="133" y="109"/>
                  </a:cubicBezTo>
                  <a:cubicBezTo>
                    <a:pt x="133" y="81"/>
                    <a:pt x="133" y="44"/>
                    <a:pt x="131" y="0"/>
                  </a:cubicBezTo>
                  <a:cubicBezTo>
                    <a:pt x="139" y="0"/>
                    <a:pt x="146" y="1"/>
                    <a:pt x="155" y="1"/>
                  </a:cubicBezTo>
                  <a:cubicBezTo>
                    <a:pt x="162" y="1"/>
                    <a:pt x="170" y="0"/>
                    <a:pt x="177" y="0"/>
                  </a:cubicBezTo>
                  <a:cubicBezTo>
                    <a:pt x="175" y="54"/>
                    <a:pt x="174" y="129"/>
                    <a:pt x="174" y="226"/>
                  </a:cubicBezTo>
                  <a:cubicBezTo>
                    <a:pt x="174" y="323"/>
                    <a:pt x="175" y="401"/>
                    <a:pt x="177" y="456"/>
                  </a:cubicBezTo>
                  <a:cubicBezTo>
                    <a:pt x="170" y="456"/>
                    <a:pt x="162" y="456"/>
                    <a:pt x="155"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8039101" y="6350000"/>
              <a:ext cx="76200" cy="219075"/>
            </a:xfrm>
            <a:custGeom>
              <a:avLst/>
              <a:gdLst>
                <a:gd name="T0" fmla="*/ 160 w 160"/>
                <a:gd name="T1" fmla="*/ 26 h 456"/>
                <a:gd name="T2" fmla="*/ 160 w 160"/>
                <a:gd name="T3" fmla="*/ 41 h 456"/>
                <a:gd name="T4" fmla="*/ 128 w 160"/>
                <a:gd name="T5" fmla="*/ 40 h 456"/>
                <a:gd name="T6" fmla="*/ 110 w 160"/>
                <a:gd name="T7" fmla="*/ 41 h 456"/>
                <a:gd name="T8" fmla="*/ 108 w 160"/>
                <a:gd name="T9" fmla="*/ 189 h 456"/>
                <a:gd name="T10" fmla="*/ 110 w 160"/>
                <a:gd name="T11" fmla="*/ 456 h 456"/>
                <a:gd name="T12" fmla="*/ 87 w 160"/>
                <a:gd name="T13" fmla="*/ 455 h 456"/>
                <a:gd name="T14" fmla="*/ 65 w 160"/>
                <a:gd name="T15" fmla="*/ 456 h 456"/>
                <a:gd name="T16" fmla="*/ 66 w 160"/>
                <a:gd name="T17" fmla="*/ 258 h 456"/>
                <a:gd name="T18" fmla="*/ 65 w 160"/>
                <a:gd name="T19" fmla="*/ 41 h 456"/>
                <a:gd name="T20" fmla="*/ 49 w 160"/>
                <a:gd name="T21" fmla="*/ 40 h 456"/>
                <a:gd name="T22" fmla="*/ 0 w 160"/>
                <a:gd name="T23" fmla="*/ 41 h 456"/>
                <a:gd name="T24" fmla="*/ 1 w 160"/>
                <a:gd name="T25" fmla="*/ 21 h 456"/>
                <a:gd name="T26" fmla="*/ 4 w 160"/>
                <a:gd name="T27" fmla="*/ 0 h 456"/>
                <a:gd name="T28" fmla="*/ 88 w 160"/>
                <a:gd name="T29" fmla="*/ 2 h 456"/>
                <a:gd name="T30" fmla="*/ 160 w 160"/>
                <a:gd name="T31" fmla="*/ 0 h 456"/>
                <a:gd name="T32" fmla="*/ 160 w 160"/>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456">
                  <a:moveTo>
                    <a:pt x="160" y="26"/>
                  </a:moveTo>
                  <a:cubicBezTo>
                    <a:pt x="160" y="29"/>
                    <a:pt x="160" y="34"/>
                    <a:pt x="160" y="41"/>
                  </a:cubicBezTo>
                  <a:cubicBezTo>
                    <a:pt x="148" y="40"/>
                    <a:pt x="137" y="40"/>
                    <a:pt x="128" y="40"/>
                  </a:cubicBezTo>
                  <a:cubicBezTo>
                    <a:pt x="122" y="40"/>
                    <a:pt x="115" y="40"/>
                    <a:pt x="110" y="41"/>
                  </a:cubicBezTo>
                  <a:cubicBezTo>
                    <a:pt x="109" y="77"/>
                    <a:pt x="108" y="127"/>
                    <a:pt x="108" y="189"/>
                  </a:cubicBezTo>
                  <a:cubicBezTo>
                    <a:pt x="108" y="234"/>
                    <a:pt x="109" y="323"/>
                    <a:pt x="110" y="456"/>
                  </a:cubicBezTo>
                  <a:cubicBezTo>
                    <a:pt x="103" y="456"/>
                    <a:pt x="95" y="455"/>
                    <a:pt x="87" y="455"/>
                  </a:cubicBezTo>
                  <a:cubicBezTo>
                    <a:pt x="80" y="455"/>
                    <a:pt x="72" y="456"/>
                    <a:pt x="65" y="456"/>
                  </a:cubicBezTo>
                  <a:cubicBezTo>
                    <a:pt x="65" y="370"/>
                    <a:pt x="66" y="304"/>
                    <a:pt x="66" y="258"/>
                  </a:cubicBezTo>
                  <a:cubicBezTo>
                    <a:pt x="66" y="209"/>
                    <a:pt x="65" y="137"/>
                    <a:pt x="65" y="41"/>
                  </a:cubicBezTo>
                  <a:cubicBezTo>
                    <a:pt x="61" y="40"/>
                    <a:pt x="56" y="40"/>
                    <a:pt x="49" y="40"/>
                  </a:cubicBezTo>
                  <a:cubicBezTo>
                    <a:pt x="40" y="40"/>
                    <a:pt x="15" y="40"/>
                    <a:pt x="0" y="41"/>
                  </a:cubicBezTo>
                  <a:cubicBezTo>
                    <a:pt x="1" y="34"/>
                    <a:pt x="1" y="28"/>
                    <a:pt x="1" y="21"/>
                  </a:cubicBezTo>
                  <a:cubicBezTo>
                    <a:pt x="1" y="14"/>
                    <a:pt x="5" y="7"/>
                    <a:pt x="4" y="0"/>
                  </a:cubicBezTo>
                  <a:cubicBezTo>
                    <a:pt x="24" y="1"/>
                    <a:pt x="58" y="2"/>
                    <a:pt x="88" y="2"/>
                  </a:cubicBezTo>
                  <a:cubicBezTo>
                    <a:pt x="117" y="2"/>
                    <a:pt x="141" y="1"/>
                    <a:pt x="160" y="0"/>
                  </a:cubicBezTo>
                  <a:cubicBezTo>
                    <a:pt x="160" y="13"/>
                    <a:pt x="160" y="22"/>
                    <a:pt x="160"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8128001" y="6350000"/>
              <a:ext cx="55563"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5 w 117"/>
                <a:gd name="T11" fmla="*/ 0 h 456"/>
                <a:gd name="T12" fmla="*/ 114 w 117"/>
                <a:gd name="T13" fmla="*/ 20 h 456"/>
                <a:gd name="T14" fmla="*/ 115 w 117"/>
                <a:gd name="T15" fmla="*/ 41 h 456"/>
                <a:gd name="T16" fmla="*/ 77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7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6" y="455"/>
                    <a:pt x="17" y="456"/>
                    <a:pt x="0" y="456"/>
                  </a:cubicBezTo>
                  <a:cubicBezTo>
                    <a:pt x="1" y="348"/>
                    <a:pt x="2" y="267"/>
                    <a:pt x="2" y="215"/>
                  </a:cubicBezTo>
                  <a:cubicBezTo>
                    <a:pt x="2" y="143"/>
                    <a:pt x="1" y="71"/>
                    <a:pt x="0" y="0"/>
                  </a:cubicBezTo>
                  <a:cubicBezTo>
                    <a:pt x="27" y="0"/>
                    <a:pt x="55" y="1"/>
                    <a:pt x="85" y="1"/>
                  </a:cubicBezTo>
                  <a:cubicBezTo>
                    <a:pt x="93" y="1"/>
                    <a:pt x="103" y="0"/>
                    <a:pt x="115" y="0"/>
                  </a:cubicBezTo>
                  <a:cubicBezTo>
                    <a:pt x="114" y="7"/>
                    <a:pt x="114" y="14"/>
                    <a:pt x="114" y="20"/>
                  </a:cubicBezTo>
                  <a:cubicBezTo>
                    <a:pt x="114" y="27"/>
                    <a:pt x="114" y="34"/>
                    <a:pt x="115" y="41"/>
                  </a:cubicBezTo>
                  <a:cubicBezTo>
                    <a:pt x="101" y="40"/>
                    <a:pt x="88" y="40"/>
                    <a:pt x="77" y="40"/>
                  </a:cubicBezTo>
                  <a:cubicBezTo>
                    <a:pt x="65" y="40"/>
                    <a:pt x="55"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7"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6"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userDrawn="1"/>
          </p:nvSpPr>
          <p:spPr bwMode="auto">
            <a:xfrm>
              <a:off x="8199438" y="6350000"/>
              <a:ext cx="84138" cy="219075"/>
            </a:xfrm>
            <a:custGeom>
              <a:avLst/>
              <a:gdLst>
                <a:gd name="T0" fmla="*/ 152 w 176"/>
                <a:gd name="T1" fmla="*/ 455 h 456"/>
                <a:gd name="T2" fmla="*/ 128 w 176"/>
                <a:gd name="T3" fmla="*/ 456 h 456"/>
                <a:gd name="T4" fmla="*/ 63 w 176"/>
                <a:gd name="T5" fmla="*/ 238 h 456"/>
                <a:gd name="T6" fmla="*/ 45 w 176"/>
                <a:gd name="T7" fmla="*/ 241 h 456"/>
                <a:gd name="T8" fmla="*/ 43 w 176"/>
                <a:gd name="T9" fmla="*/ 304 h 456"/>
                <a:gd name="T10" fmla="*/ 45 w 176"/>
                <a:gd name="T11" fmla="*/ 456 h 456"/>
                <a:gd name="T12" fmla="*/ 22 w 176"/>
                <a:gd name="T13" fmla="*/ 455 h 456"/>
                <a:gd name="T14" fmla="*/ 0 w 176"/>
                <a:gd name="T15" fmla="*/ 456 h 456"/>
                <a:gd name="T16" fmla="*/ 2 w 176"/>
                <a:gd name="T17" fmla="*/ 245 h 456"/>
                <a:gd name="T18" fmla="*/ 0 w 176"/>
                <a:gd name="T19" fmla="*/ 0 h 456"/>
                <a:gd name="T20" fmla="*/ 23 w 176"/>
                <a:gd name="T21" fmla="*/ 1 h 456"/>
                <a:gd name="T22" fmla="*/ 59 w 176"/>
                <a:gd name="T23" fmla="*/ 0 h 456"/>
                <a:gd name="T24" fmla="*/ 151 w 176"/>
                <a:gd name="T25" fmla="*/ 103 h 456"/>
                <a:gd name="T26" fmla="*/ 100 w 176"/>
                <a:gd name="T27" fmla="*/ 222 h 456"/>
                <a:gd name="T28" fmla="*/ 176 w 176"/>
                <a:gd name="T29" fmla="*/ 456 h 456"/>
                <a:gd name="T30" fmla="*/ 152 w 176"/>
                <a:gd name="T31" fmla="*/ 455 h 456"/>
                <a:gd name="T32" fmla="*/ 110 w 176"/>
                <a:gd name="T33" fmla="*/ 103 h 456"/>
                <a:gd name="T34" fmla="*/ 52 w 176"/>
                <a:gd name="T35" fmla="*/ 40 h 456"/>
                <a:gd name="T36" fmla="*/ 45 w 176"/>
                <a:gd name="T37" fmla="*/ 40 h 456"/>
                <a:gd name="T38" fmla="*/ 45 w 176"/>
                <a:gd name="T39" fmla="*/ 197 h 456"/>
                <a:gd name="T40" fmla="*/ 110 w 176"/>
                <a:gd name="T41" fmla="*/ 10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456">
                  <a:moveTo>
                    <a:pt x="152" y="455"/>
                  </a:moveTo>
                  <a:cubicBezTo>
                    <a:pt x="144" y="455"/>
                    <a:pt x="136" y="456"/>
                    <a:pt x="128" y="456"/>
                  </a:cubicBezTo>
                  <a:cubicBezTo>
                    <a:pt x="109" y="412"/>
                    <a:pt x="87" y="339"/>
                    <a:pt x="63" y="238"/>
                  </a:cubicBezTo>
                  <a:cubicBezTo>
                    <a:pt x="56" y="239"/>
                    <a:pt x="50" y="241"/>
                    <a:pt x="45" y="241"/>
                  </a:cubicBezTo>
                  <a:cubicBezTo>
                    <a:pt x="44" y="257"/>
                    <a:pt x="43" y="278"/>
                    <a:pt x="43" y="304"/>
                  </a:cubicBezTo>
                  <a:cubicBezTo>
                    <a:pt x="43" y="320"/>
                    <a:pt x="44" y="371"/>
                    <a:pt x="45" y="456"/>
                  </a:cubicBezTo>
                  <a:cubicBezTo>
                    <a:pt x="37" y="456"/>
                    <a:pt x="30" y="455"/>
                    <a:pt x="22" y="455"/>
                  </a:cubicBezTo>
                  <a:cubicBezTo>
                    <a:pt x="14" y="455"/>
                    <a:pt x="8" y="456"/>
                    <a:pt x="0" y="456"/>
                  </a:cubicBezTo>
                  <a:cubicBezTo>
                    <a:pt x="2" y="393"/>
                    <a:pt x="2" y="322"/>
                    <a:pt x="2" y="245"/>
                  </a:cubicBezTo>
                  <a:cubicBezTo>
                    <a:pt x="2" y="174"/>
                    <a:pt x="2" y="92"/>
                    <a:pt x="0" y="0"/>
                  </a:cubicBezTo>
                  <a:cubicBezTo>
                    <a:pt x="8" y="1"/>
                    <a:pt x="16" y="1"/>
                    <a:pt x="23" y="1"/>
                  </a:cubicBezTo>
                  <a:cubicBezTo>
                    <a:pt x="37" y="1"/>
                    <a:pt x="49" y="0"/>
                    <a:pt x="59" y="0"/>
                  </a:cubicBezTo>
                  <a:cubicBezTo>
                    <a:pt x="116" y="0"/>
                    <a:pt x="151" y="40"/>
                    <a:pt x="151" y="103"/>
                  </a:cubicBezTo>
                  <a:cubicBezTo>
                    <a:pt x="151" y="157"/>
                    <a:pt x="136" y="194"/>
                    <a:pt x="100" y="222"/>
                  </a:cubicBezTo>
                  <a:cubicBezTo>
                    <a:pt x="124" y="320"/>
                    <a:pt x="149" y="398"/>
                    <a:pt x="176" y="456"/>
                  </a:cubicBezTo>
                  <a:cubicBezTo>
                    <a:pt x="168" y="456"/>
                    <a:pt x="160" y="455"/>
                    <a:pt x="152" y="455"/>
                  </a:cubicBezTo>
                  <a:close/>
                  <a:moveTo>
                    <a:pt x="110" y="103"/>
                  </a:moveTo>
                  <a:cubicBezTo>
                    <a:pt x="110" y="59"/>
                    <a:pt x="93" y="40"/>
                    <a:pt x="52" y="40"/>
                  </a:cubicBezTo>
                  <a:cubicBezTo>
                    <a:pt x="45" y="40"/>
                    <a:pt x="45" y="40"/>
                    <a:pt x="45" y="40"/>
                  </a:cubicBezTo>
                  <a:cubicBezTo>
                    <a:pt x="45" y="197"/>
                    <a:pt x="45" y="197"/>
                    <a:pt x="45" y="197"/>
                  </a:cubicBezTo>
                  <a:cubicBezTo>
                    <a:pt x="87" y="193"/>
                    <a:pt x="110" y="161"/>
                    <a:pt x="110" y="10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userDrawn="1"/>
          </p:nvSpPr>
          <p:spPr bwMode="auto">
            <a:xfrm>
              <a:off x="8272463" y="6302375"/>
              <a:ext cx="92075" cy="266700"/>
            </a:xfrm>
            <a:custGeom>
              <a:avLst/>
              <a:gdLst>
                <a:gd name="T0" fmla="*/ 60 w 190"/>
                <a:gd name="T1" fmla="*/ 136 h 554"/>
                <a:gd name="T2" fmla="*/ 105 w 190"/>
                <a:gd name="T3" fmla="*/ 240 h 554"/>
                <a:gd name="T4" fmla="*/ 190 w 190"/>
                <a:gd name="T5" fmla="*/ 418 h 554"/>
                <a:gd name="T6" fmla="*/ 23 w 190"/>
                <a:gd name="T7" fmla="*/ 554 h 554"/>
                <a:gd name="T8" fmla="*/ 0 w 190"/>
                <a:gd name="T9" fmla="*/ 512 h 554"/>
                <a:gd name="T10" fmla="*/ 145 w 190"/>
                <a:gd name="T11" fmla="*/ 422 h 554"/>
                <a:gd name="T12" fmla="*/ 80 w 190"/>
                <a:gd name="T13" fmla="*/ 279 h 554"/>
                <a:gd name="T14" fmla="*/ 15 w 190"/>
                <a:gd name="T15" fmla="*/ 138 h 554"/>
                <a:gd name="T16" fmla="*/ 145 w 190"/>
                <a:gd name="T17" fmla="*/ 0 h 554"/>
                <a:gd name="T18" fmla="*/ 162 w 190"/>
                <a:gd name="T19" fmla="*/ 38 h 554"/>
                <a:gd name="T20" fmla="*/ 60 w 190"/>
                <a:gd name="T21" fmla="*/ 13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554">
                  <a:moveTo>
                    <a:pt x="60" y="136"/>
                  </a:moveTo>
                  <a:cubicBezTo>
                    <a:pt x="60" y="170"/>
                    <a:pt x="78" y="200"/>
                    <a:pt x="105" y="240"/>
                  </a:cubicBezTo>
                  <a:cubicBezTo>
                    <a:pt x="153" y="308"/>
                    <a:pt x="190" y="359"/>
                    <a:pt x="190" y="418"/>
                  </a:cubicBezTo>
                  <a:cubicBezTo>
                    <a:pt x="190" y="490"/>
                    <a:pt x="108" y="535"/>
                    <a:pt x="23" y="554"/>
                  </a:cubicBezTo>
                  <a:cubicBezTo>
                    <a:pt x="18" y="541"/>
                    <a:pt x="8" y="525"/>
                    <a:pt x="0" y="512"/>
                  </a:cubicBezTo>
                  <a:cubicBezTo>
                    <a:pt x="66" y="502"/>
                    <a:pt x="145" y="473"/>
                    <a:pt x="145" y="422"/>
                  </a:cubicBezTo>
                  <a:cubicBezTo>
                    <a:pt x="145" y="376"/>
                    <a:pt x="118" y="333"/>
                    <a:pt x="80" y="279"/>
                  </a:cubicBezTo>
                  <a:cubicBezTo>
                    <a:pt x="43" y="227"/>
                    <a:pt x="15" y="188"/>
                    <a:pt x="15" y="138"/>
                  </a:cubicBezTo>
                  <a:cubicBezTo>
                    <a:pt x="15" y="67"/>
                    <a:pt x="62" y="15"/>
                    <a:pt x="145" y="0"/>
                  </a:cubicBezTo>
                  <a:cubicBezTo>
                    <a:pt x="150" y="14"/>
                    <a:pt x="156" y="27"/>
                    <a:pt x="162" y="38"/>
                  </a:cubicBezTo>
                  <a:cubicBezTo>
                    <a:pt x="98" y="45"/>
                    <a:pt x="60" y="83"/>
                    <a:pt x="60" y="13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userDrawn="1"/>
          </p:nvSpPr>
          <p:spPr bwMode="auto">
            <a:xfrm>
              <a:off x="8343901" y="6350000"/>
              <a:ext cx="93663" cy="219075"/>
            </a:xfrm>
            <a:custGeom>
              <a:avLst/>
              <a:gdLst>
                <a:gd name="T0" fmla="*/ 118 w 193"/>
                <a:gd name="T1" fmla="*/ 212 h 456"/>
                <a:gd name="T2" fmla="*/ 118 w 193"/>
                <a:gd name="T3" fmla="*/ 387 h 456"/>
                <a:gd name="T4" fmla="*/ 118 w 193"/>
                <a:gd name="T5" fmla="*/ 456 h 456"/>
                <a:gd name="T6" fmla="*/ 95 w 193"/>
                <a:gd name="T7" fmla="*/ 456 h 456"/>
                <a:gd name="T8" fmla="*/ 73 w 193"/>
                <a:gd name="T9" fmla="*/ 456 h 456"/>
                <a:gd name="T10" fmla="*/ 74 w 193"/>
                <a:gd name="T11" fmla="*/ 333 h 456"/>
                <a:gd name="T12" fmla="*/ 73 w 193"/>
                <a:gd name="T13" fmla="*/ 212 h 456"/>
                <a:gd name="T14" fmla="*/ 0 w 193"/>
                <a:gd name="T15" fmla="*/ 0 h 456"/>
                <a:gd name="T16" fmla="*/ 25 w 193"/>
                <a:gd name="T17" fmla="*/ 1 h 456"/>
                <a:gd name="T18" fmla="*/ 48 w 193"/>
                <a:gd name="T19" fmla="*/ 0 h 456"/>
                <a:gd name="T20" fmla="*/ 96 w 193"/>
                <a:gd name="T21" fmla="*/ 158 h 456"/>
                <a:gd name="T22" fmla="*/ 144 w 193"/>
                <a:gd name="T23" fmla="*/ 0 h 456"/>
                <a:gd name="T24" fmla="*/ 169 w 193"/>
                <a:gd name="T25" fmla="*/ 1 h 456"/>
                <a:gd name="T26" fmla="*/ 193 w 193"/>
                <a:gd name="T27" fmla="*/ 0 h 456"/>
                <a:gd name="T28" fmla="*/ 118 w 193"/>
                <a:gd name="T29" fmla="*/ 21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3" h="456">
                  <a:moveTo>
                    <a:pt x="118" y="212"/>
                  </a:moveTo>
                  <a:cubicBezTo>
                    <a:pt x="118" y="286"/>
                    <a:pt x="118" y="345"/>
                    <a:pt x="118" y="387"/>
                  </a:cubicBezTo>
                  <a:cubicBezTo>
                    <a:pt x="118" y="418"/>
                    <a:pt x="118" y="442"/>
                    <a:pt x="118" y="456"/>
                  </a:cubicBezTo>
                  <a:cubicBezTo>
                    <a:pt x="110" y="456"/>
                    <a:pt x="102" y="456"/>
                    <a:pt x="95" y="456"/>
                  </a:cubicBezTo>
                  <a:cubicBezTo>
                    <a:pt x="87" y="456"/>
                    <a:pt x="80" y="456"/>
                    <a:pt x="73" y="456"/>
                  </a:cubicBezTo>
                  <a:cubicBezTo>
                    <a:pt x="74" y="415"/>
                    <a:pt x="74" y="374"/>
                    <a:pt x="74" y="333"/>
                  </a:cubicBezTo>
                  <a:cubicBezTo>
                    <a:pt x="74" y="284"/>
                    <a:pt x="74" y="244"/>
                    <a:pt x="73" y="212"/>
                  </a:cubicBezTo>
                  <a:cubicBezTo>
                    <a:pt x="65" y="188"/>
                    <a:pt x="41" y="117"/>
                    <a:pt x="0" y="0"/>
                  </a:cubicBezTo>
                  <a:cubicBezTo>
                    <a:pt x="8" y="0"/>
                    <a:pt x="17" y="1"/>
                    <a:pt x="25" y="1"/>
                  </a:cubicBezTo>
                  <a:cubicBezTo>
                    <a:pt x="33" y="1"/>
                    <a:pt x="41" y="0"/>
                    <a:pt x="48" y="0"/>
                  </a:cubicBezTo>
                  <a:cubicBezTo>
                    <a:pt x="61" y="54"/>
                    <a:pt x="76" y="106"/>
                    <a:pt x="96" y="158"/>
                  </a:cubicBezTo>
                  <a:cubicBezTo>
                    <a:pt x="114" y="109"/>
                    <a:pt x="128" y="56"/>
                    <a:pt x="144" y="0"/>
                  </a:cubicBezTo>
                  <a:cubicBezTo>
                    <a:pt x="153" y="0"/>
                    <a:pt x="160" y="1"/>
                    <a:pt x="169" y="1"/>
                  </a:cubicBezTo>
                  <a:cubicBezTo>
                    <a:pt x="177" y="1"/>
                    <a:pt x="185" y="0"/>
                    <a:pt x="193" y="0"/>
                  </a:cubicBezTo>
                  <a:cubicBezTo>
                    <a:pt x="177" y="40"/>
                    <a:pt x="153" y="111"/>
                    <a:pt x="118" y="212"/>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8432801" y="6348413"/>
              <a:ext cx="103188" cy="225425"/>
            </a:xfrm>
            <a:custGeom>
              <a:avLst/>
              <a:gdLst>
                <a:gd name="T0" fmla="*/ 45 w 212"/>
                <a:gd name="T1" fmla="*/ 111 h 467"/>
                <a:gd name="T2" fmla="*/ 102 w 212"/>
                <a:gd name="T3" fmla="*/ 217 h 467"/>
                <a:gd name="T4" fmla="*/ 158 w 212"/>
                <a:gd name="T5" fmla="*/ 341 h 467"/>
                <a:gd name="T6" fmla="*/ 40 w 212"/>
                <a:gd name="T7" fmla="*/ 467 h 467"/>
                <a:gd name="T8" fmla="*/ 17 w 212"/>
                <a:gd name="T9" fmla="*/ 428 h 467"/>
                <a:gd name="T10" fmla="*/ 114 w 212"/>
                <a:gd name="T11" fmla="*/ 345 h 467"/>
                <a:gd name="T12" fmla="*/ 57 w 212"/>
                <a:gd name="T13" fmla="*/ 227 h 467"/>
                <a:gd name="T14" fmla="*/ 0 w 212"/>
                <a:gd name="T15" fmla="*/ 112 h 467"/>
                <a:gd name="T16" fmla="*/ 148 w 212"/>
                <a:gd name="T17" fmla="*/ 1 h 467"/>
                <a:gd name="T18" fmla="*/ 171 w 212"/>
                <a:gd name="T19" fmla="*/ 40 h 467"/>
                <a:gd name="T20" fmla="*/ 45 w 212"/>
                <a:gd name="T21" fmla="*/ 11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67">
                  <a:moveTo>
                    <a:pt x="45" y="111"/>
                  </a:moveTo>
                  <a:cubicBezTo>
                    <a:pt x="46" y="143"/>
                    <a:pt x="70" y="173"/>
                    <a:pt x="102" y="217"/>
                  </a:cubicBezTo>
                  <a:cubicBezTo>
                    <a:pt x="136" y="264"/>
                    <a:pt x="158" y="301"/>
                    <a:pt x="158" y="341"/>
                  </a:cubicBezTo>
                  <a:cubicBezTo>
                    <a:pt x="158" y="403"/>
                    <a:pt x="116" y="451"/>
                    <a:pt x="40" y="467"/>
                  </a:cubicBezTo>
                  <a:cubicBezTo>
                    <a:pt x="32" y="452"/>
                    <a:pt x="25" y="439"/>
                    <a:pt x="17" y="428"/>
                  </a:cubicBezTo>
                  <a:cubicBezTo>
                    <a:pt x="79" y="420"/>
                    <a:pt x="114" y="386"/>
                    <a:pt x="114" y="345"/>
                  </a:cubicBezTo>
                  <a:cubicBezTo>
                    <a:pt x="114" y="305"/>
                    <a:pt x="91" y="272"/>
                    <a:pt x="57" y="227"/>
                  </a:cubicBezTo>
                  <a:cubicBezTo>
                    <a:pt x="25" y="184"/>
                    <a:pt x="0" y="150"/>
                    <a:pt x="0" y="112"/>
                  </a:cubicBezTo>
                  <a:cubicBezTo>
                    <a:pt x="0" y="49"/>
                    <a:pt x="57" y="0"/>
                    <a:pt x="148" y="1"/>
                  </a:cubicBezTo>
                  <a:cubicBezTo>
                    <a:pt x="212" y="2"/>
                    <a:pt x="121" y="43"/>
                    <a:pt x="171" y="40"/>
                  </a:cubicBezTo>
                  <a:cubicBezTo>
                    <a:pt x="91" y="45"/>
                    <a:pt x="43" y="65"/>
                    <a:pt x="45" y="111"/>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userDrawn="1"/>
          </p:nvSpPr>
          <p:spPr bwMode="auto">
            <a:xfrm>
              <a:off x="8505826" y="6350000"/>
              <a:ext cx="71438" cy="219075"/>
            </a:xfrm>
            <a:custGeom>
              <a:avLst/>
              <a:gdLst>
                <a:gd name="T0" fmla="*/ 146 w 147"/>
                <a:gd name="T1" fmla="*/ 26 h 456"/>
                <a:gd name="T2" fmla="*/ 147 w 147"/>
                <a:gd name="T3" fmla="*/ 41 h 456"/>
                <a:gd name="T4" fmla="*/ 115 w 147"/>
                <a:gd name="T5" fmla="*/ 40 h 456"/>
                <a:gd name="T6" fmla="*/ 97 w 147"/>
                <a:gd name="T7" fmla="*/ 41 h 456"/>
                <a:gd name="T8" fmla="*/ 95 w 147"/>
                <a:gd name="T9" fmla="*/ 189 h 456"/>
                <a:gd name="T10" fmla="*/ 97 w 147"/>
                <a:gd name="T11" fmla="*/ 456 h 456"/>
                <a:gd name="T12" fmla="*/ 74 w 147"/>
                <a:gd name="T13" fmla="*/ 455 h 456"/>
                <a:gd name="T14" fmla="*/ 51 w 147"/>
                <a:gd name="T15" fmla="*/ 456 h 456"/>
                <a:gd name="T16" fmla="*/ 53 w 147"/>
                <a:gd name="T17" fmla="*/ 258 h 456"/>
                <a:gd name="T18" fmla="*/ 51 w 147"/>
                <a:gd name="T19" fmla="*/ 41 h 456"/>
                <a:gd name="T20" fmla="*/ 36 w 147"/>
                <a:gd name="T21" fmla="*/ 40 h 456"/>
                <a:gd name="T22" fmla="*/ 0 w 147"/>
                <a:gd name="T23" fmla="*/ 41 h 456"/>
                <a:gd name="T24" fmla="*/ 0 w 147"/>
                <a:gd name="T25" fmla="*/ 21 h 456"/>
                <a:gd name="T26" fmla="*/ 0 w 147"/>
                <a:gd name="T27" fmla="*/ 0 h 456"/>
                <a:gd name="T28" fmla="*/ 75 w 147"/>
                <a:gd name="T29" fmla="*/ 2 h 456"/>
                <a:gd name="T30" fmla="*/ 147 w 147"/>
                <a:gd name="T31" fmla="*/ 0 h 456"/>
                <a:gd name="T32" fmla="*/ 146 w 147"/>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456">
                  <a:moveTo>
                    <a:pt x="146" y="26"/>
                  </a:moveTo>
                  <a:cubicBezTo>
                    <a:pt x="146" y="29"/>
                    <a:pt x="147" y="34"/>
                    <a:pt x="147" y="41"/>
                  </a:cubicBezTo>
                  <a:cubicBezTo>
                    <a:pt x="135" y="40"/>
                    <a:pt x="124" y="40"/>
                    <a:pt x="115" y="40"/>
                  </a:cubicBezTo>
                  <a:cubicBezTo>
                    <a:pt x="108" y="40"/>
                    <a:pt x="102" y="40"/>
                    <a:pt x="97" y="41"/>
                  </a:cubicBezTo>
                  <a:cubicBezTo>
                    <a:pt x="95" y="77"/>
                    <a:pt x="95" y="127"/>
                    <a:pt x="95" y="189"/>
                  </a:cubicBezTo>
                  <a:cubicBezTo>
                    <a:pt x="95" y="234"/>
                    <a:pt x="95" y="323"/>
                    <a:pt x="97" y="456"/>
                  </a:cubicBezTo>
                  <a:cubicBezTo>
                    <a:pt x="89" y="456"/>
                    <a:pt x="82" y="455"/>
                    <a:pt x="74" y="455"/>
                  </a:cubicBezTo>
                  <a:cubicBezTo>
                    <a:pt x="67" y="455"/>
                    <a:pt x="59" y="456"/>
                    <a:pt x="51" y="456"/>
                  </a:cubicBezTo>
                  <a:cubicBezTo>
                    <a:pt x="52" y="370"/>
                    <a:pt x="53" y="304"/>
                    <a:pt x="53" y="258"/>
                  </a:cubicBezTo>
                  <a:cubicBezTo>
                    <a:pt x="53" y="209"/>
                    <a:pt x="52" y="137"/>
                    <a:pt x="51" y="41"/>
                  </a:cubicBezTo>
                  <a:cubicBezTo>
                    <a:pt x="48" y="40"/>
                    <a:pt x="43" y="40"/>
                    <a:pt x="36" y="40"/>
                  </a:cubicBezTo>
                  <a:cubicBezTo>
                    <a:pt x="27" y="40"/>
                    <a:pt x="15" y="40"/>
                    <a:pt x="0" y="41"/>
                  </a:cubicBezTo>
                  <a:cubicBezTo>
                    <a:pt x="0" y="34"/>
                    <a:pt x="0" y="28"/>
                    <a:pt x="0" y="21"/>
                  </a:cubicBezTo>
                  <a:cubicBezTo>
                    <a:pt x="0" y="14"/>
                    <a:pt x="0" y="7"/>
                    <a:pt x="0" y="0"/>
                  </a:cubicBezTo>
                  <a:cubicBezTo>
                    <a:pt x="19" y="1"/>
                    <a:pt x="45" y="2"/>
                    <a:pt x="75" y="2"/>
                  </a:cubicBezTo>
                  <a:cubicBezTo>
                    <a:pt x="104" y="2"/>
                    <a:pt x="128" y="1"/>
                    <a:pt x="147" y="0"/>
                  </a:cubicBezTo>
                  <a:cubicBezTo>
                    <a:pt x="147" y="13"/>
                    <a:pt x="146" y="22"/>
                    <a:pt x="146"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userDrawn="1"/>
          </p:nvSpPr>
          <p:spPr bwMode="auto">
            <a:xfrm>
              <a:off x="8588376" y="6350000"/>
              <a:ext cx="57150"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4 w 117"/>
                <a:gd name="T11" fmla="*/ 0 h 456"/>
                <a:gd name="T12" fmla="*/ 114 w 117"/>
                <a:gd name="T13" fmla="*/ 20 h 456"/>
                <a:gd name="T14" fmla="*/ 114 w 117"/>
                <a:gd name="T15" fmla="*/ 41 h 456"/>
                <a:gd name="T16" fmla="*/ 76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6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5" y="455"/>
                    <a:pt x="17" y="456"/>
                    <a:pt x="0" y="456"/>
                  </a:cubicBezTo>
                  <a:cubicBezTo>
                    <a:pt x="1" y="348"/>
                    <a:pt x="2" y="267"/>
                    <a:pt x="2" y="215"/>
                  </a:cubicBezTo>
                  <a:cubicBezTo>
                    <a:pt x="2" y="143"/>
                    <a:pt x="1" y="71"/>
                    <a:pt x="0" y="0"/>
                  </a:cubicBezTo>
                  <a:cubicBezTo>
                    <a:pt x="27" y="0"/>
                    <a:pt x="55" y="1"/>
                    <a:pt x="85" y="1"/>
                  </a:cubicBezTo>
                  <a:cubicBezTo>
                    <a:pt x="93" y="1"/>
                    <a:pt x="103" y="0"/>
                    <a:pt x="114" y="0"/>
                  </a:cubicBezTo>
                  <a:cubicBezTo>
                    <a:pt x="114" y="7"/>
                    <a:pt x="114" y="14"/>
                    <a:pt x="114" y="20"/>
                  </a:cubicBezTo>
                  <a:cubicBezTo>
                    <a:pt x="114" y="27"/>
                    <a:pt x="114" y="34"/>
                    <a:pt x="114" y="41"/>
                  </a:cubicBezTo>
                  <a:cubicBezTo>
                    <a:pt x="101" y="40"/>
                    <a:pt x="88" y="40"/>
                    <a:pt x="76" y="40"/>
                  </a:cubicBezTo>
                  <a:cubicBezTo>
                    <a:pt x="65" y="40"/>
                    <a:pt x="54"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6"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5"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8656638" y="6350000"/>
              <a:ext cx="127000" cy="219075"/>
            </a:xfrm>
            <a:custGeom>
              <a:avLst/>
              <a:gdLst>
                <a:gd name="T0" fmla="*/ 239 w 262"/>
                <a:gd name="T1" fmla="*/ 456 h 456"/>
                <a:gd name="T2" fmla="*/ 215 w 262"/>
                <a:gd name="T3" fmla="*/ 456 h 456"/>
                <a:gd name="T4" fmla="*/ 190 w 262"/>
                <a:gd name="T5" fmla="*/ 136 h 456"/>
                <a:gd name="T6" fmla="*/ 187 w 262"/>
                <a:gd name="T7" fmla="*/ 136 h 456"/>
                <a:gd name="T8" fmla="*/ 147 w 262"/>
                <a:gd name="T9" fmla="*/ 358 h 456"/>
                <a:gd name="T10" fmla="*/ 129 w 262"/>
                <a:gd name="T11" fmla="*/ 358 h 456"/>
                <a:gd name="T12" fmla="*/ 112 w 262"/>
                <a:gd name="T13" fmla="*/ 358 h 456"/>
                <a:gd name="T14" fmla="*/ 73 w 262"/>
                <a:gd name="T15" fmla="*/ 136 h 456"/>
                <a:gd name="T16" fmla="*/ 71 w 262"/>
                <a:gd name="T17" fmla="*/ 136 h 456"/>
                <a:gd name="T18" fmla="*/ 47 w 262"/>
                <a:gd name="T19" fmla="*/ 456 h 456"/>
                <a:gd name="T20" fmla="*/ 24 w 262"/>
                <a:gd name="T21" fmla="*/ 455 h 456"/>
                <a:gd name="T22" fmla="*/ 0 w 262"/>
                <a:gd name="T23" fmla="*/ 456 h 456"/>
                <a:gd name="T24" fmla="*/ 47 w 262"/>
                <a:gd name="T25" fmla="*/ 0 h 456"/>
                <a:gd name="T26" fmla="*/ 66 w 262"/>
                <a:gd name="T27" fmla="*/ 1 h 456"/>
                <a:gd name="T28" fmla="*/ 87 w 262"/>
                <a:gd name="T29" fmla="*/ 0 h 456"/>
                <a:gd name="T30" fmla="*/ 129 w 262"/>
                <a:gd name="T31" fmla="*/ 289 h 456"/>
                <a:gd name="T32" fmla="*/ 132 w 262"/>
                <a:gd name="T33" fmla="*/ 289 h 456"/>
                <a:gd name="T34" fmla="*/ 176 w 262"/>
                <a:gd name="T35" fmla="*/ 0 h 456"/>
                <a:gd name="T36" fmla="*/ 196 w 262"/>
                <a:gd name="T37" fmla="*/ 1 h 456"/>
                <a:gd name="T38" fmla="*/ 215 w 262"/>
                <a:gd name="T39" fmla="*/ 0 h 456"/>
                <a:gd name="T40" fmla="*/ 262 w 262"/>
                <a:gd name="T41" fmla="*/ 456 h 456"/>
                <a:gd name="T42" fmla="*/ 239 w 262"/>
                <a:gd name="T43"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56">
                  <a:moveTo>
                    <a:pt x="239" y="456"/>
                  </a:moveTo>
                  <a:cubicBezTo>
                    <a:pt x="231" y="456"/>
                    <a:pt x="224" y="456"/>
                    <a:pt x="215" y="456"/>
                  </a:cubicBezTo>
                  <a:cubicBezTo>
                    <a:pt x="208" y="355"/>
                    <a:pt x="199" y="248"/>
                    <a:pt x="190" y="136"/>
                  </a:cubicBezTo>
                  <a:cubicBezTo>
                    <a:pt x="187" y="136"/>
                    <a:pt x="187" y="136"/>
                    <a:pt x="187" y="136"/>
                  </a:cubicBezTo>
                  <a:cubicBezTo>
                    <a:pt x="180" y="175"/>
                    <a:pt x="167" y="250"/>
                    <a:pt x="147" y="358"/>
                  </a:cubicBezTo>
                  <a:cubicBezTo>
                    <a:pt x="142" y="358"/>
                    <a:pt x="136" y="358"/>
                    <a:pt x="129" y="358"/>
                  </a:cubicBezTo>
                  <a:cubicBezTo>
                    <a:pt x="124" y="358"/>
                    <a:pt x="118" y="358"/>
                    <a:pt x="112" y="358"/>
                  </a:cubicBezTo>
                  <a:cubicBezTo>
                    <a:pt x="103" y="308"/>
                    <a:pt x="90" y="234"/>
                    <a:pt x="73" y="136"/>
                  </a:cubicBezTo>
                  <a:cubicBezTo>
                    <a:pt x="71" y="136"/>
                    <a:pt x="71" y="136"/>
                    <a:pt x="71" y="136"/>
                  </a:cubicBezTo>
                  <a:cubicBezTo>
                    <a:pt x="60" y="256"/>
                    <a:pt x="53" y="363"/>
                    <a:pt x="47" y="456"/>
                  </a:cubicBezTo>
                  <a:cubicBezTo>
                    <a:pt x="40" y="456"/>
                    <a:pt x="31" y="455"/>
                    <a:pt x="24" y="455"/>
                  </a:cubicBezTo>
                  <a:cubicBezTo>
                    <a:pt x="15" y="455"/>
                    <a:pt x="8" y="456"/>
                    <a:pt x="0" y="456"/>
                  </a:cubicBezTo>
                  <a:cubicBezTo>
                    <a:pt x="19" y="316"/>
                    <a:pt x="34" y="164"/>
                    <a:pt x="47" y="0"/>
                  </a:cubicBezTo>
                  <a:cubicBezTo>
                    <a:pt x="53" y="1"/>
                    <a:pt x="60" y="1"/>
                    <a:pt x="66" y="1"/>
                  </a:cubicBezTo>
                  <a:cubicBezTo>
                    <a:pt x="73" y="1"/>
                    <a:pt x="80" y="1"/>
                    <a:pt x="87" y="0"/>
                  </a:cubicBezTo>
                  <a:cubicBezTo>
                    <a:pt x="91" y="44"/>
                    <a:pt x="105" y="140"/>
                    <a:pt x="129" y="289"/>
                  </a:cubicBezTo>
                  <a:cubicBezTo>
                    <a:pt x="132" y="289"/>
                    <a:pt x="132" y="289"/>
                    <a:pt x="132" y="289"/>
                  </a:cubicBezTo>
                  <a:cubicBezTo>
                    <a:pt x="157" y="130"/>
                    <a:pt x="173" y="34"/>
                    <a:pt x="176" y="0"/>
                  </a:cubicBezTo>
                  <a:cubicBezTo>
                    <a:pt x="183" y="0"/>
                    <a:pt x="189" y="1"/>
                    <a:pt x="196" y="1"/>
                  </a:cubicBezTo>
                  <a:cubicBezTo>
                    <a:pt x="202" y="1"/>
                    <a:pt x="209" y="0"/>
                    <a:pt x="215" y="0"/>
                  </a:cubicBezTo>
                  <a:cubicBezTo>
                    <a:pt x="231" y="196"/>
                    <a:pt x="247" y="348"/>
                    <a:pt x="262" y="456"/>
                  </a:cubicBezTo>
                  <a:cubicBezTo>
                    <a:pt x="255" y="456"/>
                    <a:pt x="247" y="456"/>
                    <a:pt x="239"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userDrawn="1"/>
          </p:nvSpPr>
          <p:spPr bwMode="auto">
            <a:xfrm>
              <a:off x="8775701" y="6345238"/>
              <a:ext cx="80963" cy="223838"/>
            </a:xfrm>
            <a:custGeom>
              <a:avLst/>
              <a:gdLst>
                <a:gd name="T0" fmla="*/ 54 w 167"/>
                <a:gd name="T1" fmla="*/ 119 h 465"/>
                <a:gd name="T2" fmla="*/ 111 w 167"/>
                <a:gd name="T3" fmla="*/ 225 h 465"/>
                <a:gd name="T4" fmla="*/ 167 w 167"/>
                <a:gd name="T5" fmla="*/ 349 h 465"/>
                <a:gd name="T6" fmla="*/ 16 w 167"/>
                <a:gd name="T7" fmla="*/ 465 h 465"/>
                <a:gd name="T8" fmla="*/ 0 w 167"/>
                <a:gd name="T9" fmla="*/ 421 h 465"/>
                <a:gd name="T10" fmla="*/ 123 w 167"/>
                <a:gd name="T11" fmla="*/ 353 h 465"/>
                <a:gd name="T12" fmla="*/ 66 w 167"/>
                <a:gd name="T13" fmla="*/ 235 h 465"/>
                <a:gd name="T14" fmla="*/ 9 w 167"/>
                <a:gd name="T15" fmla="*/ 120 h 465"/>
                <a:gd name="T16" fmla="*/ 127 w 167"/>
                <a:gd name="T17" fmla="*/ 0 h 465"/>
                <a:gd name="T18" fmla="*/ 145 w 167"/>
                <a:gd name="T19" fmla="*/ 37 h 465"/>
                <a:gd name="T20" fmla="*/ 54 w 167"/>
                <a:gd name="T21" fmla="*/ 1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465">
                  <a:moveTo>
                    <a:pt x="54" y="119"/>
                  </a:moveTo>
                  <a:cubicBezTo>
                    <a:pt x="54" y="151"/>
                    <a:pt x="79" y="181"/>
                    <a:pt x="111" y="225"/>
                  </a:cubicBezTo>
                  <a:cubicBezTo>
                    <a:pt x="145" y="272"/>
                    <a:pt x="167" y="309"/>
                    <a:pt x="167" y="349"/>
                  </a:cubicBezTo>
                  <a:cubicBezTo>
                    <a:pt x="167" y="411"/>
                    <a:pt x="92" y="449"/>
                    <a:pt x="16" y="465"/>
                  </a:cubicBezTo>
                  <a:cubicBezTo>
                    <a:pt x="9" y="451"/>
                    <a:pt x="14" y="418"/>
                    <a:pt x="0" y="421"/>
                  </a:cubicBezTo>
                  <a:cubicBezTo>
                    <a:pt x="61" y="409"/>
                    <a:pt x="123" y="394"/>
                    <a:pt x="123" y="353"/>
                  </a:cubicBezTo>
                  <a:cubicBezTo>
                    <a:pt x="123" y="313"/>
                    <a:pt x="99" y="280"/>
                    <a:pt x="66" y="235"/>
                  </a:cubicBezTo>
                  <a:cubicBezTo>
                    <a:pt x="33" y="192"/>
                    <a:pt x="9" y="158"/>
                    <a:pt x="9" y="120"/>
                  </a:cubicBezTo>
                  <a:cubicBezTo>
                    <a:pt x="9" y="57"/>
                    <a:pt x="50" y="15"/>
                    <a:pt x="127" y="0"/>
                  </a:cubicBezTo>
                  <a:cubicBezTo>
                    <a:pt x="132" y="13"/>
                    <a:pt x="138" y="25"/>
                    <a:pt x="145" y="37"/>
                  </a:cubicBezTo>
                  <a:cubicBezTo>
                    <a:pt x="86" y="43"/>
                    <a:pt x="54" y="73"/>
                    <a:pt x="54" y="119"/>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userDrawn="1"/>
          </p:nvSpPr>
          <p:spPr bwMode="auto">
            <a:xfrm>
              <a:off x="8853488" y="6343650"/>
              <a:ext cx="31750" cy="31750"/>
            </a:xfrm>
            <a:custGeom>
              <a:avLst/>
              <a:gdLst>
                <a:gd name="T0" fmla="*/ 65 w 65"/>
                <a:gd name="T1" fmla="*/ 32 h 64"/>
                <a:gd name="T2" fmla="*/ 55 w 65"/>
                <a:gd name="T3" fmla="*/ 54 h 64"/>
                <a:gd name="T4" fmla="*/ 32 w 65"/>
                <a:gd name="T5" fmla="*/ 64 h 64"/>
                <a:gd name="T6" fmla="*/ 10 w 65"/>
                <a:gd name="T7" fmla="*/ 54 h 64"/>
                <a:gd name="T8" fmla="*/ 0 w 65"/>
                <a:gd name="T9" fmla="*/ 32 h 64"/>
                <a:gd name="T10" fmla="*/ 10 w 65"/>
                <a:gd name="T11" fmla="*/ 9 h 64"/>
                <a:gd name="T12" fmla="*/ 32 w 65"/>
                <a:gd name="T13" fmla="*/ 0 h 64"/>
                <a:gd name="T14" fmla="*/ 55 w 65"/>
                <a:gd name="T15" fmla="*/ 9 h 64"/>
                <a:gd name="T16" fmla="*/ 65 w 65"/>
                <a:gd name="T17" fmla="*/ 32 h 64"/>
                <a:gd name="T18" fmla="*/ 60 w 65"/>
                <a:gd name="T19" fmla="*/ 32 h 64"/>
                <a:gd name="T20" fmla="*/ 52 w 65"/>
                <a:gd name="T21" fmla="*/ 12 h 64"/>
                <a:gd name="T22" fmla="*/ 32 w 65"/>
                <a:gd name="T23" fmla="*/ 4 h 64"/>
                <a:gd name="T24" fmla="*/ 13 w 65"/>
                <a:gd name="T25" fmla="*/ 12 h 64"/>
                <a:gd name="T26" fmla="*/ 4 w 65"/>
                <a:gd name="T27" fmla="*/ 32 h 64"/>
                <a:gd name="T28" fmla="*/ 13 w 65"/>
                <a:gd name="T29" fmla="*/ 52 h 64"/>
                <a:gd name="T30" fmla="*/ 32 w 65"/>
                <a:gd name="T31" fmla="*/ 60 h 64"/>
                <a:gd name="T32" fmla="*/ 52 w 65"/>
                <a:gd name="T33" fmla="*/ 52 h 64"/>
                <a:gd name="T34" fmla="*/ 60 w 65"/>
                <a:gd name="T35" fmla="*/ 32 h 64"/>
                <a:gd name="T36" fmla="*/ 51 w 65"/>
                <a:gd name="T37" fmla="*/ 48 h 64"/>
                <a:gd name="T38" fmla="*/ 42 w 65"/>
                <a:gd name="T39" fmla="*/ 48 h 64"/>
                <a:gd name="T40" fmla="*/ 32 w 65"/>
                <a:gd name="T41" fmla="*/ 35 h 64"/>
                <a:gd name="T42" fmla="*/ 27 w 65"/>
                <a:gd name="T43" fmla="*/ 35 h 64"/>
                <a:gd name="T44" fmla="*/ 27 w 65"/>
                <a:gd name="T45" fmla="*/ 48 h 64"/>
                <a:gd name="T46" fmla="*/ 21 w 65"/>
                <a:gd name="T47" fmla="*/ 48 h 64"/>
                <a:gd name="T48" fmla="*/ 21 w 65"/>
                <a:gd name="T49" fmla="*/ 14 h 64"/>
                <a:gd name="T50" fmla="*/ 31 w 65"/>
                <a:gd name="T51" fmla="*/ 14 h 64"/>
                <a:gd name="T52" fmla="*/ 37 w 65"/>
                <a:gd name="T53" fmla="*/ 14 h 64"/>
                <a:gd name="T54" fmla="*/ 41 w 65"/>
                <a:gd name="T55" fmla="*/ 16 h 64"/>
                <a:gd name="T56" fmla="*/ 44 w 65"/>
                <a:gd name="T57" fmla="*/ 19 h 64"/>
                <a:gd name="T58" fmla="*/ 45 w 65"/>
                <a:gd name="T59" fmla="*/ 23 h 64"/>
                <a:gd name="T60" fmla="*/ 43 w 65"/>
                <a:gd name="T61" fmla="*/ 30 h 64"/>
                <a:gd name="T62" fmla="*/ 38 w 65"/>
                <a:gd name="T63" fmla="*/ 33 h 64"/>
                <a:gd name="T64" fmla="*/ 51 w 65"/>
                <a:gd name="T65" fmla="*/ 48 h 64"/>
                <a:gd name="T66" fmla="*/ 39 w 65"/>
                <a:gd name="T67" fmla="*/ 24 h 64"/>
                <a:gd name="T68" fmla="*/ 38 w 65"/>
                <a:gd name="T69" fmla="*/ 21 h 64"/>
                <a:gd name="T70" fmla="*/ 37 w 65"/>
                <a:gd name="T71" fmla="*/ 20 h 64"/>
                <a:gd name="T72" fmla="*/ 35 w 65"/>
                <a:gd name="T73" fmla="*/ 19 h 64"/>
                <a:gd name="T74" fmla="*/ 32 w 65"/>
                <a:gd name="T75" fmla="*/ 19 h 64"/>
                <a:gd name="T76" fmla="*/ 27 w 65"/>
                <a:gd name="T77" fmla="*/ 19 h 64"/>
                <a:gd name="T78" fmla="*/ 27 w 65"/>
                <a:gd name="T79" fmla="*/ 30 h 64"/>
                <a:gd name="T80" fmla="*/ 31 w 65"/>
                <a:gd name="T81" fmla="*/ 30 h 64"/>
                <a:gd name="T82" fmla="*/ 34 w 65"/>
                <a:gd name="T83" fmla="*/ 30 h 64"/>
                <a:gd name="T84" fmla="*/ 37 w 65"/>
                <a:gd name="T85" fmla="*/ 29 h 64"/>
                <a:gd name="T86" fmla="*/ 38 w 65"/>
                <a:gd name="T87" fmla="*/ 27 h 64"/>
                <a:gd name="T88" fmla="*/ 39 w 65"/>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64">
                  <a:moveTo>
                    <a:pt x="65" y="32"/>
                  </a:moveTo>
                  <a:cubicBezTo>
                    <a:pt x="65" y="41"/>
                    <a:pt x="61" y="48"/>
                    <a:pt x="55" y="54"/>
                  </a:cubicBezTo>
                  <a:cubicBezTo>
                    <a:pt x="49" y="61"/>
                    <a:pt x="41" y="64"/>
                    <a:pt x="32" y="64"/>
                  </a:cubicBezTo>
                  <a:cubicBezTo>
                    <a:pt x="23" y="64"/>
                    <a:pt x="16" y="61"/>
                    <a:pt x="10" y="54"/>
                  </a:cubicBezTo>
                  <a:cubicBezTo>
                    <a:pt x="3" y="48"/>
                    <a:pt x="0" y="41"/>
                    <a:pt x="0" y="32"/>
                  </a:cubicBezTo>
                  <a:cubicBezTo>
                    <a:pt x="0" y="23"/>
                    <a:pt x="3" y="15"/>
                    <a:pt x="10" y="9"/>
                  </a:cubicBezTo>
                  <a:cubicBezTo>
                    <a:pt x="16" y="3"/>
                    <a:pt x="23" y="0"/>
                    <a:pt x="32" y="0"/>
                  </a:cubicBezTo>
                  <a:cubicBezTo>
                    <a:pt x="41" y="0"/>
                    <a:pt x="49" y="3"/>
                    <a:pt x="55" y="9"/>
                  </a:cubicBezTo>
                  <a:cubicBezTo>
                    <a:pt x="61" y="15"/>
                    <a:pt x="65" y="23"/>
                    <a:pt x="65" y="32"/>
                  </a:cubicBezTo>
                  <a:close/>
                  <a:moveTo>
                    <a:pt x="60" y="32"/>
                  </a:moveTo>
                  <a:cubicBezTo>
                    <a:pt x="60" y="24"/>
                    <a:pt x="58" y="17"/>
                    <a:pt x="52" y="12"/>
                  </a:cubicBezTo>
                  <a:cubicBezTo>
                    <a:pt x="47" y="6"/>
                    <a:pt x="40" y="4"/>
                    <a:pt x="32" y="4"/>
                  </a:cubicBezTo>
                  <a:cubicBezTo>
                    <a:pt x="25" y="4"/>
                    <a:pt x="18" y="6"/>
                    <a:pt x="13" y="12"/>
                  </a:cubicBezTo>
                  <a:cubicBezTo>
                    <a:pt x="7" y="17"/>
                    <a:pt x="4" y="24"/>
                    <a:pt x="4" y="32"/>
                  </a:cubicBezTo>
                  <a:cubicBezTo>
                    <a:pt x="4" y="39"/>
                    <a:pt x="7" y="46"/>
                    <a:pt x="13" y="52"/>
                  </a:cubicBezTo>
                  <a:cubicBezTo>
                    <a:pt x="18" y="57"/>
                    <a:pt x="25" y="60"/>
                    <a:pt x="32" y="60"/>
                  </a:cubicBezTo>
                  <a:cubicBezTo>
                    <a:pt x="40" y="60"/>
                    <a:pt x="47" y="57"/>
                    <a:pt x="52" y="52"/>
                  </a:cubicBezTo>
                  <a:cubicBezTo>
                    <a:pt x="58" y="46"/>
                    <a:pt x="60" y="39"/>
                    <a:pt x="60" y="32"/>
                  </a:cubicBezTo>
                  <a:close/>
                  <a:moveTo>
                    <a:pt x="51" y="48"/>
                  </a:moveTo>
                  <a:cubicBezTo>
                    <a:pt x="42" y="48"/>
                    <a:pt x="42" y="48"/>
                    <a:pt x="42" y="48"/>
                  </a:cubicBezTo>
                  <a:cubicBezTo>
                    <a:pt x="32" y="35"/>
                    <a:pt x="32" y="35"/>
                    <a:pt x="32" y="35"/>
                  </a:cubicBezTo>
                  <a:cubicBezTo>
                    <a:pt x="27" y="35"/>
                    <a:pt x="27" y="35"/>
                    <a:pt x="27" y="35"/>
                  </a:cubicBezTo>
                  <a:cubicBezTo>
                    <a:pt x="27" y="48"/>
                    <a:pt x="27" y="48"/>
                    <a:pt x="27" y="48"/>
                  </a:cubicBezTo>
                  <a:cubicBezTo>
                    <a:pt x="21" y="48"/>
                    <a:pt x="21" y="48"/>
                    <a:pt x="21" y="48"/>
                  </a:cubicBezTo>
                  <a:cubicBezTo>
                    <a:pt x="21" y="14"/>
                    <a:pt x="21" y="14"/>
                    <a:pt x="21" y="14"/>
                  </a:cubicBezTo>
                  <a:cubicBezTo>
                    <a:pt x="31" y="14"/>
                    <a:pt x="31" y="14"/>
                    <a:pt x="31" y="14"/>
                  </a:cubicBezTo>
                  <a:cubicBezTo>
                    <a:pt x="34" y="14"/>
                    <a:pt x="36" y="14"/>
                    <a:pt x="37" y="14"/>
                  </a:cubicBezTo>
                  <a:cubicBezTo>
                    <a:pt x="38" y="14"/>
                    <a:pt x="40" y="15"/>
                    <a:pt x="41" y="16"/>
                  </a:cubicBezTo>
                  <a:cubicBezTo>
                    <a:pt x="43" y="17"/>
                    <a:pt x="44" y="18"/>
                    <a:pt x="44" y="19"/>
                  </a:cubicBezTo>
                  <a:cubicBezTo>
                    <a:pt x="45" y="20"/>
                    <a:pt x="45" y="21"/>
                    <a:pt x="45" y="23"/>
                  </a:cubicBezTo>
                  <a:cubicBezTo>
                    <a:pt x="45" y="26"/>
                    <a:pt x="45" y="28"/>
                    <a:pt x="43" y="30"/>
                  </a:cubicBezTo>
                  <a:cubicBezTo>
                    <a:pt x="42" y="31"/>
                    <a:pt x="40" y="32"/>
                    <a:pt x="38" y="33"/>
                  </a:cubicBezTo>
                  <a:lnTo>
                    <a:pt x="51" y="48"/>
                  </a:lnTo>
                  <a:close/>
                  <a:moveTo>
                    <a:pt x="39" y="24"/>
                  </a:moveTo>
                  <a:cubicBezTo>
                    <a:pt x="39" y="23"/>
                    <a:pt x="38" y="22"/>
                    <a:pt x="38" y="21"/>
                  </a:cubicBezTo>
                  <a:cubicBezTo>
                    <a:pt x="38" y="21"/>
                    <a:pt x="37" y="20"/>
                    <a:pt x="37" y="20"/>
                  </a:cubicBezTo>
                  <a:cubicBezTo>
                    <a:pt x="36" y="19"/>
                    <a:pt x="35" y="19"/>
                    <a:pt x="35" y="19"/>
                  </a:cubicBezTo>
                  <a:cubicBezTo>
                    <a:pt x="34" y="19"/>
                    <a:pt x="33" y="19"/>
                    <a:pt x="32" y="19"/>
                  </a:cubicBezTo>
                  <a:cubicBezTo>
                    <a:pt x="27" y="19"/>
                    <a:pt x="27" y="19"/>
                    <a:pt x="27" y="19"/>
                  </a:cubicBezTo>
                  <a:cubicBezTo>
                    <a:pt x="27" y="30"/>
                    <a:pt x="27" y="30"/>
                    <a:pt x="27" y="30"/>
                  </a:cubicBezTo>
                  <a:cubicBezTo>
                    <a:pt x="31" y="30"/>
                    <a:pt x="31" y="30"/>
                    <a:pt x="31" y="30"/>
                  </a:cubicBezTo>
                  <a:cubicBezTo>
                    <a:pt x="32" y="30"/>
                    <a:pt x="33" y="30"/>
                    <a:pt x="34" y="30"/>
                  </a:cubicBezTo>
                  <a:cubicBezTo>
                    <a:pt x="35" y="30"/>
                    <a:pt x="36" y="29"/>
                    <a:pt x="37" y="29"/>
                  </a:cubicBezTo>
                  <a:cubicBezTo>
                    <a:pt x="37" y="28"/>
                    <a:pt x="38" y="27"/>
                    <a:pt x="38" y="27"/>
                  </a:cubicBezTo>
                  <a:cubicBezTo>
                    <a:pt x="38" y="26"/>
                    <a:pt x="39" y="25"/>
                    <a:pt x="39" y="24"/>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p:cNvGrpSpPr/>
          <p:nvPr userDrawn="1"/>
        </p:nvGrpSpPr>
        <p:grpSpPr>
          <a:xfrm>
            <a:off x="0" y="3975652"/>
            <a:ext cx="9144000" cy="296562"/>
            <a:chOff x="0" y="0"/>
            <a:chExt cx="9144000" cy="296562"/>
          </a:xfrm>
        </p:grpSpPr>
        <p:sp>
          <p:nvSpPr>
            <p:cNvPr id="23" name="Rectangle 22"/>
            <p:cNvSpPr/>
            <p:nvPr userDrawn="1"/>
          </p:nvSpPr>
          <p:spPr>
            <a:xfrm>
              <a:off x="0" y="0"/>
              <a:ext cx="9144000" cy="296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4856208" y="24712"/>
              <a:ext cx="4065373" cy="197708"/>
            </a:xfrm>
            <a:prstGeom prst="rect">
              <a:avLst/>
            </a:prstGeom>
            <a:noFill/>
            <a:effectLst/>
          </p:spPr>
          <p:txBody>
            <a:bodyPr wrap="square" lIns="45720" rIns="45720" rtlCol="0">
              <a:noAutofit/>
            </a:bodyPr>
            <a:lstStyle/>
            <a:p>
              <a:pPr marL="0" marR="0" indent="0" algn="r" defTabSz="914400" rtl="0" eaLnBrk="1" fontAlgn="auto" latinLnBrk="0" hangingPunct="1">
                <a:lnSpc>
                  <a:spcPct val="85000"/>
                </a:lnSpc>
                <a:spcBef>
                  <a:spcPts val="700"/>
                </a:spcBef>
                <a:spcAft>
                  <a:spcPts val="0"/>
                </a:spcAft>
                <a:buClrTx/>
                <a:buSzTx/>
                <a:buFontTx/>
                <a:buNone/>
                <a:tabLst/>
                <a:defRPr/>
              </a:pPr>
              <a:r>
                <a:rPr lang="en-US" sz="1600" b="1" i="1" kern="1200" dirty="0" smtClean="0">
                  <a:gradFill flip="none" rotWithShape="1">
                    <a:gsLst>
                      <a:gs pos="0">
                        <a:schemeClr val="bg1"/>
                      </a:gs>
                      <a:gs pos="100000">
                        <a:schemeClr val="bg1">
                          <a:lumMod val="85000"/>
                          <a:shade val="100000"/>
                          <a:satMod val="115000"/>
                        </a:schemeClr>
                      </a:gs>
                    </a:gsLst>
                    <a:lin ang="13500000" scaled="1"/>
                    <a:tileRect/>
                  </a:gradFill>
                  <a:effectLst/>
                  <a:latin typeface="+mn-lt"/>
                  <a:ea typeface="+mn-ea"/>
                  <a:cs typeface="+mn-cs"/>
                </a:rPr>
                <a:t>You’ll make breakthroughs</a:t>
              </a:r>
            </a:p>
            <a:p>
              <a:pPr algn="r">
                <a:lnSpc>
                  <a:spcPct val="85000"/>
                </a:lnSpc>
                <a:spcBef>
                  <a:spcPts val="700"/>
                </a:spcBef>
              </a:pPr>
              <a:endParaRPr lang="en-US" sz="1600" b="1" i="1" dirty="0" smtClean="0">
                <a:gradFill flip="none" rotWithShape="1">
                  <a:gsLst>
                    <a:gs pos="0">
                      <a:schemeClr val="bg1"/>
                    </a:gs>
                    <a:gs pos="100000">
                      <a:schemeClr val="bg1">
                        <a:lumMod val="85000"/>
                        <a:shade val="100000"/>
                        <a:satMod val="115000"/>
                      </a:schemeClr>
                    </a:gs>
                  </a:gsLst>
                  <a:lin ang="13500000" scaled="1"/>
                  <a:tileRect/>
                </a:gradFill>
              </a:endParaRPr>
            </a:p>
          </p:txBody>
        </p:sp>
      </p:grpSp>
      <p:cxnSp>
        <p:nvCxnSpPr>
          <p:cNvPr id="26" name="Straight Connector 25"/>
          <p:cNvCxnSpPr/>
          <p:nvPr userDrawn="1"/>
        </p:nvCxnSpPr>
        <p:spPr>
          <a:xfrm flipV="1">
            <a:off x="3237470" y="4494638"/>
            <a:ext cx="0" cy="123567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329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A1D9E046-D48A-4B98-8B1C-05B800B8B069}" type="datetimeFigureOut">
              <a:rPr lang="en-US"/>
              <a:pPr>
                <a:defRPr/>
              </a:pPr>
              <a:t>5/22/2015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94F9FA5-5FBD-4296-B13C-DCC3F3D3729F}" type="slidenum">
              <a:rPr lang="en-US"/>
              <a:pPr>
                <a:defRPr/>
              </a:pPr>
              <a:t>‹#›</a:t>
            </a:fld>
            <a:endParaRPr lang="en-US"/>
          </a:p>
        </p:txBody>
      </p:sp>
    </p:spTree>
    <p:extLst>
      <p:ext uri="{BB962C8B-B14F-4D97-AF65-F5344CB8AC3E}">
        <p14:creationId xmlns:p14="http://schemas.microsoft.com/office/powerpoint/2010/main" val="3905011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8919" y="366976"/>
            <a:ext cx="8490140" cy="6858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33632" y="1149178"/>
            <a:ext cx="8464379" cy="4967417"/>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 name="Slide Number Placeholder 5"/>
          <p:cNvSpPr>
            <a:spLocks noGrp="1"/>
          </p:cNvSpPr>
          <p:nvPr>
            <p:ph type="sldNum" sz="quarter" idx="4"/>
          </p:nvPr>
        </p:nvSpPr>
        <p:spPr>
          <a:xfrm>
            <a:off x="299587" y="6664632"/>
            <a:ext cx="1007707" cy="132394"/>
          </a:xfrm>
          <a:prstGeom prst="rect">
            <a:avLst/>
          </a:prstGeom>
        </p:spPr>
        <p:txBody>
          <a:bodyPr vert="horz" lIns="91440" tIns="45720" rIns="91440" bIns="45720" rtlCol="0" anchor="ctr"/>
          <a:lstStyle>
            <a:lvl1pPr algn="l">
              <a:lnSpc>
                <a:spcPct val="85000"/>
              </a:lnSpc>
              <a:spcAft>
                <a:spcPts val="600"/>
              </a:spcAft>
              <a:defRPr sz="1000" b="1" i="0">
                <a:solidFill>
                  <a:schemeClr val="tx1">
                    <a:lumMod val="75000"/>
                    <a:lumOff val="25000"/>
                  </a:schemeClr>
                </a:solidFill>
              </a:defRPr>
            </a:lvl1pPr>
          </a:lstStyle>
          <a:p>
            <a:fld id="{E0945A5B-6FD1-4E75-90E0-1022EA54FCBA}" type="slidenum">
              <a:rPr lang="en-US" smtClean="0"/>
              <a:pPr/>
              <a:t>‹#›</a:t>
            </a:fld>
            <a:endParaRPr lang="en-US" dirty="0"/>
          </a:p>
        </p:txBody>
      </p:sp>
      <p:grpSp>
        <p:nvGrpSpPr>
          <p:cNvPr id="22" name="Group 21"/>
          <p:cNvGrpSpPr/>
          <p:nvPr/>
        </p:nvGrpSpPr>
        <p:grpSpPr>
          <a:xfrm>
            <a:off x="7916863" y="6302375"/>
            <a:ext cx="968375" cy="271463"/>
            <a:chOff x="7916863" y="6302375"/>
            <a:chExt cx="968375" cy="271463"/>
          </a:xfrm>
        </p:grpSpPr>
        <p:sp>
          <p:nvSpPr>
            <p:cNvPr id="8" name="AutoShape 4"/>
            <p:cNvSpPr>
              <a:spLocks noChangeAspect="1" noChangeArrowheads="1" noTextEdit="1"/>
            </p:cNvSpPr>
            <p:nvPr userDrawn="1"/>
          </p:nvSpPr>
          <p:spPr bwMode="auto">
            <a:xfrm>
              <a:off x="7916863" y="6302375"/>
              <a:ext cx="9683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p:cNvSpPr>
              <a:spLocks/>
            </p:cNvSpPr>
            <p:nvPr userDrawn="1"/>
          </p:nvSpPr>
          <p:spPr bwMode="auto">
            <a:xfrm>
              <a:off x="7916863" y="6307138"/>
              <a:ext cx="22225" cy="261938"/>
            </a:xfrm>
            <a:custGeom>
              <a:avLst/>
              <a:gdLst>
                <a:gd name="T0" fmla="*/ 23 w 46"/>
                <a:gd name="T1" fmla="*/ 543 h 544"/>
                <a:gd name="T2" fmla="*/ 0 w 46"/>
                <a:gd name="T3" fmla="*/ 544 h 544"/>
                <a:gd name="T4" fmla="*/ 2 w 46"/>
                <a:gd name="T5" fmla="*/ 325 h 544"/>
                <a:gd name="T6" fmla="*/ 0 w 46"/>
                <a:gd name="T7" fmla="*/ 0 h 544"/>
                <a:gd name="T8" fmla="*/ 23 w 46"/>
                <a:gd name="T9" fmla="*/ 1 h 544"/>
                <a:gd name="T10" fmla="*/ 46 w 46"/>
                <a:gd name="T11" fmla="*/ 0 h 544"/>
                <a:gd name="T12" fmla="*/ 44 w 46"/>
                <a:gd name="T13" fmla="*/ 348 h 544"/>
                <a:gd name="T14" fmla="*/ 46 w 46"/>
                <a:gd name="T15" fmla="*/ 544 h 544"/>
                <a:gd name="T16" fmla="*/ 23 w 46"/>
                <a:gd name="T17" fmla="*/ 543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544">
                  <a:moveTo>
                    <a:pt x="23" y="543"/>
                  </a:moveTo>
                  <a:cubicBezTo>
                    <a:pt x="15" y="543"/>
                    <a:pt x="8" y="544"/>
                    <a:pt x="0" y="544"/>
                  </a:cubicBezTo>
                  <a:cubicBezTo>
                    <a:pt x="1" y="477"/>
                    <a:pt x="2" y="404"/>
                    <a:pt x="2" y="325"/>
                  </a:cubicBezTo>
                  <a:cubicBezTo>
                    <a:pt x="2" y="241"/>
                    <a:pt x="0" y="133"/>
                    <a:pt x="0" y="0"/>
                  </a:cubicBezTo>
                  <a:cubicBezTo>
                    <a:pt x="8" y="1"/>
                    <a:pt x="16" y="1"/>
                    <a:pt x="23" y="1"/>
                  </a:cubicBezTo>
                  <a:cubicBezTo>
                    <a:pt x="32" y="1"/>
                    <a:pt x="39" y="1"/>
                    <a:pt x="46" y="0"/>
                  </a:cubicBezTo>
                  <a:cubicBezTo>
                    <a:pt x="45" y="177"/>
                    <a:pt x="44" y="293"/>
                    <a:pt x="44" y="348"/>
                  </a:cubicBezTo>
                  <a:cubicBezTo>
                    <a:pt x="44" y="428"/>
                    <a:pt x="45" y="493"/>
                    <a:pt x="46" y="544"/>
                  </a:cubicBezTo>
                  <a:cubicBezTo>
                    <a:pt x="38" y="544"/>
                    <a:pt x="31" y="543"/>
                    <a:pt x="23" y="54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userDrawn="1"/>
          </p:nvSpPr>
          <p:spPr bwMode="auto">
            <a:xfrm>
              <a:off x="7954963" y="6350000"/>
              <a:ext cx="85725" cy="219075"/>
            </a:xfrm>
            <a:custGeom>
              <a:avLst/>
              <a:gdLst>
                <a:gd name="T0" fmla="*/ 155 w 177"/>
                <a:gd name="T1" fmla="*/ 456 h 456"/>
                <a:gd name="T2" fmla="*/ 131 w 177"/>
                <a:gd name="T3" fmla="*/ 456 h 456"/>
                <a:gd name="T4" fmla="*/ 133 w 177"/>
                <a:gd name="T5" fmla="*/ 346 h 456"/>
                <a:gd name="T6" fmla="*/ 131 w 177"/>
                <a:gd name="T7" fmla="*/ 253 h 456"/>
                <a:gd name="T8" fmla="*/ 44 w 177"/>
                <a:gd name="T9" fmla="*/ 126 h 456"/>
                <a:gd name="T10" fmla="*/ 47 w 177"/>
                <a:gd name="T11" fmla="*/ 456 h 456"/>
                <a:gd name="T12" fmla="*/ 23 w 177"/>
                <a:gd name="T13" fmla="*/ 455 h 456"/>
                <a:gd name="T14" fmla="*/ 0 w 177"/>
                <a:gd name="T15" fmla="*/ 456 h 456"/>
                <a:gd name="T16" fmla="*/ 3 w 177"/>
                <a:gd name="T17" fmla="*/ 210 h 456"/>
                <a:gd name="T18" fmla="*/ 0 w 177"/>
                <a:gd name="T19" fmla="*/ 0 h 456"/>
                <a:gd name="T20" fmla="*/ 16 w 177"/>
                <a:gd name="T21" fmla="*/ 1 h 456"/>
                <a:gd name="T22" fmla="*/ 31 w 177"/>
                <a:gd name="T23" fmla="*/ 0 h 456"/>
                <a:gd name="T24" fmla="*/ 133 w 177"/>
                <a:gd name="T25" fmla="*/ 181 h 456"/>
                <a:gd name="T26" fmla="*/ 133 w 177"/>
                <a:gd name="T27" fmla="*/ 109 h 456"/>
                <a:gd name="T28" fmla="*/ 131 w 177"/>
                <a:gd name="T29" fmla="*/ 0 h 456"/>
                <a:gd name="T30" fmla="*/ 155 w 177"/>
                <a:gd name="T31" fmla="*/ 1 h 456"/>
                <a:gd name="T32" fmla="*/ 177 w 177"/>
                <a:gd name="T33" fmla="*/ 0 h 456"/>
                <a:gd name="T34" fmla="*/ 174 w 177"/>
                <a:gd name="T35" fmla="*/ 226 h 456"/>
                <a:gd name="T36" fmla="*/ 177 w 177"/>
                <a:gd name="T37" fmla="*/ 456 h 456"/>
                <a:gd name="T38" fmla="*/ 155 w 177"/>
                <a:gd name="T39"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7" h="456">
                  <a:moveTo>
                    <a:pt x="155" y="456"/>
                  </a:moveTo>
                  <a:cubicBezTo>
                    <a:pt x="146" y="456"/>
                    <a:pt x="139" y="456"/>
                    <a:pt x="131" y="456"/>
                  </a:cubicBezTo>
                  <a:cubicBezTo>
                    <a:pt x="132" y="412"/>
                    <a:pt x="133" y="375"/>
                    <a:pt x="133" y="346"/>
                  </a:cubicBezTo>
                  <a:cubicBezTo>
                    <a:pt x="133" y="316"/>
                    <a:pt x="132" y="285"/>
                    <a:pt x="131" y="253"/>
                  </a:cubicBezTo>
                  <a:cubicBezTo>
                    <a:pt x="95" y="203"/>
                    <a:pt x="65" y="162"/>
                    <a:pt x="44" y="126"/>
                  </a:cubicBezTo>
                  <a:cubicBezTo>
                    <a:pt x="44" y="275"/>
                    <a:pt x="44" y="385"/>
                    <a:pt x="47" y="456"/>
                  </a:cubicBezTo>
                  <a:cubicBezTo>
                    <a:pt x="39" y="456"/>
                    <a:pt x="31" y="455"/>
                    <a:pt x="23" y="455"/>
                  </a:cubicBezTo>
                  <a:cubicBezTo>
                    <a:pt x="16" y="455"/>
                    <a:pt x="8" y="456"/>
                    <a:pt x="0" y="456"/>
                  </a:cubicBezTo>
                  <a:cubicBezTo>
                    <a:pt x="3" y="371"/>
                    <a:pt x="3" y="288"/>
                    <a:pt x="3" y="210"/>
                  </a:cubicBezTo>
                  <a:cubicBezTo>
                    <a:pt x="3" y="130"/>
                    <a:pt x="3" y="60"/>
                    <a:pt x="0" y="0"/>
                  </a:cubicBezTo>
                  <a:cubicBezTo>
                    <a:pt x="6" y="0"/>
                    <a:pt x="10" y="1"/>
                    <a:pt x="16" y="1"/>
                  </a:cubicBezTo>
                  <a:cubicBezTo>
                    <a:pt x="21" y="1"/>
                    <a:pt x="26" y="0"/>
                    <a:pt x="31" y="0"/>
                  </a:cubicBezTo>
                  <a:cubicBezTo>
                    <a:pt x="49" y="51"/>
                    <a:pt x="82" y="112"/>
                    <a:pt x="133" y="181"/>
                  </a:cubicBezTo>
                  <a:cubicBezTo>
                    <a:pt x="133" y="109"/>
                    <a:pt x="133" y="109"/>
                    <a:pt x="133" y="109"/>
                  </a:cubicBezTo>
                  <a:cubicBezTo>
                    <a:pt x="133" y="81"/>
                    <a:pt x="133" y="44"/>
                    <a:pt x="131" y="0"/>
                  </a:cubicBezTo>
                  <a:cubicBezTo>
                    <a:pt x="139" y="0"/>
                    <a:pt x="146" y="1"/>
                    <a:pt x="155" y="1"/>
                  </a:cubicBezTo>
                  <a:cubicBezTo>
                    <a:pt x="162" y="1"/>
                    <a:pt x="170" y="0"/>
                    <a:pt x="177" y="0"/>
                  </a:cubicBezTo>
                  <a:cubicBezTo>
                    <a:pt x="175" y="54"/>
                    <a:pt x="174" y="129"/>
                    <a:pt x="174" y="226"/>
                  </a:cubicBezTo>
                  <a:cubicBezTo>
                    <a:pt x="174" y="323"/>
                    <a:pt x="175" y="401"/>
                    <a:pt x="177" y="456"/>
                  </a:cubicBezTo>
                  <a:cubicBezTo>
                    <a:pt x="170" y="456"/>
                    <a:pt x="162" y="456"/>
                    <a:pt x="155"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p:cNvSpPr>
              <a:spLocks/>
            </p:cNvSpPr>
            <p:nvPr userDrawn="1"/>
          </p:nvSpPr>
          <p:spPr bwMode="auto">
            <a:xfrm>
              <a:off x="8039101" y="6350000"/>
              <a:ext cx="76200" cy="219075"/>
            </a:xfrm>
            <a:custGeom>
              <a:avLst/>
              <a:gdLst>
                <a:gd name="T0" fmla="*/ 160 w 160"/>
                <a:gd name="T1" fmla="*/ 26 h 456"/>
                <a:gd name="T2" fmla="*/ 160 w 160"/>
                <a:gd name="T3" fmla="*/ 41 h 456"/>
                <a:gd name="T4" fmla="*/ 128 w 160"/>
                <a:gd name="T5" fmla="*/ 40 h 456"/>
                <a:gd name="T6" fmla="*/ 110 w 160"/>
                <a:gd name="T7" fmla="*/ 41 h 456"/>
                <a:gd name="T8" fmla="*/ 108 w 160"/>
                <a:gd name="T9" fmla="*/ 189 h 456"/>
                <a:gd name="T10" fmla="*/ 110 w 160"/>
                <a:gd name="T11" fmla="*/ 456 h 456"/>
                <a:gd name="T12" fmla="*/ 87 w 160"/>
                <a:gd name="T13" fmla="*/ 455 h 456"/>
                <a:gd name="T14" fmla="*/ 65 w 160"/>
                <a:gd name="T15" fmla="*/ 456 h 456"/>
                <a:gd name="T16" fmla="*/ 66 w 160"/>
                <a:gd name="T17" fmla="*/ 258 h 456"/>
                <a:gd name="T18" fmla="*/ 65 w 160"/>
                <a:gd name="T19" fmla="*/ 41 h 456"/>
                <a:gd name="T20" fmla="*/ 49 w 160"/>
                <a:gd name="T21" fmla="*/ 40 h 456"/>
                <a:gd name="T22" fmla="*/ 0 w 160"/>
                <a:gd name="T23" fmla="*/ 41 h 456"/>
                <a:gd name="T24" fmla="*/ 1 w 160"/>
                <a:gd name="T25" fmla="*/ 21 h 456"/>
                <a:gd name="T26" fmla="*/ 4 w 160"/>
                <a:gd name="T27" fmla="*/ 0 h 456"/>
                <a:gd name="T28" fmla="*/ 88 w 160"/>
                <a:gd name="T29" fmla="*/ 2 h 456"/>
                <a:gd name="T30" fmla="*/ 160 w 160"/>
                <a:gd name="T31" fmla="*/ 0 h 456"/>
                <a:gd name="T32" fmla="*/ 160 w 160"/>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0" h="456">
                  <a:moveTo>
                    <a:pt x="160" y="26"/>
                  </a:moveTo>
                  <a:cubicBezTo>
                    <a:pt x="160" y="29"/>
                    <a:pt x="160" y="34"/>
                    <a:pt x="160" y="41"/>
                  </a:cubicBezTo>
                  <a:cubicBezTo>
                    <a:pt x="148" y="40"/>
                    <a:pt x="137" y="40"/>
                    <a:pt x="128" y="40"/>
                  </a:cubicBezTo>
                  <a:cubicBezTo>
                    <a:pt x="122" y="40"/>
                    <a:pt x="115" y="40"/>
                    <a:pt x="110" y="41"/>
                  </a:cubicBezTo>
                  <a:cubicBezTo>
                    <a:pt x="109" y="77"/>
                    <a:pt x="108" y="127"/>
                    <a:pt x="108" y="189"/>
                  </a:cubicBezTo>
                  <a:cubicBezTo>
                    <a:pt x="108" y="234"/>
                    <a:pt x="109" y="323"/>
                    <a:pt x="110" y="456"/>
                  </a:cubicBezTo>
                  <a:cubicBezTo>
                    <a:pt x="103" y="456"/>
                    <a:pt x="95" y="455"/>
                    <a:pt x="87" y="455"/>
                  </a:cubicBezTo>
                  <a:cubicBezTo>
                    <a:pt x="80" y="455"/>
                    <a:pt x="72" y="456"/>
                    <a:pt x="65" y="456"/>
                  </a:cubicBezTo>
                  <a:cubicBezTo>
                    <a:pt x="65" y="370"/>
                    <a:pt x="66" y="304"/>
                    <a:pt x="66" y="258"/>
                  </a:cubicBezTo>
                  <a:cubicBezTo>
                    <a:pt x="66" y="209"/>
                    <a:pt x="65" y="137"/>
                    <a:pt x="65" y="41"/>
                  </a:cubicBezTo>
                  <a:cubicBezTo>
                    <a:pt x="61" y="40"/>
                    <a:pt x="56" y="40"/>
                    <a:pt x="49" y="40"/>
                  </a:cubicBezTo>
                  <a:cubicBezTo>
                    <a:pt x="40" y="40"/>
                    <a:pt x="15" y="40"/>
                    <a:pt x="0" y="41"/>
                  </a:cubicBezTo>
                  <a:cubicBezTo>
                    <a:pt x="1" y="34"/>
                    <a:pt x="1" y="28"/>
                    <a:pt x="1" y="21"/>
                  </a:cubicBezTo>
                  <a:cubicBezTo>
                    <a:pt x="1" y="14"/>
                    <a:pt x="5" y="7"/>
                    <a:pt x="4" y="0"/>
                  </a:cubicBezTo>
                  <a:cubicBezTo>
                    <a:pt x="24" y="1"/>
                    <a:pt x="58" y="2"/>
                    <a:pt x="88" y="2"/>
                  </a:cubicBezTo>
                  <a:cubicBezTo>
                    <a:pt x="117" y="2"/>
                    <a:pt x="141" y="1"/>
                    <a:pt x="160" y="0"/>
                  </a:cubicBezTo>
                  <a:cubicBezTo>
                    <a:pt x="160" y="13"/>
                    <a:pt x="160" y="22"/>
                    <a:pt x="160"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userDrawn="1"/>
          </p:nvSpPr>
          <p:spPr bwMode="auto">
            <a:xfrm>
              <a:off x="8128001" y="6350000"/>
              <a:ext cx="55563"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5 w 117"/>
                <a:gd name="T11" fmla="*/ 0 h 456"/>
                <a:gd name="T12" fmla="*/ 114 w 117"/>
                <a:gd name="T13" fmla="*/ 20 h 456"/>
                <a:gd name="T14" fmla="*/ 115 w 117"/>
                <a:gd name="T15" fmla="*/ 41 h 456"/>
                <a:gd name="T16" fmla="*/ 77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7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6" y="455"/>
                    <a:pt x="17" y="456"/>
                    <a:pt x="0" y="456"/>
                  </a:cubicBezTo>
                  <a:cubicBezTo>
                    <a:pt x="1" y="348"/>
                    <a:pt x="2" y="267"/>
                    <a:pt x="2" y="215"/>
                  </a:cubicBezTo>
                  <a:cubicBezTo>
                    <a:pt x="2" y="143"/>
                    <a:pt x="1" y="71"/>
                    <a:pt x="0" y="0"/>
                  </a:cubicBezTo>
                  <a:cubicBezTo>
                    <a:pt x="27" y="0"/>
                    <a:pt x="55" y="1"/>
                    <a:pt x="85" y="1"/>
                  </a:cubicBezTo>
                  <a:cubicBezTo>
                    <a:pt x="93" y="1"/>
                    <a:pt x="103" y="0"/>
                    <a:pt x="115" y="0"/>
                  </a:cubicBezTo>
                  <a:cubicBezTo>
                    <a:pt x="114" y="7"/>
                    <a:pt x="114" y="14"/>
                    <a:pt x="114" y="20"/>
                  </a:cubicBezTo>
                  <a:cubicBezTo>
                    <a:pt x="114" y="27"/>
                    <a:pt x="114" y="34"/>
                    <a:pt x="115" y="41"/>
                  </a:cubicBezTo>
                  <a:cubicBezTo>
                    <a:pt x="101" y="40"/>
                    <a:pt x="88" y="40"/>
                    <a:pt x="77" y="40"/>
                  </a:cubicBezTo>
                  <a:cubicBezTo>
                    <a:pt x="65" y="40"/>
                    <a:pt x="55"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7"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6"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noEditPoints="1"/>
            </p:cNvSpPr>
            <p:nvPr userDrawn="1"/>
          </p:nvSpPr>
          <p:spPr bwMode="auto">
            <a:xfrm>
              <a:off x="8199438" y="6350000"/>
              <a:ext cx="84138" cy="219075"/>
            </a:xfrm>
            <a:custGeom>
              <a:avLst/>
              <a:gdLst>
                <a:gd name="T0" fmla="*/ 152 w 176"/>
                <a:gd name="T1" fmla="*/ 455 h 456"/>
                <a:gd name="T2" fmla="*/ 128 w 176"/>
                <a:gd name="T3" fmla="*/ 456 h 456"/>
                <a:gd name="T4" fmla="*/ 63 w 176"/>
                <a:gd name="T5" fmla="*/ 238 h 456"/>
                <a:gd name="T6" fmla="*/ 45 w 176"/>
                <a:gd name="T7" fmla="*/ 241 h 456"/>
                <a:gd name="T8" fmla="*/ 43 w 176"/>
                <a:gd name="T9" fmla="*/ 304 h 456"/>
                <a:gd name="T10" fmla="*/ 45 w 176"/>
                <a:gd name="T11" fmla="*/ 456 h 456"/>
                <a:gd name="T12" fmla="*/ 22 w 176"/>
                <a:gd name="T13" fmla="*/ 455 h 456"/>
                <a:gd name="T14" fmla="*/ 0 w 176"/>
                <a:gd name="T15" fmla="*/ 456 h 456"/>
                <a:gd name="T16" fmla="*/ 2 w 176"/>
                <a:gd name="T17" fmla="*/ 245 h 456"/>
                <a:gd name="T18" fmla="*/ 0 w 176"/>
                <a:gd name="T19" fmla="*/ 0 h 456"/>
                <a:gd name="T20" fmla="*/ 23 w 176"/>
                <a:gd name="T21" fmla="*/ 1 h 456"/>
                <a:gd name="T22" fmla="*/ 59 w 176"/>
                <a:gd name="T23" fmla="*/ 0 h 456"/>
                <a:gd name="T24" fmla="*/ 151 w 176"/>
                <a:gd name="T25" fmla="*/ 103 h 456"/>
                <a:gd name="T26" fmla="*/ 100 w 176"/>
                <a:gd name="T27" fmla="*/ 222 h 456"/>
                <a:gd name="T28" fmla="*/ 176 w 176"/>
                <a:gd name="T29" fmla="*/ 456 h 456"/>
                <a:gd name="T30" fmla="*/ 152 w 176"/>
                <a:gd name="T31" fmla="*/ 455 h 456"/>
                <a:gd name="T32" fmla="*/ 110 w 176"/>
                <a:gd name="T33" fmla="*/ 103 h 456"/>
                <a:gd name="T34" fmla="*/ 52 w 176"/>
                <a:gd name="T35" fmla="*/ 40 h 456"/>
                <a:gd name="T36" fmla="*/ 45 w 176"/>
                <a:gd name="T37" fmla="*/ 40 h 456"/>
                <a:gd name="T38" fmla="*/ 45 w 176"/>
                <a:gd name="T39" fmla="*/ 197 h 456"/>
                <a:gd name="T40" fmla="*/ 110 w 176"/>
                <a:gd name="T41" fmla="*/ 103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456">
                  <a:moveTo>
                    <a:pt x="152" y="455"/>
                  </a:moveTo>
                  <a:cubicBezTo>
                    <a:pt x="144" y="455"/>
                    <a:pt x="136" y="456"/>
                    <a:pt x="128" y="456"/>
                  </a:cubicBezTo>
                  <a:cubicBezTo>
                    <a:pt x="109" y="412"/>
                    <a:pt x="87" y="339"/>
                    <a:pt x="63" y="238"/>
                  </a:cubicBezTo>
                  <a:cubicBezTo>
                    <a:pt x="56" y="239"/>
                    <a:pt x="50" y="241"/>
                    <a:pt x="45" y="241"/>
                  </a:cubicBezTo>
                  <a:cubicBezTo>
                    <a:pt x="44" y="257"/>
                    <a:pt x="43" y="278"/>
                    <a:pt x="43" y="304"/>
                  </a:cubicBezTo>
                  <a:cubicBezTo>
                    <a:pt x="43" y="320"/>
                    <a:pt x="44" y="371"/>
                    <a:pt x="45" y="456"/>
                  </a:cubicBezTo>
                  <a:cubicBezTo>
                    <a:pt x="37" y="456"/>
                    <a:pt x="30" y="455"/>
                    <a:pt x="22" y="455"/>
                  </a:cubicBezTo>
                  <a:cubicBezTo>
                    <a:pt x="14" y="455"/>
                    <a:pt x="8" y="456"/>
                    <a:pt x="0" y="456"/>
                  </a:cubicBezTo>
                  <a:cubicBezTo>
                    <a:pt x="2" y="393"/>
                    <a:pt x="2" y="322"/>
                    <a:pt x="2" y="245"/>
                  </a:cubicBezTo>
                  <a:cubicBezTo>
                    <a:pt x="2" y="174"/>
                    <a:pt x="2" y="92"/>
                    <a:pt x="0" y="0"/>
                  </a:cubicBezTo>
                  <a:cubicBezTo>
                    <a:pt x="8" y="1"/>
                    <a:pt x="16" y="1"/>
                    <a:pt x="23" y="1"/>
                  </a:cubicBezTo>
                  <a:cubicBezTo>
                    <a:pt x="37" y="1"/>
                    <a:pt x="49" y="0"/>
                    <a:pt x="59" y="0"/>
                  </a:cubicBezTo>
                  <a:cubicBezTo>
                    <a:pt x="116" y="0"/>
                    <a:pt x="151" y="40"/>
                    <a:pt x="151" y="103"/>
                  </a:cubicBezTo>
                  <a:cubicBezTo>
                    <a:pt x="151" y="157"/>
                    <a:pt x="136" y="194"/>
                    <a:pt x="100" y="222"/>
                  </a:cubicBezTo>
                  <a:cubicBezTo>
                    <a:pt x="124" y="320"/>
                    <a:pt x="149" y="398"/>
                    <a:pt x="176" y="456"/>
                  </a:cubicBezTo>
                  <a:cubicBezTo>
                    <a:pt x="168" y="456"/>
                    <a:pt x="160" y="455"/>
                    <a:pt x="152" y="455"/>
                  </a:cubicBezTo>
                  <a:close/>
                  <a:moveTo>
                    <a:pt x="110" y="103"/>
                  </a:moveTo>
                  <a:cubicBezTo>
                    <a:pt x="110" y="59"/>
                    <a:pt x="93" y="40"/>
                    <a:pt x="52" y="40"/>
                  </a:cubicBezTo>
                  <a:cubicBezTo>
                    <a:pt x="45" y="40"/>
                    <a:pt x="45" y="40"/>
                    <a:pt x="45" y="40"/>
                  </a:cubicBezTo>
                  <a:cubicBezTo>
                    <a:pt x="45" y="197"/>
                    <a:pt x="45" y="197"/>
                    <a:pt x="45" y="197"/>
                  </a:cubicBezTo>
                  <a:cubicBezTo>
                    <a:pt x="87" y="193"/>
                    <a:pt x="110" y="161"/>
                    <a:pt x="110" y="103"/>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userDrawn="1"/>
          </p:nvSpPr>
          <p:spPr bwMode="auto">
            <a:xfrm>
              <a:off x="8272463" y="6302375"/>
              <a:ext cx="92075" cy="266700"/>
            </a:xfrm>
            <a:custGeom>
              <a:avLst/>
              <a:gdLst>
                <a:gd name="T0" fmla="*/ 60 w 190"/>
                <a:gd name="T1" fmla="*/ 136 h 554"/>
                <a:gd name="T2" fmla="*/ 105 w 190"/>
                <a:gd name="T3" fmla="*/ 240 h 554"/>
                <a:gd name="T4" fmla="*/ 190 w 190"/>
                <a:gd name="T5" fmla="*/ 418 h 554"/>
                <a:gd name="T6" fmla="*/ 23 w 190"/>
                <a:gd name="T7" fmla="*/ 554 h 554"/>
                <a:gd name="T8" fmla="*/ 0 w 190"/>
                <a:gd name="T9" fmla="*/ 512 h 554"/>
                <a:gd name="T10" fmla="*/ 145 w 190"/>
                <a:gd name="T11" fmla="*/ 422 h 554"/>
                <a:gd name="T12" fmla="*/ 80 w 190"/>
                <a:gd name="T13" fmla="*/ 279 h 554"/>
                <a:gd name="T14" fmla="*/ 15 w 190"/>
                <a:gd name="T15" fmla="*/ 138 h 554"/>
                <a:gd name="T16" fmla="*/ 145 w 190"/>
                <a:gd name="T17" fmla="*/ 0 h 554"/>
                <a:gd name="T18" fmla="*/ 162 w 190"/>
                <a:gd name="T19" fmla="*/ 38 h 554"/>
                <a:gd name="T20" fmla="*/ 60 w 190"/>
                <a:gd name="T21" fmla="*/ 136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0" h="554">
                  <a:moveTo>
                    <a:pt x="60" y="136"/>
                  </a:moveTo>
                  <a:cubicBezTo>
                    <a:pt x="60" y="170"/>
                    <a:pt x="78" y="200"/>
                    <a:pt x="105" y="240"/>
                  </a:cubicBezTo>
                  <a:cubicBezTo>
                    <a:pt x="153" y="308"/>
                    <a:pt x="190" y="359"/>
                    <a:pt x="190" y="418"/>
                  </a:cubicBezTo>
                  <a:cubicBezTo>
                    <a:pt x="190" y="490"/>
                    <a:pt x="108" y="535"/>
                    <a:pt x="23" y="554"/>
                  </a:cubicBezTo>
                  <a:cubicBezTo>
                    <a:pt x="18" y="541"/>
                    <a:pt x="8" y="525"/>
                    <a:pt x="0" y="512"/>
                  </a:cubicBezTo>
                  <a:cubicBezTo>
                    <a:pt x="66" y="502"/>
                    <a:pt x="145" y="473"/>
                    <a:pt x="145" y="422"/>
                  </a:cubicBezTo>
                  <a:cubicBezTo>
                    <a:pt x="145" y="376"/>
                    <a:pt x="118" y="333"/>
                    <a:pt x="80" y="279"/>
                  </a:cubicBezTo>
                  <a:cubicBezTo>
                    <a:pt x="43" y="227"/>
                    <a:pt x="15" y="188"/>
                    <a:pt x="15" y="138"/>
                  </a:cubicBezTo>
                  <a:cubicBezTo>
                    <a:pt x="15" y="67"/>
                    <a:pt x="62" y="15"/>
                    <a:pt x="145" y="0"/>
                  </a:cubicBezTo>
                  <a:cubicBezTo>
                    <a:pt x="150" y="14"/>
                    <a:pt x="156" y="27"/>
                    <a:pt x="162" y="38"/>
                  </a:cubicBezTo>
                  <a:cubicBezTo>
                    <a:pt x="98" y="45"/>
                    <a:pt x="60" y="83"/>
                    <a:pt x="60" y="13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userDrawn="1"/>
          </p:nvSpPr>
          <p:spPr bwMode="auto">
            <a:xfrm>
              <a:off x="8343901" y="6350000"/>
              <a:ext cx="93663" cy="219075"/>
            </a:xfrm>
            <a:custGeom>
              <a:avLst/>
              <a:gdLst>
                <a:gd name="T0" fmla="*/ 118 w 193"/>
                <a:gd name="T1" fmla="*/ 212 h 456"/>
                <a:gd name="T2" fmla="*/ 118 w 193"/>
                <a:gd name="T3" fmla="*/ 387 h 456"/>
                <a:gd name="T4" fmla="*/ 118 w 193"/>
                <a:gd name="T5" fmla="*/ 456 h 456"/>
                <a:gd name="T6" fmla="*/ 95 w 193"/>
                <a:gd name="T7" fmla="*/ 456 h 456"/>
                <a:gd name="T8" fmla="*/ 73 w 193"/>
                <a:gd name="T9" fmla="*/ 456 h 456"/>
                <a:gd name="T10" fmla="*/ 74 w 193"/>
                <a:gd name="T11" fmla="*/ 333 h 456"/>
                <a:gd name="T12" fmla="*/ 73 w 193"/>
                <a:gd name="T13" fmla="*/ 212 h 456"/>
                <a:gd name="T14" fmla="*/ 0 w 193"/>
                <a:gd name="T15" fmla="*/ 0 h 456"/>
                <a:gd name="T16" fmla="*/ 25 w 193"/>
                <a:gd name="T17" fmla="*/ 1 h 456"/>
                <a:gd name="T18" fmla="*/ 48 w 193"/>
                <a:gd name="T19" fmla="*/ 0 h 456"/>
                <a:gd name="T20" fmla="*/ 96 w 193"/>
                <a:gd name="T21" fmla="*/ 158 h 456"/>
                <a:gd name="T22" fmla="*/ 144 w 193"/>
                <a:gd name="T23" fmla="*/ 0 h 456"/>
                <a:gd name="T24" fmla="*/ 169 w 193"/>
                <a:gd name="T25" fmla="*/ 1 h 456"/>
                <a:gd name="T26" fmla="*/ 193 w 193"/>
                <a:gd name="T27" fmla="*/ 0 h 456"/>
                <a:gd name="T28" fmla="*/ 118 w 193"/>
                <a:gd name="T29" fmla="*/ 212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3" h="456">
                  <a:moveTo>
                    <a:pt x="118" y="212"/>
                  </a:moveTo>
                  <a:cubicBezTo>
                    <a:pt x="118" y="286"/>
                    <a:pt x="118" y="345"/>
                    <a:pt x="118" y="387"/>
                  </a:cubicBezTo>
                  <a:cubicBezTo>
                    <a:pt x="118" y="418"/>
                    <a:pt x="118" y="442"/>
                    <a:pt x="118" y="456"/>
                  </a:cubicBezTo>
                  <a:cubicBezTo>
                    <a:pt x="110" y="456"/>
                    <a:pt x="102" y="456"/>
                    <a:pt x="95" y="456"/>
                  </a:cubicBezTo>
                  <a:cubicBezTo>
                    <a:pt x="87" y="456"/>
                    <a:pt x="80" y="456"/>
                    <a:pt x="73" y="456"/>
                  </a:cubicBezTo>
                  <a:cubicBezTo>
                    <a:pt x="74" y="415"/>
                    <a:pt x="74" y="374"/>
                    <a:pt x="74" y="333"/>
                  </a:cubicBezTo>
                  <a:cubicBezTo>
                    <a:pt x="74" y="284"/>
                    <a:pt x="74" y="244"/>
                    <a:pt x="73" y="212"/>
                  </a:cubicBezTo>
                  <a:cubicBezTo>
                    <a:pt x="65" y="188"/>
                    <a:pt x="41" y="117"/>
                    <a:pt x="0" y="0"/>
                  </a:cubicBezTo>
                  <a:cubicBezTo>
                    <a:pt x="8" y="0"/>
                    <a:pt x="17" y="1"/>
                    <a:pt x="25" y="1"/>
                  </a:cubicBezTo>
                  <a:cubicBezTo>
                    <a:pt x="33" y="1"/>
                    <a:pt x="41" y="0"/>
                    <a:pt x="48" y="0"/>
                  </a:cubicBezTo>
                  <a:cubicBezTo>
                    <a:pt x="61" y="54"/>
                    <a:pt x="76" y="106"/>
                    <a:pt x="96" y="158"/>
                  </a:cubicBezTo>
                  <a:cubicBezTo>
                    <a:pt x="114" y="109"/>
                    <a:pt x="128" y="56"/>
                    <a:pt x="144" y="0"/>
                  </a:cubicBezTo>
                  <a:cubicBezTo>
                    <a:pt x="153" y="0"/>
                    <a:pt x="160" y="1"/>
                    <a:pt x="169" y="1"/>
                  </a:cubicBezTo>
                  <a:cubicBezTo>
                    <a:pt x="177" y="1"/>
                    <a:pt x="185" y="0"/>
                    <a:pt x="193" y="0"/>
                  </a:cubicBezTo>
                  <a:cubicBezTo>
                    <a:pt x="177" y="40"/>
                    <a:pt x="153" y="111"/>
                    <a:pt x="118" y="212"/>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userDrawn="1"/>
          </p:nvSpPr>
          <p:spPr bwMode="auto">
            <a:xfrm>
              <a:off x="8432801" y="6348413"/>
              <a:ext cx="103188" cy="225425"/>
            </a:xfrm>
            <a:custGeom>
              <a:avLst/>
              <a:gdLst>
                <a:gd name="T0" fmla="*/ 45 w 212"/>
                <a:gd name="T1" fmla="*/ 111 h 467"/>
                <a:gd name="T2" fmla="*/ 102 w 212"/>
                <a:gd name="T3" fmla="*/ 217 h 467"/>
                <a:gd name="T4" fmla="*/ 158 w 212"/>
                <a:gd name="T5" fmla="*/ 341 h 467"/>
                <a:gd name="T6" fmla="*/ 40 w 212"/>
                <a:gd name="T7" fmla="*/ 467 h 467"/>
                <a:gd name="T8" fmla="*/ 17 w 212"/>
                <a:gd name="T9" fmla="*/ 428 h 467"/>
                <a:gd name="T10" fmla="*/ 114 w 212"/>
                <a:gd name="T11" fmla="*/ 345 h 467"/>
                <a:gd name="T12" fmla="*/ 57 w 212"/>
                <a:gd name="T13" fmla="*/ 227 h 467"/>
                <a:gd name="T14" fmla="*/ 0 w 212"/>
                <a:gd name="T15" fmla="*/ 112 h 467"/>
                <a:gd name="T16" fmla="*/ 148 w 212"/>
                <a:gd name="T17" fmla="*/ 1 h 467"/>
                <a:gd name="T18" fmla="*/ 171 w 212"/>
                <a:gd name="T19" fmla="*/ 40 h 467"/>
                <a:gd name="T20" fmla="*/ 45 w 212"/>
                <a:gd name="T21" fmla="*/ 111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67">
                  <a:moveTo>
                    <a:pt x="45" y="111"/>
                  </a:moveTo>
                  <a:cubicBezTo>
                    <a:pt x="46" y="143"/>
                    <a:pt x="70" y="173"/>
                    <a:pt x="102" y="217"/>
                  </a:cubicBezTo>
                  <a:cubicBezTo>
                    <a:pt x="136" y="264"/>
                    <a:pt x="158" y="301"/>
                    <a:pt x="158" y="341"/>
                  </a:cubicBezTo>
                  <a:cubicBezTo>
                    <a:pt x="158" y="403"/>
                    <a:pt x="116" y="451"/>
                    <a:pt x="40" y="467"/>
                  </a:cubicBezTo>
                  <a:cubicBezTo>
                    <a:pt x="32" y="452"/>
                    <a:pt x="25" y="439"/>
                    <a:pt x="17" y="428"/>
                  </a:cubicBezTo>
                  <a:cubicBezTo>
                    <a:pt x="79" y="420"/>
                    <a:pt x="114" y="386"/>
                    <a:pt x="114" y="345"/>
                  </a:cubicBezTo>
                  <a:cubicBezTo>
                    <a:pt x="114" y="305"/>
                    <a:pt x="91" y="272"/>
                    <a:pt x="57" y="227"/>
                  </a:cubicBezTo>
                  <a:cubicBezTo>
                    <a:pt x="25" y="184"/>
                    <a:pt x="0" y="150"/>
                    <a:pt x="0" y="112"/>
                  </a:cubicBezTo>
                  <a:cubicBezTo>
                    <a:pt x="0" y="49"/>
                    <a:pt x="57" y="0"/>
                    <a:pt x="148" y="1"/>
                  </a:cubicBezTo>
                  <a:cubicBezTo>
                    <a:pt x="212" y="2"/>
                    <a:pt x="121" y="43"/>
                    <a:pt x="171" y="40"/>
                  </a:cubicBezTo>
                  <a:cubicBezTo>
                    <a:pt x="91" y="45"/>
                    <a:pt x="43" y="65"/>
                    <a:pt x="45" y="111"/>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userDrawn="1"/>
          </p:nvSpPr>
          <p:spPr bwMode="auto">
            <a:xfrm>
              <a:off x="8505826" y="6350000"/>
              <a:ext cx="71438" cy="219075"/>
            </a:xfrm>
            <a:custGeom>
              <a:avLst/>
              <a:gdLst>
                <a:gd name="T0" fmla="*/ 146 w 147"/>
                <a:gd name="T1" fmla="*/ 26 h 456"/>
                <a:gd name="T2" fmla="*/ 147 w 147"/>
                <a:gd name="T3" fmla="*/ 41 h 456"/>
                <a:gd name="T4" fmla="*/ 115 w 147"/>
                <a:gd name="T5" fmla="*/ 40 h 456"/>
                <a:gd name="T6" fmla="*/ 97 w 147"/>
                <a:gd name="T7" fmla="*/ 41 h 456"/>
                <a:gd name="T8" fmla="*/ 95 w 147"/>
                <a:gd name="T9" fmla="*/ 189 h 456"/>
                <a:gd name="T10" fmla="*/ 97 w 147"/>
                <a:gd name="T11" fmla="*/ 456 h 456"/>
                <a:gd name="T12" fmla="*/ 74 w 147"/>
                <a:gd name="T13" fmla="*/ 455 h 456"/>
                <a:gd name="T14" fmla="*/ 51 w 147"/>
                <a:gd name="T15" fmla="*/ 456 h 456"/>
                <a:gd name="T16" fmla="*/ 53 w 147"/>
                <a:gd name="T17" fmla="*/ 258 h 456"/>
                <a:gd name="T18" fmla="*/ 51 w 147"/>
                <a:gd name="T19" fmla="*/ 41 h 456"/>
                <a:gd name="T20" fmla="*/ 36 w 147"/>
                <a:gd name="T21" fmla="*/ 40 h 456"/>
                <a:gd name="T22" fmla="*/ 0 w 147"/>
                <a:gd name="T23" fmla="*/ 41 h 456"/>
                <a:gd name="T24" fmla="*/ 0 w 147"/>
                <a:gd name="T25" fmla="*/ 21 h 456"/>
                <a:gd name="T26" fmla="*/ 0 w 147"/>
                <a:gd name="T27" fmla="*/ 0 h 456"/>
                <a:gd name="T28" fmla="*/ 75 w 147"/>
                <a:gd name="T29" fmla="*/ 2 h 456"/>
                <a:gd name="T30" fmla="*/ 147 w 147"/>
                <a:gd name="T31" fmla="*/ 0 h 456"/>
                <a:gd name="T32" fmla="*/ 146 w 147"/>
                <a:gd name="T33" fmla="*/ 2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7" h="456">
                  <a:moveTo>
                    <a:pt x="146" y="26"/>
                  </a:moveTo>
                  <a:cubicBezTo>
                    <a:pt x="146" y="29"/>
                    <a:pt x="147" y="34"/>
                    <a:pt x="147" y="41"/>
                  </a:cubicBezTo>
                  <a:cubicBezTo>
                    <a:pt x="135" y="40"/>
                    <a:pt x="124" y="40"/>
                    <a:pt x="115" y="40"/>
                  </a:cubicBezTo>
                  <a:cubicBezTo>
                    <a:pt x="108" y="40"/>
                    <a:pt x="102" y="40"/>
                    <a:pt x="97" y="41"/>
                  </a:cubicBezTo>
                  <a:cubicBezTo>
                    <a:pt x="95" y="77"/>
                    <a:pt x="95" y="127"/>
                    <a:pt x="95" y="189"/>
                  </a:cubicBezTo>
                  <a:cubicBezTo>
                    <a:pt x="95" y="234"/>
                    <a:pt x="95" y="323"/>
                    <a:pt x="97" y="456"/>
                  </a:cubicBezTo>
                  <a:cubicBezTo>
                    <a:pt x="89" y="456"/>
                    <a:pt x="82" y="455"/>
                    <a:pt x="74" y="455"/>
                  </a:cubicBezTo>
                  <a:cubicBezTo>
                    <a:pt x="67" y="455"/>
                    <a:pt x="59" y="456"/>
                    <a:pt x="51" y="456"/>
                  </a:cubicBezTo>
                  <a:cubicBezTo>
                    <a:pt x="52" y="370"/>
                    <a:pt x="53" y="304"/>
                    <a:pt x="53" y="258"/>
                  </a:cubicBezTo>
                  <a:cubicBezTo>
                    <a:pt x="53" y="209"/>
                    <a:pt x="52" y="137"/>
                    <a:pt x="51" y="41"/>
                  </a:cubicBezTo>
                  <a:cubicBezTo>
                    <a:pt x="48" y="40"/>
                    <a:pt x="43" y="40"/>
                    <a:pt x="36" y="40"/>
                  </a:cubicBezTo>
                  <a:cubicBezTo>
                    <a:pt x="27" y="40"/>
                    <a:pt x="15" y="40"/>
                    <a:pt x="0" y="41"/>
                  </a:cubicBezTo>
                  <a:cubicBezTo>
                    <a:pt x="0" y="34"/>
                    <a:pt x="0" y="28"/>
                    <a:pt x="0" y="21"/>
                  </a:cubicBezTo>
                  <a:cubicBezTo>
                    <a:pt x="0" y="14"/>
                    <a:pt x="0" y="7"/>
                    <a:pt x="0" y="0"/>
                  </a:cubicBezTo>
                  <a:cubicBezTo>
                    <a:pt x="19" y="1"/>
                    <a:pt x="45" y="2"/>
                    <a:pt x="75" y="2"/>
                  </a:cubicBezTo>
                  <a:cubicBezTo>
                    <a:pt x="104" y="2"/>
                    <a:pt x="128" y="1"/>
                    <a:pt x="147" y="0"/>
                  </a:cubicBezTo>
                  <a:cubicBezTo>
                    <a:pt x="147" y="13"/>
                    <a:pt x="146" y="22"/>
                    <a:pt x="146" y="2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userDrawn="1"/>
          </p:nvSpPr>
          <p:spPr bwMode="auto">
            <a:xfrm>
              <a:off x="8588376" y="6350000"/>
              <a:ext cx="57150" cy="219075"/>
            </a:xfrm>
            <a:custGeom>
              <a:avLst/>
              <a:gdLst>
                <a:gd name="T0" fmla="*/ 55 w 117"/>
                <a:gd name="T1" fmla="*/ 455 h 456"/>
                <a:gd name="T2" fmla="*/ 0 w 117"/>
                <a:gd name="T3" fmla="*/ 456 h 456"/>
                <a:gd name="T4" fmla="*/ 2 w 117"/>
                <a:gd name="T5" fmla="*/ 215 h 456"/>
                <a:gd name="T6" fmla="*/ 0 w 117"/>
                <a:gd name="T7" fmla="*/ 0 h 456"/>
                <a:gd name="T8" fmla="*/ 85 w 117"/>
                <a:gd name="T9" fmla="*/ 1 h 456"/>
                <a:gd name="T10" fmla="*/ 114 w 117"/>
                <a:gd name="T11" fmla="*/ 0 h 456"/>
                <a:gd name="T12" fmla="*/ 114 w 117"/>
                <a:gd name="T13" fmla="*/ 20 h 456"/>
                <a:gd name="T14" fmla="*/ 114 w 117"/>
                <a:gd name="T15" fmla="*/ 41 h 456"/>
                <a:gd name="T16" fmla="*/ 76 w 117"/>
                <a:gd name="T17" fmla="*/ 40 h 456"/>
                <a:gd name="T18" fmla="*/ 45 w 117"/>
                <a:gd name="T19" fmla="*/ 41 h 456"/>
                <a:gd name="T20" fmla="*/ 45 w 117"/>
                <a:gd name="T21" fmla="*/ 116 h 456"/>
                <a:gd name="T22" fmla="*/ 45 w 117"/>
                <a:gd name="T23" fmla="*/ 154 h 456"/>
                <a:gd name="T24" fmla="*/ 92 w 117"/>
                <a:gd name="T25" fmla="*/ 155 h 456"/>
                <a:gd name="T26" fmla="*/ 111 w 117"/>
                <a:gd name="T27" fmla="*/ 154 h 456"/>
                <a:gd name="T28" fmla="*/ 110 w 117"/>
                <a:gd name="T29" fmla="*/ 171 h 456"/>
                <a:gd name="T30" fmla="*/ 111 w 117"/>
                <a:gd name="T31" fmla="*/ 193 h 456"/>
                <a:gd name="T32" fmla="*/ 76 w 117"/>
                <a:gd name="T33" fmla="*/ 193 h 456"/>
                <a:gd name="T34" fmla="*/ 45 w 117"/>
                <a:gd name="T35" fmla="*/ 193 h 456"/>
                <a:gd name="T36" fmla="*/ 45 w 117"/>
                <a:gd name="T37" fmla="*/ 303 h 456"/>
                <a:gd name="T38" fmla="*/ 45 w 117"/>
                <a:gd name="T39" fmla="*/ 417 h 456"/>
                <a:gd name="T40" fmla="*/ 84 w 117"/>
                <a:gd name="T41" fmla="*/ 418 h 456"/>
                <a:gd name="T42" fmla="*/ 117 w 117"/>
                <a:gd name="T43" fmla="*/ 417 h 456"/>
                <a:gd name="T44" fmla="*/ 116 w 117"/>
                <a:gd name="T45" fmla="*/ 437 h 456"/>
                <a:gd name="T46" fmla="*/ 117 w 117"/>
                <a:gd name="T47" fmla="*/ 456 h 456"/>
                <a:gd name="T48" fmla="*/ 55 w 117"/>
                <a:gd name="T49" fmla="*/ 45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7" h="456">
                  <a:moveTo>
                    <a:pt x="55" y="455"/>
                  </a:moveTo>
                  <a:cubicBezTo>
                    <a:pt x="35" y="455"/>
                    <a:pt x="17" y="456"/>
                    <a:pt x="0" y="456"/>
                  </a:cubicBezTo>
                  <a:cubicBezTo>
                    <a:pt x="1" y="348"/>
                    <a:pt x="2" y="267"/>
                    <a:pt x="2" y="215"/>
                  </a:cubicBezTo>
                  <a:cubicBezTo>
                    <a:pt x="2" y="143"/>
                    <a:pt x="1" y="71"/>
                    <a:pt x="0" y="0"/>
                  </a:cubicBezTo>
                  <a:cubicBezTo>
                    <a:pt x="27" y="0"/>
                    <a:pt x="55" y="1"/>
                    <a:pt x="85" y="1"/>
                  </a:cubicBezTo>
                  <a:cubicBezTo>
                    <a:pt x="93" y="1"/>
                    <a:pt x="103" y="0"/>
                    <a:pt x="114" y="0"/>
                  </a:cubicBezTo>
                  <a:cubicBezTo>
                    <a:pt x="114" y="7"/>
                    <a:pt x="114" y="14"/>
                    <a:pt x="114" y="20"/>
                  </a:cubicBezTo>
                  <a:cubicBezTo>
                    <a:pt x="114" y="27"/>
                    <a:pt x="114" y="34"/>
                    <a:pt x="114" y="41"/>
                  </a:cubicBezTo>
                  <a:cubicBezTo>
                    <a:pt x="101" y="40"/>
                    <a:pt x="88" y="40"/>
                    <a:pt x="76" y="40"/>
                  </a:cubicBezTo>
                  <a:cubicBezTo>
                    <a:pt x="65" y="40"/>
                    <a:pt x="54" y="40"/>
                    <a:pt x="45" y="41"/>
                  </a:cubicBezTo>
                  <a:cubicBezTo>
                    <a:pt x="45" y="60"/>
                    <a:pt x="45" y="86"/>
                    <a:pt x="45" y="116"/>
                  </a:cubicBezTo>
                  <a:cubicBezTo>
                    <a:pt x="45" y="126"/>
                    <a:pt x="45" y="139"/>
                    <a:pt x="45" y="154"/>
                  </a:cubicBezTo>
                  <a:cubicBezTo>
                    <a:pt x="60" y="154"/>
                    <a:pt x="76" y="155"/>
                    <a:pt x="92" y="155"/>
                  </a:cubicBezTo>
                  <a:cubicBezTo>
                    <a:pt x="97" y="155"/>
                    <a:pt x="103" y="154"/>
                    <a:pt x="111" y="154"/>
                  </a:cubicBezTo>
                  <a:cubicBezTo>
                    <a:pt x="111" y="158"/>
                    <a:pt x="110" y="165"/>
                    <a:pt x="110" y="171"/>
                  </a:cubicBezTo>
                  <a:cubicBezTo>
                    <a:pt x="110" y="178"/>
                    <a:pt x="111" y="185"/>
                    <a:pt x="111" y="193"/>
                  </a:cubicBezTo>
                  <a:cubicBezTo>
                    <a:pt x="99" y="193"/>
                    <a:pt x="88" y="193"/>
                    <a:pt x="76" y="193"/>
                  </a:cubicBezTo>
                  <a:cubicBezTo>
                    <a:pt x="66" y="193"/>
                    <a:pt x="55" y="193"/>
                    <a:pt x="45" y="193"/>
                  </a:cubicBezTo>
                  <a:cubicBezTo>
                    <a:pt x="45" y="234"/>
                    <a:pt x="45" y="271"/>
                    <a:pt x="45" y="303"/>
                  </a:cubicBezTo>
                  <a:cubicBezTo>
                    <a:pt x="45" y="334"/>
                    <a:pt x="45" y="372"/>
                    <a:pt x="45" y="417"/>
                  </a:cubicBezTo>
                  <a:cubicBezTo>
                    <a:pt x="60" y="417"/>
                    <a:pt x="73" y="418"/>
                    <a:pt x="84" y="418"/>
                  </a:cubicBezTo>
                  <a:cubicBezTo>
                    <a:pt x="96" y="418"/>
                    <a:pt x="107" y="417"/>
                    <a:pt x="117" y="417"/>
                  </a:cubicBezTo>
                  <a:cubicBezTo>
                    <a:pt x="117" y="423"/>
                    <a:pt x="116" y="430"/>
                    <a:pt x="116" y="437"/>
                  </a:cubicBezTo>
                  <a:cubicBezTo>
                    <a:pt x="116" y="443"/>
                    <a:pt x="117" y="450"/>
                    <a:pt x="117" y="456"/>
                  </a:cubicBezTo>
                  <a:cubicBezTo>
                    <a:pt x="95" y="456"/>
                    <a:pt x="75" y="455"/>
                    <a:pt x="55" y="455"/>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userDrawn="1"/>
          </p:nvSpPr>
          <p:spPr bwMode="auto">
            <a:xfrm>
              <a:off x="8656638" y="6350000"/>
              <a:ext cx="127000" cy="219075"/>
            </a:xfrm>
            <a:custGeom>
              <a:avLst/>
              <a:gdLst>
                <a:gd name="T0" fmla="*/ 239 w 262"/>
                <a:gd name="T1" fmla="*/ 456 h 456"/>
                <a:gd name="T2" fmla="*/ 215 w 262"/>
                <a:gd name="T3" fmla="*/ 456 h 456"/>
                <a:gd name="T4" fmla="*/ 190 w 262"/>
                <a:gd name="T5" fmla="*/ 136 h 456"/>
                <a:gd name="T6" fmla="*/ 187 w 262"/>
                <a:gd name="T7" fmla="*/ 136 h 456"/>
                <a:gd name="T8" fmla="*/ 147 w 262"/>
                <a:gd name="T9" fmla="*/ 358 h 456"/>
                <a:gd name="T10" fmla="*/ 129 w 262"/>
                <a:gd name="T11" fmla="*/ 358 h 456"/>
                <a:gd name="T12" fmla="*/ 112 w 262"/>
                <a:gd name="T13" fmla="*/ 358 h 456"/>
                <a:gd name="T14" fmla="*/ 73 w 262"/>
                <a:gd name="T15" fmla="*/ 136 h 456"/>
                <a:gd name="T16" fmla="*/ 71 w 262"/>
                <a:gd name="T17" fmla="*/ 136 h 456"/>
                <a:gd name="T18" fmla="*/ 47 w 262"/>
                <a:gd name="T19" fmla="*/ 456 h 456"/>
                <a:gd name="T20" fmla="*/ 24 w 262"/>
                <a:gd name="T21" fmla="*/ 455 h 456"/>
                <a:gd name="T22" fmla="*/ 0 w 262"/>
                <a:gd name="T23" fmla="*/ 456 h 456"/>
                <a:gd name="T24" fmla="*/ 47 w 262"/>
                <a:gd name="T25" fmla="*/ 0 h 456"/>
                <a:gd name="T26" fmla="*/ 66 w 262"/>
                <a:gd name="T27" fmla="*/ 1 h 456"/>
                <a:gd name="T28" fmla="*/ 87 w 262"/>
                <a:gd name="T29" fmla="*/ 0 h 456"/>
                <a:gd name="T30" fmla="*/ 129 w 262"/>
                <a:gd name="T31" fmla="*/ 289 h 456"/>
                <a:gd name="T32" fmla="*/ 132 w 262"/>
                <a:gd name="T33" fmla="*/ 289 h 456"/>
                <a:gd name="T34" fmla="*/ 176 w 262"/>
                <a:gd name="T35" fmla="*/ 0 h 456"/>
                <a:gd name="T36" fmla="*/ 196 w 262"/>
                <a:gd name="T37" fmla="*/ 1 h 456"/>
                <a:gd name="T38" fmla="*/ 215 w 262"/>
                <a:gd name="T39" fmla="*/ 0 h 456"/>
                <a:gd name="T40" fmla="*/ 262 w 262"/>
                <a:gd name="T41" fmla="*/ 456 h 456"/>
                <a:gd name="T42" fmla="*/ 239 w 262"/>
                <a:gd name="T43"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62" h="456">
                  <a:moveTo>
                    <a:pt x="239" y="456"/>
                  </a:moveTo>
                  <a:cubicBezTo>
                    <a:pt x="231" y="456"/>
                    <a:pt x="224" y="456"/>
                    <a:pt x="215" y="456"/>
                  </a:cubicBezTo>
                  <a:cubicBezTo>
                    <a:pt x="208" y="355"/>
                    <a:pt x="199" y="248"/>
                    <a:pt x="190" y="136"/>
                  </a:cubicBezTo>
                  <a:cubicBezTo>
                    <a:pt x="187" y="136"/>
                    <a:pt x="187" y="136"/>
                    <a:pt x="187" y="136"/>
                  </a:cubicBezTo>
                  <a:cubicBezTo>
                    <a:pt x="180" y="175"/>
                    <a:pt x="167" y="250"/>
                    <a:pt x="147" y="358"/>
                  </a:cubicBezTo>
                  <a:cubicBezTo>
                    <a:pt x="142" y="358"/>
                    <a:pt x="136" y="358"/>
                    <a:pt x="129" y="358"/>
                  </a:cubicBezTo>
                  <a:cubicBezTo>
                    <a:pt x="124" y="358"/>
                    <a:pt x="118" y="358"/>
                    <a:pt x="112" y="358"/>
                  </a:cubicBezTo>
                  <a:cubicBezTo>
                    <a:pt x="103" y="308"/>
                    <a:pt x="90" y="234"/>
                    <a:pt x="73" y="136"/>
                  </a:cubicBezTo>
                  <a:cubicBezTo>
                    <a:pt x="71" y="136"/>
                    <a:pt x="71" y="136"/>
                    <a:pt x="71" y="136"/>
                  </a:cubicBezTo>
                  <a:cubicBezTo>
                    <a:pt x="60" y="256"/>
                    <a:pt x="53" y="363"/>
                    <a:pt x="47" y="456"/>
                  </a:cubicBezTo>
                  <a:cubicBezTo>
                    <a:pt x="40" y="456"/>
                    <a:pt x="31" y="455"/>
                    <a:pt x="24" y="455"/>
                  </a:cubicBezTo>
                  <a:cubicBezTo>
                    <a:pt x="15" y="455"/>
                    <a:pt x="8" y="456"/>
                    <a:pt x="0" y="456"/>
                  </a:cubicBezTo>
                  <a:cubicBezTo>
                    <a:pt x="19" y="316"/>
                    <a:pt x="34" y="164"/>
                    <a:pt x="47" y="0"/>
                  </a:cubicBezTo>
                  <a:cubicBezTo>
                    <a:pt x="53" y="1"/>
                    <a:pt x="60" y="1"/>
                    <a:pt x="66" y="1"/>
                  </a:cubicBezTo>
                  <a:cubicBezTo>
                    <a:pt x="73" y="1"/>
                    <a:pt x="80" y="1"/>
                    <a:pt x="87" y="0"/>
                  </a:cubicBezTo>
                  <a:cubicBezTo>
                    <a:pt x="91" y="44"/>
                    <a:pt x="105" y="140"/>
                    <a:pt x="129" y="289"/>
                  </a:cubicBezTo>
                  <a:cubicBezTo>
                    <a:pt x="132" y="289"/>
                    <a:pt x="132" y="289"/>
                    <a:pt x="132" y="289"/>
                  </a:cubicBezTo>
                  <a:cubicBezTo>
                    <a:pt x="157" y="130"/>
                    <a:pt x="173" y="34"/>
                    <a:pt x="176" y="0"/>
                  </a:cubicBezTo>
                  <a:cubicBezTo>
                    <a:pt x="183" y="0"/>
                    <a:pt x="189" y="1"/>
                    <a:pt x="196" y="1"/>
                  </a:cubicBezTo>
                  <a:cubicBezTo>
                    <a:pt x="202" y="1"/>
                    <a:pt x="209" y="0"/>
                    <a:pt x="215" y="0"/>
                  </a:cubicBezTo>
                  <a:cubicBezTo>
                    <a:pt x="231" y="196"/>
                    <a:pt x="247" y="348"/>
                    <a:pt x="262" y="456"/>
                  </a:cubicBezTo>
                  <a:cubicBezTo>
                    <a:pt x="255" y="456"/>
                    <a:pt x="247" y="456"/>
                    <a:pt x="239" y="456"/>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userDrawn="1"/>
          </p:nvSpPr>
          <p:spPr bwMode="auto">
            <a:xfrm>
              <a:off x="8775701" y="6345238"/>
              <a:ext cx="80963" cy="223838"/>
            </a:xfrm>
            <a:custGeom>
              <a:avLst/>
              <a:gdLst>
                <a:gd name="T0" fmla="*/ 54 w 167"/>
                <a:gd name="T1" fmla="*/ 119 h 465"/>
                <a:gd name="T2" fmla="*/ 111 w 167"/>
                <a:gd name="T3" fmla="*/ 225 h 465"/>
                <a:gd name="T4" fmla="*/ 167 w 167"/>
                <a:gd name="T5" fmla="*/ 349 h 465"/>
                <a:gd name="T6" fmla="*/ 16 w 167"/>
                <a:gd name="T7" fmla="*/ 465 h 465"/>
                <a:gd name="T8" fmla="*/ 0 w 167"/>
                <a:gd name="T9" fmla="*/ 421 h 465"/>
                <a:gd name="T10" fmla="*/ 123 w 167"/>
                <a:gd name="T11" fmla="*/ 353 h 465"/>
                <a:gd name="T12" fmla="*/ 66 w 167"/>
                <a:gd name="T13" fmla="*/ 235 h 465"/>
                <a:gd name="T14" fmla="*/ 9 w 167"/>
                <a:gd name="T15" fmla="*/ 120 h 465"/>
                <a:gd name="T16" fmla="*/ 127 w 167"/>
                <a:gd name="T17" fmla="*/ 0 h 465"/>
                <a:gd name="T18" fmla="*/ 145 w 167"/>
                <a:gd name="T19" fmla="*/ 37 h 465"/>
                <a:gd name="T20" fmla="*/ 54 w 167"/>
                <a:gd name="T21" fmla="*/ 119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465">
                  <a:moveTo>
                    <a:pt x="54" y="119"/>
                  </a:moveTo>
                  <a:cubicBezTo>
                    <a:pt x="54" y="151"/>
                    <a:pt x="79" y="181"/>
                    <a:pt x="111" y="225"/>
                  </a:cubicBezTo>
                  <a:cubicBezTo>
                    <a:pt x="145" y="272"/>
                    <a:pt x="167" y="309"/>
                    <a:pt x="167" y="349"/>
                  </a:cubicBezTo>
                  <a:cubicBezTo>
                    <a:pt x="167" y="411"/>
                    <a:pt x="92" y="449"/>
                    <a:pt x="16" y="465"/>
                  </a:cubicBezTo>
                  <a:cubicBezTo>
                    <a:pt x="9" y="451"/>
                    <a:pt x="14" y="418"/>
                    <a:pt x="0" y="421"/>
                  </a:cubicBezTo>
                  <a:cubicBezTo>
                    <a:pt x="61" y="409"/>
                    <a:pt x="123" y="394"/>
                    <a:pt x="123" y="353"/>
                  </a:cubicBezTo>
                  <a:cubicBezTo>
                    <a:pt x="123" y="313"/>
                    <a:pt x="99" y="280"/>
                    <a:pt x="66" y="235"/>
                  </a:cubicBezTo>
                  <a:cubicBezTo>
                    <a:pt x="33" y="192"/>
                    <a:pt x="9" y="158"/>
                    <a:pt x="9" y="120"/>
                  </a:cubicBezTo>
                  <a:cubicBezTo>
                    <a:pt x="9" y="57"/>
                    <a:pt x="50" y="15"/>
                    <a:pt x="127" y="0"/>
                  </a:cubicBezTo>
                  <a:cubicBezTo>
                    <a:pt x="132" y="13"/>
                    <a:pt x="138" y="25"/>
                    <a:pt x="145" y="37"/>
                  </a:cubicBezTo>
                  <a:cubicBezTo>
                    <a:pt x="86" y="43"/>
                    <a:pt x="54" y="73"/>
                    <a:pt x="54" y="119"/>
                  </a:cubicBezTo>
                  <a:close/>
                </a:path>
              </a:pathLst>
            </a:custGeom>
            <a:solidFill>
              <a:srgbClr val="2731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noEditPoints="1"/>
            </p:cNvSpPr>
            <p:nvPr userDrawn="1"/>
          </p:nvSpPr>
          <p:spPr bwMode="auto">
            <a:xfrm>
              <a:off x="8853488" y="6343650"/>
              <a:ext cx="31750" cy="31750"/>
            </a:xfrm>
            <a:custGeom>
              <a:avLst/>
              <a:gdLst>
                <a:gd name="T0" fmla="*/ 65 w 65"/>
                <a:gd name="T1" fmla="*/ 32 h 64"/>
                <a:gd name="T2" fmla="*/ 55 w 65"/>
                <a:gd name="T3" fmla="*/ 54 h 64"/>
                <a:gd name="T4" fmla="*/ 32 w 65"/>
                <a:gd name="T5" fmla="*/ 64 h 64"/>
                <a:gd name="T6" fmla="*/ 10 w 65"/>
                <a:gd name="T7" fmla="*/ 54 h 64"/>
                <a:gd name="T8" fmla="*/ 0 w 65"/>
                <a:gd name="T9" fmla="*/ 32 h 64"/>
                <a:gd name="T10" fmla="*/ 10 w 65"/>
                <a:gd name="T11" fmla="*/ 9 h 64"/>
                <a:gd name="T12" fmla="*/ 32 w 65"/>
                <a:gd name="T13" fmla="*/ 0 h 64"/>
                <a:gd name="T14" fmla="*/ 55 w 65"/>
                <a:gd name="T15" fmla="*/ 9 h 64"/>
                <a:gd name="T16" fmla="*/ 65 w 65"/>
                <a:gd name="T17" fmla="*/ 32 h 64"/>
                <a:gd name="T18" fmla="*/ 60 w 65"/>
                <a:gd name="T19" fmla="*/ 32 h 64"/>
                <a:gd name="T20" fmla="*/ 52 w 65"/>
                <a:gd name="T21" fmla="*/ 12 h 64"/>
                <a:gd name="T22" fmla="*/ 32 w 65"/>
                <a:gd name="T23" fmla="*/ 4 h 64"/>
                <a:gd name="T24" fmla="*/ 13 w 65"/>
                <a:gd name="T25" fmla="*/ 12 h 64"/>
                <a:gd name="T26" fmla="*/ 4 w 65"/>
                <a:gd name="T27" fmla="*/ 32 h 64"/>
                <a:gd name="T28" fmla="*/ 13 w 65"/>
                <a:gd name="T29" fmla="*/ 52 h 64"/>
                <a:gd name="T30" fmla="*/ 32 w 65"/>
                <a:gd name="T31" fmla="*/ 60 h 64"/>
                <a:gd name="T32" fmla="*/ 52 w 65"/>
                <a:gd name="T33" fmla="*/ 52 h 64"/>
                <a:gd name="T34" fmla="*/ 60 w 65"/>
                <a:gd name="T35" fmla="*/ 32 h 64"/>
                <a:gd name="T36" fmla="*/ 51 w 65"/>
                <a:gd name="T37" fmla="*/ 48 h 64"/>
                <a:gd name="T38" fmla="*/ 42 w 65"/>
                <a:gd name="T39" fmla="*/ 48 h 64"/>
                <a:gd name="T40" fmla="*/ 32 w 65"/>
                <a:gd name="T41" fmla="*/ 35 h 64"/>
                <a:gd name="T42" fmla="*/ 27 w 65"/>
                <a:gd name="T43" fmla="*/ 35 h 64"/>
                <a:gd name="T44" fmla="*/ 27 w 65"/>
                <a:gd name="T45" fmla="*/ 48 h 64"/>
                <a:gd name="T46" fmla="*/ 21 w 65"/>
                <a:gd name="T47" fmla="*/ 48 h 64"/>
                <a:gd name="T48" fmla="*/ 21 w 65"/>
                <a:gd name="T49" fmla="*/ 14 h 64"/>
                <a:gd name="T50" fmla="*/ 31 w 65"/>
                <a:gd name="T51" fmla="*/ 14 h 64"/>
                <a:gd name="T52" fmla="*/ 37 w 65"/>
                <a:gd name="T53" fmla="*/ 14 h 64"/>
                <a:gd name="T54" fmla="*/ 41 w 65"/>
                <a:gd name="T55" fmla="*/ 16 h 64"/>
                <a:gd name="T56" fmla="*/ 44 w 65"/>
                <a:gd name="T57" fmla="*/ 19 h 64"/>
                <a:gd name="T58" fmla="*/ 45 w 65"/>
                <a:gd name="T59" fmla="*/ 23 h 64"/>
                <a:gd name="T60" fmla="*/ 43 w 65"/>
                <a:gd name="T61" fmla="*/ 30 h 64"/>
                <a:gd name="T62" fmla="*/ 38 w 65"/>
                <a:gd name="T63" fmla="*/ 33 h 64"/>
                <a:gd name="T64" fmla="*/ 51 w 65"/>
                <a:gd name="T65" fmla="*/ 48 h 64"/>
                <a:gd name="T66" fmla="*/ 39 w 65"/>
                <a:gd name="T67" fmla="*/ 24 h 64"/>
                <a:gd name="T68" fmla="*/ 38 w 65"/>
                <a:gd name="T69" fmla="*/ 21 h 64"/>
                <a:gd name="T70" fmla="*/ 37 w 65"/>
                <a:gd name="T71" fmla="*/ 20 h 64"/>
                <a:gd name="T72" fmla="*/ 35 w 65"/>
                <a:gd name="T73" fmla="*/ 19 h 64"/>
                <a:gd name="T74" fmla="*/ 32 w 65"/>
                <a:gd name="T75" fmla="*/ 19 h 64"/>
                <a:gd name="T76" fmla="*/ 27 w 65"/>
                <a:gd name="T77" fmla="*/ 19 h 64"/>
                <a:gd name="T78" fmla="*/ 27 w 65"/>
                <a:gd name="T79" fmla="*/ 30 h 64"/>
                <a:gd name="T80" fmla="*/ 31 w 65"/>
                <a:gd name="T81" fmla="*/ 30 h 64"/>
                <a:gd name="T82" fmla="*/ 34 w 65"/>
                <a:gd name="T83" fmla="*/ 30 h 64"/>
                <a:gd name="T84" fmla="*/ 37 w 65"/>
                <a:gd name="T85" fmla="*/ 29 h 64"/>
                <a:gd name="T86" fmla="*/ 38 w 65"/>
                <a:gd name="T87" fmla="*/ 27 h 64"/>
                <a:gd name="T88" fmla="*/ 39 w 65"/>
                <a:gd name="T89" fmla="*/ 2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5" h="64">
                  <a:moveTo>
                    <a:pt x="65" y="32"/>
                  </a:moveTo>
                  <a:cubicBezTo>
                    <a:pt x="65" y="41"/>
                    <a:pt x="61" y="48"/>
                    <a:pt x="55" y="54"/>
                  </a:cubicBezTo>
                  <a:cubicBezTo>
                    <a:pt x="49" y="61"/>
                    <a:pt x="41" y="64"/>
                    <a:pt x="32" y="64"/>
                  </a:cubicBezTo>
                  <a:cubicBezTo>
                    <a:pt x="23" y="64"/>
                    <a:pt x="16" y="61"/>
                    <a:pt x="10" y="54"/>
                  </a:cubicBezTo>
                  <a:cubicBezTo>
                    <a:pt x="3" y="48"/>
                    <a:pt x="0" y="41"/>
                    <a:pt x="0" y="32"/>
                  </a:cubicBezTo>
                  <a:cubicBezTo>
                    <a:pt x="0" y="23"/>
                    <a:pt x="3" y="15"/>
                    <a:pt x="10" y="9"/>
                  </a:cubicBezTo>
                  <a:cubicBezTo>
                    <a:pt x="16" y="3"/>
                    <a:pt x="23" y="0"/>
                    <a:pt x="32" y="0"/>
                  </a:cubicBezTo>
                  <a:cubicBezTo>
                    <a:pt x="41" y="0"/>
                    <a:pt x="49" y="3"/>
                    <a:pt x="55" y="9"/>
                  </a:cubicBezTo>
                  <a:cubicBezTo>
                    <a:pt x="61" y="15"/>
                    <a:pt x="65" y="23"/>
                    <a:pt x="65" y="32"/>
                  </a:cubicBezTo>
                  <a:close/>
                  <a:moveTo>
                    <a:pt x="60" y="32"/>
                  </a:moveTo>
                  <a:cubicBezTo>
                    <a:pt x="60" y="24"/>
                    <a:pt x="58" y="17"/>
                    <a:pt x="52" y="12"/>
                  </a:cubicBezTo>
                  <a:cubicBezTo>
                    <a:pt x="47" y="6"/>
                    <a:pt x="40" y="4"/>
                    <a:pt x="32" y="4"/>
                  </a:cubicBezTo>
                  <a:cubicBezTo>
                    <a:pt x="25" y="4"/>
                    <a:pt x="18" y="6"/>
                    <a:pt x="13" y="12"/>
                  </a:cubicBezTo>
                  <a:cubicBezTo>
                    <a:pt x="7" y="17"/>
                    <a:pt x="4" y="24"/>
                    <a:pt x="4" y="32"/>
                  </a:cubicBezTo>
                  <a:cubicBezTo>
                    <a:pt x="4" y="39"/>
                    <a:pt x="7" y="46"/>
                    <a:pt x="13" y="52"/>
                  </a:cubicBezTo>
                  <a:cubicBezTo>
                    <a:pt x="18" y="57"/>
                    <a:pt x="25" y="60"/>
                    <a:pt x="32" y="60"/>
                  </a:cubicBezTo>
                  <a:cubicBezTo>
                    <a:pt x="40" y="60"/>
                    <a:pt x="47" y="57"/>
                    <a:pt x="52" y="52"/>
                  </a:cubicBezTo>
                  <a:cubicBezTo>
                    <a:pt x="58" y="46"/>
                    <a:pt x="60" y="39"/>
                    <a:pt x="60" y="32"/>
                  </a:cubicBezTo>
                  <a:close/>
                  <a:moveTo>
                    <a:pt x="51" y="48"/>
                  </a:moveTo>
                  <a:cubicBezTo>
                    <a:pt x="42" y="48"/>
                    <a:pt x="42" y="48"/>
                    <a:pt x="42" y="48"/>
                  </a:cubicBezTo>
                  <a:cubicBezTo>
                    <a:pt x="32" y="35"/>
                    <a:pt x="32" y="35"/>
                    <a:pt x="32" y="35"/>
                  </a:cubicBezTo>
                  <a:cubicBezTo>
                    <a:pt x="27" y="35"/>
                    <a:pt x="27" y="35"/>
                    <a:pt x="27" y="35"/>
                  </a:cubicBezTo>
                  <a:cubicBezTo>
                    <a:pt x="27" y="48"/>
                    <a:pt x="27" y="48"/>
                    <a:pt x="27" y="48"/>
                  </a:cubicBezTo>
                  <a:cubicBezTo>
                    <a:pt x="21" y="48"/>
                    <a:pt x="21" y="48"/>
                    <a:pt x="21" y="48"/>
                  </a:cubicBezTo>
                  <a:cubicBezTo>
                    <a:pt x="21" y="14"/>
                    <a:pt x="21" y="14"/>
                    <a:pt x="21" y="14"/>
                  </a:cubicBezTo>
                  <a:cubicBezTo>
                    <a:pt x="31" y="14"/>
                    <a:pt x="31" y="14"/>
                    <a:pt x="31" y="14"/>
                  </a:cubicBezTo>
                  <a:cubicBezTo>
                    <a:pt x="34" y="14"/>
                    <a:pt x="36" y="14"/>
                    <a:pt x="37" y="14"/>
                  </a:cubicBezTo>
                  <a:cubicBezTo>
                    <a:pt x="38" y="14"/>
                    <a:pt x="40" y="15"/>
                    <a:pt x="41" y="16"/>
                  </a:cubicBezTo>
                  <a:cubicBezTo>
                    <a:pt x="43" y="17"/>
                    <a:pt x="44" y="18"/>
                    <a:pt x="44" y="19"/>
                  </a:cubicBezTo>
                  <a:cubicBezTo>
                    <a:pt x="45" y="20"/>
                    <a:pt x="45" y="21"/>
                    <a:pt x="45" y="23"/>
                  </a:cubicBezTo>
                  <a:cubicBezTo>
                    <a:pt x="45" y="26"/>
                    <a:pt x="45" y="28"/>
                    <a:pt x="43" y="30"/>
                  </a:cubicBezTo>
                  <a:cubicBezTo>
                    <a:pt x="42" y="31"/>
                    <a:pt x="40" y="32"/>
                    <a:pt x="38" y="33"/>
                  </a:cubicBezTo>
                  <a:lnTo>
                    <a:pt x="51" y="48"/>
                  </a:lnTo>
                  <a:close/>
                  <a:moveTo>
                    <a:pt x="39" y="24"/>
                  </a:moveTo>
                  <a:cubicBezTo>
                    <a:pt x="39" y="23"/>
                    <a:pt x="38" y="22"/>
                    <a:pt x="38" y="21"/>
                  </a:cubicBezTo>
                  <a:cubicBezTo>
                    <a:pt x="38" y="21"/>
                    <a:pt x="37" y="20"/>
                    <a:pt x="37" y="20"/>
                  </a:cubicBezTo>
                  <a:cubicBezTo>
                    <a:pt x="36" y="19"/>
                    <a:pt x="35" y="19"/>
                    <a:pt x="35" y="19"/>
                  </a:cubicBezTo>
                  <a:cubicBezTo>
                    <a:pt x="34" y="19"/>
                    <a:pt x="33" y="19"/>
                    <a:pt x="32" y="19"/>
                  </a:cubicBezTo>
                  <a:cubicBezTo>
                    <a:pt x="27" y="19"/>
                    <a:pt x="27" y="19"/>
                    <a:pt x="27" y="19"/>
                  </a:cubicBezTo>
                  <a:cubicBezTo>
                    <a:pt x="27" y="30"/>
                    <a:pt x="27" y="30"/>
                    <a:pt x="27" y="30"/>
                  </a:cubicBezTo>
                  <a:cubicBezTo>
                    <a:pt x="31" y="30"/>
                    <a:pt x="31" y="30"/>
                    <a:pt x="31" y="30"/>
                  </a:cubicBezTo>
                  <a:cubicBezTo>
                    <a:pt x="32" y="30"/>
                    <a:pt x="33" y="30"/>
                    <a:pt x="34" y="30"/>
                  </a:cubicBezTo>
                  <a:cubicBezTo>
                    <a:pt x="35" y="30"/>
                    <a:pt x="36" y="29"/>
                    <a:pt x="37" y="29"/>
                  </a:cubicBezTo>
                  <a:cubicBezTo>
                    <a:pt x="37" y="28"/>
                    <a:pt x="38" y="27"/>
                    <a:pt x="38" y="27"/>
                  </a:cubicBezTo>
                  <a:cubicBezTo>
                    <a:pt x="38" y="26"/>
                    <a:pt x="39" y="25"/>
                    <a:pt x="39" y="24"/>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3" name="TextBox 22"/>
          <p:cNvSpPr txBox="1"/>
          <p:nvPr/>
        </p:nvSpPr>
        <p:spPr>
          <a:xfrm>
            <a:off x="4139514" y="86497"/>
            <a:ext cx="4831491" cy="148281"/>
          </a:xfrm>
          <a:prstGeom prst="rect">
            <a:avLst/>
          </a:prstGeom>
          <a:noFill/>
          <a:effectLst/>
        </p:spPr>
        <p:txBody>
          <a:bodyPr wrap="square" lIns="45720" rIns="45720" rtlCol="0">
            <a:noAutofit/>
          </a:bodyPr>
          <a:lstStyle/>
          <a:p>
            <a:pPr>
              <a:lnSpc>
                <a:spcPct val="85000"/>
              </a:lnSpc>
              <a:spcBef>
                <a:spcPts val="700"/>
              </a:spcBef>
            </a:pPr>
            <a:endParaRPr lang="en-US" sz="2000" dirty="0" smtClean="0"/>
          </a:p>
        </p:txBody>
      </p:sp>
      <p:grpSp>
        <p:nvGrpSpPr>
          <p:cNvPr id="27" name="Group 26"/>
          <p:cNvGrpSpPr/>
          <p:nvPr/>
        </p:nvGrpSpPr>
        <p:grpSpPr>
          <a:xfrm>
            <a:off x="0" y="0"/>
            <a:ext cx="9144000" cy="296562"/>
            <a:chOff x="0" y="0"/>
            <a:chExt cx="9144000" cy="296562"/>
          </a:xfrm>
        </p:grpSpPr>
        <p:sp>
          <p:nvSpPr>
            <p:cNvPr id="4" name="Rectangle 3"/>
            <p:cNvSpPr/>
            <p:nvPr userDrawn="1"/>
          </p:nvSpPr>
          <p:spPr>
            <a:xfrm>
              <a:off x="0" y="0"/>
              <a:ext cx="9144000" cy="2965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4856208" y="24712"/>
              <a:ext cx="4065373" cy="197708"/>
            </a:xfrm>
            <a:prstGeom prst="rect">
              <a:avLst/>
            </a:prstGeom>
            <a:noFill/>
            <a:effectLst/>
          </p:spPr>
          <p:txBody>
            <a:bodyPr wrap="square" lIns="45720" rIns="45720" rtlCol="0">
              <a:noAutofit/>
            </a:bodyPr>
            <a:lstStyle/>
            <a:p>
              <a:pPr marL="0" marR="0" indent="0" algn="r" defTabSz="914400" rtl="0" eaLnBrk="1" fontAlgn="auto" latinLnBrk="0" hangingPunct="1">
                <a:lnSpc>
                  <a:spcPct val="85000"/>
                </a:lnSpc>
                <a:spcBef>
                  <a:spcPts val="700"/>
                </a:spcBef>
                <a:spcAft>
                  <a:spcPts val="0"/>
                </a:spcAft>
                <a:buClrTx/>
                <a:buSzTx/>
                <a:buFontTx/>
                <a:buNone/>
                <a:tabLst/>
                <a:defRPr/>
              </a:pPr>
              <a:r>
                <a:rPr lang="en-US" sz="1600" b="1" i="1" kern="1200" dirty="0" smtClean="0">
                  <a:gradFill flip="none" rotWithShape="1">
                    <a:gsLst>
                      <a:gs pos="0">
                        <a:schemeClr val="bg1"/>
                      </a:gs>
                      <a:gs pos="100000">
                        <a:schemeClr val="bg1">
                          <a:lumMod val="85000"/>
                          <a:shade val="100000"/>
                          <a:satMod val="115000"/>
                        </a:schemeClr>
                      </a:gs>
                    </a:gsLst>
                    <a:lin ang="13500000" scaled="1"/>
                    <a:tileRect/>
                  </a:gradFill>
                  <a:effectLst/>
                  <a:latin typeface="+mn-lt"/>
                  <a:ea typeface="+mn-ea"/>
                  <a:cs typeface="+mn-cs"/>
                </a:rPr>
                <a:t>You’ll make breakthroughs</a:t>
              </a:r>
            </a:p>
            <a:p>
              <a:pPr algn="r">
                <a:lnSpc>
                  <a:spcPct val="85000"/>
                </a:lnSpc>
                <a:spcBef>
                  <a:spcPts val="700"/>
                </a:spcBef>
              </a:pPr>
              <a:endParaRPr lang="en-US" sz="1600" b="1" i="1" dirty="0" smtClean="0">
                <a:gradFill flip="none" rotWithShape="1">
                  <a:gsLst>
                    <a:gs pos="0">
                      <a:schemeClr val="bg1"/>
                    </a:gs>
                    <a:gs pos="100000">
                      <a:schemeClr val="bg1">
                        <a:lumMod val="85000"/>
                        <a:shade val="100000"/>
                        <a:satMod val="115000"/>
                      </a:schemeClr>
                    </a:gs>
                  </a:gsLst>
                  <a:lin ang="13500000" scaled="1"/>
                  <a:tileRect/>
                </a:gradFill>
              </a:endParaRPr>
            </a:p>
          </p:txBody>
        </p:sp>
      </p:grpSp>
    </p:spTree>
  </p:cSld>
  <p:clrMap bg1="lt1" tx1="dk1" bg2="lt2" tx2="dk2" accent1="accent1" accent2="accent2" accent3="accent3" accent4="accent4" accent5="accent5" accent6="accent6" hlink="hlink" folHlink="folHlink"/>
  <p:sldLayoutIdLst>
    <p:sldLayoutId id="2147483678" r:id="rId1"/>
    <p:sldLayoutId id="2147483673" r:id="rId2"/>
    <p:sldLayoutId id="2147483676" r:id="rId3"/>
    <p:sldLayoutId id="2147483677" r:id="rId4"/>
    <p:sldLayoutId id="2147483658" r:id="rId5"/>
    <p:sldLayoutId id="2147483655" r:id="rId6"/>
    <p:sldLayoutId id="2147483680"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p:txStyles>
    <p:titleStyle>
      <a:lvl1pPr algn="l" defTabSz="914400" rtl="0" eaLnBrk="1" latinLnBrk="0" hangingPunct="1">
        <a:lnSpc>
          <a:spcPct val="85000"/>
        </a:lnSpc>
        <a:spcBef>
          <a:spcPts val="0"/>
        </a:spcBef>
        <a:spcAft>
          <a:spcPts val="600"/>
        </a:spcAft>
        <a:buNone/>
        <a:defRPr sz="3200" b="0" kern="1200">
          <a:solidFill>
            <a:schemeClr val="accent1"/>
          </a:solidFill>
          <a:latin typeface="Arial Narrow" pitchFamily="34" charset="0"/>
          <a:ea typeface="+mj-ea"/>
          <a:cs typeface="+mj-cs"/>
        </a:defRPr>
      </a:lvl1pPr>
    </p:titleStyle>
    <p:bodyStyle>
      <a:lvl1pPr marL="234950" indent="-234950" algn="l" defTabSz="914400" rtl="0" eaLnBrk="1" latinLnBrk="0" hangingPunct="1">
        <a:lnSpc>
          <a:spcPct val="85000"/>
        </a:lnSpc>
        <a:spcBef>
          <a:spcPts val="0"/>
        </a:spcBef>
        <a:spcAft>
          <a:spcPts val="600"/>
        </a:spcAft>
        <a:buClr>
          <a:schemeClr val="accent1"/>
        </a:buClr>
        <a:buSzPct val="100000"/>
        <a:buFont typeface="Arial" pitchFamily="34" charset="0"/>
        <a:buChar char="•"/>
        <a:defRPr sz="2200" kern="1200">
          <a:solidFill>
            <a:schemeClr val="tx1">
              <a:lumMod val="95000"/>
              <a:lumOff val="5000"/>
            </a:schemeClr>
          </a:solidFill>
          <a:latin typeface="+mn-lt"/>
          <a:ea typeface="+mn-ea"/>
          <a:cs typeface="+mn-cs"/>
        </a:defRPr>
      </a:lvl1pPr>
      <a:lvl2pPr marL="519113" indent="-284163" algn="l" defTabSz="914400" rtl="0" eaLnBrk="1" latinLnBrk="0" hangingPunct="1">
        <a:lnSpc>
          <a:spcPct val="85000"/>
        </a:lnSpc>
        <a:spcBef>
          <a:spcPts val="0"/>
        </a:spcBef>
        <a:spcAft>
          <a:spcPts val="600"/>
        </a:spcAft>
        <a:buClr>
          <a:schemeClr val="accent1"/>
        </a:buClr>
        <a:buSzPct val="100000"/>
        <a:buFont typeface="Arial" pitchFamily="34" charset="0"/>
        <a:buChar char="–"/>
        <a:defRPr lang="en-US" sz="2000" kern="1200" dirty="0" smtClean="0">
          <a:solidFill>
            <a:schemeClr val="tx1">
              <a:lumMod val="95000"/>
              <a:lumOff val="5000"/>
            </a:schemeClr>
          </a:solidFill>
          <a:latin typeface="+mn-lt"/>
          <a:ea typeface="+mn-ea"/>
          <a:cs typeface="+mn-cs"/>
        </a:defRPr>
      </a:lvl2pPr>
      <a:lvl3pPr marL="692150" indent="-173038" algn="l" defTabSz="914400" rtl="0" eaLnBrk="1" latinLnBrk="0" hangingPunct="1">
        <a:lnSpc>
          <a:spcPct val="85000"/>
        </a:lnSpc>
        <a:spcBef>
          <a:spcPts val="0"/>
        </a:spcBef>
        <a:spcAft>
          <a:spcPts val="600"/>
        </a:spcAft>
        <a:buClr>
          <a:schemeClr val="accent1"/>
        </a:buClr>
        <a:buSzPct val="100000"/>
        <a:buFont typeface="Arial" pitchFamily="34" charset="0"/>
        <a:buChar char="•"/>
        <a:defRPr sz="1800" kern="1200">
          <a:solidFill>
            <a:schemeClr val="tx1">
              <a:lumMod val="95000"/>
              <a:lumOff val="5000"/>
            </a:schemeClr>
          </a:solidFill>
          <a:latin typeface="+mn-lt"/>
          <a:ea typeface="+mn-ea"/>
          <a:cs typeface="+mn-cs"/>
        </a:defRPr>
      </a:lvl3pPr>
      <a:lvl4pPr marL="914400" indent="-222250" algn="l" defTabSz="914400" rtl="0" eaLnBrk="1" latinLnBrk="0" hangingPunct="1">
        <a:lnSpc>
          <a:spcPct val="85000"/>
        </a:lnSpc>
        <a:spcBef>
          <a:spcPts val="0"/>
        </a:spcBef>
        <a:spcAft>
          <a:spcPts val="600"/>
        </a:spcAft>
        <a:buClr>
          <a:schemeClr val="accent1"/>
        </a:buClr>
        <a:buSzPct val="80000"/>
        <a:buFont typeface="Arial" pitchFamily="34" charset="0"/>
        <a:buChar char="–"/>
        <a:tabLst>
          <a:tab pos="914400" algn="l"/>
        </a:tabLst>
        <a:defRPr sz="1600" kern="1200">
          <a:solidFill>
            <a:schemeClr val="tx1">
              <a:lumMod val="95000"/>
              <a:lumOff val="5000"/>
            </a:schemeClr>
          </a:solidFill>
          <a:latin typeface="+mn-lt"/>
          <a:ea typeface="+mn-ea"/>
          <a:cs typeface="+mn-cs"/>
        </a:defRPr>
      </a:lvl4pPr>
      <a:lvl5pPr marL="1087438" indent="-173038" algn="l" defTabSz="914400" rtl="0" eaLnBrk="1" latinLnBrk="0" hangingPunct="1">
        <a:lnSpc>
          <a:spcPct val="85000"/>
        </a:lnSpc>
        <a:spcBef>
          <a:spcPts val="0"/>
        </a:spcBef>
        <a:spcAft>
          <a:spcPts val="600"/>
        </a:spcAft>
        <a:buClr>
          <a:schemeClr val="accent1"/>
        </a:buClr>
        <a:buSzPct val="80000"/>
        <a:buFont typeface="Arial" pitchFamily="34" charset="0"/>
        <a:buChar char="»"/>
        <a:defRPr sz="1400" kern="1200">
          <a:solidFill>
            <a:schemeClr val="tx1">
              <a:lumMod val="95000"/>
              <a:lumOff val="5000"/>
            </a:schemeClr>
          </a:solidFill>
          <a:latin typeface="+mn-lt"/>
          <a:ea typeface="+mn-ea"/>
          <a:cs typeface="+mn-cs"/>
        </a:defRPr>
      </a:lvl5pPr>
      <a:lvl6pPr marL="2459038" indent="-173038" algn="l" defTabSz="914400" rtl="0" eaLnBrk="1" latinLnBrk="0" hangingPunct="1">
        <a:spcBef>
          <a:spcPct val="20000"/>
        </a:spcBef>
        <a:buFont typeface="Arial" pitchFamily="34" charset="0"/>
        <a:buChar char="•"/>
        <a:defRPr sz="1400" kern="1200">
          <a:solidFill>
            <a:schemeClr val="accent2"/>
          </a:solidFill>
          <a:latin typeface="+mn-lt"/>
          <a:ea typeface="+mn-ea"/>
          <a:cs typeface="+mn-cs"/>
        </a:defRPr>
      </a:lvl6pPr>
      <a:lvl7pPr marL="2916238" indent="-173038" algn="l" defTabSz="914400" rtl="0" eaLnBrk="1" latinLnBrk="0" hangingPunct="1">
        <a:spcBef>
          <a:spcPct val="20000"/>
        </a:spcBef>
        <a:buFont typeface="Arial" pitchFamily="34" charset="0"/>
        <a:buChar char="•"/>
        <a:defRPr sz="1400" kern="1200">
          <a:solidFill>
            <a:schemeClr val="accent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jpe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InterSystems Ensemble</a:t>
            </a:r>
            <a:endParaRPr lang="en-US" dirty="0"/>
          </a:p>
        </p:txBody>
      </p:sp>
      <p:sp>
        <p:nvSpPr>
          <p:cNvPr id="4" name="Text Placeholder 3"/>
          <p:cNvSpPr>
            <a:spLocks noGrp="1"/>
          </p:cNvSpPr>
          <p:nvPr>
            <p:ph type="body" sz="quarter" idx="12"/>
          </p:nvPr>
        </p:nvSpPr>
        <p:spPr>
          <a:xfrm>
            <a:off x="230461" y="2377886"/>
            <a:ext cx="4804526" cy="353739"/>
          </a:xfrm>
        </p:spPr>
        <p:txBody>
          <a:bodyPr/>
          <a:lstStyle/>
          <a:p>
            <a:r>
              <a:rPr lang="en-US" sz="2000" dirty="0" smtClean="0"/>
              <a:t>A </a:t>
            </a:r>
            <a:r>
              <a:rPr lang="en-US" sz="2000" dirty="0" smtClean="0"/>
              <a:t> Platform for Strategic Interoperability</a:t>
            </a:r>
            <a:endParaRPr lang="en-US" sz="2000" dirty="0"/>
          </a:p>
        </p:txBody>
      </p:sp>
    </p:spTree>
    <p:extLst>
      <p:ext uri="{BB962C8B-B14F-4D97-AF65-F5344CB8AC3E}">
        <p14:creationId xmlns:p14="http://schemas.microsoft.com/office/powerpoint/2010/main" val="241418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Northgate</a:t>
            </a:r>
            <a:endParaRPr lang="en-US" dirty="0"/>
          </a:p>
        </p:txBody>
      </p:sp>
      <p:sp>
        <p:nvSpPr>
          <p:cNvPr id="3" name="Content Placeholder 2"/>
          <p:cNvSpPr>
            <a:spLocks noGrp="1"/>
          </p:cNvSpPr>
          <p:nvPr>
            <p:ph idx="1"/>
          </p:nvPr>
        </p:nvSpPr>
        <p:spPr>
          <a:xfrm>
            <a:off x="333632" y="1149178"/>
            <a:ext cx="4874472" cy="4967417"/>
          </a:xfrm>
        </p:spPr>
        <p:txBody>
          <a:bodyPr/>
          <a:lstStyle/>
          <a:p>
            <a:pPr>
              <a:lnSpc>
                <a:spcPct val="100000"/>
              </a:lnSpc>
            </a:pPr>
            <a:r>
              <a:rPr lang="en-US" dirty="0" smtClean="0"/>
              <a:t>Service Oriented Solution for mobile police officers</a:t>
            </a:r>
          </a:p>
          <a:p>
            <a:pPr>
              <a:lnSpc>
                <a:spcPct val="100000"/>
              </a:lnSpc>
            </a:pPr>
            <a:r>
              <a:rPr lang="en-US" dirty="0" smtClean="0"/>
              <a:t>Ensemble as an ESB connecting legacy applications</a:t>
            </a:r>
          </a:p>
          <a:p>
            <a:pPr>
              <a:lnSpc>
                <a:spcPct val="100000"/>
              </a:lnSpc>
            </a:pPr>
            <a:r>
              <a:rPr lang="en-US" dirty="0" smtClean="0"/>
              <a:t>Joining the dots across silos of information</a:t>
            </a:r>
          </a:p>
          <a:p>
            <a:pPr>
              <a:lnSpc>
                <a:spcPct val="100000"/>
              </a:lnSpc>
            </a:pPr>
            <a:endParaRPr lang="en-US" dirty="0" smtClean="0"/>
          </a:p>
          <a:p>
            <a:pPr>
              <a:lnSpc>
                <a:spcPct val="100000"/>
              </a:lnSpc>
            </a:pPr>
            <a:r>
              <a:rPr lang="en-US" dirty="0" smtClean="0"/>
              <a:t>Project Athena</a:t>
            </a:r>
          </a:p>
          <a:p>
            <a:pPr lvl="1">
              <a:lnSpc>
                <a:spcPct val="100000"/>
              </a:lnSpc>
            </a:pPr>
            <a:r>
              <a:rPr lang="en-US" dirty="0" smtClean="0"/>
              <a:t>3,000 planned users</a:t>
            </a:r>
          </a:p>
          <a:p>
            <a:pPr lvl="1">
              <a:lnSpc>
                <a:spcPct val="100000"/>
              </a:lnSpc>
            </a:pPr>
            <a:r>
              <a:rPr lang="en-US" dirty="0" smtClean="0"/>
              <a:t>Joining National police database to local systems</a:t>
            </a:r>
          </a:p>
          <a:p>
            <a:pPr lvl="1">
              <a:lnSpc>
                <a:spcPct val="100000"/>
              </a:lnSpc>
            </a:pPr>
            <a:r>
              <a:rPr lang="en-US" dirty="0" smtClean="0"/>
              <a:t>Ensemble workflow automates crime reporting</a:t>
            </a:r>
            <a:endParaRPr lang="en-US" dirty="0"/>
          </a:p>
        </p:txBody>
      </p:sp>
      <p:sp>
        <p:nvSpPr>
          <p:cNvPr id="4" name="Date Placeholder 3"/>
          <p:cNvSpPr>
            <a:spLocks noGrp="1"/>
          </p:cNvSpPr>
          <p:nvPr>
            <p:ph type="dt" sz="half" idx="10"/>
          </p:nvPr>
        </p:nvSpPr>
        <p:spPr/>
        <p:txBody>
          <a:bodyPr/>
          <a:lstStyle/>
          <a:p>
            <a:pPr>
              <a:defRPr/>
            </a:pPr>
            <a:fld id="{2D1E8A2B-0A97-462A-B04B-9F41C05A9F39}" type="datetime1">
              <a:rPr lang="en-US" smtClean="0"/>
              <a:t>5/22/2015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2B3107C-F0AB-4B08-B559-528C919496E6}" type="slidenum">
              <a:rPr lang="en-US" smtClean="0"/>
              <a:pPr>
                <a:defRPr/>
              </a:pPr>
              <a:t>10</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5764696" y="1165666"/>
            <a:ext cx="3022117" cy="3035460"/>
          </a:xfrm>
          <a:prstGeom prst="rect">
            <a:avLst/>
          </a:prstGeom>
          <a:noFill/>
          <a:ln w="9525">
            <a:noFill/>
            <a:miter lim="800000"/>
            <a:headEnd/>
            <a:tailEnd/>
          </a:ln>
        </p:spPr>
      </p:pic>
    </p:spTree>
    <p:extLst>
      <p:ext uri="{BB962C8B-B14F-4D97-AF65-F5344CB8AC3E}">
        <p14:creationId xmlns:p14="http://schemas.microsoft.com/office/powerpoint/2010/main" val="2035772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Mediterranean Shipping Company</a:t>
            </a:r>
            <a:endParaRPr lang="en-US" dirty="0"/>
          </a:p>
        </p:txBody>
      </p:sp>
      <p:sp>
        <p:nvSpPr>
          <p:cNvPr id="3" name="Content Placeholder 2"/>
          <p:cNvSpPr>
            <a:spLocks noGrp="1"/>
          </p:cNvSpPr>
          <p:nvPr>
            <p:ph idx="1"/>
          </p:nvPr>
        </p:nvSpPr>
        <p:spPr>
          <a:xfrm>
            <a:off x="333632" y="1149178"/>
            <a:ext cx="4963925" cy="4967417"/>
          </a:xfrm>
        </p:spPr>
        <p:txBody>
          <a:bodyPr/>
          <a:lstStyle/>
          <a:p>
            <a:pPr>
              <a:lnSpc>
                <a:spcPct val="150000"/>
              </a:lnSpc>
            </a:pPr>
            <a:r>
              <a:rPr lang="en-US" dirty="0" smtClean="0"/>
              <a:t>2</a:t>
            </a:r>
            <a:r>
              <a:rPr lang="en-US" baseline="30000" dirty="0" smtClean="0"/>
              <a:t>nd</a:t>
            </a:r>
            <a:r>
              <a:rPr lang="en-US" dirty="0" smtClean="0"/>
              <a:t> Largest Shipping company in the world</a:t>
            </a:r>
          </a:p>
          <a:p>
            <a:pPr>
              <a:lnSpc>
                <a:spcPct val="150000"/>
              </a:lnSpc>
            </a:pPr>
            <a:r>
              <a:rPr lang="en-US" dirty="0" smtClean="0"/>
              <a:t>Agents in 270 ports</a:t>
            </a:r>
          </a:p>
          <a:p>
            <a:pPr>
              <a:lnSpc>
                <a:spcPct val="150000"/>
              </a:lnSpc>
            </a:pPr>
            <a:r>
              <a:rPr lang="en-US" dirty="0" smtClean="0"/>
              <a:t>Connecting with EDI, email, RSS, SQL</a:t>
            </a:r>
          </a:p>
          <a:p>
            <a:pPr>
              <a:lnSpc>
                <a:spcPct val="150000"/>
              </a:lnSpc>
            </a:pPr>
            <a:r>
              <a:rPr lang="en-US" dirty="0" smtClean="0"/>
              <a:t>Real time error detection in orders</a:t>
            </a:r>
          </a:p>
          <a:p>
            <a:pPr lvl="1">
              <a:lnSpc>
                <a:spcPct val="150000"/>
              </a:lnSpc>
            </a:pPr>
            <a:r>
              <a:rPr lang="en-US" dirty="0" smtClean="0"/>
              <a:t>Feedback and corrections sent to agents in time to take action</a:t>
            </a:r>
            <a:endParaRPr lang="en-US" dirty="0"/>
          </a:p>
        </p:txBody>
      </p:sp>
      <p:sp>
        <p:nvSpPr>
          <p:cNvPr id="4" name="Date Placeholder 3"/>
          <p:cNvSpPr>
            <a:spLocks noGrp="1"/>
          </p:cNvSpPr>
          <p:nvPr>
            <p:ph type="dt" sz="half" idx="10"/>
          </p:nvPr>
        </p:nvSpPr>
        <p:spPr/>
        <p:txBody>
          <a:bodyPr/>
          <a:lstStyle/>
          <a:p>
            <a:pPr>
              <a:defRPr/>
            </a:pPr>
            <a:fld id="{C1E9C738-9E28-4228-B94A-376428CE7C68}" type="datetime1">
              <a:rPr lang="en-US" smtClean="0"/>
              <a:t>5/22/2015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2B3107C-F0AB-4B08-B559-528C919496E6}" type="slidenum">
              <a:rPr lang="en-US" smtClean="0"/>
              <a:pPr>
                <a:defRPr/>
              </a:pPr>
              <a:t>11</a:t>
            </a:fld>
            <a:endParaRPr lang="en-US"/>
          </a:p>
        </p:txBody>
      </p:sp>
      <p:pic>
        <p:nvPicPr>
          <p:cNvPr id="7" name="Picture 2"/>
          <p:cNvPicPr>
            <a:picLocks noChangeAspect="1" noChangeArrowheads="1"/>
          </p:cNvPicPr>
          <p:nvPr/>
        </p:nvPicPr>
        <p:blipFill>
          <a:blip r:embed="rId2" cstate="print"/>
          <a:srcRect/>
          <a:stretch>
            <a:fillRect/>
          </a:stretch>
        </p:blipFill>
        <p:spPr bwMode="auto">
          <a:xfrm>
            <a:off x="5350218" y="1431235"/>
            <a:ext cx="3150462" cy="2506572"/>
          </a:xfrm>
          <a:prstGeom prst="rect">
            <a:avLst/>
          </a:prstGeom>
          <a:noFill/>
          <a:ln w="9525">
            <a:noFill/>
            <a:miter lim="800000"/>
            <a:headEnd/>
            <a:tailEnd/>
          </a:ln>
        </p:spPr>
      </p:pic>
    </p:spTree>
    <p:extLst>
      <p:ext uri="{BB962C8B-B14F-4D97-AF65-F5344CB8AC3E}">
        <p14:creationId xmlns:p14="http://schemas.microsoft.com/office/powerpoint/2010/main" val="4998383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new paradigm for development</a:t>
            </a:r>
            <a:endParaRPr lang="en-US" b="1" dirty="0"/>
          </a:p>
        </p:txBody>
      </p:sp>
      <p:sp>
        <p:nvSpPr>
          <p:cNvPr id="3" name="Content Placeholder 2"/>
          <p:cNvSpPr>
            <a:spLocks noGrp="1"/>
          </p:cNvSpPr>
          <p:nvPr>
            <p:ph idx="1"/>
          </p:nvPr>
        </p:nvSpPr>
        <p:spPr>
          <a:xfrm>
            <a:off x="685800" y="1371600"/>
            <a:ext cx="5237922" cy="4812312"/>
          </a:xfrm>
        </p:spPr>
        <p:txBody>
          <a:bodyPr/>
          <a:lstStyle/>
          <a:p>
            <a:pPr marL="457200" indent="-457200">
              <a:lnSpc>
                <a:spcPct val="150000"/>
              </a:lnSpc>
              <a:buFont typeface="+mj-lt"/>
              <a:buAutoNum type="arabicPeriod"/>
            </a:pPr>
            <a:r>
              <a:rPr lang="en-US" dirty="0" smtClean="0"/>
              <a:t>Connect on-premise system to the hospital</a:t>
            </a:r>
          </a:p>
          <a:p>
            <a:pPr marL="457200" indent="-457200">
              <a:lnSpc>
                <a:spcPct val="150000"/>
              </a:lnSpc>
              <a:buFont typeface="+mj-lt"/>
              <a:buAutoNum type="arabicPeriod"/>
            </a:pPr>
            <a:r>
              <a:rPr lang="en-US" dirty="0" smtClean="0"/>
              <a:t>Connect on-premise systems to the 3M cloud</a:t>
            </a:r>
          </a:p>
          <a:p>
            <a:pPr marL="457200" indent="-457200">
              <a:lnSpc>
                <a:spcPct val="150000"/>
              </a:lnSpc>
              <a:buFont typeface="+mj-lt"/>
              <a:buAutoNum type="arabicPeriod"/>
            </a:pPr>
            <a:r>
              <a:rPr lang="en-US" dirty="0" smtClean="0"/>
              <a:t>Expose all legacy applications as services through the Ensemble ESB</a:t>
            </a:r>
          </a:p>
          <a:p>
            <a:pPr marL="457200" indent="-457200">
              <a:lnSpc>
                <a:spcPct val="150000"/>
              </a:lnSpc>
              <a:buFont typeface="+mj-lt"/>
              <a:buAutoNum type="arabicPeriod"/>
            </a:pPr>
            <a:r>
              <a:rPr lang="en-US" dirty="0" smtClean="0"/>
              <a:t>Service oriented apps targeted at individuals, reusing legacy logic</a:t>
            </a:r>
          </a:p>
          <a:p>
            <a:pPr marL="457200" indent="-457200">
              <a:lnSpc>
                <a:spcPct val="150000"/>
              </a:lnSpc>
              <a:buFont typeface="+mj-lt"/>
              <a:buAutoNum type="arabicPeriod"/>
            </a:pPr>
            <a:endParaRPr lang="en-US" dirty="0" smtClean="0"/>
          </a:p>
          <a:p>
            <a:pPr marL="457200" indent="-457200">
              <a:lnSpc>
                <a:spcPct val="150000"/>
              </a:lnSpc>
              <a:buFont typeface="+mj-lt"/>
              <a:buAutoNum type="arabicPeriod"/>
            </a:pPr>
            <a:endParaRPr lang="en-US" dirty="0" smtClean="0"/>
          </a:p>
        </p:txBody>
      </p:sp>
      <p:pic>
        <p:nvPicPr>
          <p:cNvPr id="23554" name="Picture 2"/>
          <p:cNvPicPr>
            <a:picLocks noChangeAspect="1" noChangeArrowheads="1"/>
          </p:cNvPicPr>
          <p:nvPr/>
        </p:nvPicPr>
        <p:blipFill>
          <a:blip r:embed="rId2" cstate="print"/>
          <a:srcRect/>
          <a:stretch>
            <a:fillRect/>
          </a:stretch>
        </p:blipFill>
        <p:spPr bwMode="auto">
          <a:xfrm>
            <a:off x="6426891" y="1361247"/>
            <a:ext cx="2090512" cy="1232866"/>
          </a:xfrm>
          <a:prstGeom prst="rect">
            <a:avLst/>
          </a:prstGeom>
          <a:noFill/>
          <a:ln w="9525">
            <a:noFill/>
            <a:miter lim="800000"/>
            <a:headEnd/>
            <a:tailEnd/>
          </a:ln>
        </p:spPr>
      </p:pic>
    </p:spTree>
    <p:extLst>
      <p:ext uri="{BB962C8B-B14F-4D97-AF65-F5344CB8AC3E}">
        <p14:creationId xmlns:p14="http://schemas.microsoft.com/office/powerpoint/2010/main" val="104059071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sz="quarter" idx="10"/>
          </p:nvPr>
        </p:nvSpPr>
        <p:spPr/>
        <p:txBody>
          <a:bodyPr/>
          <a:lstStyle/>
          <a:p>
            <a:endParaRPr lang="en-US" sz="2400" dirty="0"/>
          </a:p>
        </p:txBody>
      </p:sp>
    </p:spTree>
    <p:extLst>
      <p:ext uri="{BB962C8B-B14F-4D97-AF65-F5344CB8AC3E}">
        <p14:creationId xmlns:p14="http://schemas.microsoft.com/office/powerpoint/2010/main" val="384130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a:t>
            </a:r>
            <a:endParaRPr lang="en-US" dirty="0"/>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2791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Message Routing</a:t>
            </a:r>
            <a:endParaRPr lang="en-US" dirty="0"/>
          </a:p>
        </p:txBody>
      </p:sp>
      <p:sp>
        <p:nvSpPr>
          <p:cNvPr id="3" name="Content Placeholder 2"/>
          <p:cNvSpPr>
            <a:spLocks noGrp="1"/>
          </p:cNvSpPr>
          <p:nvPr>
            <p:ph idx="1"/>
          </p:nvPr>
        </p:nvSpPr>
        <p:spPr>
          <a:xfrm>
            <a:off x="333633" y="1149178"/>
            <a:ext cx="4447918" cy="4967417"/>
          </a:xfrm>
        </p:spPr>
        <p:txBody>
          <a:bodyPr/>
          <a:lstStyle/>
          <a:p>
            <a:pPr>
              <a:lnSpc>
                <a:spcPct val="150000"/>
              </a:lnSpc>
            </a:pPr>
            <a:r>
              <a:rPr lang="en-US" dirty="0" smtClean="0"/>
              <a:t>EDIFAC, X12, DICOM, HL7 and other protocols</a:t>
            </a:r>
          </a:p>
          <a:p>
            <a:pPr>
              <a:lnSpc>
                <a:spcPct val="150000"/>
              </a:lnSpc>
            </a:pPr>
            <a:r>
              <a:rPr lang="en-US" dirty="0" smtClean="0"/>
              <a:t>MQ, JMS, http:,</a:t>
            </a:r>
          </a:p>
          <a:p>
            <a:pPr>
              <a:lnSpc>
                <a:spcPct val="150000"/>
              </a:lnSpc>
            </a:pPr>
            <a:r>
              <a:rPr lang="en-US" dirty="0" smtClean="0"/>
              <a:t>Secure Message Delivery</a:t>
            </a:r>
          </a:p>
          <a:p>
            <a:pPr>
              <a:lnSpc>
                <a:spcPct val="150000"/>
              </a:lnSpc>
            </a:pPr>
            <a:r>
              <a:rPr lang="en-US" dirty="0" smtClean="0"/>
              <a:t>Single Transactions or bulk transfers</a:t>
            </a:r>
          </a:p>
          <a:p>
            <a:pPr>
              <a:lnSpc>
                <a:spcPct val="150000"/>
              </a:lnSpc>
            </a:pPr>
            <a:endParaRPr lang="en-US" dirty="0" smtClean="0"/>
          </a:p>
          <a:p>
            <a:pPr>
              <a:lnSpc>
                <a:spcPct val="150000"/>
              </a:lnSpc>
            </a:pPr>
            <a:endParaRPr lang="en-US" dirty="0"/>
          </a:p>
        </p:txBody>
      </p:sp>
      <p:sp>
        <p:nvSpPr>
          <p:cNvPr id="4" name="Date Placeholder 3"/>
          <p:cNvSpPr>
            <a:spLocks noGrp="1"/>
          </p:cNvSpPr>
          <p:nvPr>
            <p:ph type="dt" sz="half" idx="10"/>
          </p:nvPr>
        </p:nvSpPr>
        <p:spPr/>
        <p:txBody>
          <a:bodyPr/>
          <a:lstStyle/>
          <a:p>
            <a:pPr>
              <a:defRPr/>
            </a:pPr>
            <a:fld id="{C4BDA2A4-4461-4CB6-8700-0133DC78CEF5}" type="datetime1">
              <a:rPr lang="en-US" smtClean="0"/>
              <a:t>5/22/2015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94F9FA5-5FBD-4296-B13C-DCC3F3D3729F}" type="slidenum">
              <a:rPr lang="en-US" smtClean="0"/>
              <a:pPr>
                <a:defRPr/>
              </a:pPr>
              <a:t>15</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352554"/>
            <a:ext cx="3123879" cy="2231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9761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Aggregation</a:t>
            </a:r>
            <a:endParaRPr lang="en-US" dirty="0"/>
          </a:p>
        </p:txBody>
      </p:sp>
      <p:sp>
        <p:nvSpPr>
          <p:cNvPr id="3" name="Content Placeholder 2"/>
          <p:cNvSpPr>
            <a:spLocks noGrp="1"/>
          </p:cNvSpPr>
          <p:nvPr>
            <p:ph idx="1"/>
          </p:nvPr>
        </p:nvSpPr>
        <p:spPr/>
        <p:txBody>
          <a:bodyPr/>
          <a:lstStyle/>
          <a:p>
            <a:pPr>
              <a:lnSpc>
                <a:spcPct val="150000"/>
              </a:lnSpc>
            </a:pPr>
            <a:r>
              <a:rPr lang="en-US" dirty="0" smtClean="0"/>
              <a:t>High Speed Data Insertion</a:t>
            </a:r>
          </a:p>
          <a:p>
            <a:pPr>
              <a:lnSpc>
                <a:spcPct val="150000"/>
              </a:lnSpc>
            </a:pPr>
            <a:r>
              <a:rPr lang="en-US" dirty="0" smtClean="0"/>
              <a:t>Files, FTP, APIs</a:t>
            </a:r>
          </a:p>
          <a:p>
            <a:pPr>
              <a:lnSpc>
                <a:spcPct val="150000"/>
              </a:lnSpc>
            </a:pPr>
            <a:r>
              <a:rPr lang="en-US" dirty="0" smtClean="0"/>
              <a:t>Validation and Transformation before saving to disk</a:t>
            </a:r>
          </a:p>
          <a:p>
            <a:pPr>
              <a:lnSpc>
                <a:spcPct val="150000"/>
              </a:lnSpc>
            </a:pPr>
            <a:r>
              <a:rPr lang="en-US" dirty="0" smtClean="0"/>
              <a:t>Support for complex data models</a:t>
            </a:r>
          </a:p>
          <a:p>
            <a:pPr>
              <a:lnSpc>
                <a:spcPct val="150000"/>
              </a:lnSpc>
            </a:pPr>
            <a:r>
              <a:rPr lang="en-US" dirty="0" smtClean="0"/>
              <a:t>Real time analytics</a:t>
            </a:r>
          </a:p>
          <a:p>
            <a:pPr>
              <a:lnSpc>
                <a:spcPct val="150000"/>
              </a:lnSpc>
            </a:pPr>
            <a:r>
              <a:rPr lang="en-US" dirty="0" smtClean="0"/>
              <a:t>Analytics for unstructured data</a:t>
            </a:r>
          </a:p>
          <a:p>
            <a:pPr>
              <a:lnSpc>
                <a:spcPct val="150000"/>
              </a:lnSpc>
            </a:pPr>
            <a:endParaRPr lang="en-US" dirty="0"/>
          </a:p>
        </p:txBody>
      </p:sp>
      <p:sp>
        <p:nvSpPr>
          <p:cNvPr id="4" name="Date Placeholder 3"/>
          <p:cNvSpPr>
            <a:spLocks noGrp="1"/>
          </p:cNvSpPr>
          <p:nvPr>
            <p:ph type="dt" sz="half" idx="10"/>
          </p:nvPr>
        </p:nvSpPr>
        <p:spPr/>
        <p:txBody>
          <a:bodyPr/>
          <a:lstStyle/>
          <a:p>
            <a:pPr>
              <a:defRPr/>
            </a:pPr>
            <a:fld id="{473C143E-1882-43D0-809D-D4332AD89696}" type="datetime1">
              <a:rPr lang="en-US" smtClean="0"/>
              <a:t>5/22/2015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4F9FA5-5FBD-4296-B13C-DCC3F3D3729F}" type="slidenum">
              <a:rPr lang="en-US" smtClean="0"/>
              <a:pPr>
                <a:defRPr/>
              </a:pPr>
              <a:t>16</a:t>
            </a:fld>
            <a:endParaRPr lang="en-US"/>
          </a:p>
        </p:txBody>
      </p:sp>
    </p:spTree>
    <p:extLst>
      <p:ext uri="{BB962C8B-B14F-4D97-AF65-F5344CB8AC3E}">
        <p14:creationId xmlns:p14="http://schemas.microsoft.com/office/powerpoint/2010/main" val="4142908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a:t>
            </a:r>
            <a:endParaRPr lang="en-US" dirty="0"/>
          </a:p>
        </p:txBody>
      </p:sp>
      <p:sp>
        <p:nvSpPr>
          <p:cNvPr id="3" name="Content Placeholder 2"/>
          <p:cNvSpPr>
            <a:spLocks noGrp="1"/>
          </p:cNvSpPr>
          <p:nvPr>
            <p:ph idx="1"/>
          </p:nvPr>
        </p:nvSpPr>
        <p:spPr/>
        <p:txBody>
          <a:bodyPr/>
          <a:lstStyle/>
          <a:p>
            <a:r>
              <a:rPr lang="en-US" dirty="0" smtClean="0"/>
              <a:t>Adapter library</a:t>
            </a:r>
          </a:p>
          <a:p>
            <a:pPr lvl="1">
              <a:lnSpc>
                <a:spcPct val="150000"/>
              </a:lnSpc>
            </a:pPr>
            <a:r>
              <a:rPr lang="en-US" dirty="0" smtClean="0"/>
              <a:t>Language bindings for Java, C++, etc.</a:t>
            </a:r>
          </a:p>
          <a:p>
            <a:pPr lvl="1">
              <a:lnSpc>
                <a:spcPct val="150000"/>
              </a:lnSpc>
            </a:pPr>
            <a:r>
              <a:rPr lang="en-US" dirty="0"/>
              <a:t>Technology Adapters for TCP/IP, SOAP, REST, </a:t>
            </a:r>
            <a:r>
              <a:rPr lang="en-US" dirty="0" smtClean="0"/>
              <a:t>FTP, Files</a:t>
            </a:r>
            <a:r>
              <a:rPr lang="en-US" dirty="0"/>
              <a:t>, SQL etc.</a:t>
            </a:r>
          </a:p>
          <a:p>
            <a:pPr lvl="1">
              <a:lnSpc>
                <a:spcPct val="150000"/>
              </a:lnSpc>
            </a:pPr>
            <a:r>
              <a:rPr lang="en-US" dirty="0" smtClean="0"/>
              <a:t>Protocol Adapters for standards e.g. HL7, EDIFACT, SAP BAPI etc.</a:t>
            </a:r>
          </a:p>
          <a:p>
            <a:pPr lvl="1">
              <a:lnSpc>
                <a:spcPct val="150000"/>
              </a:lnSpc>
            </a:pPr>
            <a:r>
              <a:rPr lang="en-US" dirty="0" smtClean="0"/>
              <a:t>Connections to other messaging networks e.g. MQ and JMS</a:t>
            </a:r>
          </a:p>
          <a:p>
            <a:pPr lvl="1"/>
            <a:endParaRPr lang="en-US" dirty="0" smtClean="0"/>
          </a:p>
          <a:p>
            <a:r>
              <a:rPr lang="en-US" dirty="0" smtClean="0"/>
              <a:t>Adapters manage the connection</a:t>
            </a:r>
          </a:p>
          <a:p>
            <a:pPr lvl="1">
              <a:lnSpc>
                <a:spcPct val="150000"/>
              </a:lnSpc>
            </a:pPr>
            <a:r>
              <a:rPr lang="en-US" dirty="0" smtClean="0"/>
              <a:t>Maintaining connections, Error handling, Retries</a:t>
            </a:r>
          </a:p>
          <a:p>
            <a:pPr lvl="1">
              <a:lnSpc>
                <a:spcPct val="150000"/>
              </a:lnSpc>
            </a:pPr>
            <a:r>
              <a:rPr lang="en-US" dirty="0" smtClean="0"/>
              <a:t>Isolate the integration logic from wire protocols</a:t>
            </a:r>
            <a:endParaRPr lang="en-US" dirty="0"/>
          </a:p>
        </p:txBody>
      </p:sp>
      <p:sp>
        <p:nvSpPr>
          <p:cNvPr id="4" name="Date Placeholder 3"/>
          <p:cNvSpPr>
            <a:spLocks noGrp="1"/>
          </p:cNvSpPr>
          <p:nvPr>
            <p:ph type="dt" sz="half" idx="10"/>
          </p:nvPr>
        </p:nvSpPr>
        <p:spPr/>
        <p:txBody>
          <a:bodyPr/>
          <a:lstStyle/>
          <a:p>
            <a:pPr>
              <a:defRPr/>
            </a:pPr>
            <a:fld id="{A7828081-97D0-45CE-879C-52B3389A52F3}" type="datetime1">
              <a:rPr lang="en-US" smtClean="0"/>
              <a:t>5/22/2015</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694F9FA5-5FBD-4296-B13C-DCC3F3D3729F}" type="slidenum">
              <a:rPr lang="en-US" smtClean="0"/>
              <a:pPr>
                <a:defRPr/>
              </a:pPr>
              <a:t>17</a:t>
            </a:fld>
            <a:endParaRPr lang="en-US" dirty="0"/>
          </a:p>
        </p:txBody>
      </p:sp>
    </p:spTree>
    <p:extLst>
      <p:ext uri="{BB962C8B-B14F-4D97-AF65-F5344CB8AC3E}">
        <p14:creationId xmlns:p14="http://schemas.microsoft.com/office/powerpoint/2010/main" val="21284957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development of interfaces</a:t>
            </a:r>
            <a:endParaRPr lang="en-US" dirty="0"/>
          </a:p>
        </p:txBody>
      </p:sp>
      <p:sp>
        <p:nvSpPr>
          <p:cNvPr id="3" name="Content Placeholder 2"/>
          <p:cNvSpPr>
            <a:spLocks noGrp="1"/>
          </p:cNvSpPr>
          <p:nvPr>
            <p:ph idx="1"/>
          </p:nvPr>
        </p:nvSpPr>
        <p:spPr>
          <a:xfrm>
            <a:off x="333633" y="1149178"/>
            <a:ext cx="4771768" cy="4967417"/>
          </a:xfrm>
        </p:spPr>
        <p:txBody>
          <a:bodyPr/>
          <a:lstStyle/>
          <a:p>
            <a:pPr>
              <a:lnSpc>
                <a:spcPct val="150000"/>
              </a:lnSpc>
            </a:pPr>
            <a:r>
              <a:rPr lang="en-US" dirty="0" smtClean="0"/>
              <a:t>Rule based Routing</a:t>
            </a:r>
          </a:p>
          <a:p>
            <a:pPr>
              <a:lnSpc>
                <a:spcPct val="150000"/>
              </a:lnSpc>
            </a:pPr>
            <a:r>
              <a:rPr lang="en-US" dirty="0" smtClean="0"/>
              <a:t>Graphical </a:t>
            </a:r>
            <a:r>
              <a:rPr lang="en-US" dirty="0"/>
              <a:t>Routing and Transformation</a:t>
            </a:r>
          </a:p>
          <a:p>
            <a:pPr>
              <a:lnSpc>
                <a:spcPct val="150000"/>
              </a:lnSpc>
            </a:pPr>
            <a:r>
              <a:rPr lang="en-US" dirty="0"/>
              <a:t>Message persistence for easy diagnosis</a:t>
            </a:r>
          </a:p>
          <a:p>
            <a:endParaRPr lang="en-US" dirty="0"/>
          </a:p>
        </p:txBody>
      </p:sp>
      <p:sp>
        <p:nvSpPr>
          <p:cNvPr id="4" name="Date Placeholder 3"/>
          <p:cNvSpPr>
            <a:spLocks noGrp="1"/>
          </p:cNvSpPr>
          <p:nvPr>
            <p:ph type="dt" sz="half" idx="10"/>
          </p:nvPr>
        </p:nvSpPr>
        <p:spPr/>
        <p:txBody>
          <a:bodyPr/>
          <a:lstStyle/>
          <a:p>
            <a:pPr>
              <a:defRPr/>
            </a:pPr>
            <a:fld id="{590DCACB-724E-4F52-BD89-6A0772C0022E}" type="datetime1">
              <a:rPr lang="en-US" smtClean="0"/>
              <a:t>5/22/2015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4F9FA5-5FBD-4296-B13C-DCC3F3D3729F}" type="slidenum">
              <a:rPr lang="en-US" smtClean="0"/>
              <a:pPr>
                <a:defRPr/>
              </a:pPr>
              <a:t>18</a:t>
            </a:fld>
            <a:endParaRPr lang="en-US"/>
          </a:p>
        </p:txBody>
      </p:sp>
      <p:grpSp>
        <p:nvGrpSpPr>
          <p:cNvPr id="12" name="Group 11"/>
          <p:cNvGrpSpPr/>
          <p:nvPr/>
        </p:nvGrpSpPr>
        <p:grpSpPr>
          <a:xfrm>
            <a:off x="4533900" y="1295400"/>
            <a:ext cx="4381500" cy="4972050"/>
            <a:chOff x="5105400" y="1676400"/>
            <a:chExt cx="3810000" cy="4591050"/>
          </a:xfrm>
        </p:grpSpPr>
        <p:pic>
          <p:nvPicPr>
            <p:cNvPr id="7" name="Picture 4"/>
            <p:cNvPicPr>
              <a:picLocks noChangeAspect="1" noChangeArrowheads="1"/>
            </p:cNvPicPr>
            <p:nvPr/>
          </p:nvPicPr>
          <p:blipFill>
            <a:blip r:embed="rId2"/>
            <a:srcRect/>
            <a:stretch>
              <a:fillRect/>
            </a:stretch>
          </p:blipFill>
          <p:spPr bwMode="auto">
            <a:xfrm>
              <a:off x="6019800" y="1676400"/>
              <a:ext cx="2895600" cy="2212975"/>
            </a:xfrm>
            <a:prstGeom prst="rect">
              <a:avLst/>
            </a:prstGeom>
            <a:noFill/>
            <a:ln w="9525">
              <a:solidFill>
                <a:schemeClr val="tx1"/>
              </a:solidFill>
              <a:miter lim="800000"/>
              <a:headEnd/>
              <a:tailEnd/>
            </a:ln>
            <a:effectLst/>
          </p:spPr>
        </p:pic>
        <p:grpSp>
          <p:nvGrpSpPr>
            <p:cNvPr id="8" name="Group 8"/>
            <p:cNvGrpSpPr>
              <a:grpSpLocks/>
            </p:cNvGrpSpPr>
            <p:nvPr/>
          </p:nvGrpSpPr>
          <p:grpSpPr bwMode="auto">
            <a:xfrm>
              <a:off x="5105400" y="3429000"/>
              <a:ext cx="3657600" cy="2838450"/>
              <a:chOff x="331" y="900"/>
              <a:chExt cx="4124" cy="3205"/>
            </a:xfrm>
          </p:grpSpPr>
          <p:pic>
            <p:nvPicPr>
              <p:cNvPr id="9" name="Picture 9"/>
              <p:cNvPicPr>
                <a:picLocks noChangeAspect="1" noChangeArrowheads="1"/>
              </p:cNvPicPr>
              <p:nvPr/>
            </p:nvPicPr>
            <p:blipFill>
              <a:blip r:embed="rId3"/>
              <a:srcRect/>
              <a:stretch>
                <a:fillRect/>
              </a:stretch>
            </p:blipFill>
            <p:spPr bwMode="auto">
              <a:xfrm>
                <a:off x="331" y="900"/>
                <a:ext cx="3990" cy="3205"/>
              </a:xfrm>
              <a:prstGeom prst="rect">
                <a:avLst/>
              </a:prstGeom>
              <a:noFill/>
              <a:ln w="9525">
                <a:noFill/>
                <a:miter lim="800000"/>
                <a:headEnd/>
                <a:tailEnd/>
              </a:ln>
            </p:spPr>
          </p:pic>
          <p:pic>
            <p:nvPicPr>
              <p:cNvPr id="10" name="Picture 10"/>
              <p:cNvPicPr>
                <a:picLocks noChangeAspect="1" noChangeArrowheads="1"/>
              </p:cNvPicPr>
              <p:nvPr/>
            </p:nvPicPr>
            <p:blipFill>
              <a:blip r:embed="rId4"/>
              <a:srcRect/>
              <a:stretch>
                <a:fillRect/>
              </a:stretch>
            </p:blipFill>
            <p:spPr bwMode="auto">
              <a:xfrm>
                <a:off x="2707" y="1044"/>
                <a:ext cx="1748" cy="1764"/>
              </a:xfrm>
              <a:prstGeom prst="rect">
                <a:avLst/>
              </a:prstGeom>
              <a:noFill/>
              <a:ln w="9525">
                <a:noFill/>
                <a:miter lim="800000"/>
                <a:headEnd/>
                <a:tailEnd/>
              </a:ln>
            </p:spPr>
          </p:pic>
          <p:sp>
            <p:nvSpPr>
              <p:cNvPr id="11" name="Line 11"/>
              <p:cNvSpPr>
                <a:spLocks noChangeShapeType="1"/>
              </p:cNvSpPr>
              <p:nvPr/>
            </p:nvSpPr>
            <p:spPr bwMode="auto">
              <a:xfrm flipV="1">
                <a:off x="727" y="1620"/>
                <a:ext cx="2655" cy="1018"/>
              </a:xfrm>
              <a:prstGeom prst="line">
                <a:avLst/>
              </a:prstGeom>
              <a:noFill/>
              <a:ln w="9525">
                <a:solidFill>
                  <a:srgbClr val="FF0000"/>
                </a:solidFill>
                <a:round/>
                <a:headEnd/>
                <a:tailEnd type="triangle" w="med" len="med"/>
              </a:ln>
              <a:effectLst/>
            </p:spPr>
            <p:txBody>
              <a:bodyPr/>
              <a:lstStyle/>
              <a:p>
                <a:endParaRPr lang="en-US"/>
              </a:p>
            </p:txBody>
          </p:sp>
        </p:grpSp>
      </p:grpSp>
    </p:spTree>
    <p:extLst>
      <p:ext uri="{BB962C8B-B14F-4D97-AF65-F5344CB8AC3E}">
        <p14:creationId xmlns:p14="http://schemas.microsoft.com/office/powerpoint/2010/main" val="1862827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Ease of Management		</a:t>
            </a:r>
            <a:endParaRPr lang="en-US" dirty="0"/>
          </a:p>
        </p:txBody>
      </p:sp>
      <p:sp>
        <p:nvSpPr>
          <p:cNvPr id="3" name="Text Placeholder 2"/>
          <p:cNvSpPr>
            <a:spLocks noGrp="1"/>
          </p:cNvSpPr>
          <p:nvPr>
            <p:ph type="body" sz="quarter" idx="13"/>
          </p:nvPr>
        </p:nvSpPr>
        <p:spPr/>
        <p:txBody>
          <a:bodyPr/>
          <a:lstStyle/>
          <a:p>
            <a:pPr>
              <a:lnSpc>
                <a:spcPct val="150000"/>
              </a:lnSpc>
            </a:pPr>
            <a:r>
              <a:rPr lang="en-US" dirty="0" smtClean="0"/>
              <a:t>Web based  management and configuration</a:t>
            </a:r>
          </a:p>
          <a:p>
            <a:pPr>
              <a:lnSpc>
                <a:spcPct val="150000"/>
              </a:lnSpc>
            </a:pPr>
            <a:r>
              <a:rPr lang="en-US" dirty="0" smtClean="0"/>
              <a:t>Enterprise tools for managing and monitoring multiples instances</a:t>
            </a:r>
          </a:p>
          <a:p>
            <a:pPr>
              <a:lnSpc>
                <a:spcPct val="150000"/>
              </a:lnSpc>
            </a:pPr>
            <a:r>
              <a:rPr lang="en-US" dirty="0" smtClean="0"/>
              <a:t>Alert generation and Management for unattended operation</a:t>
            </a:r>
          </a:p>
          <a:p>
            <a:pPr>
              <a:lnSpc>
                <a:spcPct val="150000"/>
              </a:lnSpc>
            </a:pPr>
            <a:r>
              <a:rPr lang="en-US" dirty="0" smtClean="0"/>
              <a:t>Usage and Performance Reports</a:t>
            </a:r>
          </a:p>
        </p:txBody>
      </p:sp>
      <p:sp>
        <p:nvSpPr>
          <p:cNvPr id="4" name="Text Placeholder 3"/>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42927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Integration Requirement</a:t>
            </a:r>
            <a:endParaRPr lang="en-US" dirty="0"/>
          </a:p>
        </p:txBody>
      </p:sp>
      <p:sp>
        <p:nvSpPr>
          <p:cNvPr id="3" name="Content Placeholder 2"/>
          <p:cNvSpPr>
            <a:spLocks noGrp="1"/>
          </p:cNvSpPr>
          <p:nvPr>
            <p:ph idx="1"/>
          </p:nvPr>
        </p:nvSpPr>
        <p:spPr/>
        <p:txBody>
          <a:bodyPr/>
          <a:lstStyle/>
          <a:p>
            <a:r>
              <a:rPr lang="en-US" dirty="0" smtClean="0"/>
              <a:t>What does your customer want to do?</a:t>
            </a:r>
          </a:p>
        </p:txBody>
      </p:sp>
      <p:sp>
        <p:nvSpPr>
          <p:cNvPr id="4" name="Date Placeholder 3"/>
          <p:cNvSpPr>
            <a:spLocks noGrp="1"/>
          </p:cNvSpPr>
          <p:nvPr>
            <p:ph type="dt" sz="half" idx="10"/>
          </p:nvPr>
        </p:nvSpPr>
        <p:spPr/>
        <p:txBody>
          <a:bodyPr/>
          <a:lstStyle/>
          <a:p>
            <a:pPr>
              <a:defRPr/>
            </a:pPr>
            <a:fld id="{0A1F13D6-9D2A-4148-ABE6-E6053B9584B7}" type="datetime1">
              <a:rPr lang="en-US" smtClean="0"/>
              <a:t>5/22/2015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4F9FA5-5FBD-4296-B13C-DCC3F3D3729F}" type="slidenum">
              <a:rPr lang="en-US" smtClean="0"/>
              <a:pPr>
                <a:defRPr/>
              </a:pPr>
              <a:t>2</a:t>
            </a:fld>
            <a:endParaRPr lang="en-US"/>
          </a:p>
        </p:txBody>
      </p:sp>
    </p:spTree>
    <p:extLst>
      <p:ext uri="{BB962C8B-B14F-4D97-AF65-F5344CB8AC3E}">
        <p14:creationId xmlns:p14="http://schemas.microsoft.com/office/powerpoint/2010/main" val="3736087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and Scalable</a:t>
            </a:r>
            <a:endParaRPr lang="en-US" dirty="0"/>
          </a:p>
        </p:txBody>
      </p:sp>
      <p:sp>
        <p:nvSpPr>
          <p:cNvPr id="3" name="Text Placeholder 2"/>
          <p:cNvSpPr>
            <a:spLocks noGrp="1"/>
          </p:cNvSpPr>
          <p:nvPr>
            <p:ph type="body" sz="quarter" idx="13"/>
          </p:nvPr>
        </p:nvSpPr>
        <p:spPr/>
        <p:txBody>
          <a:bodyPr/>
          <a:lstStyle/>
          <a:p>
            <a:pPr>
              <a:lnSpc>
                <a:spcPct val="150000"/>
              </a:lnSpc>
            </a:pPr>
            <a:r>
              <a:rPr lang="en-US" dirty="0" smtClean="0"/>
              <a:t>Secure Enterprise ready platform</a:t>
            </a:r>
          </a:p>
          <a:p>
            <a:pPr>
              <a:lnSpc>
                <a:spcPct val="150000"/>
              </a:lnSpc>
            </a:pPr>
            <a:r>
              <a:rPr lang="en-US" dirty="0" smtClean="0"/>
              <a:t>Encryption of data in flight and at rest</a:t>
            </a:r>
          </a:p>
          <a:p>
            <a:pPr>
              <a:lnSpc>
                <a:spcPct val="150000"/>
              </a:lnSpc>
            </a:pPr>
            <a:r>
              <a:rPr lang="en-US" dirty="0" smtClean="0"/>
              <a:t>Runs on all major OS</a:t>
            </a:r>
          </a:p>
          <a:p>
            <a:pPr>
              <a:lnSpc>
                <a:spcPct val="150000"/>
              </a:lnSpc>
            </a:pPr>
            <a:r>
              <a:rPr lang="en-US" dirty="0" smtClean="0"/>
              <a:t>Supported on VMs and in the cloud</a:t>
            </a:r>
          </a:p>
          <a:p>
            <a:pPr>
              <a:lnSpc>
                <a:spcPct val="150000"/>
              </a:lnSpc>
            </a:pPr>
            <a:r>
              <a:rPr lang="en-US" dirty="0" smtClean="0"/>
              <a:t>Built in failover and Disaster Recovery</a:t>
            </a:r>
            <a:endParaRPr lang="en-US" dirty="0"/>
          </a:p>
        </p:txBody>
      </p:sp>
      <p:sp>
        <p:nvSpPr>
          <p:cNvPr id="4" name="Text Placeholder 3"/>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67566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Orchestration</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3030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Orchestration</a:t>
            </a:r>
            <a:endParaRPr lang="en-US" dirty="0"/>
          </a:p>
        </p:txBody>
      </p:sp>
      <p:sp>
        <p:nvSpPr>
          <p:cNvPr id="3" name="Content Placeholder 2"/>
          <p:cNvSpPr>
            <a:spLocks noGrp="1"/>
          </p:cNvSpPr>
          <p:nvPr>
            <p:ph idx="1"/>
          </p:nvPr>
        </p:nvSpPr>
        <p:spPr>
          <a:xfrm>
            <a:off x="333633" y="1149178"/>
            <a:ext cx="3694358" cy="4967417"/>
          </a:xfrm>
        </p:spPr>
        <p:txBody>
          <a:bodyPr/>
          <a:lstStyle/>
          <a:p>
            <a:pPr lvl="1">
              <a:lnSpc>
                <a:spcPct val="100000"/>
              </a:lnSpc>
            </a:pPr>
            <a:r>
              <a:rPr lang="en-US" sz="2200" dirty="0" smtClean="0"/>
              <a:t>Integrating data from many applications in real time</a:t>
            </a:r>
          </a:p>
          <a:p>
            <a:pPr lvl="1">
              <a:lnSpc>
                <a:spcPct val="100000"/>
              </a:lnSpc>
            </a:pPr>
            <a:endParaRPr lang="en-US" sz="2200" dirty="0" smtClean="0"/>
          </a:p>
          <a:p>
            <a:pPr lvl="1">
              <a:lnSpc>
                <a:spcPct val="100000"/>
              </a:lnSpc>
            </a:pPr>
            <a:r>
              <a:rPr lang="en-US" sz="2200" dirty="0" smtClean="0"/>
              <a:t>Enriching returned results by querying external databases</a:t>
            </a:r>
          </a:p>
          <a:p>
            <a:pPr lvl="1">
              <a:lnSpc>
                <a:spcPct val="100000"/>
              </a:lnSpc>
            </a:pPr>
            <a:endParaRPr lang="en-US" sz="2200" dirty="0" smtClean="0"/>
          </a:p>
          <a:p>
            <a:pPr lvl="1">
              <a:lnSpc>
                <a:spcPct val="100000"/>
              </a:lnSpc>
            </a:pPr>
            <a:r>
              <a:rPr lang="en-US" sz="2200" dirty="0" smtClean="0"/>
              <a:t>Merging returned results independent of protocols</a:t>
            </a:r>
          </a:p>
          <a:p>
            <a:pPr lvl="1">
              <a:lnSpc>
                <a:spcPct val="100000"/>
              </a:lnSpc>
            </a:pPr>
            <a:endParaRPr lang="en-US" sz="2200" dirty="0"/>
          </a:p>
          <a:p>
            <a:pPr lvl="1">
              <a:lnSpc>
                <a:spcPct val="100000"/>
              </a:lnSpc>
            </a:pPr>
            <a:r>
              <a:rPr lang="en-US" sz="2200" dirty="0" smtClean="0"/>
              <a:t>Returning consolidated results</a:t>
            </a:r>
          </a:p>
          <a:p>
            <a:pPr lvl="1"/>
            <a:endParaRPr lang="en-US" dirty="0" smtClean="0"/>
          </a:p>
        </p:txBody>
      </p:sp>
      <p:sp>
        <p:nvSpPr>
          <p:cNvPr id="4" name="Rectangle 3"/>
          <p:cNvSpPr/>
          <p:nvPr/>
        </p:nvSpPr>
        <p:spPr>
          <a:xfrm>
            <a:off x="4641448" y="891251"/>
            <a:ext cx="3321934" cy="458357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Add pretty picture of application flow here</a:t>
            </a:r>
            <a:endParaRPr lang="en-US" sz="2000" dirty="0">
              <a:solidFill>
                <a:schemeClr val="tx1"/>
              </a:solidFill>
            </a:endParaRPr>
          </a:p>
        </p:txBody>
      </p:sp>
    </p:spTree>
    <p:extLst>
      <p:ext uri="{BB962C8B-B14F-4D97-AF65-F5344CB8AC3E}">
        <p14:creationId xmlns:p14="http://schemas.microsoft.com/office/powerpoint/2010/main" val="21955563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Orchestration</a:t>
            </a:r>
            <a:endParaRPr lang="en-US" dirty="0"/>
          </a:p>
        </p:txBody>
      </p:sp>
      <p:sp>
        <p:nvSpPr>
          <p:cNvPr id="3" name="Content Placeholder 2"/>
          <p:cNvSpPr>
            <a:spLocks noGrp="1"/>
          </p:cNvSpPr>
          <p:nvPr>
            <p:ph idx="1"/>
          </p:nvPr>
        </p:nvSpPr>
        <p:spPr>
          <a:xfrm>
            <a:off x="457200" y="1255722"/>
            <a:ext cx="3559215" cy="4525963"/>
          </a:xfrm>
        </p:spPr>
        <p:txBody>
          <a:bodyPr/>
          <a:lstStyle/>
          <a:p>
            <a:pPr>
              <a:lnSpc>
                <a:spcPct val="150000"/>
              </a:lnSpc>
            </a:pPr>
            <a:r>
              <a:rPr lang="en-US" dirty="0" smtClean="0"/>
              <a:t>Business processes often access many systems</a:t>
            </a:r>
          </a:p>
          <a:p>
            <a:pPr>
              <a:lnSpc>
                <a:spcPct val="150000"/>
              </a:lnSpc>
            </a:pPr>
            <a:r>
              <a:rPr lang="en-US" dirty="0" smtClean="0"/>
              <a:t>Business Processes include actions taken by people</a:t>
            </a:r>
          </a:p>
          <a:p>
            <a:pPr>
              <a:lnSpc>
                <a:spcPct val="150000"/>
              </a:lnSpc>
            </a:pPr>
            <a:r>
              <a:rPr lang="en-US" dirty="0" smtClean="0"/>
              <a:t>Business Process Management automates these processes</a:t>
            </a:r>
          </a:p>
          <a:p>
            <a:endParaRPr lang="en-US" dirty="0" smtClean="0"/>
          </a:p>
          <a:p>
            <a:endParaRPr lang="en-US" dirty="0"/>
          </a:p>
        </p:txBody>
      </p:sp>
      <p:sp>
        <p:nvSpPr>
          <p:cNvPr id="4" name="Rectangle 3"/>
          <p:cNvSpPr/>
          <p:nvPr/>
        </p:nvSpPr>
        <p:spPr>
          <a:xfrm>
            <a:off x="4693534" y="1226917"/>
            <a:ext cx="3321934" cy="458357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Add pretty picture of business process here</a:t>
            </a:r>
            <a:endParaRPr lang="en-US" sz="2000" dirty="0">
              <a:solidFill>
                <a:schemeClr val="tx1"/>
              </a:solidFill>
            </a:endParaRPr>
          </a:p>
        </p:txBody>
      </p:sp>
    </p:spTree>
    <p:extLst>
      <p:ext uri="{BB962C8B-B14F-4D97-AF65-F5344CB8AC3E}">
        <p14:creationId xmlns:p14="http://schemas.microsoft.com/office/powerpoint/2010/main" val="36846365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Management</a:t>
            </a:r>
            <a:endParaRPr lang="en-US" dirty="0"/>
          </a:p>
        </p:txBody>
      </p:sp>
      <p:sp>
        <p:nvSpPr>
          <p:cNvPr id="3" name="Content Placeholder 2"/>
          <p:cNvSpPr>
            <a:spLocks noGrp="1"/>
          </p:cNvSpPr>
          <p:nvPr>
            <p:ph idx="1"/>
          </p:nvPr>
        </p:nvSpPr>
        <p:spPr>
          <a:xfrm>
            <a:off x="457200" y="1600200"/>
            <a:ext cx="4726864" cy="4525963"/>
          </a:xfrm>
        </p:spPr>
        <p:txBody>
          <a:bodyPr/>
          <a:lstStyle/>
          <a:p>
            <a:r>
              <a:rPr lang="en-US" dirty="0" smtClean="0"/>
              <a:t>Graphical representation of business processes</a:t>
            </a:r>
          </a:p>
          <a:p>
            <a:endParaRPr lang="en-US" dirty="0" smtClean="0"/>
          </a:p>
          <a:p>
            <a:r>
              <a:rPr lang="en-US" dirty="0" smtClean="0"/>
              <a:t>Incorporate human workflow</a:t>
            </a:r>
          </a:p>
          <a:p>
            <a:endParaRPr lang="en-US" dirty="0" smtClean="0"/>
          </a:p>
          <a:p>
            <a:r>
              <a:rPr lang="en-US" dirty="0" smtClean="0"/>
              <a:t>Long running business processes survive system restarts</a:t>
            </a:r>
          </a:p>
          <a:p>
            <a:endParaRPr lang="en-US" dirty="0" smtClean="0"/>
          </a:p>
          <a:p>
            <a:r>
              <a:rPr lang="en-US" dirty="0" smtClean="0"/>
              <a:t>Not just another scripting language</a:t>
            </a:r>
          </a:p>
          <a:p>
            <a:endParaRPr lang="en-US" dirty="0" smtClean="0"/>
          </a:p>
          <a:p>
            <a:endParaRPr lang="en-US" dirty="0"/>
          </a:p>
        </p:txBody>
      </p:sp>
      <p:pic>
        <p:nvPicPr>
          <p:cNvPr id="4" name="Picture 2"/>
          <p:cNvPicPr>
            <a:picLocks noChangeAspect="1" noChangeArrowheads="1"/>
          </p:cNvPicPr>
          <p:nvPr/>
        </p:nvPicPr>
        <p:blipFill>
          <a:blip r:embed="rId3" cstate="print"/>
          <a:srcRect/>
          <a:stretch>
            <a:fillRect/>
          </a:stretch>
        </p:blipFill>
        <p:spPr bwMode="auto">
          <a:xfrm>
            <a:off x="5184064" y="1502487"/>
            <a:ext cx="2790825" cy="4105275"/>
          </a:xfrm>
          <a:prstGeom prst="rect">
            <a:avLst/>
          </a:prstGeom>
          <a:noFill/>
          <a:ln w="9525">
            <a:solidFill>
              <a:schemeClr val="accent1">
                <a:shade val="50000"/>
              </a:schemeClr>
            </a:solidFill>
            <a:miter lim="800000"/>
            <a:headEnd/>
            <a:tailEnd/>
          </a:ln>
          <a:effectLst>
            <a:outerShdw blurRad="50800" dist="38100" dir="16200000" rotWithShape="0">
              <a:prstClr val="black">
                <a:alpha val="40000"/>
              </a:prstClr>
            </a:outerShdw>
          </a:effectLst>
        </p:spPr>
      </p:pic>
    </p:spTree>
    <p:extLst>
      <p:ext uri="{BB962C8B-B14F-4D97-AF65-F5344CB8AC3E}">
        <p14:creationId xmlns:p14="http://schemas.microsoft.com/office/powerpoint/2010/main" val="36700761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Composite Applications</a:t>
            </a:r>
            <a:endParaRPr lang="en-US" dirty="0"/>
          </a:p>
        </p:txBody>
      </p:sp>
      <p:sp>
        <p:nvSpPr>
          <p:cNvPr id="3" name="Content Placeholder 2"/>
          <p:cNvSpPr>
            <a:spLocks noGrp="1"/>
          </p:cNvSpPr>
          <p:nvPr>
            <p:ph idx="1"/>
          </p:nvPr>
        </p:nvSpPr>
        <p:spPr/>
        <p:txBody>
          <a:bodyPr/>
          <a:lstStyle/>
          <a:p>
            <a:pPr>
              <a:lnSpc>
                <a:spcPct val="150000"/>
              </a:lnSpc>
            </a:pPr>
            <a:r>
              <a:rPr lang="en-US" dirty="0" smtClean="0"/>
              <a:t>New user interface</a:t>
            </a:r>
          </a:p>
          <a:p>
            <a:pPr>
              <a:lnSpc>
                <a:spcPct val="150000"/>
              </a:lnSpc>
            </a:pPr>
            <a:r>
              <a:rPr lang="en-US" dirty="0" smtClean="0"/>
              <a:t>Access to legacy systems</a:t>
            </a:r>
          </a:p>
          <a:p>
            <a:pPr>
              <a:lnSpc>
                <a:spcPct val="150000"/>
              </a:lnSpc>
            </a:pPr>
            <a:r>
              <a:rPr lang="en-US" dirty="0" smtClean="0"/>
              <a:t>Target high value users</a:t>
            </a:r>
          </a:p>
          <a:p>
            <a:pPr>
              <a:lnSpc>
                <a:spcPct val="150000"/>
              </a:lnSpc>
            </a:pPr>
            <a:r>
              <a:rPr lang="en-US" dirty="0" smtClean="0"/>
              <a:t>Target mobile users</a:t>
            </a:r>
          </a:p>
          <a:p>
            <a:pPr>
              <a:lnSpc>
                <a:spcPct val="150000"/>
              </a:lnSpc>
            </a:pPr>
            <a:r>
              <a:rPr lang="en-US" dirty="0" smtClean="0"/>
              <a:t> </a:t>
            </a:r>
            <a:endParaRPr lang="en-US" dirty="0"/>
          </a:p>
        </p:txBody>
      </p:sp>
      <p:sp>
        <p:nvSpPr>
          <p:cNvPr id="4" name="Date Placeholder 3"/>
          <p:cNvSpPr>
            <a:spLocks noGrp="1"/>
          </p:cNvSpPr>
          <p:nvPr>
            <p:ph type="dt" sz="half" idx="10"/>
          </p:nvPr>
        </p:nvSpPr>
        <p:spPr/>
        <p:txBody>
          <a:bodyPr/>
          <a:lstStyle/>
          <a:p>
            <a:pPr>
              <a:defRPr/>
            </a:pPr>
            <a:fld id="{19A1ABAB-5203-431C-BE46-056474794389}" type="datetime1">
              <a:rPr lang="en-US" smtClean="0"/>
              <a:t>5/22/2015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4F9FA5-5FBD-4296-B13C-DCC3F3D3729F}" type="slidenum">
              <a:rPr lang="en-US" smtClean="0"/>
              <a:pPr>
                <a:defRPr/>
              </a:pPr>
              <a:t>25</a:t>
            </a:fld>
            <a:endParaRPr lang="en-US"/>
          </a:p>
        </p:txBody>
      </p:sp>
    </p:spTree>
    <p:extLst>
      <p:ext uri="{BB962C8B-B14F-4D97-AF65-F5344CB8AC3E}">
        <p14:creationId xmlns:p14="http://schemas.microsoft.com/office/powerpoint/2010/main" val="25362080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Ensemble as an ESB</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3982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Ensemble as an ESB</a:t>
            </a:r>
            <a:endParaRPr lang="en-US" dirty="0"/>
          </a:p>
        </p:txBody>
      </p:sp>
      <p:grpSp>
        <p:nvGrpSpPr>
          <p:cNvPr id="3" name="Group 2"/>
          <p:cNvGrpSpPr/>
          <p:nvPr/>
        </p:nvGrpSpPr>
        <p:grpSpPr>
          <a:xfrm>
            <a:off x="787508" y="2007703"/>
            <a:ext cx="6309031" cy="4124741"/>
            <a:chOff x="787508" y="2007703"/>
            <a:chExt cx="6309031" cy="4124741"/>
          </a:xfrm>
        </p:grpSpPr>
        <p:sp>
          <p:nvSpPr>
            <p:cNvPr id="4" name="Rectangle 3"/>
            <p:cNvSpPr/>
            <p:nvPr/>
          </p:nvSpPr>
          <p:spPr>
            <a:xfrm>
              <a:off x="884583" y="3627783"/>
              <a:ext cx="6211956" cy="67586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Enterprise Service Bus</a:t>
              </a:r>
              <a:endParaRPr lang="en-US" dirty="0">
                <a:solidFill>
                  <a:schemeClr val="tx1"/>
                </a:solidFill>
              </a:endParaRPr>
            </a:p>
          </p:txBody>
        </p:sp>
        <p:grpSp>
          <p:nvGrpSpPr>
            <p:cNvPr id="5" name="Group 4"/>
            <p:cNvGrpSpPr/>
            <p:nvPr/>
          </p:nvGrpSpPr>
          <p:grpSpPr>
            <a:xfrm>
              <a:off x="1091315" y="2345634"/>
              <a:ext cx="506896" cy="1267240"/>
              <a:chOff x="1091315" y="2345634"/>
              <a:chExt cx="506896" cy="1267240"/>
            </a:xfrm>
          </p:grpSpPr>
          <p:sp>
            <p:nvSpPr>
              <p:cNvPr id="52" name="Oval 51"/>
              <p:cNvSpPr/>
              <p:nvPr/>
            </p:nvSpPr>
            <p:spPr>
              <a:xfrm>
                <a:off x="1091315" y="2345634"/>
                <a:ext cx="5068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1323892" y="2903882"/>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217543" y="3443908"/>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1380871" y="4303644"/>
              <a:ext cx="626165" cy="1282146"/>
              <a:chOff x="1380871" y="4303644"/>
              <a:chExt cx="626165" cy="1282146"/>
            </a:xfrm>
          </p:grpSpPr>
          <p:sp>
            <p:nvSpPr>
              <p:cNvPr id="49" name="Rounded Rectangle 48"/>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863046" y="2007703"/>
              <a:ext cx="1492527" cy="457199"/>
            </a:xfrm>
            <a:prstGeom prst="rect">
              <a:avLst/>
            </a:prstGeom>
            <a:noFill/>
            <a:effectLst/>
          </p:spPr>
          <p:txBody>
            <a:bodyPr wrap="square" lIns="45720" rIns="45720" rtlCol="0">
              <a:noAutofit/>
            </a:bodyPr>
            <a:lstStyle/>
            <a:p>
              <a:pPr>
                <a:lnSpc>
                  <a:spcPct val="85000"/>
                </a:lnSpc>
                <a:spcBef>
                  <a:spcPts val="700"/>
                </a:spcBef>
              </a:pPr>
              <a:r>
                <a:rPr lang="en-US" sz="2000" dirty="0" smtClean="0"/>
                <a:t>Consumers</a:t>
              </a:r>
            </a:p>
          </p:txBody>
        </p:sp>
        <p:sp>
          <p:nvSpPr>
            <p:cNvPr id="8" name="TextBox 7"/>
            <p:cNvSpPr txBox="1"/>
            <p:nvPr/>
          </p:nvSpPr>
          <p:spPr>
            <a:xfrm>
              <a:off x="787508" y="5715000"/>
              <a:ext cx="1423285" cy="417444"/>
            </a:xfrm>
            <a:prstGeom prst="rect">
              <a:avLst/>
            </a:prstGeom>
            <a:noFill/>
            <a:effectLst/>
          </p:spPr>
          <p:txBody>
            <a:bodyPr wrap="square" lIns="45720" rIns="45720" rtlCol="0">
              <a:noAutofit/>
            </a:bodyPr>
            <a:lstStyle/>
            <a:p>
              <a:pPr>
                <a:lnSpc>
                  <a:spcPct val="85000"/>
                </a:lnSpc>
                <a:spcBef>
                  <a:spcPts val="700"/>
                </a:spcBef>
              </a:pPr>
              <a:r>
                <a:rPr lang="en-US" sz="2000" dirty="0" smtClean="0"/>
                <a:t>Providers</a:t>
              </a:r>
            </a:p>
          </p:txBody>
        </p:sp>
        <p:grpSp>
          <p:nvGrpSpPr>
            <p:cNvPr id="9" name="Group 8"/>
            <p:cNvGrpSpPr/>
            <p:nvPr/>
          </p:nvGrpSpPr>
          <p:grpSpPr>
            <a:xfrm>
              <a:off x="2072260" y="4303644"/>
              <a:ext cx="626165" cy="1282146"/>
              <a:chOff x="1380871" y="4303644"/>
              <a:chExt cx="626165" cy="1282146"/>
            </a:xfrm>
          </p:grpSpPr>
          <p:sp>
            <p:nvSpPr>
              <p:cNvPr id="46" name="Rounded Rectangle 45"/>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2773341" y="4303644"/>
              <a:ext cx="626165" cy="1282146"/>
              <a:chOff x="1380871" y="4303644"/>
              <a:chExt cx="626165" cy="1282146"/>
            </a:xfrm>
          </p:grpSpPr>
          <p:sp>
            <p:nvSpPr>
              <p:cNvPr id="43" name="Rounded Rectangle 42"/>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3460135" y="4303644"/>
              <a:ext cx="626165" cy="1282146"/>
              <a:chOff x="1380871" y="4303644"/>
              <a:chExt cx="626165" cy="1282146"/>
            </a:xfrm>
          </p:grpSpPr>
          <p:sp>
            <p:nvSpPr>
              <p:cNvPr id="40" name="Rounded Rectangle 39"/>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166838" y="4321866"/>
              <a:ext cx="626165" cy="1282146"/>
              <a:chOff x="1380871" y="4303644"/>
              <a:chExt cx="626165" cy="1282146"/>
            </a:xfrm>
          </p:grpSpPr>
          <p:sp>
            <p:nvSpPr>
              <p:cNvPr id="37" name="Rounded Rectangle 36"/>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4867919" y="4321866"/>
              <a:ext cx="626165" cy="1282146"/>
              <a:chOff x="1380871" y="4303644"/>
              <a:chExt cx="626165" cy="1282146"/>
            </a:xfrm>
          </p:grpSpPr>
          <p:sp>
            <p:nvSpPr>
              <p:cNvPr id="34" name="Rounded Rectangle 33"/>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5554713" y="4321866"/>
              <a:ext cx="626165" cy="1282146"/>
              <a:chOff x="1380871" y="4303644"/>
              <a:chExt cx="626165" cy="1282146"/>
            </a:xfrm>
          </p:grpSpPr>
          <p:sp>
            <p:nvSpPr>
              <p:cNvPr id="31" name="Rounded Rectangle 30"/>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97519" y="2345634"/>
              <a:ext cx="506896" cy="1267240"/>
              <a:chOff x="1091315" y="2345634"/>
              <a:chExt cx="506896" cy="1267240"/>
            </a:xfrm>
          </p:grpSpPr>
          <p:sp>
            <p:nvSpPr>
              <p:cNvPr id="28" name="Oval 27"/>
              <p:cNvSpPr/>
              <p:nvPr/>
            </p:nvSpPr>
            <p:spPr>
              <a:xfrm>
                <a:off x="1091315" y="2345634"/>
                <a:ext cx="5068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1323892" y="2903882"/>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217543" y="3443908"/>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927430" y="2355202"/>
              <a:ext cx="506896" cy="1267240"/>
              <a:chOff x="1091315" y="2345634"/>
              <a:chExt cx="506896" cy="1267240"/>
            </a:xfrm>
          </p:grpSpPr>
          <p:sp>
            <p:nvSpPr>
              <p:cNvPr id="25" name="Oval 24"/>
              <p:cNvSpPr/>
              <p:nvPr/>
            </p:nvSpPr>
            <p:spPr>
              <a:xfrm>
                <a:off x="1091315" y="2345634"/>
                <a:ext cx="5068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1323892" y="2903882"/>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217543" y="3443908"/>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667178" y="2351653"/>
              <a:ext cx="506896" cy="1267240"/>
              <a:chOff x="1091315" y="2345634"/>
              <a:chExt cx="506896" cy="1267240"/>
            </a:xfrm>
          </p:grpSpPr>
          <p:sp>
            <p:nvSpPr>
              <p:cNvPr id="22" name="Oval 21"/>
              <p:cNvSpPr/>
              <p:nvPr/>
            </p:nvSpPr>
            <p:spPr>
              <a:xfrm>
                <a:off x="1091315" y="2345634"/>
                <a:ext cx="5068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323892" y="2903882"/>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17543" y="3443908"/>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2238243" y="2344911"/>
              <a:ext cx="506896" cy="1267240"/>
              <a:chOff x="1091315" y="2345634"/>
              <a:chExt cx="506896" cy="1267240"/>
            </a:xfrm>
          </p:grpSpPr>
          <p:sp>
            <p:nvSpPr>
              <p:cNvPr id="19" name="Oval 18"/>
              <p:cNvSpPr/>
              <p:nvPr/>
            </p:nvSpPr>
            <p:spPr>
              <a:xfrm>
                <a:off x="1091315" y="2345634"/>
                <a:ext cx="5068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1323892" y="2903882"/>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17543" y="3443908"/>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55438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Ensemble as an ESB</a:t>
            </a:r>
            <a:endParaRPr lang="en-US" dirty="0"/>
          </a:p>
        </p:txBody>
      </p:sp>
      <p:grpSp>
        <p:nvGrpSpPr>
          <p:cNvPr id="3" name="Group 2"/>
          <p:cNvGrpSpPr/>
          <p:nvPr/>
        </p:nvGrpSpPr>
        <p:grpSpPr>
          <a:xfrm>
            <a:off x="4502553" y="3217762"/>
            <a:ext cx="3530254" cy="1991439"/>
            <a:chOff x="884583" y="2344911"/>
            <a:chExt cx="6211956" cy="3259101"/>
          </a:xfrm>
        </p:grpSpPr>
        <p:sp>
          <p:nvSpPr>
            <p:cNvPr id="4" name="Rectangle 3"/>
            <p:cNvSpPr/>
            <p:nvPr/>
          </p:nvSpPr>
          <p:spPr>
            <a:xfrm>
              <a:off x="884583" y="3627783"/>
              <a:ext cx="6211956" cy="67586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 name="Group 4"/>
            <p:cNvGrpSpPr/>
            <p:nvPr/>
          </p:nvGrpSpPr>
          <p:grpSpPr>
            <a:xfrm>
              <a:off x="1091315" y="2345634"/>
              <a:ext cx="506896" cy="1267240"/>
              <a:chOff x="1091315" y="2345634"/>
              <a:chExt cx="506896" cy="1267240"/>
            </a:xfrm>
          </p:grpSpPr>
          <p:sp>
            <p:nvSpPr>
              <p:cNvPr id="52" name="Oval 51"/>
              <p:cNvSpPr/>
              <p:nvPr/>
            </p:nvSpPr>
            <p:spPr>
              <a:xfrm>
                <a:off x="1091315" y="2345634"/>
                <a:ext cx="5068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1323892" y="2903882"/>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217543" y="3443908"/>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1380871" y="4303644"/>
              <a:ext cx="626165" cy="1282146"/>
              <a:chOff x="1380871" y="4303644"/>
              <a:chExt cx="626165" cy="1282146"/>
            </a:xfrm>
          </p:grpSpPr>
          <p:sp>
            <p:nvSpPr>
              <p:cNvPr id="49" name="Rounded Rectangle 48"/>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2072260" y="4303644"/>
              <a:ext cx="626165" cy="1282146"/>
              <a:chOff x="1380871" y="4303644"/>
              <a:chExt cx="626165" cy="1282146"/>
            </a:xfrm>
          </p:grpSpPr>
          <p:sp>
            <p:nvSpPr>
              <p:cNvPr id="46" name="Rounded Rectangle 45"/>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2773341" y="4303644"/>
              <a:ext cx="626165" cy="1282146"/>
              <a:chOff x="1380871" y="4303644"/>
              <a:chExt cx="626165" cy="1282146"/>
            </a:xfrm>
          </p:grpSpPr>
          <p:sp>
            <p:nvSpPr>
              <p:cNvPr id="43" name="Rounded Rectangle 42"/>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3460135" y="4303644"/>
              <a:ext cx="626165" cy="1282146"/>
              <a:chOff x="1380871" y="4303644"/>
              <a:chExt cx="626165" cy="1282146"/>
            </a:xfrm>
          </p:grpSpPr>
          <p:sp>
            <p:nvSpPr>
              <p:cNvPr id="40" name="Rounded Rectangle 39"/>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4166838" y="4321866"/>
              <a:ext cx="626165" cy="1282146"/>
              <a:chOff x="1380871" y="4303644"/>
              <a:chExt cx="626165" cy="1282146"/>
            </a:xfrm>
          </p:grpSpPr>
          <p:sp>
            <p:nvSpPr>
              <p:cNvPr id="37" name="Rounded Rectangle 36"/>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4867919" y="4321866"/>
              <a:ext cx="626165" cy="1282146"/>
              <a:chOff x="1380871" y="4303644"/>
              <a:chExt cx="626165" cy="1282146"/>
            </a:xfrm>
          </p:grpSpPr>
          <p:sp>
            <p:nvSpPr>
              <p:cNvPr id="34" name="Rounded Rectangle 33"/>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5554713" y="4321866"/>
              <a:ext cx="626165" cy="1282146"/>
              <a:chOff x="1380871" y="4303644"/>
              <a:chExt cx="626165" cy="1282146"/>
            </a:xfrm>
          </p:grpSpPr>
          <p:sp>
            <p:nvSpPr>
              <p:cNvPr id="31" name="Rounded Rectangle 30"/>
              <p:cNvSpPr/>
              <p:nvPr/>
            </p:nvSpPr>
            <p:spPr>
              <a:xfrm>
                <a:off x="1380871" y="5158408"/>
                <a:ext cx="626165" cy="427382"/>
              </a:xfrm>
              <a:prstGeom prst="roundRect">
                <a:avLst/>
              </a:prstGeom>
              <a:gradFill>
                <a:gsLst>
                  <a:gs pos="0">
                    <a:srgbClr val="155DA7"/>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1648235" y="4576970"/>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541885" y="4303644"/>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97519" y="2345634"/>
              <a:ext cx="506896" cy="1267240"/>
              <a:chOff x="1091315" y="2345634"/>
              <a:chExt cx="506896" cy="1267240"/>
            </a:xfrm>
          </p:grpSpPr>
          <p:sp>
            <p:nvSpPr>
              <p:cNvPr id="28" name="Oval 27"/>
              <p:cNvSpPr/>
              <p:nvPr/>
            </p:nvSpPr>
            <p:spPr>
              <a:xfrm>
                <a:off x="1091315" y="2345634"/>
                <a:ext cx="5068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1323892" y="2903882"/>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1217543" y="3443908"/>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927430" y="2355202"/>
              <a:ext cx="506896" cy="1267240"/>
              <a:chOff x="1091315" y="2345634"/>
              <a:chExt cx="506896" cy="1267240"/>
            </a:xfrm>
          </p:grpSpPr>
          <p:sp>
            <p:nvSpPr>
              <p:cNvPr id="25" name="Oval 24"/>
              <p:cNvSpPr/>
              <p:nvPr/>
            </p:nvSpPr>
            <p:spPr>
              <a:xfrm>
                <a:off x="1091315" y="2345634"/>
                <a:ext cx="5068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1323892" y="2903882"/>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217543" y="3443908"/>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4667178" y="2351653"/>
              <a:ext cx="506896" cy="1267240"/>
              <a:chOff x="1091315" y="2345634"/>
              <a:chExt cx="506896" cy="1267240"/>
            </a:xfrm>
          </p:grpSpPr>
          <p:sp>
            <p:nvSpPr>
              <p:cNvPr id="22" name="Oval 21"/>
              <p:cNvSpPr/>
              <p:nvPr/>
            </p:nvSpPr>
            <p:spPr>
              <a:xfrm>
                <a:off x="1091315" y="2345634"/>
                <a:ext cx="5068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323892" y="2903882"/>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217543" y="3443908"/>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2238243" y="2344911"/>
              <a:ext cx="506896" cy="1267240"/>
              <a:chOff x="1091315" y="2345634"/>
              <a:chExt cx="506896" cy="1267240"/>
            </a:xfrm>
          </p:grpSpPr>
          <p:sp>
            <p:nvSpPr>
              <p:cNvPr id="19" name="Oval 18"/>
              <p:cNvSpPr/>
              <p:nvPr/>
            </p:nvSpPr>
            <p:spPr>
              <a:xfrm>
                <a:off x="1091315" y="2345634"/>
                <a:ext cx="506896"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1323892" y="2903882"/>
                <a:ext cx="45719" cy="4671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17543" y="3443908"/>
                <a:ext cx="258417" cy="168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5" name="TextBox 54"/>
          <p:cNvSpPr txBox="1"/>
          <p:nvPr/>
        </p:nvSpPr>
        <p:spPr>
          <a:xfrm>
            <a:off x="648182" y="1597306"/>
            <a:ext cx="3402957" cy="2573053"/>
          </a:xfrm>
          <a:prstGeom prst="rect">
            <a:avLst/>
          </a:prstGeom>
          <a:noFill/>
          <a:effectLst/>
        </p:spPr>
        <p:txBody>
          <a:bodyPr wrap="square" lIns="45720" rIns="45720" rtlCol="0">
            <a:noAutofit/>
          </a:bodyPr>
          <a:lstStyle/>
          <a:p>
            <a:pPr marL="342900" indent="-342900">
              <a:lnSpc>
                <a:spcPct val="150000"/>
              </a:lnSpc>
              <a:spcBef>
                <a:spcPts val="700"/>
              </a:spcBef>
              <a:buFont typeface="Arial" panose="020B0604020202020204" pitchFamily="34" charset="0"/>
              <a:buChar char="•"/>
            </a:pPr>
            <a:r>
              <a:rPr lang="en-US" sz="2000" dirty="0" smtClean="0"/>
              <a:t>Governance</a:t>
            </a:r>
          </a:p>
          <a:p>
            <a:pPr marL="342900" indent="-342900">
              <a:lnSpc>
                <a:spcPct val="150000"/>
              </a:lnSpc>
              <a:spcBef>
                <a:spcPts val="700"/>
              </a:spcBef>
              <a:buFont typeface="Arial" panose="020B0604020202020204" pitchFamily="34" charset="0"/>
              <a:buChar char="•"/>
            </a:pPr>
            <a:r>
              <a:rPr lang="en-US" sz="2000" dirty="0" smtClean="0"/>
              <a:t>Scalability</a:t>
            </a:r>
          </a:p>
          <a:p>
            <a:pPr marL="342900" indent="-342900">
              <a:lnSpc>
                <a:spcPct val="150000"/>
              </a:lnSpc>
              <a:spcBef>
                <a:spcPts val="700"/>
              </a:spcBef>
              <a:buFont typeface="Arial" panose="020B0604020202020204" pitchFamily="34" charset="0"/>
              <a:buChar char="•"/>
            </a:pPr>
            <a:r>
              <a:rPr lang="en-US" sz="2000" dirty="0" smtClean="0"/>
              <a:t>Robustness</a:t>
            </a:r>
          </a:p>
          <a:p>
            <a:pPr marL="342900" indent="-342900">
              <a:lnSpc>
                <a:spcPct val="150000"/>
              </a:lnSpc>
              <a:spcBef>
                <a:spcPts val="700"/>
              </a:spcBef>
              <a:buFont typeface="Arial" panose="020B0604020202020204" pitchFamily="34" charset="0"/>
              <a:buChar char="•"/>
            </a:pPr>
            <a:r>
              <a:rPr lang="en-US" sz="2000" dirty="0" smtClean="0"/>
              <a:t>Security</a:t>
            </a:r>
          </a:p>
          <a:p>
            <a:pPr marL="342900" indent="-342900">
              <a:lnSpc>
                <a:spcPct val="150000"/>
              </a:lnSpc>
              <a:spcBef>
                <a:spcPts val="700"/>
              </a:spcBef>
              <a:buFont typeface="Arial" panose="020B0604020202020204" pitchFamily="34" charset="0"/>
              <a:buChar char="•"/>
            </a:pPr>
            <a:r>
              <a:rPr lang="en-US" sz="2000" dirty="0" smtClean="0"/>
              <a:t>Connectivity</a:t>
            </a:r>
          </a:p>
          <a:p>
            <a:pPr marL="342900" indent="-342900">
              <a:lnSpc>
                <a:spcPct val="85000"/>
              </a:lnSpc>
              <a:spcBef>
                <a:spcPts val="700"/>
              </a:spcBef>
              <a:buFont typeface="Arial" panose="020B0604020202020204" pitchFamily="34" charset="0"/>
              <a:buChar char="•"/>
            </a:pPr>
            <a:endParaRPr lang="en-US" sz="2000" dirty="0" smtClean="0"/>
          </a:p>
        </p:txBody>
      </p:sp>
    </p:spTree>
    <p:extLst>
      <p:ext uri="{BB962C8B-B14F-4D97-AF65-F5344CB8AC3E}">
        <p14:creationId xmlns:p14="http://schemas.microsoft.com/office/powerpoint/2010/main" val="178331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09563" y="354013"/>
            <a:ext cx="8488362" cy="671512"/>
          </a:xfrm>
        </p:spPr>
        <p:txBody>
          <a:bodyPr/>
          <a:lstStyle/>
          <a:p>
            <a:r>
              <a:rPr lang="en-US" altLang="en-US" dirty="0" smtClean="0"/>
              <a:t>Governance of an Ensemble system</a:t>
            </a:r>
          </a:p>
        </p:txBody>
      </p:sp>
      <p:sp>
        <p:nvSpPr>
          <p:cNvPr id="13315" name="Text Placeholder 2"/>
          <p:cNvSpPr>
            <a:spLocks noGrp="1"/>
          </p:cNvSpPr>
          <p:nvPr>
            <p:ph type="body" sz="quarter" idx="13"/>
          </p:nvPr>
        </p:nvSpPr>
        <p:spPr>
          <a:xfrm>
            <a:off x="284163" y="1509713"/>
            <a:ext cx="8539162" cy="4976812"/>
          </a:xfrm>
        </p:spPr>
        <p:txBody>
          <a:bodyPr/>
          <a:lstStyle/>
          <a:p>
            <a:r>
              <a:rPr lang="en-US" altLang="en-US" dirty="0" smtClean="0"/>
              <a:t>Architectural or Executive Governance</a:t>
            </a:r>
          </a:p>
          <a:p>
            <a:pPr lvl="1"/>
            <a:r>
              <a:rPr altLang="en-US" dirty="0" smtClean="0"/>
              <a:t>Ensuring the solution follows the business strategy</a:t>
            </a:r>
          </a:p>
          <a:p>
            <a:pPr lvl="1"/>
            <a:endParaRPr altLang="en-US" dirty="0" smtClean="0"/>
          </a:p>
          <a:p>
            <a:r>
              <a:rPr lang="en-US" altLang="en-US" dirty="0" smtClean="0"/>
              <a:t>Development Governance</a:t>
            </a:r>
          </a:p>
          <a:p>
            <a:pPr lvl="1"/>
            <a:r>
              <a:rPr altLang="en-US" dirty="0" smtClean="0"/>
              <a:t>Ensuring development follows policies</a:t>
            </a:r>
          </a:p>
          <a:p>
            <a:pPr lvl="1"/>
            <a:endParaRPr altLang="en-US" dirty="0" smtClean="0"/>
          </a:p>
          <a:p>
            <a:r>
              <a:rPr lang="en-US" altLang="en-US" dirty="0" smtClean="0"/>
              <a:t>Operational Governance</a:t>
            </a:r>
          </a:p>
          <a:p>
            <a:pPr lvl="1"/>
            <a:r>
              <a:rPr altLang="en-US" dirty="0" smtClean="0"/>
              <a:t>Ensuring the running system follows policies</a:t>
            </a:r>
          </a:p>
        </p:txBody>
      </p:sp>
      <p:sp>
        <p:nvSpPr>
          <p:cNvPr id="4" name="Text Placeholder 3"/>
          <p:cNvSpPr>
            <a:spLocks noGrp="1"/>
          </p:cNvSpPr>
          <p:nvPr>
            <p:ph type="body" sz="quarter" idx="14"/>
          </p:nvPr>
        </p:nvSpPr>
        <p:spPr>
          <a:xfrm>
            <a:off x="296863" y="1098550"/>
            <a:ext cx="8513762" cy="346075"/>
          </a:xfrm>
        </p:spPr>
        <p:txBody>
          <a:bodyPr rtlCol="0">
            <a:noAutofit/>
          </a:bodyPr>
          <a:lstStyle/>
          <a:p>
            <a:pPr fontAlgn="auto">
              <a:spcBef>
                <a:spcPts val="0"/>
              </a:spcBef>
              <a:defRPr/>
            </a:pPr>
            <a:endParaRPr lang="en-US"/>
          </a:p>
        </p:txBody>
      </p:sp>
    </p:spTree>
    <p:extLst>
      <p:ext uri="{BB962C8B-B14F-4D97-AF65-F5344CB8AC3E}">
        <p14:creationId xmlns:p14="http://schemas.microsoft.com/office/powerpoint/2010/main" val="291834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Business Platform</a:t>
            </a:r>
            <a:endParaRPr lang="en-US" dirty="0"/>
          </a:p>
        </p:txBody>
      </p:sp>
      <p:pic>
        <p:nvPicPr>
          <p:cNvPr id="4" name="Content Placeholder 3" descr="ensemble.png"/>
          <p:cNvPicPr>
            <a:picLocks noGrp="1" noChangeAspect="1"/>
          </p:cNvPicPr>
          <p:nvPr>
            <p:ph idx="1"/>
          </p:nvPr>
        </p:nvPicPr>
        <p:blipFill>
          <a:blip r:embed="rId3" cstate="print"/>
          <a:stretch>
            <a:fillRect/>
          </a:stretch>
        </p:blipFill>
        <p:spPr>
          <a:xfrm>
            <a:off x="0" y="1586442"/>
            <a:ext cx="3879574" cy="3749442"/>
          </a:xfrm>
        </p:spPr>
      </p:pic>
      <p:sp>
        <p:nvSpPr>
          <p:cNvPr id="5" name="Content Placeholder 2"/>
          <p:cNvSpPr txBox="1">
            <a:spLocks/>
          </p:cNvSpPr>
          <p:nvPr/>
        </p:nvSpPr>
        <p:spPr bwMode="auto">
          <a:xfrm>
            <a:off x="4048539" y="1610139"/>
            <a:ext cx="4800600" cy="4297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5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EDI</a:t>
            </a:r>
          </a:p>
          <a:p>
            <a:pPr marL="342900" marR="0" lvl="0" indent="-342900" algn="l" defTabSz="914400" rtl="0" eaLnBrk="1" fontAlgn="base" latinLnBrk="0" hangingPunct="1">
              <a:lnSpc>
                <a:spcPct val="15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Enterprise Service Bus</a:t>
            </a:r>
          </a:p>
          <a:p>
            <a:pPr marL="342900" marR="0" lvl="0" indent="-342900" algn="l" defTabSz="914400" rtl="0" eaLnBrk="1" fontAlgn="base" latinLnBrk="0" hangingPunct="1">
              <a:lnSpc>
                <a:spcPct val="15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Business</a:t>
            </a:r>
            <a:r>
              <a:rPr kumimoji="0" lang="en-US" sz="2400" b="0" i="0" u="none" strike="noStrike" kern="1200" cap="none" spc="0" normalizeH="0" noProof="0" dirty="0" smtClean="0">
                <a:ln>
                  <a:noFill/>
                </a:ln>
                <a:solidFill>
                  <a:schemeClr val="tx1"/>
                </a:solidFill>
                <a:effectLst/>
                <a:uLnTx/>
                <a:uFillTx/>
                <a:latin typeface="+mn-lt"/>
                <a:ea typeface="+mn-ea"/>
                <a:cs typeface="+mn-cs"/>
              </a:rPr>
              <a:t> Process Optimization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5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Composite Application Development</a:t>
            </a:r>
          </a:p>
          <a:p>
            <a:pPr marL="342900" marR="0" lvl="0" indent="-342900" algn="l" defTabSz="914400" rtl="0" eaLnBrk="1" fontAlgn="base" latinLnBrk="0" hangingPunct="1">
              <a:lnSpc>
                <a:spcPct val="150000"/>
              </a:lnSpc>
              <a:spcBef>
                <a:spcPct val="20000"/>
              </a:spcBef>
              <a:spcAft>
                <a:spcPct val="0"/>
              </a:spcAft>
              <a:buClrTx/>
              <a:buSzTx/>
              <a:buFont typeface="Arial"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Business Activity Monitoring</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8846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Registry</a:t>
            </a:r>
            <a:endParaRPr lang="en-US" dirty="0"/>
          </a:p>
        </p:txBody>
      </p:sp>
      <p:sp>
        <p:nvSpPr>
          <p:cNvPr id="3" name="Content Placeholder 2"/>
          <p:cNvSpPr>
            <a:spLocks noGrp="1"/>
          </p:cNvSpPr>
          <p:nvPr>
            <p:ph idx="1"/>
          </p:nvPr>
        </p:nvSpPr>
        <p:spPr/>
        <p:txBody>
          <a:bodyPr/>
          <a:lstStyle/>
          <a:p>
            <a:pPr>
              <a:lnSpc>
                <a:spcPct val="150000"/>
              </a:lnSpc>
            </a:pPr>
            <a:r>
              <a:rPr lang="en-US" dirty="0" smtClean="0"/>
              <a:t>Registry of all services exposed by Ensemble</a:t>
            </a:r>
          </a:p>
          <a:p>
            <a:pPr lvl="1">
              <a:lnSpc>
                <a:spcPct val="150000"/>
              </a:lnSpc>
            </a:pPr>
            <a:r>
              <a:rPr lang="en-US" dirty="0" smtClean="0"/>
              <a:t>Connection data</a:t>
            </a:r>
          </a:p>
          <a:p>
            <a:pPr lvl="1">
              <a:lnSpc>
                <a:spcPct val="150000"/>
              </a:lnSpc>
            </a:pPr>
            <a:r>
              <a:rPr lang="en-US" dirty="0" smtClean="0"/>
              <a:t>Service metadata and documentation</a:t>
            </a:r>
          </a:p>
          <a:p>
            <a:pPr lvl="1">
              <a:lnSpc>
                <a:spcPct val="150000"/>
              </a:lnSpc>
            </a:pPr>
            <a:r>
              <a:rPr lang="en-US" dirty="0" smtClean="0"/>
              <a:t>REST API for consumers to find services and service information</a:t>
            </a:r>
          </a:p>
          <a:p>
            <a:pPr>
              <a:lnSpc>
                <a:spcPct val="150000"/>
              </a:lnSpc>
            </a:pPr>
            <a:endParaRPr lang="en-US" dirty="0"/>
          </a:p>
          <a:p>
            <a:pPr>
              <a:lnSpc>
                <a:spcPct val="150000"/>
              </a:lnSpc>
            </a:pPr>
            <a:r>
              <a:rPr lang="en-US" dirty="0" smtClean="0"/>
              <a:t>Registry of all services available to be called from Ensemble</a:t>
            </a:r>
          </a:p>
          <a:p>
            <a:pPr lvl="1">
              <a:lnSpc>
                <a:spcPct val="150000"/>
              </a:lnSpc>
            </a:pPr>
            <a:r>
              <a:rPr lang="en-US" dirty="0" smtClean="0"/>
              <a:t>Encourages re-use of services</a:t>
            </a:r>
          </a:p>
          <a:p>
            <a:pPr lvl="1">
              <a:lnSpc>
                <a:spcPct val="150000"/>
              </a:lnSpc>
            </a:pPr>
            <a:r>
              <a:rPr lang="en-US" dirty="0" smtClean="0"/>
              <a:t>Improves development governance</a:t>
            </a:r>
          </a:p>
          <a:p>
            <a:pPr lvl="1">
              <a:lnSpc>
                <a:spcPct val="150000"/>
              </a:lnSpc>
            </a:pPr>
            <a:r>
              <a:rPr lang="en-US" dirty="0" smtClean="0"/>
              <a:t>Simplifies maintenance of service metadata</a:t>
            </a:r>
            <a:endParaRPr lang="en-US" dirty="0"/>
          </a:p>
        </p:txBody>
      </p:sp>
      <p:sp>
        <p:nvSpPr>
          <p:cNvPr id="4" name="Date Placeholder 3"/>
          <p:cNvSpPr>
            <a:spLocks noGrp="1"/>
          </p:cNvSpPr>
          <p:nvPr>
            <p:ph type="dt" sz="half" idx="10"/>
          </p:nvPr>
        </p:nvSpPr>
        <p:spPr/>
        <p:txBody>
          <a:bodyPr/>
          <a:lstStyle/>
          <a:p>
            <a:pPr>
              <a:defRPr/>
            </a:pPr>
            <a:fld id="{C4BDA2A4-4461-4CB6-8700-0133DC78CEF5}" type="datetime1">
              <a:rPr lang="en-US" smtClean="0"/>
              <a:t>5/22/2015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4F9FA5-5FBD-4296-B13C-DCC3F3D3729F}" type="slidenum">
              <a:rPr lang="en-US" smtClean="0"/>
              <a:pPr>
                <a:defRPr/>
              </a:pPr>
              <a:t>30</a:t>
            </a:fld>
            <a:endParaRPr lang="en-US"/>
          </a:p>
        </p:txBody>
      </p:sp>
    </p:spTree>
    <p:extLst>
      <p:ext uri="{BB962C8B-B14F-4D97-AF65-F5344CB8AC3E}">
        <p14:creationId xmlns:p14="http://schemas.microsoft.com/office/powerpoint/2010/main" val="17288656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Connectivity</a:t>
            </a:r>
            <a:endParaRPr lang="en-US" dirty="0"/>
          </a:p>
        </p:txBody>
      </p:sp>
      <p:sp>
        <p:nvSpPr>
          <p:cNvPr id="3" name="Content Placeholder 2"/>
          <p:cNvSpPr>
            <a:spLocks noGrp="1"/>
          </p:cNvSpPr>
          <p:nvPr>
            <p:ph idx="1"/>
          </p:nvPr>
        </p:nvSpPr>
        <p:spPr/>
        <p:txBody>
          <a:bodyPr/>
          <a:lstStyle/>
          <a:p>
            <a:r>
              <a:rPr lang="en-US" dirty="0" smtClean="0"/>
              <a:t>Adapter library</a:t>
            </a:r>
          </a:p>
          <a:p>
            <a:pPr lvl="1">
              <a:lnSpc>
                <a:spcPct val="150000"/>
              </a:lnSpc>
            </a:pPr>
            <a:r>
              <a:rPr lang="en-US" dirty="0" smtClean="0"/>
              <a:t>Language bindings for Java, C++, etc.</a:t>
            </a:r>
          </a:p>
          <a:p>
            <a:pPr lvl="1">
              <a:lnSpc>
                <a:spcPct val="150000"/>
              </a:lnSpc>
            </a:pPr>
            <a:r>
              <a:rPr lang="en-US" dirty="0"/>
              <a:t>Technology Adapters for TCP/IP, SOAP, REST, </a:t>
            </a:r>
            <a:r>
              <a:rPr lang="en-US" dirty="0" smtClean="0"/>
              <a:t>FTP, Files</a:t>
            </a:r>
            <a:r>
              <a:rPr lang="en-US" dirty="0"/>
              <a:t>, SQL etc.</a:t>
            </a:r>
          </a:p>
          <a:p>
            <a:pPr lvl="1">
              <a:lnSpc>
                <a:spcPct val="150000"/>
              </a:lnSpc>
            </a:pPr>
            <a:r>
              <a:rPr lang="en-US" dirty="0" smtClean="0"/>
              <a:t>Protocol Adapters for standards e.g. HL7, EDIFACT, SAP BAPI </a:t>
            </a:r>
            <a:r>
              <a:rPr lang="en-US" dirty="0" err="1" smtClean="0"/>
              <a:t>etc</a:t>
            </a:r>
            <a:endParaRPr lang="en-US" dirty="0" smtClean="0"/>
          </a:p>
          <a:p>
            <a:pPr lvl="1">
              <a:lnSpc>
                <a:spcPct val="150000"/>
              </a:lnSpc>
            </a:pPr>
            <a:r>
              <a:rPr lang="en-US" dirty="0" smtClean="0"/>
              <a:t>Connections to other messaging networks e.g. MQ and JMS</a:t>
            </a:r>
          </a:p>
          <a:p>
            <a:pPr lvl="1"/>
            <a:endParaRPr lang="en-US" dirty="0" smtClean="0"/>
          </a:p>
          <a:p>
            <a:r>
              <a:rPr lang="en-US" dirty="0" smtClean="0"/>
              <a:t>Adapters manage the connection</a:t>
            </a:r>
          </a:p>
          <a:p>
            <a:pPr lvl="1">
              <a:lnSpc>
                <a:spcPct val="150000"/>
              </a:lnSpc>
            </a:pPr>
            <a:r>
              <a:rPr lang="en-US" dirty="0" smtClean="0"/>
              <a:t>Maintaining connections, Error handling, Retries</a:t>
            </a:r>
          </a:p>
          <a:p>
            <a:pPr lvl="1">
              <a:lnSpc>
                <a:spcPct val="150000"/>
              </a:lnSpc>
            </a:pPr>
            <a:r>
              <a:rPr lang="en-US" dirty="0" smtClean="0"/>
              <a:t>Isolate the integration logic from wire protocols</a:t>
            </a:r>
            <a:endParaRPr lang="en-US" dirty="0"/>
          </a:p>
        </p:txBody>
      </p:sp>
      <p:sp>
        <p:nvSpPr>
          <p:cNvPr id="4" name="Date Placeholder 3"/>
          <p:cNvSpPr>
            <a:spLocks noGrp="1"/>
          </p:cNvSpPr>
          <p:nvPr>
            <p:ph type="dt" sz="half" idx="10"/>
          </p:nvPr>
        </p:nvSpPr>
        <p:spPr/>
        <p:txBody>
          <a:bodyPr/>
          <a:lstStyle/>
          <a:p>
            <a:pPr>
              <a:defRPr/>
            </a:pPr>
            <a:fld id="{A7828081-97D0-45CE-879C-52B3389A52F3}" type="datetime1">
              <a:rPr lang="en-US" smtClean="0"/>
              <a:t>5/22/2015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94F9FA5-5FBD-4296-B13C-DCC3F3D3729F}" type="slidenum">
              <a:rPr lang="en-US" smtClean="0"/>
              <a:pPr>
                <a:defRPr/>
              </a:pPr>
              <a:t>31</a:t>
            </a:fld>
            <a:endParaRPr lang="en-US"/>
          </a:p>
        </p:txBody>
      </p:sp>
    </p:spTree>
    <p:extLst>
      <p:ext uri="{BB962C8B-B14F-4D97-AF65-F5344CB8AC3E}">
        <p14:creationId xmlns:p14="http://schemas.microsoft.com/office/powerpoint/2010/main" val="35153754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Routing Synchronous Requests with Ensemble</a:t>
            </a:r>
            <a:endParaRPr lang="en-US" dirty="0"/>
          </a:p>
        </p:txBody>
      </p:sp>
      <p:sp>
        <p:nvSpPr>
          <p:cNvPr id="3" name="Content Placeholder 2"/>
          <p:cNvSpPr>
            <a:spLocks noGrp="1"/>
          </p:cNvSpPr>
          <p:nvPr>
            <p:ph idx="1"/>
          </p:nvPr>
        </p:nvSpPr>
        <p:spPr>
          <a:xfrm>
            <a:off x="468774" y="1287684"/>
            <a:ext cx="8305800" cy="4962645"/>
          </a:xfrm>
        </p:spPr>
        <p:txBody>
          <a:bodyPr/>
          <a:lstStyle/>
          <a:p>
            <a:pPr>
              <a:lnSpc>
                <a:spcPct val="150000"/>
              </a:lnSpc>
            </a:pPr>
            <a:r>
              <a:rPr lang="en-US" sz="2400" dirty="0" smtClean="0"/>
              <a:t>Out of the box routing for REST, SOAP and other protocols</a:t>
            </a:r>
          </a:p>
          <a:p>
            <a:pPr>
              <a:lnSpc>
                <a:spcPct val="150000"/>
              </a:lnSpc>
            </a:pPr>
            <a:r>
              <a:rPr lang="en-US" sz="2400" dirty="0" smtClean="0"/>
              <a:t>Routing based on http: headers, SOAP headers and message body content</a:t>
            </a:r>
          </a:p>
          <a:p>
            <a:pPr>
              <a:lnSpc>
                <a:spcPct val="150000"/>
              </a:lnSpc>
            </a:pPr>
            <a:r>
              <a:rPr lang="en-US" sz="2400" dirty="0" smtClean="0"/>
              <a:t>Graphical transformations for XML</a:t>
            </a:r>
          </a:p>
          <a:p>
            <a:pPr>
              <a:lnSpc>
                <a:spcPct val="150000"/>
              </a:lnSpc>
            </a:pPr>
            <a:r>
              <a:rPr lang="en-US" sz="2400" dirty="0" smtClean="0"/>
              <a:t>High performance parsing of JSON</a:t>
            </a:r>
          </a:p>
          <a:p>
            <a:pPr>
              <a:lnSpc>
                <a:spcPct val="150000"/>
              </a:lnSpc>
            </a:pPr>
            <a:r>
              <a:rPr lang="en-US" sz="2400" dirty="0" smtClean="0"/>
              <a:t>Embedded data store for high performance and guaranteed delivery</a:t>
            </a:r>
          </a:p>
        </p:txBody>
      </p:sp>
    </p:spTree>
    <p:extLst>
      <p:ext uri="{BB962C8B-B14F-4D97-AF65-F5344CB8AC3E}">
        <p14:creationId xmlns:p14="http://schemas.microsoft.com/office/powerpoint/2010/main" val="361095202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50778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p:txBody>
          <a:bodyPr lIns="0" tIns="0" rIns="0" bIns="0"/>
          <a:lstStyle/>
          <a:p>
            <a:r>
              <a:rPr dirty="0" smtClean="0">
                <a:solidFill>
                  <a:schemeClr val="tx1"/>
                </a:solidFill>
              </a:rPr>
              <a:t>Ensemble</a:t>
            </a:r>
          </a:p>
        </p:txBody>
      </p:sp>
      <p:sp>
        <p:nvSpPr>
          <p:cNvPr id="1201155" name="Text Box 3"/>
          <p:cNvSpPr txBox="1">
            <a:spLocks noChangeAspect="1" noChangeArrowheads="1"/>
          </p:cNvSpPr>
          <p:nvPr/>
        </p:nvSpPr>
        <p:spPr bwMode="blackWhite">
          <a:xfrm>
            <a:off x="4889500" y="1354138"/>
            <a:ext cx="1536700" cy="714375"/>
          </a:xfrm>
          <a:prstGeom prst="rect">
            <a:avLst/>
          </a:prstGeom>
          <a:noFill/>
          <a:ln w="9525">
            <a:noFill/>
            <a:miter lim="800000"/>
            <a:headEnd/>
            <a:tailEnd/>
          </a:ln>
          <a:effectLst/>
        </p:spPr>
        <p:txBody>
          <a:bodyPr wrap="none">
            <a:spAutoFit/>
          </a:bodyPr>
          <a:lstStyle/>
          <a:p>
            <a:pPr defTabSz="457200">
              <a:lnSpc>
                <a:spcPct val="85000"/>
              </a:lnSpc>
              <a:defRPr/>
            </a:pPr>
            <a:r>
              <a:rPr lang="en-US" dirty="0">
                <a:effectLst>
                  <a:outerShdw blurRad="38100" dist="38100" dir="2700000" algn="tl">
                    <a:srgbClr val="C0C0C0"/>
                  </a:outerShdw>
                </a:effectLst>
                <a:cs typeface="Times New Roman" charset="0"/>
              </a:rPr>
              <a:t>Composite </a:t>
            </a:r>
            <a:br>
              <a:rPr lang="en-US" dirty="0">
                <a:effectLst>
                  <a:outerShdw blurRad="38100" dist="38100" dir="2700000" algn="tl">
                    <a:srgbClr val="C0C0C0"/>
                  </a:outerShdw>
                </a:effectLst>
                <a:cs typeface="Times New Roman" charset="0"/>
              </a:rPr>
            </a:br>
            <a:r>
              <a:rPr lang="en-US" dirty="0">
                <a:effectLst>
                  <a:outerShdw blurRad="38100" dist="38100" dir="2700000" algn="tl">
                    <a:srgbClr val="C0C0C0"/>
                  </a:outerShdw>
                </a:effectLst>
                <a:cs typeface="Times New Roman" charset="0"/>
              </a:rPr>
              <a:t>Applications</a:t>
            </a:r>
          </a:p>
        </p:txBody>
      </p:sp>
      <p:sp>
        <p:nvSpPr>
          <p:cNvPr id="1201156" name="Text Box 4"/>
          <p:cNvSpPr txBox="1">
            <a:spLocks noChangeAspect="1" noChangeArrowheads="1"/>
          </p:cNvSpPr>
          <p:nvPr/>
        </p:nvSpPr>
        <p:spPr bwMode="blackWhite">
          <a:xfrm>
            <a:off x="581025" y="1354138"/>
            <a:ext cx="1606550" cy="714375"/>
          </a:xfrm>
          <a:prstGeom prst="rect">
            <a:avLst/>
          </a:prstGeom>
          <a:noFill/>
          <a:ln w="9525">
            <a:noFill/>
            <a:miter lim="800000"/>
            <a:headEnd/>
            <a:tailEnd/>
          </a:ln>
          <a:effectLst/>
        </p:spPr>
        <p:txBody>
          <a:bodyPr wrap="none">
            <a:spAutoFit/>
          </a:bodyPr>
          <a:lstStyle/>
          <a:p>
            <a:pPr defTabSz="457200">
              <a:lnSpc>
                <a:spcPct val="85000"/>
              </a:lnSpc>
              <a:defRPr/>
            </a:pPr>
            <a:r>
              <a:rPr lang="en-US" dirty="0">
                <a:effectLst>
                  <a:outerShdw blurRad="38100" dist="38100" dir="2700000" algn="tl">
                    <a:srgbClr val="C0C0C0"/>
                  </a:outerShdw>
                </a:effectLst>
                <a:cs typeface="Times New Roman" charset="0"/>
              </a:rPr>
              <a:t>Data</a:t>
            </a:r>
            <a:br>
              <a:rPr lang="en-US" dirty="0">
                <a:effectLst>
                  <a:outerShdw blurRad="38100" dist="38100" dir="2700000" algn="tl">
                    <a:srgbClr val="C0C0C0"/>
                  </a:outerShdw>
                </a:effectLst>
                <a:cs typeface="Times New Roman" charset="0"/>
              </a:rPr>
            </a:br>
            <a:r>
              <a:rPr lang="en-US" dirty="0">
                <a:effectLst>
                  <a:outerShdw blurRad="38100" dist="38100" dir="2700000" algn="tl">
                    <a:srgbClr val="C0C0C0"/>
                  </a:outerShdw>
                </a:effectLst>
                <a:cs typeface="Times New Roman" charset="0"/>
              </a:rPr>
              <a:t>Coordination</a:t>
            </a:r>
          </a:p>
        </p:txBody>
      </p:sp>
      <p:sp>
        <p:nvSpPr>
          <p:cNvPr id="1201157" name="Text Box 5"/>
          <p:cNvSpPr txBox="1">
            <a:spLocks noChangeAspect="1" noChangeArrowheads="1"/>
          </p:cNvSpPr>
          <p:nvPr/>
        </p:nvSpPr>
        <p:spPr bwMode="blackWhite">
          <a:xfrm>
            <a:off x="2428875" y="1354138"/>
            <a:ext cx="2176463" cy="714375"/>
          </a:xfrm>
          <a:prstGeom prst="rect">
            <a:avLst/>
          </a:prstGeom>
          <a:noFill/>
          <a:ln w="9525">
            <a:noFill/>
            <a:miter lim="800000"/>
            <a:headEnd/>
            <a:tailEnd/>
          </a:ln>
          <a:effectLst/>
        </p:spPr>
        <p:txBody>
          <a:bodyPr wrap="none">
            <a:spAutoFit/>
          </a:bodyPr>
          <a:lstStyle/>
          <a:p>
            <a:pPr defTabSz="457200">
              <a:lnSpc>
                <a:spcPct val="85000"/>
              </a:lnSpc>
              <a:defRPr/>
            </a:pPr>
            <a:r>
              <a:rPr lang="en-US" dirty="0">
                <a:effectLst>
                  <a:outerShdw blurRad="38100" dist="38100" dir="2700000" algn="tl">
                    <a:srgbClr val="C0C0C0"/>
                  </a:outerShdw>
                </a:effectLst>
                <a:cs typeface="Times New Roman" charset="0"/>
              </a:rPr>
              <a:t>Business Process</a:t>
            </a:r>
          </a:p>
          <a:p>
            <a:pPr defTabSz="457200">
              <a:lnSpc>
                <a:spcPct val="85000"/>
              </a:lnSpc>
              <a:defRPr/>
            </a:pPr>
            <a:r>
              <a:rPr lang="en-US" dirty="0">
                <a:effectLst>
                  <a:outerShdw blurRad="38100" dist="38100" dir="2700000" algn="tl">
                    <a:srgbClr val="C0C0C0"/>
                  </a:outerShdw>
                </a:effectLst>
                <a:cs typeface="Times New Roman" charset="0"/>
              </a:rPr>
              <a:t>/ Work Flow</a:t>
            </a:r>
          </a:p>
        </p:txBody>
      </p:sp>
      <p:sp>
        <p:nvSpPr>
          <p:cNvPr id="1201158" name="Text Box 6"/>
          <p:cNvSpPr txBox="1">
            <a:spLocks noChangeAspect="1" noChangeArrowheads="1"/>
          </p:cNvSpPr>
          <p:nvPr/>
        </p:nvSpPr>
        <p:spPr bwMode="blackWhite">
          <a:xfrm>
            <a:off x="6764338" y="1354138"/>
            <a:ext cx="2065337" cy="714375"/>
          </a:xfrm>
          <a:prstGeom prst="rect">
            <a:avLst/>
          </a:prstGeom>
          <a:noFill/>
          <a:ln w="9525">
            <a:noFill/>
            <a:miter lim="800000"/>
            <a:headEnd/>
            <a:tailEnd/>
          </a:ln>
          <a:effectLst/>
        </p:spPr>
        <p:txBody>
          <a:bodyPr wrap="none">
            <a:spAutoFit/>
          </a:bodyPr>
          <a:lstStyle/>
          <a:p>
            <a:pPr defTabSz="457200">
              <a:lnSpc>
                <a:spcPct val="85000"/>
              </a:lnSpc>
              <a:defRPr/>
            </a:pPr>
            <a:r>
              <a:rPr lang="en-US" dirty="0">
                <a:effectLst>
                  <a:outerShdw blurRad="38100" dist="38100" dir="2700000" algn="tl">
                    <a:srgbClr val="C0C0C0"/>
                  </a:outerShdw>
                </a:effectLst>
                <a:cs typeface="Times New Roman" charset="0"/>
              </a:rPr>
              <a:t>Business Activity</a:t>
            </a:r>
            <a:br>
              <a:rPr lang="en-US" dirty="0">
                <a:effectLst>
                  <a:outerShdw blurRad="38100" dist="38100" dir="2700000" algn="tl">
                    <a:srgbClr val="C0C0C0"/>
                  </a:outerShdw>
                </a:effectLst>
                <a:cs typeface="Times New Roman" charset="0"/>
              </a:rPr>
            </a:br>
            <a:r>
              <a:rPr lang="en-US" dirty="0">
                <a:effectLst>
                  <a:outerShdw blurRad="38100" dist="38100" dir="2700000" algn="tl">
                    <a:srgbClr val="C0C0C0"/>
                  </a:outerShdw>
                </a:effectLst>
                <a:cs typeface="Times New Roman" charset="0"/>
              </a:rPr>
              <a:t>Monitoring</a:t>
            </a:r>
          </a:p>
        </p:txBody>
      </p:sp>
      <p:sp>
        <p:nvSpPr>
          <p:cNvPr id="1201159" name="Rectangle 7"/>
          <p:cNvSpPr>
            <a:spLocks noChangeArrowheads="1"/>
          </p:cNvSpPr>
          <p:nvPr/>
        </p:nvSpPr>
        <p:spPr bwMode="blackWhite">
          <a:xfrm>
            <a:off x="490538" y="3641725"/>
            <a:ext cx="8197850" cy="835025"/>
          </a:xfrm>
          <a:prstGeom prst="rect">
            <a:avLst/>
          </a:prstGeom>
          <a:gradFill rotWithShape="0">
            <a:gsLst>
              <a:gs pos="0">
                <a:schemeClr val="folHlink"/>
              </a:gs>
              <a:gs pos="50000">
                <a:srgbClr val="FFFFFF"/>
              </a:gs>
              <a:gs pos="100000">
                <a:schemeClr val="folHlink"/>
              </a:gs>
            </a:gsLst>
            <a:lin ang="5400000" scaled="1"/>
          </a:gradFill>
          <a:ln w="12700">
            <a:solidFill>
              <a:schemeClr val="tx1"/>
            </a:solidFill>
            <a:miter lim="800000"/>
            <a:headEnd/>
            <a:tailEnd/>
          </a:ln>
          <a:effectLst/>
        </p:spPr>
        <p:txBody>
          <a:bodyPr wrap="none" lIns="137160" tIns="137160" rIns="137160" bIns="137160" anchor="ctr"/>
          <a:lstStyle/>
          <a:p>
            <a:pPr algn="ctr" defTabSz="457200">
              <a:defRPr/>
            </a:pPr>
            <a:r>
              <a:rPr lang="en-US" dirty="0">
                <a:effectLst>
                  <a:outerShdw blurRad="38100" dist="38100" dir="2700000" algn="tl">
                    <a:srgbClr val="FFFFFF"/>
                  </a:outerShdw>
                </a:effectLst>
                <a:cs typeface="Times New Roman" charset="0"/>
              </a:rPr>
              <a:t>Universal Business Integration Platform</a:t>
            </a:r>
          </a:p>
        </p:txBody>
      </p:sp>
      <p:sp>
        <p:nvSpPr>
          <p:cNvPr id="1201160" name="Text Box 8"/>
          <p:cNvSpPr txBox="1">
            <a:spLocks noChangeArrowheads="1"/>
          </p:cNvSpPr>
          <p:nvPr/>
        </p:nvSpPr>
        <p:spPr bwMode="auto">
          <a:xfrm>
            <a:off x="6100763" y="5842000"/>
            <a:ext cx="1296987" cy="457200"/>
          </a:xfrm>
          <a:prstGeom prst="rect">
            <a:avLst/>
          </a:prstGeom>
          <a:noFill/>
          <a:ln w="12700">
            <a:noFill/>
            <a:miter lim="800000"/>
            <a:headEnd/>
            <a:tailEnd/>
          </a:ln>
          <a:effectLst/>
        </p:spPr>
        <p:txBody>
          <a:bodyPr wrap="none" lIns="0" rIns="0">
            <a:spAutoFit/>
          </a:bodyPr>
          <a:lstStyle/>
          <a:p>
            <a:pPr defTabSz="457200">
              <a:spcBef>
                <a:spcPct val="50000"/>
              </a:spcBef>
              <a:defRPr/>
            </a:pPr>
            <a:r>
              <a:rPr lang="en-US" dirty="0">
                <a:effectLst>
                  <a:outerShdw blurRad="38100" dist="38100" dir="2700000" algn="tl">
                    <a:srgbClr val="C0C0C0"/>
                  </a:outerShdw>
                </a:effectLst>
                <a:cs typeface="Times New Roman" charset="0"/>
              </a:rPr>
              <a:t>Technology</a:t>
            </a:r>
          </a:p>
        </p:txBody>
      </p:sp>
      <p:sp>
        <p:nvSpPr>
          <p:cNvPr id="1201161" name="Text Box 9"/>
          <p:cNvSpPr txBox="1">
            <a:spLocks noChangeArrowheads="1"/>
          </p:cNvSpPr>
          <p:nvPr/>
        </p:nvSpPr>
        <p:spPr bwMode="auto">
          <a:xfrm>
            <a:off x="3975100" y="5854700"/>
            <a:ext cx="1227138" cy="457200"/>
          </a:xfrm>
          <a:prstGeom prst="rect">
            <a:avLst/>
          </a:prstGeom>
          <a:noFill/>
          <a:ln w="12700">
            <a:noFill/>
            <a:miter lim="800000"/>
            <a:headEnd/>
            <a:tailEnd/>
          </a:ln>
          <a:effectLst/>
        </p:spPr>
        <p:txBody>
          <a:bodyPr wrap="none" lIns="0" rIns="0">
            <a:spAutoFit/>
          </a:bodyPr>
          <a:lstStyle/>
          <a:p>
            <a:pPr defTabSz="457200">
              <a:spcBef>
                <a:spcPct val="50000"/>
              </a:spcBef>
              <a:defRPr/>
            </a:pPr>
            <a:r>
              <a:rPr lang="en-US" dirty="0">
                <a:effectLst>
                  <a:outerShdw blurRad="38100" dist="38100" dir="2700000" algn="tl">
                    <a:srgbClr val="C0C0C0"/>
                  </a:outerShdw>
                </a:effectLst>
                <a:cs typeface="Times New Roman" charset="0"/>
              </a:rPr>
              <a:t>Application</a:t>
            </a:r>
          </a:p>
        </p:txBody>
      </p:sp>
      <p:sp>
        <p:nvSpPr>
          <p:cNvPr id="1201162" name="Text Box 10"/>
          <p:cNvSpPr txBox="1">
            <a:spLocks noChangeArrowheads="1"/>
          </p:cNvSpPr>
          <p:nvPr/>
        </p:nvSpPr>
        <p:spPr bwMode="auto">
          <a:xfrm>
            <a:off x="2074863" y="5842000"/>
            <a:ext cx="714375" cy="457200"/>
          </a:xfrm>
          <a:prstGeom prst="rect">
            <a:avLst/>
          </a:prstGeom>
          <a:noFill/>
          <a:ln w="12700">
            <a:noFill/>
            <a:miter lim="800000"/>
            <a:headEnd/>
            <a:tailEnd/>
          </a:ln>
          <a:effectLst/>
        </p:spPr>
        <p:txBody>
          <a:bodyPr wrap="none">
            <a:spAutoFit/>
          </a:bodyPr>
          <a:lstStyle/>
          <a:p>
            <a:pPr defTabSz="457200">
              <a:spcBef>
                <a:spcPct val="50000"/>
              </a:spcBef>
              <a:defRPr/>
            </a:pPr>
            <a:r>
              <a:rPr lang="en-US" dirty="0">
                <a:effectLst>
                  <a:outerShdw blurRad="38100" dist="38100" dir="2700000" algn="tl">
                    <a:srgbClr val="C0C0C0"/>
                  </a:outerShdw>
                </a:effectLst>
                <a:cs typeface="Times New Roman" charset="0"/>
              </a:rPr>
              <a:t>Data</a:t>
            </a:r>
          </a:p>
        </p:txBody>
      </p:sp>
      <p:grpSp>
        <p:nvGrpSpPr>
          <p:cNvPr id="40970" name="Group 11"/>
          <p:cNvGrpSpPr>
            <a:grpSpLocks/>
          </p:cNvGrpSpPr>
          <p:nvPr/>
        </p:nvGrpSpPr>
        <p:grpSpPr bwMode="auto">
          <a:xfrm>
            <a:off x="7027863" y="2082800"/>
            <a:ext cx="1536700" cy="1090613"/>
            <a:chOff x="4427" y="1312"/>
            <a:chExt cx="968" cy="687"/>
          </a:xfrm>
        </p:grpSpPr>
        <p:sp>
          <p:nvSpPr>
            <p:cNvPr id="41006" name="Rectangle 12"/>
            <p:cNvSpPr>
              <a:spLocks noChangeAspect="1" noChangeArrowheads="1"/>
            </p:cNvSpPr>
            <p:nvPr/>
          </p:nvSpPr>
          <p:spPr bwMode="blackWhite">
            <a:xfrm>
              <a:off x="4427" y="1312"/>
              <a:ext cx="968" cy="687"/>
            </a:xfrm>
            <a:prstGeom prst="rect">
              <a:avLst/>
            </a:prstGeom>
            <a:gradFill rotWithShape="0">
              <a:gsLst>
                <a:gs pos="0">
                  <a:srgbClr val="FFFFFF"/>
                </a:gs>
                <a:gs pos="100000">
                  <a:schemeClr val="accent1"/>
                </a:gs>
              </a:gsLst>
              <a:path path="shape">
                <a:fillToRect l="50000" t="50000" r="50000" b="50000"/>
              </a:path>
            </a:gradFill>
            <a:ln w="9525">
              <a:solidFill>
                <a:schemeClr val="tx1"/>
              </a:solidFill>
              <a:miter lim="800000"/>
              <a:headEnd/>
              <a:tailEnd/>
            </a:ln>
          </p:spPr>
          <p:txBody>
            <a:bodyPr wrap="none" anchor="ctr"/>
            <a:lstStyle/>
            <a:p>
              <a:pPr defTabSz="457200"/>
              <a:endParaRPr lang="en-GB">
                <a:ea typeface="MS PGothic" pitchFamily="34" charset="-128"/>
              </a:endParaRPr>
            </a:p>
          </p:txBody>
        </p:sp>
        <p:sp>
          <p:nvSpPr>
            <p:cNvPr id="1201165" name="Rectangle 13"/>
            <p:cNvSpPr>
              <a:spLocks noChangeAspect="1" noChangeArrowheads="1"/>
            </p:cNvSpPr>
            <p:nvPr/>
          </p:nvSpPr>
          <p:spPr bwMode="blackWhite">
            <a:xfrm>
              <a:off x="4850" y="1802"/>
              <a:ext cx="54" cy="108"/>
            </a:xfrm>
            <a:prstGeom prst="rect">
              <a:avLst/>
            </a:prstGeom>
            <a:gradFill rotWithShape="0">
              <a:gsLst>
                <a:gs pos="0">
                  <a:schemeClr val="hlink"/>
                </a:gs>
                <a:gs pos="50000">
                  <a:srgbClr val="FFFFFF"/>
                </a:gs>
                <a:gs pos="100000">
                  <a:schemeClr val="hlink"/>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41008" name="Line 14"/>
            <p:cNvSpPr>
              <a:spLocks noChangeAspect="1" noChangeShapeType="1"/>
            </p:cNvSpPr>
            <p:nvPr/>
          </p:nvSpPr>
          <p:spPr bwMode="blackWhite">
            <a:xfrm>
              <a:off x="4506" y="1781"/>
              <a:ext cx="810" cy="0"/>
            </a:xfrm>
            <a:prstGeom prst="line">
              <a:avLst/>
            </a:prstGeom>
            <a:noFill/>
            <a:ln w="28575">
              <a:solidFill>
                <a:schemeClr val="tx1"/>
              </a:solidFill>
              <a:round/>
              <a:headEnd/>
              <a:tailEnd/>
            </a:ln>
          </p:spPr>
          <p:txBody>
            <a:bodyPr/>
            <a:lstStyle/>
            <a:p>
              <a:endParaRPr lang="en-US"/>
            </a:p>
          </p:txBody>
        </p:sp>
        <p:sp>
          <p:nvSpPr>
            <p:cNvPr id="41009" name="Line 15"/>
            <p:cNvSpPr>
              <a:spLocks noChangeAspect="1" noChangeShapeType="1"/>
            </p:cNvSpPr>
            <p:nvPr/>
          </p:nvSpPr>
          <p:spPr bwMode="blackWhite">
            <a:xfrm flipV="1">
              <a:off x="4506" y="1409"/>
              <a:ext cx="0" cy="378"/>
            </a:xfrm>
            <a:prstGeom prst="line">
              <a:avLst/>
            </a:prstGeom>
            <a:noFill/>
            <a:ln w="28575">
              <a:solidFill>
                <a:schemeClr val="tx1"/>
              </a:solidFill>
              <a:round/>
              <a:headEnd/>
              <a:tailEnd/>
            </a:ln>
          </p:spPr>
          <p:txBody>
            <a:bodyPr/>
            <a:lstStyle/>
            <a:p>
              <a:endParaRPr lang="en-US"/>
            </a:p>
          </p:txBody>
        </p:sp>
        <p:grpSp>
          <p:nvGrpSpPr>
            <p:cNvPr id="41010" name="Group 16"/>
            <p:cNvGrpSpPr>
              <a:grpSpLocks noChangeAspect="1"/>
            </p:cNvGrpSpPr>
            <p:nvPr/>
          </p:nvGrpSpPr>
          <p:grpSpPr bwMode="auto">
            <a:xfrm>
              <a:off x="4533" y="1483"/>
              <a:ext cx="768" cy="280"/>
              <a:chOff x="3569" y="3226"/>
              <a:chExt cx="1024" cy="374"/>
            </a:xfrm>
          </p:grpSpPr>
          <p:sp>
            <p:nvSpPr>
              <p:cNvPr id="1201169" name="Rectangle 17"/>
              <p:cNvSpPr>
                <a:spLocks noChangeAspect="1" noChangeArrowheads="1"/>
              </p:cNvSpPr>
              <p:nvPr/>
            </p:nvSpPr>
            <p:spPr bwMode="blackWhite">
              <a:xfrm>
                <a:off x="3569" y="3311"/>
                <a:ext cx="72" cy="289"/>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0" name="Rectangle 18"/>
              <p:cNvSpPr>
                <a:spLocks noChangeAspect="1" noChangeArrowheads="1"/>
              </p:cNvSpPr>
              <p:nvPr/>
            </p:nvSpPr>
            <p:spPr bwMode="blackWhite">
              <a:xfrm>
                <a:off x="3674" y="3226"/>
                <a:ext cx="72" cy="374"/>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1" name="Rectangle 19"/>
              <p:cNvSpPr>
                <a:spLocks noChangeAspect="1" noChangeArrowheads="1"/>
              </p:cNvSpPr>
              <p:nvPr/>
            </p:nvSpPr>
            <p:spPr bwMode="blackWhite">
              <a:xfrm>
                <a:off x="3780" y="3283"/>
                <a:ext cx="72" cy="317"/>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2" name="Rectangle 20"/>
              <p:cNvSpPr>
                <a:spLocks noChangeAspect="1" noChangeArrowheads="1"/>
              </p:cNvSpPr>
              <p:nvPr/>
            </p:nvSpPr>
            <p:spPr bwMode="blackWhite">
              <a:xfrm>
                <a:off x="4097" y="3398"/>
                <a:ext cx="72" cy="202"/>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3" name="Rectangle 21"/>
              <p:cNvSpPr>
                <a:spLocks noChangeAspect="1" noChangeArrowheads="1"/>
              </p:cNvSpPr>
              <p:nvPr/>
            </p:nvSpPr>
            <p:spPr bwMode="blackWhite">
              <a:xfrm>
                <a:off x="3886" y="3226"/>
                <a:ext cx="72" cy="374"/>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4" name="Rectangle 22"/>
              <p:cNvSpPr>
                <a:spLocks noChangeAspect="1" noChangeArrowheads="1"/>
              </p:cNvSpPr>
              <p:nvPr/>
            </p:nvSpPr>
            <p:spPr bwMode="blackWhite">
              <a:xfrm>
                <a:off x="4204" y="3311"/>
                <a:ext cx="72" cy="289"/>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5" name="Rectangle 23"/>
              <p:cNvSpPr>
                <a:spLocks noChangeAspect="1" noChangeArrowheads="1"/>
              </p:cNvSpPr>
              <p:nvPr/>
            </p:nvSpPr>
            <p:spPr bwMode="blackWhite">
              <a:xfrm>
                <a:off x="4309" y="3311"/>
                <a:ext cx="72" cy="289"/>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6" name="Rectangle 24"/>
              <p:cNvSpPr>
                <a:spLocks noChangeAspect="1" noChangeArrowheads="1"/>
              </p:cNvSpPr>
              <p:nvPr/>
            </p:nvSpPr>
            <p:spPr bwMode="blackWhite">
              <a:xfrm>
                <a:off x="4416" y="3370"/>
                <a:ext cx="72" cy="230"/>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7" name="Rectangle 25"/>
              <p:cNvSpPr>
                <a:spLocks noChangeAspect="1" noChangeArrowheads="1"/>
              </p:cNvSpPr>
              <p:nvPr/>
            </p:nvSpPr>
            <p:spPr bwMode="blackWhite">
              <a:xfrm>
                <a:off x="4521" y="3283"/>
                <a:ext cx="72" cy="317"/>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grpSp>
      </p:grpSp>
      <p:sp>
        <p:nvSpPr>
          <p:cNvPr id="40971" name="Line 26"/>
          <p:cNvSpPr>
            <a:spLocks noChangeShapeType="1"/>
          </p:cNvSpPr>
          <p:nvPr/>
        </p:nvSpPr>
        <p:spPr bwMode="auto">
          <a:xfrm>
            <a:off x="7796213" y="3213100"/>
            <a:ext cx="0" cy="368300"/>
          </a:xfrm>
          <a:prstGeom prst="line">
            <a:avLst/>
          </a:prstGeom>
          <a:noFill/>
          <a:ln w="28575">
            <a:solidFill>
              <a:schemeClr val="tx1"/>
            </a:solidFill>
            <a:round/>
            <a:headEnd type="stealth" w="med" len="sm"/>
            <a:tailEnd type="stealth" w="med" len="sm"/>
          </a:ln>
        </p:spPr>
        <p:txBody>
          <a:bodyPr/>
          <a:lstStyle/>
          <a:p>
            <a:endParaRPr lang="en-US"/>
          </a:p>
        </p:txBody>
      </p:sp>
      <p:grpSp>
        <p:nvGrpSpPr>
          <p:cNvPr id="40972" name="Group 27"/>
          <p:cNvGrpSpPr>
            <a:grpSpLocks/>
          </p:cNvGrpSpPr>
          <p:nvPr/>
        </p:nvGrpSpPr>
        <p:grpSpPr bwMode="auto">
          <a:xfrm>
            <a:off x="2749550" y="2081213"/>
            <a:ext cx="1536700" cy="1090612"/>
            <a:chOff x="1732" y="1311"/>
            <a:chExt cx="968" cy="687"/>
          </a:xfrm>
        </p:grpSpPr>
        <p:sp>
          <p:nvSpPr>
            <p:cNvPr id="40999" name="AutoShape 28"/>
            <p:cNvSpPr>
              <a:spLocks noChangeAspect="1" noChangeArrowheads="1"/>
            </p:cNvSpPr>
            <p:nvPr/>
          </p:nvSpPr>
          <p:spPr bwMode="blackWhite">
            <a:xfrm>
              <a:off x="1732" y="1535"/>
              <a:ext cx="251" cy="240"/>
            </a:xfrm>
            <a:prstGeom prst="chevron">
              <a:avLst>
                <a:gd name="adj" fmla="val 33549"/>
              </a:avLst>
            </a:prstGeom>
            <a:gradFill rotWithShape="0">
              <a:gsLst>
                <a:gs pos="0">
                  <a:srgbClr val="FFFFFF"/>
                </a:gs>
                <a:gs pos="100000">
                  <a:schemeClr val="hlink"/>
                </a:gs>
              </a:gsLst>
              <a:path path="rect">
                <a:fillToRect l="50000" t="50000" r="50000" b="50000"/>
              </a:path>
            </a:gradFill>
            <a:ln w="9525">
              <a:solidFill>
                <a:schemeClr val="tx1"/>
              </a:solidFill>
              <a:miter lim="800000"/>
              <a:headEnd/>
              <a:tailEnd/>
            </a:ln>
          </p:spPr>
          <p:txBody>
            <a:bodyPr wrap="none" anchor="ctr"/>
            <a:lstStyle/>
            <a:p>
              <a:pPr defTabSz="457200"/>
              <a:endParaRPr lang="en-GB">
                <a:ea typeface="MS PGothic" pitchFamily="34" charset="-128"/>
              </a:endParaRPr>
            </a:p>
          </p:txBody>
        </p:sp>
        <p:sp>
          <p:nvSpPr>
            <p:cNvPr id="41000" name="AutoShape 29"/>
            <p:cNvSpPr>
              <a:spLocks noChangeAspect="1" noChangeArrowheads="1"/>
            </p:cNvSpPr>
            <p:nvPr/>
          </p:nvSpPr>
          <p:spPr bwMode="blackWhite">
            <a:xfrm>
              <a:off x="2080" y="1534"/>
              <a:ext cx="281" cy="242"/>
            </a:xfrm>
            <a:prstGeom prst="hexagon">
              <a:avLst>
                <a:gd name="adj" fmla="val 29029"/>
                <a:gd name="vf" fmla="val 115470"/>
              </a:avLst>
            </a:prstGeom>
            <a:gradFill rotWithShape="0">
              <a:gsLst>
                <a:gs pos="0">
                  <a:srgbClr val="FFFFFF"/>
                </a:gs>
                <a:gs pos="100000">
                  <a:schemeClr val="accent1"/>
                </a:gs>
              </a:gsLst>
              <a:path path="shape">
                <a:fillToRect l="50000" t="50000" r="50000" b="50000"/>
              </a:path>
            </a:gradFill>
            <a:ln w="9525">
              <a:solidFill>
                <a:schemeClr val="tx1"/>
              </a:solidFill>
              <a:miter lim="800000"/>
              <a:headEnd/>
              <a:tailEnd/>
            </a:ln>
          </p:spPr>
          <p:txBody>
            <a:bodyPr wrap="none" anchor="ctr"/>
            <a:lstStyle/>
            <a:p>
              <a:pPr defTabSz="457200"/>
              <a:endParaRPr lang="en-GB">
                <a:ea typeface="MS PGothic" pitchFamily="34" charset="-128"/>
              </a:endParaRPr>
            </a:p>
          </p:txBody>
        </p:sp>
        <p:sp>
          <p:nvSpPr>
            <p:cNvPr id="41001" name="Oval 30"/>
            <p:cNvSpPr>
              <a:spLocks noChangeAspect="1" noChangeArrowheads="1"/>
            </p:cNvSpPr>
            <p:nvPr/>
          </p:nvSpPr>
          <p:spPr bwMode="blackWhite">
            <a:xfrm>
              <a:off x="2458" y="1756"/>
              <a:ext cx="242" cy="242"/>
            </a:xfrm>
            <a:prstGeom prst="ellipse">
              <a:avLst/>
            </a:prstGeom>
            <a:gradFill rotWithShape="0">
              <a:gsLst>
                <a:gs pos="0">
                  <a:srgbClr val="FFFFFF"/>
                </a:gs>
                <a:gs pos="100000">
                  <a:schemeClr val="accent2"/>
                </a:gs>
              </a:gsLst>
              <a:path path="shape">
                <a:fillToRect l="50000" t="50000" r="50000" b="50000"/>
              </a:path>
            </a:gradFill>
            <a:ln w="9525">
              <a:solidFill>
                <a:schemeClr val="tx1"/>
              </a:solidFill>
              <a:round/>
              <a:headEnd/>
              <a:tailEnd/>
            </a:ln>
          </p:spPr>
          <p:txBody>
            <a:bodyPr wrap="none" anchor="ctr"/>
            <a:lstStyle/>
            <a:p>
              <a:pPr defTabSz="457200"/>
              <a:endParaRPr lang="en-GB">
                <a:ea typeface="MS PGothic" pitchFamily="34" charset="-128"/>
              </a:endParaRPr>
            </a:p>
          </p:txBody>
        </p:sp>
        <p:sp>
          <p:nvSpPr>
            <p:cNvPr id="41002" name="Oval 31"/>
            <p:cNvSpPr>
              <a:spLocks noChangeAspect="1" noChangeArrowheads="1"/>
            </p:cNvSpPr>
            <p:nvPr/>
          </p:nvSpPr>
          <p:spPr bwMode="blackWhite">
            <a:xfrm>
              <a:off x="2458" y="1311"/>
              <a:ext cx="242" cy="242"/>
            </a:xfrm>
            <a:prstGeom prst="ellipse">
              <a:avLst/>
            </a:prstGeom>
            <a:gradFill rotWithShape="0">
              <a:gsLst>
                <a:gs pos="0">
                  <a:srgbClr val="FFFFFF"/>
                </a:gs>
                <a:gs pos="100000">
                  <a:schemeClr val="accent2"/>
                </a:gs>
              </a:gsLst>
              <a:path path="shape">
                <a:fillToRect l="50000" t="50000" r="50000" b="50000"/>
              </a:path>
            </a:gradFill>
            <a:ln w="9525">
              <a:solidFill>
                <a:schemeClr val="tx1"/>
              </a:solidFill>
              <a:round/>
              <a:headEnd/>
              <a:tailEnd/>
            </a:ln>
          </p:spPr>
          <p:txBody>
            <a:bodyPr wrap="none" anchor="ctr"/>
            <a:lstStyle/>
            <a:p>
              <a:pPr defTabSz="457200"/>
              <a:endParaRPr lang="en-GB">
                <a:ea typeface="MS PGothic" pitchFamily="34" charset="-128"/>
              </a:endParaRPr>
            </a:p>
          </p:txBody>
        </p:sp>
        <p:cxnSp>
          <p:nvCxnSpPr>
            <p:cNvPr id="41003" name="AutoShape 32"/>
            <p:cNvCxnSpPr>
              <a:cxnSpLocks noChangeAspect="1" noChangeShapeType="1"/>
              <a:stCxn id="40999" idx="3"/>
              <a:endCxn id="41000" idx="2"/>
            </p:cNvCxnSpPr>
            <p:nvPr/>
          </p:nvCxnSpPr>
          <p:spPr bwMode="blackWhite">
            <a:xfrm>
              <a:off x="1983" y="1655"/>
              <a:ext cx="97" cy="0"/>
            </a:xfrm>
            <a:prstGeom prst="straightConnector1">
              <a:avLst/>
            </a:prstGeom>
            <a:noFill/>
            <a:ln w="28575">
              <a:solidFill>
                <a:schemeClr val="tx1"/>
              </a:solidFill>
              <a:round/>
              <a:headEnd/>
              <a:tailEnd type="stealth" w="med" len="med"/>
            </a:ln>
          </p:spPr>
        </p:cxnSp>
        <p:cxnSp>
          <p:nvCxnSpPr>
            <p:cNvPr id="41004" name="AutoShape 33"/>
            <p:cNvCxnSpPr>
              <a:cxnSpLocks noChangeAspect="1" noChangeShapeType="1"/>
              <a:stCxn id="41000" idx="2"/>
              <a:endCxn id="41002" idx="2"/>
            </p:cNvCxnSpPr>
            <p:nvPr/>
          </p:nvCxnSpPr>
          <p:spPr bwMode="blackWhite">
            <a:xfrm rot="-5400000">
              <a:off x="2289" y="1364"/>
              <a:ext cx="102" cy="237"/>
            </a:xfrm>
            <a:prstGeom prst="bentConnector2">
              <a:avLst/>
            </a:prstGeom>
            <a:noFill/>
            <a:ln w="28575">
              <a:solidFill>
                <a:schemeClr val="tx1"/>
              </a:solidFill>
              <a:miter lim="800000"/>
              <a:headEnd/>
              <a:tailEnd type="stealth" w="med" len="med"/>
            </a:ln>
          </p:spPr>
        </p:cxnSp>
        <p:cxnSp>
          <p:nvCxnSpPr>
            <p:cNvPr id="41005" name="AutoShape 34"/>
            <p:cNvCxnSpPr>
              <a:cxnSpLocks noChangeAspect="1" noChangeShapeType="1"/>
              <a:stCxn id="41000" idx="2"/>
              <a:endCxn id="41001" idx="2"/>
            </p:cNvCxnSpPr>
            <p:nvPr/>
          </p:nvCxnSpPr>
          <p:spPr bwMode="blackWhite">
            <a:xfrm rot="16200000" flipH="1">
              <a:off x="2289" y="1708"/>
              <a:ext cx="101" cy="237"/>
            </a:xfrm>
            <a:prstGeom prst="bentConnector2">
              <a:avLst/>
            </a:prstGeom>
            <a:noFill/>
            <a:ln w="28575">
              <a:solidFill>
                <a:schemeClr val="tx1"/>
              </a:solidFill>
              <a:miter lim="800000"/>
              <a:headEnd/>
              <a:tailEnd type="stealth" w="med" len="med"/>
            </a:ln>
          </p:spPr>
        </p:cxnSp>
      </p:grpSp>
      <p:sp>
        <p:nvSpPr>
          <p:cNvPr id="40973" name="Line 35"/>
          <p:cNvSpPr>
            <a:spLocks noChangeShapeType="1"/>
          </p:cNvSpPr>
          <p:nvPr/>
        </p:nvSpPr>
        <p:spPr bwMode="auto">
          <a:xfrm>
            <a:off x="3517900" y="3213100"/>
            <a:ext cx="0" cy="368300"/>
          </a:xfrm>
          <a:prstGeom prst="line">
            <a:avLst/>
          </a:prstGeom>
          <a:noFill/>
          <a:ln w="28575">
            <a:solidFill>
              <a:schemeClr val="tx1"/>
            </a:solidFill>
            <a:round/>
            <a:headEnd type="stealth" w="med" len="sm"/>
            <a:tailEnd type="stealth" w="med" len="sm"/>
          </a:ln>
        </p:spPr>
        <p:txBody>
          <a:bodyPr/>
          <a:lstStyle/>
          <a:p>
            <a:endParaRPr lang="en-US"/>
          </a:p>
        </p:txBody>
      </p:sp>
      <p:grpSp>
        <p:nvGrpSpPr>
          <p:cNvPr id="40974" name="Group 36"/>
          <p:cNvGrpSpPr>
            <a:grpSpLocks/>
          </p:cNvGrpSpPr>
          <p:nvPr/>
        </p:nvGrpSpPr>
        <p:grpSpPr bwMode="auto">
          <a:xfrm>
            <a:off x="4889500" y="2082800"/>
            <a:ext cx="1536700" cy="1090613"/>
            <a:chOff x="3080" y="1299"/>
            <a:chExt cx="968" cy="687"/>
          </a:xfrm>
        </p:grpSpPr>
        <p:sp>
          <p:nvSpPr>
            <p:cNvPr id="40996" name="Rectangle 37"/>
            <p:cNvSpPr>
              <a:spLocks noChangeAspect="1" noChangeArrowheads="1"/>
            </p:cNvSpPr>
            <p:nvPr/>
          </p:nvSpPr>
          <p:spPr bwMode="blackWhite">
            <a:xfrm>
              <a:off x="3080" y="1299"/>
              <a:ext cx="968" cy="315"/>
            </a:xfrm>
            <a:prstGeom prst="rect">
              <a:avLst/>
            </a:prstGeom>
            <a:gradFill rotWithShape="0">
              <a:gsLst>
                <a:gs pos="0">
                  <a:srgbClr val="FFFFFF"/>
                </a:gs>
                <a:gs pos="100000">
                  <a:schemeClr val="accent2"/>
                </a:gs>
              </a:gsLst>
              <a:path path="shape">
                <a:fillToRect l="50000" t="50000" r="50000" b="50000"/>
              </a:path>
            </a:gradFill>
            <a:ln w="9525">
              <a:solidFill>
                <a:schemeClr val="tx1"/>
              </a:solidFill>
              <a:miter lim="800000"/>
              <a:headEnd/>
              <a:tailEnd/>
            </a:ln>
          </p:spPr>
          <p:txBody>
            <a:bodyPr wrap="none" anchor="ctr"/>
            <a:lstStyle/>
            <a:p>
              <a:pPr defTabSz="457200"/>
              <a:endParaRPr lang="en-GB">
                <a:ea typeface="MS PGothic" pitchFamily="34" charset="-128"/>
              </a:endParaRPr>
            </a:p>
          </p:txBody>
        </p:sp>
        <p:sp>
          <p:nvSpPr>
            <p:cNvPr id="40997" name="Rectangle 38"/>
            <p:cNvSpPr>
              <a:spLocks noChangeAspect="1" noChangeArrowheads="1"/>
            </p:cNvSpPr>
            <p:nvPr/>
          </p:nvSpPr>
          <p:spPr bwMode="blackWhite">
            <a:xfrm>
              <a:off x="3234" y="1488"/>
              <a:ext cx="258" cy="498"/>
            </a:xfrm>
            <a:prstGeom prst="rect">
              <a:avLst/>
            </a:prstGeom>
            <a:gradFill rotWithShape="0">
              <a:gsLst>
                <a:gs pos="0">
                  <a:srgbClr val="FFFFFF"/>
                </a:gs>
                <a:gs pos="100000">
                  <a:srgbClr val="FEBD47"/>
                </a:gs>
              </a:gsLst>
              <a:path path="shape">
                <a:fillToRect l="50000" t="50000" r="50000" b="50000"/>
              </a:path>
            </a:gradFill>
            <a:ln w="9525">
              <a:solidFill>
                <a:schemeClr val="tx1"/>
              </a:solidFill>
              <a:miter lim="800000"/>
              <a:headEnd/>
              <a:tailEnd/>
            </a:ln>
          </p:spPr>
          <p:txBody>
            <a:bodyPr wrap="none" anchor="ctr"/>
            <a:lstStyle/>
            <a:p>
              <a:pPr defTabSz="457200"/>
              <a:endParaRPr lang="en-GB">
                <a:ea typeface="MS PGothic" pitchFamily="34" charset="-128"/>
              </a:endParaRPr>
            </a:p>
          </p:txBody>
        </p:sp>
        <p:sp>
          <p:nvSpPr>
            <p:cNvPr id="40998" name="Rectangle 39"/>
            <p:cNvSpPr>
              <a:spLocks noChangeAspect="1" noChangeArrowheads="1"/>
            </p:cNvSpPr>
            <p:nvPr/>
          </p:nvSpPr>
          <p:spPr bwMode="blackWhite">
            <a:xfrm>
              <a:off x="3636" y="1488"/>
              <a:ext cx="258" cy="498"/>
            </a:xfrm>
            <a:prstGeom prst="rect">
              <a:avLst/>
            </a:prstGeom>
            <a:gradFill rotWithShape="0">
              <a:gsLst>
                <a:gs pos="0">
                  <a:srgbClr val="FFFFFF"/>
                </a:gs>
                <a:gs pos="100000">
                  <a:schemeClr val="accent1"/>
                </a:gs>
              </a:gsLst>
              <a:path path="shape">
                <a:fillToRect l="50000" t="50000" r="50000" b="50000"/>
              </a:path>
            </a:gradFill>
            <a:ln w="9525">
              <a:solidFill>
                <a:schemeClr val="tx1"/>
              </a:solidFill>
              <a:miter lim="800000"/>
              <a:headEnd/>
              <a:tailEnd/>
            </a:ln>
          </p:spPr>
          <p:txBody>
            <a:bodyPr wrap="none" anchor="ctr"/>
            <a:lstStyle/>
            <a:p>
              <a:pPr defTabSz="457200"/>
              <a:endParaRPr lang="en-GB">
                <a:ea typeface="MS PGothic" pitchFamily="34" charset="-128"/>
              </a:endParaRPr>
            </a:p>
          </p:txBody>
        </p:sp>
      </p:grpSp>
      <p:sp>
        <p:nvSpPr>
          <p:cNvPr id="40975" name="Line 40"/>
          <p:cNvSpPr>
            <a:spLocks noChangeShapeType="1"/>
          </p:cNvSpPr>
          <p:nvPr/>
        </p:nvSpPr>
        <p:spPr bwMode="auto">
          <a:xfrm>
            <a:off x="5657850" y="3213100"/>
            <a:ext cx="0" cy="368300"/>
          </a:xfrm>
          <a:prstGeom prst="line">
            <a:avLst/>
          </a:prstGeom>
          <a:noFill/>
          <a:ln w="28575">
            <a:solidFill>
              <a:schemeClr val="tx1"/>
            </a:solidFill>
            <a:round/>
            <a:headEnd type="stealth" w="med" len="sm"/>
            <a:tailEnd type="stealth" w="med" len="sm"/>
          </a:ln>
        </p:spPr>
        <p:txBody>
          <a:bodyPr/>
          <a:lstStyle/>
          <a:p>
            <a:endParaRPr lang="en-US"/>
          </a:p>
        </p:txBody>
      </p:sp>
      <p:grpSp>
        <p:nvGrpSpPr>
          <p:cNvPr id="40976" name="Group 41"/>
          <p:cNvGrpSpPr>
            <a:grpSpLocks/>
          </p:cNvGrpSpPr>
          <p:nvPr/>
        </p:nvGrpSpPr>
        <p:grpSpPr bwMode="auto">
          <a:xfrm>
            <a:off x="617538" y="2081213"/>
            <a:ext cx="1533525" cy="1090612"/>
            <a:chOff x="388" y="1238"/>
            <a:chExt cx="966" cy="687"/>
          </a:xfrm>
        </p:grpSpPr>
        <p:sp>
          <p:nvSpPr>
            <p:cNvPr id="40988" name="Rectangle 42"/>
            <p:cNvSpPr>
              <a:spLocks noChangeAspect="1" noChangeArrowheads="1"/>
            </p:cNvSpPr>
            <p:nvPr/>
          </p:nvSpPr>
          <p:spPr bwMode="blackWhite">
            <a:xfrm>
              <a:off x="388" y="1238"/>
              <a:ext cx="438" cy="300"/>
            </a:xfrm>
            <a:prstGeom prst="rect">
              <a:avLst/>
            </a:prstGeom>
            <a:gradFill rotWithShape="0">
              <a:gsLst>
                <a:gs pos="0">
                  <a:srgbClr val="FFFFFF"/>
                </a:gs>
                <a:gs pos="100000">
                  <a:schemeClr val="hlink"/>
                </a:gs>
              </a:gsLst>
              <a:path path="shape">
                <a:fillToRect l="50000" t="50000" r="50000" b="50000"/>
              </a:path>
            </a:gradFill>
            <a:ln w="9525">
              <a:solidFill>
                <a:schemeClr val="tx1"/>
              </a:solidFill>
              <a:miter lim="800000"/>
              <a:headEnd/>
              <a:tailEnd/>
            </a:ln>
          </p:spPr>
          <p:txBody>
            <a:bodyPr wrap="none" anchor="ctr"/>
            <a:lstStyle/>
            <a:p>
              <a:pPr defTabSz="457200"/>
              <a:endParaRPr lang="en-GB">
                <a:ea typeface="MS PGothic" pitchFamily="34" charset="-128"/>
              </a:endParaRPr>
            </a:p>
          </p:txBody>
        </p:sp>
        <p:sp>
          <p:nvSpPr>
            <p:cNvPr id="40989" name="Rectangle 43"/>
            <p:cNvSpPr>
              <a:spLocks noChangeAspect="1" noChangeArrowheads="1"/>
            </p:cNvSpPr>
            <p:nvPr/>
          </p:nvSpPr>
          <p:spPr bwMode="blackWhite">
            <a:xfrm>
              <a:off x="388" y="1625"/>
              <a:ext cx="438" cy="300"/>
            </a:xfrm>
            <a:prstGeom prst="rect">
              <a:avLst/>
            </a:prstGeom>
            <a:gradFill rotWithShape="0">
              <a:gsLst>
                <a:gs pos="0">
                  <a:srgbClr val="FFFFFF"/>
                </a:gs>
                <a:gs pos="100000">
                  <a:schemeClr val="folHlink"/>
                </a:gs>
              </a:gsLst>
              <a:path path="shape">
                <a:fillToRect l="50000" t="50000" r="50000" b="50000"/>
              </a:path>
            </a:gradFill>
            <a:ln w="9525">
              <a:solidFill>
                <a:schemeClr val="tx1"/>
              </a:solidFill>
              <a:miter lim="800000"/>
              <a:headEnd/>
              <a:tailEnd/>
            </a:ln>
          </p:spPr>
          <p:txBody>
            <a:bodyPr wrap="none" anchor="ctr"/>
            <a:lstStyle/>
            <a:p>
              <a:pPr defTabSz="457200"/>
              <a:endParaRPr lang="en-GB">
                <a:ea typeface="MS PGothic" pitchFamily="34" charset="-128"/>
              </a:endParaRPr>
            </a:p>
          </p:txBody>
        </p:sp>
        <p:sp>
          <p:nvSpPr>
            <p:cNvPr id="40990" name="Rectangle 44"/>
            <p:cNvSpPr>
              <a:spLocks noChangeAspect="1" noChangeArrowheads="1"/>
            </p:cNvSpPr>
            <p:nvPr/>
          </p:nvSpPr>
          <p:spPr bwMode="blackWhite">
            <a:xfrm>
              <a:off x="916" y="1625"/>
              <a:ext cx="438" cy="300"/>
            </a:xfrm>
            <a:prstGeom prst="rect">
              <a:avLst/>
            </a:prstGeom>
            <a:gradFill rotWithShape="0">
              <a:gsLst>
                <a:gs pos="0">
                  <a:srgbClr val="FFFFFF"/>
                </a:gs>
                <a:gs pos="100000">
                  <a:schemeClr val="accent2"/>
                </a:gs>
              </a:gsLst>
              <a:path path="shape">
                <a:fillToRect l="50000" t="50000" r="50000" b="50000"/>
              </a:path>
            </a:gradFill>
            <a:ln w="9525">
              <a:solidFill>
                <a:schemeClr val="tx1"/>
              </a:solidFill>
              <a:miter lim="800000"/>
              <a:headEnd/>
              <a:tailEnd/>
            </a:ln>
          </p:spPr>
          <p:txBody>
            <a:bodyPr wrap="none" anchor="ctr"/>
            <a:lstStyle/>
            <a:p>
              <a:pPr defTabSz="457200"/>
              <a:endParaRPr lang="en-GB">
                <a:ea typeface="MS PGothic" pitchFamily="34" charset="-128"/>
              </a:endParaRPr>
            </a:p>
          </p:txBody>
        </p:sp>
        <p:sp>
          <p:nvSpPr>
            <p:cNvPr id="40991" name="Rectangle 45"/>
            <p:cNvSpPr>
              <a:spLocks noChangeAspect="1" noChangeArrowheads="1"/>
            </p:cNvSpPr>
            <p:nvPr/>
          </p:nvSpPr>
          <p:spPr bwMode="blackWhite">
            <a:xfrm>
              <a:off x="916" y="1238"/>
              <a:ext cx="438" cy="300"/>
            </a:xfrm>
            <a:prstGeom prst="rect">
              <a:avLst/>
            </a:prstGeom>
            <a:gradFill rotWithShape="0">
              <a:gsLst>
                <a:gs pos="0">
                  <a:srgbClr val="FFFFFF"/>
                </a:gs>
                <a:gs pos="100000">
                  <a:schemeClr val="accent1"/>
                </a:gs>
              </a:gsLst>
              <a:path path="shape">
                <a:fillToRect l="50000" t="50000" r="50000" b="50000"/>
              </a:path>
            </a:gradFill>
            <a:ln w="9525">
              <a:solidFill>
                <a:schemeClr val="tx1"/>
              </a:solidFill>
              <a:miter lim="800000"/>
              <a:headEnd/>
              <a:tailEnd/>
            </a:ln>
          </p:spPr>
          <p:txBody>
            <a:bodyPr wrap="none" anchor="ctr"/>
            <a:lstStyle/>
            <a:p>
              <a:pPr defTabSz="457200"/>
              <a:endParaRPr lang="en-GB">
                <a:ea typeface="MS PGothic" pitchFamily="34" charset="-128"/>
              </a:endParaRPr>
            </a:p>
          </p:txBody>
        </p:sp>
        <p:cxnSp>
          <p:nvCxnSpPr>
            <p:cNvPr id="40992" name="AutoShape 46"/>
            <p:cNvCxnSpPr>
              <a:cxnSpLocks noChangeAspect="1" noChangeShapeType="1"/>
              <a:stCxn id="40988" idx="3"/>
              <a:endCxn id="40991" idx="1"/>
            </p:cNvCxnSpPr>
            <p:nvPr/>
          </p:nvCxnSpPr>
          <p:spPr bwMode="blackWhite">
            <a:xfrm>
              <a:off x="826" y="1388"/>
              <a:ext cx="90" cy="0"/>
            </a:xfrm>
            <a:prstGeom prst="straightConnector1">
              <a:avLst/>
            </a:prstGeom>
            <a:noFill/>
            <a:ln w="28575">
              <a:solidFill>
                <a:schemeClr val="tx1"/>
              </a:solidFill>
              <a:round/>
              <a:headEnd/>
              <a:tailEnd/>
            </a:ln>
          </p:spPr>
        </p:cxnSp>
        <p:cxnSp>
          <p:nvCxnSpPr>
            <p:cNvPr id="40993" name="AutoShape 47"/>
            <p:cNvCxnSpPr>
              <a:cxnSpLocks noChangeAspect="1" noChangeShapeType="1"/>
              <a:stCxn id="40989" idx="3"/>
              <a:endCxn id="40990" idx="1"/>
            </p:cNvCxnSpPr>
            <p:nvPr/>
          </p:nvCxnSpPr>
          <p:spPr bwMode="blackWhite">
            <a:xfrm>
              <a:off x="826" y="1775"/>
              <a:ext cx="90" cy="0"/>
            </a:xfrm>
            <a:prstGeom prst="straightConnector1">
              <a:avLst/>
            </a:prstGeom>
            <a:noFill/>
            <a:ln w="28575">
              <a:solidFill>
                <a:schemeClr val="tx1"/>
              </a:solidFill>
              <a:round/>
              <a:headEnd/>
              <a:tailEnd/>
            </a:ln>
          </p:spPr>
        </p:cxnSp>
        <p:cxnSp>
          <p:nvCxnSpPr>
            <p:cNvPr id="40994" name="AutoShape 48"/>
            <p:cNvCxnSpPr>
              <a:cxnSpLocks noChangeAspect="1" noChangeShapeType="1"/>
              <a:stCxn id="40988" idx="2"/>
              <a:endCxn id="40989" idx="0"/>
            </p:cNvCxnSpPr>
            <p:nvPr/>
          </p:nvCxnSpPr>
          <p:spPr bwMode="blackWhite">
            <a:xfrm>
              <a:off x="607" y="1538"/>
              <a:ext cx="0" cy="87"/>
            </a:xfrm>
            <a:prstGeom prst="straightConnector1">
              <a:avLst/>
            </a:prstGeom>
            <a:noFill/>
            <a:ln w="28575">
              <a:solidFill>
                <a:schemeClr val="tx1"/>
              </a:solidFill>
              <a:round/>
              <a:headEnd/>
              <a:tailEnd/>
            </a:ln>
          </p:spPr>
        </p:cxnSp>
        <p:cxnSp>
          <p:nvCxnSpPr>
            <p:cNvPr id="40995" name="AutoShape 49"/>
            <p:cNvCxnSpPr>
              <a:cxnSpLocks noChangeAspect="1" noChangeShapeType="1"/>
              <a:stCxn id="40989" idx="0"/>
              <a:endCxn id="40991" idx="2"/>
            </p:cNvCxnSpPr>
            <p:nvPr/>
          </p:nvCxnSpPr>
          <p:spPr bwMode="blackWhite">
            <a:xfrm rot="-5400000">
              <a:off x="827" y="1318"/>
              <a:ext cx="87" cy="528"/>
            </a:xfrm>
            <a:prstGeom prst="bentConnector3">
              <a:avLst>
                <a:gd name="adj1" fmla="val 50000"/>
              </a:avLst>
            </a:prstGeom>
            <a:noFill/>
            <a:ln w="28575">
              <a:solidFill>
                <a:schemeClr val="tx1"/>
              </a:solidFill>
              <a:miter lim="800000"/>
              <a:headEnd/>
              <a:tailEnd/>
            </a:ln>
          </p:spPr>
        </p:cxnSp>
      </p:grpSp>
      <p:sp>
        <p:nvSpPr>
          <p:cNvPr id="40977" name="Line 50"/>
          <p:cNvSpPr>
            <a:spLocks noChangeShapeType="1"/>
          </p:cNvSpPr>
          <p:nvPr/>
        </p:nvSpPr>
        <p:spPr bwMode="auto">
          <a:xfrm>
            <a:off x="1384300" y="3213100"/>
            <a:ext cx="0" cy="368300"/>
          </a:xfrm>
          <a:prstGeom prst="line">
            <a:avLst/>
          </a:prstGeom>
          <a:noFill/>
          <a:ln w="28575">
            <a:solidFill>
              <a:schemeClr val="tx1"/>
            </a:solidFill>
            <a:round/>
            <a:headEnd type="stealth" w="med" len="sm"/>
            <a:tailEnd type="stealth" w="med" len="sm"/>
          </a:ln>
        </p:spPr>
        <p:txBody>
          <a:bodyPr/>
          <a:lstStyle/>
          <a:p>
            <a:endParaRPr lang="en-US"/>
          </a:p>
        </p:txBody>
      </p:sp>
      <p:sp>
        <p:nvSpPr>
          <p:cNvPr id="40978" name="Rectangle 51"/>
          <p:cNvSpPr>
            <a:spLocks noChangeAspect="1" noChangeArrowheads="1"/>
          </p:cNvSpPr>
          <p:nvPr/>
        </p:nvSpPr>
        <p:spPr bwMode="ltGray">
          <a:xfrm>
            <a:off x="1881188" y="4978400"/>
            <a:ext cx="1096962" cy="893763"/>
          </a:xfrm>
          <a:prstGeom prst="rect">
            <a:avLst/>
          </a:prstGeom>
          <a:solidFill>
            <a:schemeClr val="accent1"/>
          </a:solidFill>
          <a:ln w="12700">
            <a:solidFill>
              <a:schemeClr val="tx1"/>
            </a:solidFill>
            <a:miter lim="800000"/>
            <a:headEnd/>
            <a:tailEnd/>
          </a:ln>
        </p:spPr>
        <p:txBody>
          <a:bodyPr wrap="none" anchor="ctr"/>
          <a:lstStyle/>
          <a:p>
            <a:pPr defTabSz="457200"/>
            <a:endParaRPr lang="en-GB">
              <a:ea typeface="MS PGothic" pitchFamily="34" charset="-128"/>
            </a:endParaRPr>
          </a:p>
        </p:txBody>
      </p:sp>
      <p:pic>
        <p:nvPicPr>
          <p:cNvPr id="40979" name="Picture 52" descr="j0282718"/>
          <p:cNvPicPr>
            <a:picLocks noChangeAspect="1" noChangeArrowheads="1"/>
          </p:cNvPicPr>
          <p:nvPr/>
        </p:nvPicPr>
        <p:blipFill>
          <a:blip r:embed="rId3"/>
          <a:srcRect/>
          <a:stretch>
            <a:fillRect/>
          </a:stretch>
        </p:blipFill>
        <p:spPr bwMode="ltGray">
          <a:xfrm>
            <a:off x="1985963" y="5011738"/>
            <a:ext cx="887412" cy="827087"/>
          </a:xfrm>
          <a:prstGeom prst="rect">
            <a:avLst/>
          </a:prstGeom>
          <a:noFill/>
          <a:ln w="9525">
            <a:noFill/>
            <a:miter lim="800000"/>
            <a:headEnd/>
            <a:tailEnd/>
          </a:ln>
        </p:spPr>
      </p:pic>
      <p:sp>
        <p:nvSpPr>
          <p:cNvPr id="40980" name="Line 53"/>
          <p:cNvSpPr>
            <a:spLocks noChangeShapeType="1"/>
          </p:cNvSpPr>
          <p:nvPr/>
        </p:nvSpPr>
        <p:spPr bwMode="auto">
          <a:xfrm>
            <a:off x="2430463" y="4537075"/>
            <a:ext cx="0" cy="368300"/>
          </a:xfrm>
          <a:prstGeom prst="line">
            <a:avLst/>
          </a:prstGeom>
          <a:noFill/>
          <a:ln w="28575">
            <a:solidFill>
              <a:schemeClr val="tx1"/>
            </a:solidFill>
            <a:round/>
            <a:headEnd type="stealth" w="med" len="sm"/>
            <a:tailEnd type="stealth" w="med" len="sm"/>
          </a:ln>
        </p:spPr>
        <p:txBody>
          <a:bodyPr/>
          <a:lstStyle/>
          <a:p>
            <a:endParaRPr lang="en-US"/>
          </a:p>
        </p:txBody>
      </p:sp>
      <p:sp>
        <p:nvSpPr>
          <p:cNvPr id="40981" name="Rectangle 54"/>
          <p:cNvSpPr>
            <a:spLocks noChangeAspect="1" noChangeArrowheads="1"/>
          </p:cNvSpPr>
          <p:nvPr/>
        </p:nvSpPr>
        <p:spPr bwMode="ltGray">
          <a:xfrm>
            <a:off x="4040188" y="4978400"/>
            <a:ext cx="1096962" cy="893763"/>
          </a:xfrm>
          <a:prstGeom prst="rect">
            <a:avLst/>
          </a:prstGeom>
          <a:solidFill>
            <a:schemeClr val="accent1"/>
          </a:solidFill>
          <a:ln w="12700">
            <a:solidFill>
              <a:schemeClr val="tx1"/>
            </a:solidFill>
            <a:miter lim="800000"/>
            <a:headEnd/>
            <a:tailEnd/>
          </a:ln>
        </p:spPr>
        <p:txBody>
          <a:bodyPr wrap="none" anchor="ctr"/>
          <a:lstStyle/>
          <a:p>
            <a:pPr defTabSz="457200"/>
            <a:endParaRPr lang="en-GB">
              <a:ea typeface="MS PGothic" pitchFamily="34" charset="-128"/>
            </a:endParaRPr>
          </a:p>
        </p:txBody>
      </p:sp>
      <p:pic>
        <p:nvPicPr>
          <p:cNvPr id="40982" name="Picture 55" descr="j0282506"/>
          <p:cNvPicPr>
            <a:picLocks noChangeAspect="1" noChangeArrowheads="1"/>
          </p:cNvPicPr>
          <p:nvPr/>
        </p:nvPicPr>
        <p:blipFill>
          <a:blip r:embed="rId4"/>
          <a:srcRect/>
          <a:stretch>
            <a:fillRect/>
          </a:stretch>
        </p:blipFill>
        <p:spPr bwMode="ltGray">
          <a:xfrm>
            <a:off x="4173538" y="5067300"/>
            <a:ext cx="830262" cy="715963"/>
          </a:xfrm>
          <a:prstGeom prst="rect">
            <a:avLst/>
          </a:prstGeom>
          <a:noFill/>
          <a:ln w="9525">
            <a:noFill/>
            <a:miter lim="800000"/>
            <a:headEnd/>
            <a:tailEnd/>
          </a:ln>
        </p:spPr>
      </p:pic>
      <p:sp>
        <p:nvSpPr>
          <p:cNvPr id="40983" name="Line 56"/>
          <p:cNvSpPr>
            <a:spLocks noChangeShapeType="1"/>
          </p:cNvSpPr>
          <p:nvPr/>
        </p:nvSpPr>
        <p:spPr bwMode="auto">
          <a:xfrm>
            <a:off x="4589463" y="4549775"/>
            <a:ext cx="0" cy="368300"/>
          </a:xfrm>
          <a:prstGeom prst="line">
            <a:avLst/>
          </a:prstGeom>
          <a:noFill/>
          <a:ln w="28575">
            <a:solidFill>
              <a:schemeClr val="tx1"/>
            </a:solidFill>
            <a:round/>
            <a:headEnd type="stealth" w="med" len="sm"/>
            <a:tailEnd type="stealth" w="med" len="sm"/>
          </a:ln>
        </p:spPr>
        <p:txBody>
          <a:bodyPr/>
          <a:lstStyle/>
          <a:p>
            <a:endParaRPr lang="en-US"/>
          </a:p>
        </p:txBody>
      </p:sp>
      <p:sp>
        <p:nvSpPr>
          <p:cNvPr id="40984" name="Rectangle 57"/>
          <p:cNvSpPr>
            <a:spLocks noChangeAspect="1" noChangeArrowheads="1"/>
          </p:cNvSpPr>
          <p:nvPr/>
        </p:nvSpPr>
        <p:spPr bwMode="ltGray">
          <a:xfrm>
            <a:off x="6200775" y="4978400"/>
            <a:ext cx="1096963" cy="893763"/>
          </a:xfrm>
          <a:prstGeom prst="rect">
            <a:avLst/>
          </a:prstGeom>
          <a:solidFill>
            <a:schemeClr val="accent1"/>
          </a:solidFill>
          <a:ln w="12700">
            <a:solidFill>
              <a:schemeClr val="tx1"/>
            </a:solidFill>
            <a:miter lim="800000"/>
            <a:headEnd/>
            <a:tailEnd/>
          </a:ln>
        </p:spPr>
        <p:txBody>
          <a:bodyPr wrap="none" anchor="ctr"/>
          <a:lstStyle/>
          <a:p>
            <a:pPr defTabSz="457200"/>
            <a:endParaRPr lang="en-GB">
              <a:ea typeface="MS PGothic" pitchFamily="34" charset="-128"/>
            </a:endParaRPr>
          </a:p>
        </p:txBody>
      </p:sp>
      <p:pic>
        <p:nvPicPr>
          <p:cNvPr id="40985" name="Picture 58" descr="j0282524"/>
          <p:cNvPicPr>
            <a:picLocks noChangeAspect="1" noChangeArrowheads="1"/>
          </p:cNvPicPr>
          <p:nvPr/>
        </p:nvPicPr>
        <p:blipFill>
          <a:blip r:embed="rId5"/>
          <a:srcRect/>
          <a:stretch>
            <a:fillRect/>
          </a:stretch>
        </p:blipFill>
        <p:spPr bwMode="ltGray">
          <a:xfrm>
            <a:off x="6305550" y="5145088"/>
            <a:ext cx="885825" cy="560387"/>
          </a:xfrm>
          <a:prstGeom prst="rect">
            <a:avLst/>
          </a:prstGeom>
          <a:noFill/>
          <a:ln w="9525">
            <a:noFill/>
            <a:miter lim="800000"/>
            <a:headEnd/>
            <a:tailEnd/>
          </a:ln>
        </p:spPr>
      </p:pic>
      <p:sp>
        <p:nvSpPr>
          <p:cNvPr id="40986" name="Line 59"/>
          <p:cNvSpPr>
            <a:spLocks noChangeShapeType="1"/>
          </p:cNvSpPr>
          <p:nvPr/>
        </p:nvSpPr>
        <p:spPr bwMode="auto">
          <a:xfrm>
            <a:off x="6748463" y="4537075"/>
            <a:ext cx="0" cy="368300"/>
          </a:xfrm>
          <a:prstGeom prst="line">
            <a:avLst/>
          </a:prstGeom>
          <a:noFill/>
          <a:ln w="28575">
            <a:solidFill>
              <a:schemeClr val="tx1"/>
            </a:solidFill>
            <a:round/>
            <a:headEnd type="stealth" w="med" len="sm"/>
            <a:tailEnd type="stealth" w="med" len="sm"/>
          </a:ln>
        </p:spPr>
        <p:txBody>
          <a:bodyPr/>
          <a:lstStyle/>
          <a:p>
            <a:endParaRPr lang="en-US"/>
          </a:p>
        </p:txBody>
      </p:sp>
      <p:sp>
        <p:nvSpPr>
          <p:cNvPr id="2" name="Slide Number Placeholder 1"/>
          <p:cNvSpPr>
            <a:spLocks noGrp="1"/>
          </p:cNvSpPr>
          <p:nvPr>
            <p:ph type="sldNum" sz="quarter" idx="4294967295"/>
          </p:nvPr>
        </p:nvSpPr>
        <p:spPr>
          <a:xfrm>
            <a:off x="307975" y="6256338"/>
            <a:ext cx="2133600" cy="365125"/>
          </a:xfrm>
          <a:prstGeom prst="rect">
            <a:avLst/>
          </a:prstGeom>
        </p:spPr>
        <p:txBody>
          <a:bodyPr/>
          <a:lstStyle/>
          <a:p>
            <a:pPr>
              <a:defRPr/>
            </a:pPr>
            <a:fld id="{6FDA76CF-06AD-4F23-88AD-71B74013112B}" type="slidenum">
              <a:rPr lang="en-US" smtClean="0"/>
              <a:pPr>
                <a:defRPr/>
              </a:pPr>
              <a:t>34</a:t>
            </a:fld>
            <a:endParaRPr lang="en-US" dirty="0"/>
          </a:p>
        </p:txBody>
      </p:sp>
    </p:spTree>
    <p:extLst>
      <p:ext uri="{BB962C8B-B14F-4D97-AF65-F5344CB8AC3E}">
        <p14:creationId xmlns:p14="http://schemas.microsoft.com/office/powerpoint/2010/main" val="146883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Text Placeholder 6"/>
          <p:cNvSpPr>
            <a:spLocks noGrp="1"/>
          </p:cNvSpPr>
          <p:nvPr>
            <p:ph type="body" sz="quarter" idx="13"/>
          </p:nvPr>
        </p:nvSpPr>
        <p:spPr/>
        <p:txBody>
          <a:bodyPr/>
          <a:lstStyle/>
          <a:p>
            <a:r>
              <a:rPr lang="en-US" dirty="0"/>
              <a:t>Bulleted List / 22pt / use triangle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7217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Use Cases</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0816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Spare slides</a:t>
            </a:r>
            <a:endParaRPr lang="en-US" dirty="0"/>
          </a:p>
        </p:txBody>
      </p:sp>
      <p:sp>
        <p:nvSpPr>
          <p:cNvPr id="3" name="Text Placeholder 2"/>
          <p:cNvSpPr>
            <a:spLocks noGrp="1"/>
          </p:cNvSpPr>
          <p:nvPr>
            <p:ph type="body" sz="quarter" idx="10"/>
          </p:nvPr>
        </p:nvSpPr>
        <p:spPr/>
        <p:txBody>
          <a:bodyPr/>
          <a:lstStyle/>
          <a:p>
            <a:r>
              <a:rPr lang="en-US" smtClean="0"/>
              <a:t>Slide Divider Subtitle</a:t>
            </a:r>
            <a:endParaRPr lang="en-US" dirty="0"/>
          </a:p>
        </p:txBody>
      </p:sp>
    </p:spTree>
    <p:extLst>
      <p:ext uri="{BB962C8B-B14F-4D97-AF65-F5344CB8AC3E}">
        <p14:creationId xmlns:p14="http://schemas.microsoft.com/office/powerpoint/2010/main" val="305259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Data Platform </a:t>
            </a:r>
            <a:r>
              <a:rPr lang="en-US" altLang="en-US" dirty="0"/>
              <a:t>for Strategic Integration</a:t>
            </a:r>
            <a:endParaRPr lang="en-US" dirty="0"/>
          </a:p>
        </p:txBody>
      </p:sp>
      <p:sp>
        <p:nvSpPr>
          <p:cNvPr id="3" name="Content Placeholder 2"/>
          <p:cNvSpPr>
            <a:spLocks noGrp="1"/>
          </p:cNvSpPr>
          <p:nvPr>
            <p:ph idx="1"/>
          </p:nvPr>
        </p:nvSpPr>
        <p:spPr>
          <a:xfrm>
            <a:off x="468774" y="1287684"/>
            <a:ext cx="8305800" cy="4962645"/>
          </a:xfrm>
        </p:spPr>
        <p:txBody>
          <a:bodyPr/>
          <a:lstStyle/>
          <a:p>
            <a:pPr>
              <a:lnSpc>
                <a:spcPct val="150000"/>
              </a:lnSpc>
            </a:pPr>
            <a:r>
              <a:rPr lang="en-US" sz="2400" dirty="0" smtClean="0"/>
              <a:t>Adapters for connectivity</a:t>
            </a:r>
          </a:p>
          <a:p>
            <a:pPr>
              <a:lnSpc>
                <a:spcPct val="150000"/>
              </a:lnSpc>
            </a:pPr>
            <a:r>
              <a:rPr lang="en-US" sz="2400" dirty="0" smtClean="0"/>
              <a:t>Synchronous and asynchronous message patterns</a:t>
            </a:r>
          </a:p>
          <a:p>
            <a:pPr>
              <a:lnSpc>
                <a:spcPct val="150000"/>
              </a:lnSpc>
            </a:pPr>
            <a:r>
              <a:rPr lang="en-US" sz="2400" dirty="0" smtClean="0"/>
              <a:t>Rule based routing</a:t>
            </a:r>
          </a:p>
          <a:p>
            <a:pPr>
              <a:lnSpc>
                <a:spcPct val="150000"/>
              </a:lnSpc>
            </a:pPr>
            <a:r>
              <a:rPr lang="en-US" sz="2400" dirty="0" smtClean="0"/>
              <a:t>Orchestration of business processes</a:t>
            </a:r>
          </a:p>
          <a:p>
            <a:pPr>
              <a:lnSpc>
                <a:spcPct val="150000"/>
              </a:lnSpc>
            </a:pPr>
            <a:r>
              <a:rPr lang="en-US" sz="2400" dirty="0" smtClean="0"/>
              <a:t>Graphical tools for high productivity</a:t>
            </a:r>
          </a:p>
          <a:p>
            <a:pPr>
              <a:lnSpc>
                <a:spcPct val="150000"/>
              </a:lnSpc>
            </a:pPr>
            <a:r>
              <a:rPr lang="en-US" sz="2400" dirty="0" smtClean="0"/>
              <a:t>Embedded data store for high performance and guaranteed delivery</a:t>
            </a:r>
          </a:p>
          <a:p>
            <a:pPr>
              <a:lnSpc>
                <a:spcPct val="150000"/>
              </a:lnSpc>
            </a:pPr>
            <a:r>
              <a:rPr lang="en-US" sz="2400" dirty="0" smtClean="0"/>
              <a:t>Governance and advanced system management</a:t>
            </a:r>
          </a:p>
          <a:p>
            <a:pPr>
              <a:lnSpc>
                <a:spcPct val="150000"/>
              </a:lnSpc>
            </a:pPr>
            <a:r>
              <a:rPr lang="en-US" sz="2400" dirty="0" smtClean="0"/>
              <a:t>Scalable and robust</a:t>
            </a:r>
            <a:endParaRPr lang="en-US" sz="2400" dirty="0"/>
          </a:p>
        </p:txBody>
      </p:sp>
    </p:spTree>
    <p:extLst>
      <p:ext uri="{BB962C8B-B14F-4D97-AF65-F5344CB8AC3E}">
        <p14:creationId xmlns:p14="http://schemas.microsoft.com/office/powerpoint/2010/main" val="192120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a:t>
            </a:r>
            <a:endParaRPr lang="en-US" dirty="0"/>
          </a:p>
        </p:txBody>
      </p:sp>
      <p:sp>
        <p:nvSpPr>
          <p:cNvPr id="3" name="Content Placeholder 2"/>
          <p:cNvSpPr>
            <a:spLocks noGrp="1"/>
          </p:cNvSpPr>
          <p:nvPr>
            <p:ph idx="1"/>
          </p:nvPr>
        </p:nvSpPr>
        <p:spPr/>
        <p:txBody>
          <a:bodyPr/>
          <a:lstStyle/>
          <a:p>
            <a:pPr>
              <a:lnSpc>
                <a:spcPct val="100000"/>
              </a:lnSpc>
            </a:pPr>
            <a:r>
              <a:rPr lang="en-US" dirty="0" smtClean="0"/>
              <a:t>Exchange of data between applications</a:t>
            </a:r>
          </a:p>
          <a:p>
            <a:pPr>
              <a:lnSpc>
                <a:spcPct val="100000"/>
              </a:lnSpc>
            </a:pPr>
            <a:r>
              <a:rPr lang="en-US" dirty="0" smtClean="0"/>
              <a:t>Store and Forward – guaranteed delivery</a:t>
            </a:r>
          </a:p>
          <a:p>
            <a:pPr>
              <a:lnSpc>
                <a:spcPct val="100000"/>
              </a:lnSpc>
            </a:pPr>
            <a:r>
              <a:rPr lang="en-US" dirty="0" smtClean="0"/>
              <a:t>Single transactions or batch files</a:t>
            </a:r>
          </a:p>
          <a:p>
            <a:pPr>
              <a:lnSpc>
                <a:spcPct val="100000"/>
              </a:lnSpc>
            </a:pPr>
            <a:r>
              <a:rPr lang="en-US" dirty="0" smtClean="0"/>
              <a:t>Interface </a:t>
            </a:r>
            <a:r>
              <a:rPr lang="en-US" dirty="0"/>
              <a:t>Engine is the hub</a:t>
            </a:r>
          </a:p>
          <a:p>
            <a:pPr>
              <a:lnSpc>
                <a:spcPct val="100000"/>
              </a:lnSpc>
            </a:pPr>
            <a:r>
              <a:rPr lang="en-US" dirty="0"/>
              <a:t>Messaging and batch file processing</a:t>
            </a:r>
          </a:p>
          <a:p>
            <a:pPr lvl="1">
              <a:lnSpc>
                <a:spcPct val="100000"/>
              </a:lnSpc>
            </a:pPr>
            <a:r>
              <a:rPr lang="en-US" dirty="0"/>
              <a:t>X12, EDIFACT, HL7, DICOM, ASTM, XML</a:t>
            </a:r>
          </a:p>
          <a:p>
            <a:pPr lvl="1">
              <a:lnSpc>
                <a:spcPct val="100000"/>
              </a:lnSpc>
            </a:pPr>
            <a:r>
              <a:rPr lang="en-US" dirty="0"/>
              <a:t>TCP, file, http:, MQ, </a:t>
            </a:r>
            <a:r>
              <a:rPr lang="en-US" dirty="0" smtClean="0"/>
              <a:t>JMS, XML, JSON</a:t>
            </a:r>
          </a:p>
          <a:p>
            <a:pPr>
              <a:lnSpc>
                <a:spcPct val="100000"/>
              </a:lnSpc>
            </a:pPr>
            <a:r>
              <a:rPr lang="en-US" dirty="0" smtClean="0"/>
              <a:t>Synchronous requests</a:t>
            </a:r>
          </a:p>
          <a:p>
            <a:pPr lvl="1">
              <a:lnSpc>
                <a:spcPct val="100000"/>
              </a:lnSpc>
            </a:pPr>
            <a:r>
              <a:rPr lang="en-US" dirty="0" smtClean="0"/>
              <a:t>WS-*, SOAP, REST</a:t>
            </a:r>
            <a:endParaRPr lang="en-US" dirty="0"/>
          </a:p>
          <a:p>
            <a:pPr>
              <a:lnSpc>
                <a:spcPct val="100000"/>
              </a:lnSpc>
            </a:pPr>
            <a:r>
              <a:rPr lang="en-US" dirty="0"/>
              <a:t>Critical resource to the whole enterprise</a:t>
            </a:r>
          </a:p>
          <a:p>
            <a:pPr>
              <a:lnSpc>
                <a:spcPct val="100000"/>
              </a:lnSpc>
            </a:pPr>
            <a:r>
              <a:rPr lang="en-US" dirty="0" smtClean="0"/>
              <a:t>Connection to existing enterprise </a:t>
            </a:r>
            <a:r>
              <a:rPr lang="en-US" dirty="0"/>
              <a:t>message networks such as JMS or MQ</a:t>
            </a:r>
          </a:p>
          <a:p>
            <a:endParaRPr lang="en-US" dirty="0" smtClean="0"/>
          </a:p>
          <a:p>
            <a:endParaRPr lang="en-US" dirty="0"/>
          </a:p>
        </p:txBody>
      </p:sp>
    </p:spTree>
    <p:extLst>
      <p:ext uri="{BB962C8B-B14F-4D97-AF65-F5344CB8AC3E}">
        <p14:creationId xmlns:p14="http://schemas.microsoft.com/office/powerpoint/2010/main" val="4225355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Enterprise Application Integration</a:t>
            </a:r>
          </a:p>
        </p:txBody>
      </p:sp>
      <p:pic>
        <p:nvPicPr>
          <p:cNvPr id="4099" name="Content Placeholder 3" descr="ensemble.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1752600"/>
            <a:ext cx="4191000" cy="4049713"/>
          </a:xfrm>
        </p:spPr>
      </p:pic>
      <p:sp>
        <p:nvSpPr>
          <p:cNvPr id="5" name="Content Placeholder 2"/>
          <p:cNvSpPr txBox="1">
            <a:spLocks/>
          </p:cNvSpPr>
          <p:nvPr/>
        </p:nvSpPr>
        <p:spPr bwMode="auto">
          <a:xfrm>
            <a:off x="4191000" y="1524001"/>
            <a:ext cx="4953000" cy="4754562"/>
          </a:xfrm>
          <a:prstGeom prst="rect">
            <a:avLst/>
          </a:prstGeom>
          <a:noFill/>
          <a:ln w="9525">
            <a:noFill/>
            <a:miter lim="800000"/>
            <a:headEnd/>
            <a:tailEnd/>
          </a:ln>
        </p:spPr>
        <p:txBody>
          <a:bodyPr/>
          <a:lstStyle/>
          <a:p>
            <a:pPr marL="342900" indent="-342900">
              <a:lnSpc>
                <a:spcPct val="150000"/>
              </a:lnSpc>
              <a:spcBef>
                <a:spcPct val="20000"/>
              </a:spcBef>
              <a:buFont typeface="Arial" charset="0"/>
              <a:buChar char="•"/>
              <a:defRPr/>
            </a:pPr>
            <a:r>
              <a:rPr lang="en-US" sz="2400" dirty="0" smtClean="0"/>
              <a:t>EDI and messaging</a:t>
            </a:r>
          </a:p>
          <a:p>
            <a:pPr marL="342900" indent="-342900">
              <a:lnSpc>
                <a:spcPct val="150000"/>
              </a:lnSpc>
              <a:spcBef>
                <a:spcPct val="20000"/>
              </a:spcBef>
              <a:buFont typeface="Arial" charset="0"/>
              <a:buChar char="•"/>
              <a:defRPr/>
            </a:pPr>
            <a:r>
              <a:rPr lang="en-US" sz="2400" dirty="0" smtClean="0"/>
              <a:t>Data Aggregation</a:t>
            </a:r>
            <a:endParaRPr lang="en-US" sz="2400" dirty="0"/>
          </a:p>
          <a:p>
            <a:pPr marL="342900" indent="-342900">
              <a:lnSpc>
                <a:spcPct val="150000"/>
              </a:lnSpc>
              <a:spcBef>
                <a:spcPct val="20000"/>
              </a:spcBef>
              <a:buFont typeface="Arial" charset="0"/>
              <a:buChar char="•"/>
              <a:defRPr/>
            </a:pPr>
            <a:r>
              <a:rPr lang="en-US" sz="2400" dirty="0"/>
              <a:t>Enterprise Service </a:t>
            </a:r>
            <a:r>
              <a:rPr lang="en-US" sz="2400" dirty="0" smtClean="0"/>
              <a:t>Bus</a:t>
            </a:r>
          </a:p>
          <a:p>
            <a:pPr marL="342900" indent="-342900">
              <a:lnSpc>
                <a:spcPct val="150000"/>
              </a:lnSpc>
              <a:spcBef>
                <a:spcPct val="20000"/>
              </a:spcBef>
              <a:buFont typeface="Arial" charset="0"/>
              <a:buChar char="•"/>
              <a:defRPr/>
            </a:pPr>
            <a:r>
              <a:rPr lang="en-US" sz="2400" dirty="0" smtClean="0"/>
              <a:t>SOA and EDA</a:t>
            </a:r>
            <a:endParaRPr lang="en-US" sz="2400" dirty="0"/>
          </a:p>
          <a:p>
            <a:pPr marL="342900" indent="-342900">
              <a:lnSpc>
                <a:spcPct val="150000"/>
              </a:lnSpc>
              <a:spcBef>
                <a:spcPct val="20000"/>
              </a:spcBef>
              <a:buFont typeface="Arial" charset="0"/>
              <a:buChar char="•"/>
              <a:defRPr/>
            </a:pPr>
            <a:r>
              <a:rPr lang="en-US" sz="2400" dirty="0"/>
              <a:t>Business Process </a:t>
            </a:r>
            <a:r>
              <a:rPr lang="en-US" sz="2400" dirty="0" smtClean="0"/>
              <a:t>Orchestration</a:t>
            </a:r>
            <a:endParaRPr lang="en-US" sz="2400" dirty="0"/>
          </a:p>
          <a:p>
            <a:pPr marL="342900" indent="-342900">
              <a:lnSpc>
                <a:spcPct val="150000"/>
              </a:lnSpc>
              <a:spcBef>
                <a:spcPct val="20000"/>
              </a:spcBef>
              <a:buFont typeface="Arial" charset="0"/>
              <a:buChar char="•"/>
              <a:defRPr/>
            </a:pPr>
            <a:r>
              <a:rPr lang="en-US" sz="2400" dirty="0"/>
              <a:t>Composite Application Development</a:t>
            </a:r>
          </a:p>
          <a:p>
            <a:pPr marL="342900" indent="-342900">
              <a:lnSpc>
                <a:spcPct val="150000"/>
              </a:lnSpc>
              <a:spcBef>
                <a:spcPct val="20000"/>
              </a:spcBef>
              <a:buFont typeface="Arial" charset="0"/>
              <a:buChar char="•"/>
              <a:defRPr/>
            </a:pPr>
            <a:r>
              <a:rPr lang="en-US" sz="2400" dirty="0" smtClean="0"/>
              <a:t>Real Time Analytics</a:t>
            </a:r>
          </a:p>
        </p:txBody>
      </p:sp>
    </p:spTree>
    <p:extLst>
      <p:ext uri="{BB962C8B-B14F-4D97-AF65-F5344CB8AC3E}">
        <p14:creationId xmlns:p14="http://schemas.microsoft.com/office/powerpoint/2010/main" val="41982327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p:txBody>
          <a:bodyPr/>
          <a:lstStyle/>
          <a:p>
            <a:pPr eaLnBrk="1" hangingPunct="1"/>
            <a:r>
              <a:rPr smtClean="0">
                <a:solidFill>
                  <a:schemeClr val="tx1"/>
                </a:solidFill>
              </a:rPr>
              <a:t>Ensemble Architecture</a:t>
            </a:r>
          </a:p>
        </p:txBody>
      </p:sp>
      <p:grpSp>
        <p:nvGrpSpPr>
          <p:cNvPr id="43010" name="Group 3"/>
          <p:cNvGrpSpPr>
            <a:grpSpLocks/>
          </p:cNvGrpSpPr>
          <p:nvPr/>
        </p:nvGrpSpPr>
        <p:grpSpPr bwMode="auto">
          <a:xfrm>
            <a:off x="212725" y="3170238"/>
            <a:ext cx="1311275" cy="1489075"/>
            <a:chOff x="134" y="1997"/>
            <a:chExt cx="826" cy="938"/>
          </a:xfrm>
        </p:grpSpPr>
        <p:sp>
          <p:nvSpPr>
            <p:cNvPr id="73732" name="Rectangle 4"/>
            <p:cNvSpPr>
              <a:spLocks noChangeArrowheads="1"/>
            </p:cNvSpPr>
            <p:nvPr/>
          </p:nvSpPr>
          <p:spPr bwMode="auto">
            <a:xfrm>
              <a:off x="291" y="1997"/>
              <a:ext cx="279" cy="231"/>
            </a:xfrm>
            <a:prstGeom prst="rect">
              <a:avLst/>
            </a:prstGeom>
            <a:noFill/>
            <a:ln w="12700">
              <a:noFill/>
              <a:miter lim="800000"/>
              <a:headEnd/>
              <a:tailEnd/>
            </a:ln>
            <a:effectLst/>
          </p:spPr>
          <p:txBody>
            <a:bodyPr wrap="none" lIns="0" rIns="45720" anchor="ctr">
              <a:spAutoFit/>
            </a:bodyPr>
            <a:lstStyle/>
            <a:p>
              <a:pPr algn="r" defTabSz="457200">
                <a:defRPr/>
              </a:pPr>
              <a:r>
                <a:rPr lang="en-US">
                  <a:effectLst>
                    <a:outerShdw blurRad="38100" dist="38100" dir="2700000" algn="tl">
                      <a:srgbClr val="C0C0C0"/>
                    </a:outerShdw>
                  </a:effectLst>
                  <a:latin typeface="Arial Narrow" pitchFamily="34" charset="0"/>
                  <a:cs typeface="+mn-cs"/>
                </a:rPr>
                <a:t>Data</a:t>
              </a:r>
            </a:p>
          </p:txBody>
        </p:sp>
        <p:sp>
          <p:nvSpPr>
            <p:cNvPr id="73733" name="Rectangle 5"/>
            <p:cNvSpPr>
              <a:spLocks noChangeArrowheads="1"/>
            </p:cNvSpPr>
            <p:nvPr/>
          </p:nvSpPr>
          <p:spPr bwMode="auto">
            <a:xfrm>
              <a:off x="271" y="2230"/>
              <a:ext cx="299" cy="231"/>
            </a:xfrm>
            <a:prstGeom prst="rect">
              <a:avLst/>
            </a:prstGeom>
            <a:noFill/>
            <a:ln w="12700">
              <a:noFill/>
              <a:miter lim="800000"/>
              <a:headEnd/>
              <a:tailEnd/>
            </a:ln>
            <a:effectLst/>
          </p:spPr>
          <p:txBody>
            <a:bodyPr wrap="none" lIns="0" rIns="45720" anchor="ctr">
              <a:spAutoFit/>
            </a:bodyPr>
            <a:lstStyle/>
            <a:p>
              <a:pPr algn="r" defTabSz="457200">
                <a:defRPr/>
              </a:pPr>
              <a:r>
                <a:rPr lang="en-US">
                  <a:effectLst>
                    <a:outerShdw blurRad="38100" dist="38100" dir="2700000" algn="tl">
                      <a:srgbClr val="C0C0C0"/>
                    </a:outerShdw>
                  </a:effectLst>
                  <a:latin typeface="Arial Narrow" pitchFamily="34" charset="0"/>
                  <a:cs typeface="+mn-cs"/>
                </a:rPr>
                <a:t>Apps</a:t>
              </a:r>
            </a:p>
          </p:txBody>
        </p:sp>
        <p:sp>
          <p:nvSpPr>
            <p:cNvPr id="73734" name="Rectangle 6"/>
            <p:cNvSpPr>
              <a:spLocks noChangeArrowheads="1"/>
            </p:cNvSpPr>
            <p:nvPr/>
          </p:nvSpPr>
          <p:spPr bwMode="auto">
            <a:xfrm>
              <a:off x="278" y="2473"/>
              <a:ext cx="292" cy="231"/>
            </a:xfrm>
            <a:prstGeom prst="rect">
              <a:avLst/>
            </a:prstGeom>
            <a:noFill/>
            <a:ln w="12700">
              <a:noFill/>
              <a:miter lim="800000"/>
              <a:headEnd/>
              <a:tailEnd/>
            </a:ln>
            <a:effectLst/>
          </p:spPr>
          <p:txBody>
            <a:bodyPr wrap="none" lIns="0" rIns="45720" anchor="ctr">
              <a:spAutoFit/>
            </a:bodyPr>
            <a:lstStyle/>
            <a:p>
              <a:pPr algn="r" defTabSz="457200">
                <a:defRPr/>
              </a:pPr>
              <a:r>
                <a:rPr lang="en-US">
                  <a:effectLst>
                    <a:outerShdw blurRad="38100" dist="38100" dir="2700000" algn="tl">
                      <a:srgbClr val="C0C0C0"/>
                    </a:outerShdw>
                  </a:effectLst>
                  <a:latin typeface="Arial Narrow" pitchFamily="34" charset="0"/>
                  <a:cs typeface="+mn-cs"/>
                </a:rPr>
                <a:t>Tech</a:t>
              </a:r>
            </a:p>
          </p:txBody>
        </p:sp>
        <p:sp>
          <p:nvSpPr>
            <p:cNvPr id="73735" name="Rectangle 7"/>
            <p:cNvSpPr>
              <a:spLocks noChangeArrowheads="1"/>
            </p:cNvSpPr>
            <p:nvPr/>
          </p:nvSpPr>
          <p:spPr bwMode="auto">
            <a:xfrm>
              <a:off x="134" y="2704"/>
              <a:ext cx="436" cy="231"/>
            </a:xfrm>
            <a:prstGeom prst="rect">
              <a:avLst/>
            </a:prstGeom>
            <a:noFill/>
            <a:ln w="12700">
              <a:noFill/>
              <a:miter lim="800000"/>
              <a:headEnd/>
              <a:tailEnd/>
            </a:ln>
            <a:effectLst/>
          </p:spPr>
          <p:txBody>
            <a:bodyPr wrap="none" lIns="0" rIns="45720" anchor="ctr">
              <a:spAutoFit/>
            </a:bodyPr>
            <a:lstStyle/>
            <a:p>
              <a:pPr algn="r" defTabSz="457200">
                <a:defRPr/>
              </a:pPr>
              <a:r>
                <a:rPr lang="en-US">
                  <a:effectLst>
                    <a:outerShdw blurRad="38100" dist="38100" dir="2700000" algn="tl">
                      <a:srgbClr val="C0C0C0"/>
                    </a:outerShdw>
                  </a:effectLst>
                  <a:latin typeface="Arial Narrow" pitchFamily="34" charset="0"/>
                  <a:cs typeface="+mn-cs"/>
                </a:rPr>
                <a:t>Custom</a:t>
              </a:r>
            </a:p>
          </p:txBody>
        </p:sp>
        <p:cxnSp>
          <p:nvCxnSpPr>
            <p:cNvPr id="43077" name="AutoShape 8"/>
            <p:cNvCxnSpPr>
              <a:cxnSpLocks noChangeShapeType="1"/>
              <a:stCxn id="73732" idx="3"/>
              <a:endCxn id="73740" idx="2"/>
            </p:cNvCxnSpPr>
            <p:nvPr/>
          </p:nvCxnSpPr>
          <p:spPr bwMode="blackWhite">
            <a:xfrm>
              <a:off x="570" y="2113"/>
              <a:ext cx="160" cy="354"/>
            </a:xfrm>
            <a:prstGeom prst="bentConnector3">
              <a:avLst>
                <a:gd name="adj1" fmla="val 49375"/>
              </a:avLst>
            </a:prstGeom>
            <a:noFill/>
            <a:ln w="22225">
              <a:solidFill>
                <a:schemeClr val="tx1"/>
              </a:solidFill>
              <a:miter lim="800000"/>
              <a:headEnd type="triangle" w="med" len="sm"/>
              <a:tailEnd type="none" w="med" len="sm"/>
            </a:ln>
          </p:spPr>
        </p:cxnSp>
        <p:cxnSp>
          <p:nvCxnSpPr>
            <p:cNvPr id="43078" name="AutoShape 9"/>
            <p:cNvCxnSpPr>
              <a:cxnSpLocks noChangeShapeType="1"/>
              <a:stCxn id="73733" idx="3"/>
              <a:endCxn id="73740" idx="2"/>
            </p:cNvCxnSpPr>
            <p:nvPr/>
          </p:nvCxnSpPr>
          <p:spPr bwMode="blackWhite">
            <a:xfrm>
              <a:off x="570" y="2346"/>
              <a:ext cx="160" cy="121"/>
            </a:xfrm>
            <a:prstGeom prst="bentConnector3">
              <a:avLst>
                <a:gd name="adj1" fmla="val 49375"/>
              </a:avLst>
            </a:prstGeom>
            <a:noFill/>
            <a:ln w="22225">
              <a:solidFill>
                <a:schemeClr val="tx1"/>
              </a:solidFill>
              <a:miter lim="800000"/>
              <a:headEnd type="triangle" w="med" len="sm"/>
              <a:tailEnd type="none" w="med" len="sm"/>
            </a:ln>
          </p:spPr>
        </p:cxnSp>
        <p:cxnSp>
          <p:nvCxnSpPr>
            <p:cNvPr id="43079" name="AutoShape 10"/>
            <p:cNvCxnSpPr>
              <a:cxnSpLocks noChangeShapeType="1"/>
              <a:stCxn id="73734" idx="3"/>
              <a:endCxn id="73740" idx="2"/>
            </p:cNvCxnSpPr>
            <p:nvPr/>
          </p:nvCxnSpPr>
          <p:spPr bwMode="blackWhite">
            <a:xfrm flipV="1">
              <a:off x="570" y="2467"/>
              <a:ext cx="160" cy="122"/>
            </a:xfrm>
            <a:prstGeom prst="bentConnector3">
              <a:avLst>
                <a:gd name="adj1" fmla="val 50000"/>
              </a:avLst>
            </a:prstGeom>
            <a:noFill/>
            <a:ln w="22225">
              <a:solidFill>
                <a:schemeClr val="tx1"/>
              </a:solidFill>
              <a:miter lim="800000"/>
              <a:headEnd type="triangle" w="med" len="sm"/>
              <a:tailEnd type="none" w="med" len="sm"/>
            </a:ln>
          </p:spPr>
        </p:cxnSp>
        <p:cxnSp>
          <p:nvCxnSpPr>
            <p:cNvPr id="43080" name="AutoShape 11"/>
            <p:cNvCxnSpPr>
              <a:cxnSpLocks noChangeShapeType="1"/>
              <a:stCxn id="73735" idx="3"/>
              <a:endCxn id="73740" idx="2"/>
            </p:cNvCxnSpPr>
            <p:nvPr/>
          </p:nvCxnSpPr>
          <p:spPr bwMode="blackWhite">
            <a:xfrm flipV="1">
              <a:off x="570" y="2467"/>
              <a:ext cx="160" cy="353"/>
            </a:xfrm>
            <a:prstGeom prst="bentConnector3">
              <a:avLst>
                <a:gd name="adj1" fmla="val 50000"/>
              </a:avLst>
            </a:prstGeom>
            <a:noFill/>
            <a:ln w="22225">
              <a:solidFill>
                <a:schemeClr val="tx1"/>
              </a:solidFill>
              <a:miter lim="800000"/>
              <a:headEnd type="triangle" w="med" len="sm"/>
              <a:tailEnd type="none" w="med" len="sm"/>
            </a:ln>
          </p:spPr>
        </p:cxnSp>
        <p:sp>
          <p:nvSpPr>
            <p:cNvPr id="73740" name="AutoShape 12"/>
            <p:cNvSpPr>
              <a:spLocks noChangeArrowheads="1"/>
            </p:cNvSpPr>
            <p:nvPr/>
          </p:nvSpPr>
          <p:spPr bwMode="blackWhite">
            <a:xfrm rot="5400000" flipH="1">
              <a:off x="407" y="2352"/>
              <a:ext cx="876" cy="230"/>
            </a:xfrm>
            <a:prstGeom prst="roundRect">
              <a:avLst>
                <a:gd name="adj" fmla="val 16667"/>
              </a:avLst>
            </a:prstGeom>
            <a:gradFill rotWithShape="1">
              <a:gsLst>
                <a:gs pos="0">
                  <a:srgbClr val="BAB600"/>
                </a:gs>
                <a:gs pos="50000">
                  <a:srgbClr val="FFFFFF"/>
                </a:gs>
                <a:gs pos="100000">
                  <a:srgbClr val="BAB600"/>
                </a:gs>
              </a:gsLst>
              <a:lin ang="2700000" scaled="1"/>
            </a:gradFill>
            <a:ln w="12700" algn="ctr">
              <a:solidFill>
                <a:schemeClr val="tx1"/>
              </a:solidFill>
              <a:round/>
              <a:headEnd/>
              <a:tailEnd/>
            </a:ln>
            <a:effectLst>
              <a:outerShdw dist="35921" dir="2700000" algn="ctr" rotWithShape="0">
                <a:schemeClr val="bg2"/>
              </a:outerShdw>
            </a:effectLst>
          </p:spPr>
          <p:txBody>
            <a:bodyPr anchor="ctr" anchorCtr="1"/>
            <a:lstStyle/>
            <a:p>
              <a:pPr algn="ctr" defTabSz="457200">
                <a:defRPr/>
              </a:pPr>
              <a:r>
                <a:rPr lang="en-US" sz="2000" b="1">
                  <a:latin typeface="Arial Narrow" pitchFamily="34" charset="0"/>
                  <a:cs typeface="+mn-cs"/>
                </a:rPr>
                <a:t>Adapters</a:t>
              </a:r>
            </a:p>
          </p:txBody>
        </p:sp>
      </p:grpSp>
      <p:grpSp>
        <p:nvGrpSpPr>
          <p:cNvPr id="43011" name="Group 13"/>
          <p:cNvGrpSpPr>
            <a:grpSpLocks/>
          </p:cNvGrpSpPr>
          <p:nvPr/>
        </p:nvGrpSpPr>
        <p:grpSpPr bwMode="auto">
          <a:xfrm>
            <a:off x="234950" y="1592263"/>
            <a:ext cx="1489075" cy="1390650"/>
            <a:chOff x="148" y="1003"/>
            <a:chExt cx="938" cy="876"/>
          </a:xfrm>
        </p:grpSpPr>
        <p:sp>
          <p:nvSpPr>
            <p:cNvPr id="73742" name="Rectangle 14"/>
            <p:cNvSpPr>
              <a:spLocks noChangeArrowheads="1"/>
            </p:cNvSpPr>
            <p:nvPr/>
          </p:nvSpPr>
          <p:spPr bwMode="auto">
            <a:xfrm>
              <a:off x="266" y="1091"/>
              <a:ext cx="430" cy="231"/>
            </a:xfrm>
            <a:prstGeom prst="rect">
              <a:avLst/>
            </a:prstGeom>
            <a:noFill/>
            <a:ln w="12700">
              <a:noFill/>
              <a:miter lim="800000"/>
              <a:headEnd/>
              <a:tailEnd/>
            </a:ln>
            <a:effectLst/>
          </p:spPr>
          <p:txBody>
            <a:bodyPr wrap="none" lIns="0" rIns="45720" anchor="ctr">
              <a:spAutoFit/>
            </a:bodyPr>
            <a:lstStyle/>
            <a:p>
              <a:pPr algn="r" defTabSz="457200">
                <a:defRPr/>
              </a:pPr>
              <a:r>
                <a:rPr lang="en-US">
                  <a:effectLst>
                    <a:outerShdw blurRad="38100" dist="38100" dir="2700000" algn="tl">
                      <a:srgbClr val="C0C0C0"/>
                    </a:outerShdw>
                  </a:effectLst>
                  <a:latin typeface="Arial Narrow" pitchFamily="34" charset="0"/>
                  <a:cs typeface="+mn-cs"/>
                </a:rPr>
                <a:t>Objects</a:t>
              </a:r>
            </a:p>
          </p:txBody>
        </p:sp>
        <p:sp>
          <p:nvSpPr>
            <p:cNvPr id="73743" name="Rectangle 15"/>
            <p:cNvSpPr>
              <a:spLocks noChangeArrowheads="1"/>
            </p:cNvSpPr>
            <p:nvPr/>
          </p:nvSpPr>
          <p:spPr bwMode="auto">
            <a:xfrm>
              <a:off x="430" y="1324"/>
              <a:ext cx="266" cy="231"/>
            </a:xfrm>
            <a:prstGeom prst="rect">
              <a:avLst/>
            </a:prstGeom>
            <a:noFill/>
            <a:ln w="12700">
              <a:noFill/>
              <a:miter lim="800000"/>
              <a:headEnd/>
              <a:tailEnd/>
            </a:ln>
            <a:effectLst/>
          </p:spPr>
          <p:txBody>
            <a:bodyPr wrap="none" lIns="0" rIns="45720" anchor="ctr">
              <a:spAutoFit/>
            </a:bodyPr>
            <a:lstStyle/>
            <a:p>
              <a:pPr algn="r" defTabSz="457200">
                <a:defRPr/>
              </a:pPr>
              <a:r>
                <a:rPr lang="en-US">
                  <a:effectLst>
                    <a:outerShdw blurRad="38100" dist="38100" dir="2700000" algn="tl">
                      <a:srgbClr val="C0C0C0"/>
                    </a:outerShdw>
                  </a:effectLst>
                  <a:latin typeface="Arial Narrow" pitchFamily="34" charset="0"/>
                  <a:cs typeface="+mn-cs"/>
                </a:rPr>
                <a:t>SQL</a:t>
              </a:r>
            </a:p>
          </p:txBody>
        </p:sp>
        <p:sp>
          <p:nvSpPr>
            <p:cNvPr id="73744" name="Rectangle 16"/>
            <p:cNvSpPr>
              <a:spLocks noChangeArrowheads="1"/>
            </p:cNvSpPr>
            <p:nvPr/>
          </p:nvSpPr>
          <p:spPr bwMode="auto">
            <a:xfrm>
              <a:off x="148" y="1567"/>
              <a:ext cx="548" cy="231"/>
            </a:xfrm>
            <a:prstGeom prst="rect">
              <a:avLst/>
            </a:prstGeom>
            <a:noFill/>
            <a:ln w="12700">
              <a:noFill/>
              <a:miter lim="800000"/>
              <a:headEnd/>
              <a:tailEnd/>
            </a:ln>
            <a:effectLst/>
          </p:spPr>
          <p:txBody>
            <a:bodyPr wrap="none" lIns="0" rIns="45720" anchor="ctr">
              <a:spAutoFit/>
            </a:bodyPr>
            <a:lstStyle/>
            <a:p>
              <a:pPr algn="r" defTabSz="457200">
                <a:defRPr/>
              </a:pPr>
              <a:r>
                <a:rPr lang="en-US">
                  <a:effectLst>
                    <a:outerShdw blurRad="38100" dist="38100" dir="2700000" algn="tl">
                      <a:srgbClr val="C0C0C0"/>
                    </a:outerShdw>
                  </a:effectLst>
                  <a:latin typeface="Arial Narrow" pitchFamily="34" charset="0"/>
                  <a:cs typeface="+mn-cs"/>
                </a:rPr>
                <a:t>Web Serv</a:t>
              </a:r>
            </a:p>
          </p:txBody>
        </p:sp>
        <p:sp>
          <p:nvSpPr>
            <p:cNvPr id="73745" name="AutoShape 17"/>
            <p:cNvSpPr>
              <a:spLocks noChangeArrowheads="1"/>
            </p:cNvSpPr>
            <p:nvPr/>
          </p:nvSpPr>
          <p:spPr bwMode="blackWhite">
            <a:xfrm rot="5400000" flipH="1">
              <a:off x="533" y="1326"/>
              <a:ext cx="876" cy="230"/>
            </a:xfrm>
            <a:prstGeom prst="roundRect">
              <a:avLst>
                <a:gd name="adj" fmla="val 16667"/>
              </a:avLst>
            </a:prstGeom>
            <a:gradFill rotWithShape="1">
              <a:gsLst>
                <a:gs pos="0">
                  <a:srgbClr val="93B96D"/>
                </a:gs>
                <a:gs pos="50000">
                  <a:srgbClr val="FFFFFF"/>
                </a:gs>
                <a:gs pos="100000">
                  <a:srgbClr val="93B96D"/>
                </a:gs>
              </a:gsLst>
              <a:lin ang="2700000" scaled="1"/>
            </a:gradFill>
            <a:ln w="12700" algn="ctr">
              <a:solidFill>
                <a:schemeClr val="tx1"/>
              </a:solidFill>
              <a:round/>
              <a:headEnd/>
              <a:tailEnd/>
            </a:ln>
            <a:effectLst>
              <a:outerShdw dist="35921" dir="2700000" algn="ctr" rotWithShape="0">
                <a:schemeClr val="bg2"/>
              </a:outerShdw>
            </a:effectLst>
          </p:spPr>
          <p:txBody>
            <a:bodyPr anchor="ctr" anchorCtr="1"/>
            <a:lstStyle/>
            <a:p>
              <a:pPr algn="ctr" defTabSz="457200" eaLnBrk="0" hangingPunct="0">
                <a:lnSpc>
                  <a:spcPct val="90000"/>
                </a:lnSpc>
                <a:defRPr/>
              </a:pPr>
              <a:r>
                <a:rPr lang="en-US" sz="2000" b="1">
                  <a:latin typeface="Arial Narrow" pitchFamily="34" charset="0"/>
                  <a:cs typeface="+mn-cs"/>
                </a:rPr>
                <a:t>Projections</a:t>
              </a:r>
            </a:p>
          </p:txBody>
        </p:sp>
        <p:cxnSp>
          <p:nvCxnSpPr>
            <p:cNvPr id="43070" name="AutoShape 18"/>
            <p:cNvCxnSpPr>
              <a:cxnSpLocks noChangeShapeType="1"/>
              <a:stCxn id="73742" idx="3"/>
              <a:endCxn id="73745" idx="2"/>
            </p:cNvCxnSpPr>
            <p:nvPr/>
          </p:nvCxnSpPr>
          <p:spPr bwMode="blackWhite">
            <a:xfrm>
              <a:off x="696" y="1207"/>
              <a:ext cx="160" cy="234"/>
            </a:xfrm>
            <a:prstGeom prst="bentConnector3">
              <a:avLst>
                <a:gd name="adj1" fmla="val 50000"/>
              </a:avLst>
            </a:prstGeom>
            <a:noFill/>
            <a:ln w="22225">
              <a:solidFill>
                <a:schemeClr val="tx1"/>
              </a:solidFill>
              <a:miter lim="800000"/>
              <a:headEnd type="triangle" w="med" len="sm"/>
              <a:tailEnd type="none" w="med" len="sm"/>
            </a:ln>
          </p:spPr>
        </p:cxnSp>
        <p:cxnSp>
          <p:nvCxnSpPr>
            <p:cNvPr id="43071" name="AutoShape 19"/>
            <p:cNvCxnSpPr>
              <a:cxnSpLocks noChangeShapeType="1"/>
              <a:stCxn id="73743" idx="3"/>
              <a:endCxn id="73745" idx="2"/>
            </p:cNvCxnSpPr>
            <p:nvPr/>
          </p:nvCxnSpPr>
          <p:spPr bwMode="blackWhite">
            <a:xfrm>
              <a:off x="696" y="1440"/>
              <a:ext cx="160" cy="1"/>
            </a:xfrm>
            <a:prstGeom prst="straightConnector1">
              <a:avLst/>
            </a:prstGeom>
            <a:noFill/>
            <a:ln w="22225">
              <a:solidFill>
                <a:schemeClr val="tx1"/>
              </a:solidFill>
              <a:round/>
              <a:headEnd type="triangle" w="med" len="sm"/>
              <a:tailEnd type="none" w="med" len="sm"/>
            </a:ln>
          </p:spPr>
        </p:cxnSp>
        <p:cxnSp>
          <p:nvCxnSpPr>
            <p:cNvPr id="43072" name="AutoShape 20"/>
            <p:cNvCxnSpPr>
              <a:cxnSpLocks noChangeShapeType="1"/>
              <a:stCxn id="73744" idx="3"/>
              <a:endCxn id="73745" idx="2"/>
            </p:cNvCxnSpPr>
            <p:nvPr/>
          </p:nvCxnSpPr>
          <p:spPr bwMode="blackWhite">
            <a:xfrm flipV="1">
              <a:off x="696" y="1441"/>
              <a:ext cx="160" cy="242"/>
            </a:xfrm>
            <a:prstGeom prst="bentConnector3">
              <a:avLst>
                <a:gd name="adj1" fmla="val 50000"/>
              </a:avLst>
            </a:prstGeom>
            <a:noFill/>
            <a:ln w="22225">
              <a:solidFill>
                <a:schemeClr val="tx1"/>
              </a:solidFill>
              <a:miter lim="800000"/>
              <a:headEnd type="triangle" w="med" len="sm"/>
              <a:tailEnd type="none" w="med" len="sm"/>
            </a:ln>
          </p:spPr>
        </p:cxnSp>
      </p:grpSp>
      <p:grpSp>
        <p:nvGrpSpPr>
          <p:cNvPr id="43012" name="Group 21"/>
          <p:cNvGrpSpPr>
            <a:grpSpLocks/>
          </p:cNvGrpSpPr>
          <p:nvPr/>
        </p:nvGrpSpPr>
        <p:grpSpPr bwMode="auto">
          <a:xfrm>
            <a:off x="7772400" y="2301875"/>
            <a:ext cx="1371600" cy="3200400"/>
            <a:chOff x="4896" y="1450"/>
            <a:chExt cx="864" cy="2016"/>
          </a:xfrm>
        </p:grpSpPr>
        <p:cxnSp>
          <p:nvCxnSpPr>
            <p:cNvPr id="43053" name="AutoShape 22"/>
            <p:cNvCxnSpPr>
              <a:cxnSpLocks noChangeShapeType="1"/>
              <a:stCxn id="73758" idx="1"/>
              <a:endCxn id="73762" idx="2"/>
            </p:cNvCxnSpPr>
            <p:nvPr/>
          </p:nvCxnSpPr>
          <p:spPr bwMode="blackWhite">
            <a:xfrm rot="10800000">
              <a:off x="5126" y="2457"/>
              <a:ext cx="186" cy="288"/>
            </a:xfrm>
            <a:prstGeom prst="bentConnector3">
              <a:avLst>
                <a:gd name="adj1" fmla="val 50000"/>
              </a:avLst>
            </a:prstGeom>
            <a:noFill/>
            <a:ln w="22225">
              <a:solidFill>
                <a:schemeClr val="tx1"/>
              </a:solidFill>
              <a:miter lim="800000"/>
              <a:headEnd type="triangle" w="med" len="sm"/>
              <a:tailEnd type="none" w="med" len="sm"/>
            </a:ln>
          </p:spPr>
        </p:cxnSp>
        <p:grpSp>
          <p:nvGrpSpPr>
            <p:cNvPr id="43054" name="Group 23"/>
            <p:cNvGrpSpPr>
              <a:grpSpLocks/>
            </p:cNvGrpSpPr>
            <p:nvPr/>
          </p:nvGrpSpPr>
          <p:grpSpPr bwMode="auto">
            <a:xfrm>
              <a:off x="4896" y="1450"/>
              <a:ext cx="864" cy="2016"/>
              <a:chOff x="4896" y="1450"/>
              <a:chExt cx="864" cy="2016"/>
            </a:xfrm>
          </p:grpSpPr>
          <p:cxnSp>
            <p:nvCxnSpPr>
              <p:cNvPr id="43055" name="AutoShape 24"/>
              <p:cNvCxnSpPr>
                <a:cxnSpLocks noChangeShapeType="1"/>
                <a:stCxn id="73756" idx="1"/>
                <a:endCxn id="73762" idx="2"/>
              </p:cNvCxnSpPr>
              <p:nvPr/>
            </p:nvCxnSpPr>
            <p:spPr bwMode="blackWhite">
              <a:xfrm rot="10800000" flipV="1">
                <a:off x="5126" y="1648"/>
                <a:ext cx="186" cy="809"/>
              </a:xfrm>
              <a:prstGeom prst="bentConnector3">
                <a:avLst>
                  <a:gd name="adj1" fmla="val 50000"/>
                </a:avLst>
              </a:prstGeom>
              <a:noFill/>
              <a:ln w="22225">
                <a:solidFill>
                  <a:schemeClr val="tx1"/>
                </a:solidFill>
                <a:miter lim="800000"/>
                <a:headEnd type="triangle" w="med" len="sm"/>
                <a:tailEnd type="none" w="med" len="sm"/>
              </a:ln>
            </p:spPr>
          </p:cxnSp>
          <p:grpSp>
            <p:nvGrpSpPr>
              <p:cNvPr id="43056" name="Group 25"/>
              <p:cNvGrpSpPr>
                <a:grpSpLocks/>
              </p:cNvGrpSpPr>
              <p:nvPr/>
            </p:nvGrpSpPr>
            <p:grpSpPr bwMode="auto">
              <a:xfrm>
                <a:off x="4896" y="1450"/>
                <a:ext cx="864" cy="2016"/>
                <a:chOff x="4896" y="1450"/>
                <a:chExt cx="864" cy="2016"/>
              </a:xfrm>
            </p:grpSpPr>
            <p:grpSp>
              <p:nvGrpSpPr>
                <p:cNvPr id="43057" name="Group 26"/>
                <p:cNvGrpSpPr>
                  <a:grpSpLocks/>
                </p:cNvGrpSpPr>
                <p:nvPr/>
              </p:nvGrpSpPr>
              <p:grpSpPr bwMode="auto">
                <a:xfrm>
                  <a:off x="5126" y="1533"/>
                  <a:ext cx="634" cy="1857"/>
                  <a:chOff x="5126" y="1533"/>
                  <a:chExt cx="634" cy="1857"/>
                </a:xfrm>
              </p:grpSpPr>
              <p:grpSp>
                <p:nvGrpSpPr>
                  <p:cNvPr id="43059" name="Group 27"/>
                  <p:cNvGrpSpPr>
                    <a:grpSpLocks/>
                  </p:cNvGrpSpPr>
                  <p:nvPr/>
                </p:nvGrpSpPr>
                <p:grpSpPr bwMode="auto">
                  <a:xfrm>
                    <a:off x="5312" y="1533"/>
                    <a:ext cx="448" cy="1857"/>
                    <a:chOff x="5312" y="1533"/>
                    <a:chExt cx="448" cy="1857"/>
                  </a:xfrm>
                </p:grpSpPr>
                <p:sp>
                  <p:nvSpPr>
                    <p:cNvPr id="73756" name="Rectangle 28"/>
                    <p:cNvSpPr>
                      <a:spLocks noChangeArrowheads="1"/>
                    </p:cNvSpPr>
                    <p:nvPr/>
                  </p:nvSpPr>
                  <p:spPr bwMode="auto">
                    <a:xfrm>
                      <a:off x="5312" y="1533"/>
                      <a:ext cx="291" cy="230"/>
                    </a:xfrm>
                    <a:prstGeom prst="rect">
                      <a:avLst/>
                    </a:prstGeom>
                    <a:noFill/>
                    <a:ln w="12700">
                      <a:noFill/>
                      <a:miter lim="800000"/>
                      <a:headEnd/>
                      <a:tailEnd/>
                    </a:ln>
                    <a:effectLst/>
                  </p:spPr>
                  <p:txBody>
                    <a:bodyPr wrap="none" lIns="18288" rIns="45720" anchor="ctr">
                      <a:spAutoFit/>
                    </a:bodyPr>
                    <a:lstStyle/>
                    <a:p>
                      <a:pPr defTabSz="457200">
                        <a:defRPr/>
                      </a:pPr>
                      <a:r>
                        <a:rPr lang="en-US">
                          <a:effectLst>
                            <a:outerShdw blurRad="38100" dist="38100" dir="2700000" algn="tl">
                              <a:srgbClr val="C0C0C0"/>
                            </a:outerShdw>
                          </a:effectLst>
                          <a:latin typeface="Arial Narrow" pitchFamily="34" charset="0"/>
                          <a:cs typeface="+mn-cs"/>
                        </a:rPr>
                        <a:t>Data</a:t>
                      </a:r>
                    </a:p>
                  </p:txBody>
                </p:sp>
                <p:sp>
                  <p:nvSpPr>
                    <p:cNvPr id="73757" name="Rectangle 29"/>
                    <p:cNvSpPr>
                      <a:spLocks noChangeArrowheads="1"/>
                    </p:cNvSpPr>
                    <p:nvPr/>
                  </p:nvSpPr>
                  <p:spPr bwMode="auto">
                    <a:xfrm>
                      <a:off x="5312" y="2069"/>
                      <a:ext cx="311" cy="233"/>
                    </a:xfrm>
                    <a:prstGeom prst="rect">
                      <a:avLst/>
                    </a:prstGeom>
                    <a:noFill/>
                    <a:ln w="12700">
                      <a:noFill/>
                      <a:miter lim="800000"/>
                      <a:headEnd/>
                      <a:tailEnd/>
                    </a:ln>
                    <a:effectLst/>
                  </p:spPr>
                  <p:txBody>
                    <a:bodyPr wrap="none" lIns="18288" rIns="45720" anchor="ctr">
                      <a:spAutoFit/>
                    </a:bodyPr>
                    <a:lstStyle/>
                    <a:p>
                      <a:pPr defTabSz="457200">
                        <a:defRPr/>
                      </a:pPr>
                      <a:r>
                        <a:rPr lang="en-US">
                          <a:effectLst>
                            <a:outerShdw blurRad="38100" dist="38100" dir="2700000" algn="tl">
                              <a:srgbClr val="C0C0C0"/>
                            </a:outerShdw>
                          </a:effectLst>
                          <a:latin typeface="Arial Narrow" pitchFamily="34" charset="0"/>
                          <a:cs typeface="+mn-cs"/>
                        </a:rPr>
                        <a:t>Apps</a:t>
                      </a:r>
                    </a:p>
                  </p:txBody>
                </p:sp>
                <p:sp>
                  <p:nvSpPr>
                    <p:cNvPr id="73758" name="Rectangle 30"/>
                    <p:cNvSpPr>
                      <a:spLocks noChangeArrowheads="1"/>
                    </p:cNvSpPr>
                    <p:nvPr/>
                  </p:nvSpPr>
                  <p:spPr bwMode="auto">
                    <a:xfrm>
                      <a:off x="5312" y="2628"/>
                      <a:ext cx="304" cy="233"/>
                    </a:xfrm>
                    <a:prstGeom prst="rect">
                      <a:avLst/>
                    </a:prstGeom>
                    <a:noFill/>
                    <a:ln w="12700">
                      <a:noFill/>
                      <a:miter lim="800000"/>
                      <a:headEnd/>
                      <a:tailEnd/>
                    </a:ln>
                    <a:effectLst/>
                  </p:spPr>
                  <p:txBody>
                    <a:bodyPr wrap="none" lIns="18288" rIns="45720" anchor="ctr">
                      <a:spAutoFit/>
                    </a:bodyPr>
                    <a:lstStyle/>
                    <a:p>
                      <a:pPr defTabSz="457200">
                        <a:defRPr/>
                      </a:pPr>
                      <a:r>
                        <a:rPr lang="en-US">
                          <a:effectLst>
                            <a:outerShdw blurRad="38100" dist="38100" dir="2700000" algn="tl">
                              <a:srgbClr val="C0C0C0"/>
                            </a:outerShdw>
                          </a:effectLst>
                          <a:latin typeface="Arial Narrow" pitchFamily="34" charset="0"/>
                          <a:cs typeface="+mn-cs"/>
                        </a:rPr>
                        <a:t>Tech</a:t>
                      </a:r>
                    </a:p>
                  </p:txBody>
                </p:sp>
                <p:sp>
                  <p:nvSpPr>
                    <p:cNvPr id="73759" name="Rectangle 31"/>
                    <p:cNvSpPr>
                      <a:spLocks noChangeArrowheads="1"/>
                    </p:cNvSpPr>
                    <p:nvPr/>
                  </p:nvSpPr>
                  <p:spPr bwMode="auto">
                    <a:xfrm>
                      <a:off x="5312" y="3160"/>
                      <a:ext cx="448" cy="230"/>
                    </a:xfrm>
                    <a:prstGeom prst="rect">
                      <a:avLst/>
                    </a:prstGeom>
                    <a:noFill/>
                    <a:ln w="12700">
                      <a:noFill/>
                      <a:miter lim="800000"/>
                      <a:headEnd/>
                      <a:tailEnd/>
                    </a:ln>
                    <a:effectLst/>
                  </p:spPr>
                  <p:txBody>
                    <a:bodyPr wrap="none" lIns="18288" rIns="45720" anchor="ctr">
                      <a:spAutoFit/>
                    </a:bodyPr>
                    <a:lstStyle/>
                    <a:p>
                      <a:pPr defTabSz="457200">
                        <a:defRPr/>
                      </a:pPr>
                      <a:r>
                        <a:rPr lang="en-US">
                          <a:effectLst>
                            <a:outerShdw blurRad="38100" dist="38100" dir="2700000" algn="tl">
                              <a:srgbClr val="C0C0C0"/>
                            </a:outerShdw>
                          </a:effectLst>
                          <a:latin typeface="Arial Narrow" pitchFamily="34" charset="0"/>
                          <a:cs typeface="+mn-cs"/>
                        </a:rPr>
                        <a:t>Custom</a:t>
                      </a:r>
                    </a:p>
                  </p:txBody>
                </p:sp>
              </p:grpSp>
              <p:cxnSp>
                <p:nvCxnSpPr>
                  <p:cNvPr id="43060" name="AutoShape 32"/>
                  <p:cNvCxnSpPr>
                    <a:cxnSpLocks noChangeShapeType="1"/>
                    <a:stCxn id="73757" idx="1"/>
                    <a:endCxn id="73762" idx="2"/>
                  </p:cNvCxnSpPr>
                  <p:nvPr/>
                </p:nvCxnSpPr>
                <p:spPr bwMode="blackWhite">
                  <a:xfrm rot="10800000" flipV="1">
                    <a:off x="5126" y="2186"/>
                    <a:ext cx="186" cy="271"/>
                  </a:xfrm>
                  <a:prstGeom prst="bentConnector3">
                    <a:avLst>
                      <a:gd name="adj1" fmla="val 50000"/>
                    </a:avLst>
                  </a:prstGeom>
                  <a:noFill/>
                  <a:ln w="22225">
                    <a:solidFill>
                      <a:schemeClr val="tx1"/>
                    </a:solidFill>
                    <a:miter lim="800000"/>
                    <a:headEnd type="triangle" w="med" len="sm"/>
                    <a:tailEnd type="none" w="med" len="sm"/>
                  </a:ln>
                </p:spPr>
              </p:cxnSp>
              <p:cxnSp>
                <p:nvCxnSpPr>
                  <p:cNvPr id="43061" name="AutoShape 33"/>
                  <p:cNvCxnSpPr>
                    <a:cxnSpLocks noChangeShapeType="1"/>
                    <a:stCxn id="73759" idx="1"/>
                    <a:endCxn id="73762" idx="2"/>
                  </p:cNvCxnSpPr>
                  <p:nvPr/>
                </p:nvCxnSpPr>
                <p:spPr bwMode="blackWhite">
                  <a:xfrm rot="10800000">
                    <a:off x="5126" y="2457"/>
                    <a:ext cx="186" cy="818"/>
                  </a:xfrm>
                  <a:prstGeom prst="bentConnector3">
                    <a:avLst>
                      <a:gd name="adj1" fmla="val 50000"/>
                    </a:avLst>
                  </a:prstGeom>
                  <a:noFill/>
                  <a:ln w="22225">
                    <a:solidFill>
                      <a:schemeClr val="tx1"/>
                    </a:solidFill>
                    <a:miter lim="800000"/>
                    <a:headEnd type="triangle" w="med" len="sm"/>
                    <a:tailEnd type="none" w="med" len="sm"/>
                  </a:ln>
                </p:spPr>
              </p:cxnSp>
            </p:grpSp>
            <p:sp>
              <p:nvSpPr>
                <p:cNvPr id="73762" name="AutoShape 34"/>
                <p:cNvSpPr>
                  <a:spLocks noChangeArrowheads="1"/>
                </p:cNvSpPr>
                <p:nvPr/>
              </p:nvSpPr>
              <p:spPr bwMode="blackWhite">
                <a:xfrm rot="-5400000">
                  <a:off x="4003" y="2343"/>
                  <a:ext cx="2016" cy="230"/>
                </a:xfrm>
                <a:prstGeom prst="roundRect">
                  <a:avLst>
                    <a:gd name="adj" fmla="val 16667"/>
                  </a:avLst>
                </a:prstGeom>
                <a:gradFill rotWithShape="1">
                  <a:gsLst>
                    <a:gs pos="0">
                      <a:srgbClr val="BAB600"/>
                    </a:gs>
                    <a:gs pos="50000">
                      <a:srgbClr val="FFFFFF"/>
                    </a:gs>
                    <a:gs pos="100000">
                      <a:srgbClr val="BAB600"/>
                    </a:gs>
                  </a:gsLst>
                  <a:lin ang="2700000" scaled="1"/>
                </a:gradFill>
                <a:ln w="12700" algn="ctr">
                  <a:solidFill>
                    <a:schemeClr val="tx1"/>
                  </a:solidFill>
                  <a:round/>
                  <a:headEnd/>
                  <a:tailEnd/>
                </a:ln>
                <a:effectLst>
                  <a:outerShdw dist="35921" dir="2700000" algn="ctr" rotWithShape="0">
                    <a:schemeClr val="bg2"/>
                  </a:outerShdw>
                </a:effectLst>
              </p:spPr>
              <p:txBody>
                <a:bodyPr anchor="ctr" anchorCtr="1"/>
                <a:lstStyle/>
                <a:p>
                  <a:pPr algn="ctr" defTabSz="457200">
                    <a:defRPr/>
                  </a:pPr>
                  <a:r>
                    <a:rPr lang="en-US" sz="2000" b="1">
                      <a:latin typeface="Arial Narrow" pitchFamily="34" charset="0"/>
                      <a:cs typeface="+mn-cs"/>
                    </a:rPr>
                    <a:t>Adapters</a:t>
                  </a:r>
                </a:p>
              </p:txBody>
            </p:sp>
          </p:grpSp>
        </p:grpSp>
      </p:grpSp>
      <p:sp>
        <p:nvSpPr>
          <p:cNvPr id="73763" name="AutoShape 35"/>
          <p:cNvSpPr>
            <a:spLocks noChangeArrowheads="1"/>
          </p:cNvSpPr>
          <p:nvPr/>
        </p:nvSpPr>
        <p:spPr bwMode="blackWhite">
          <a:xfrm>
            <a:off x="2246313" y="2735263"/>
            <a:ext cx="1643062" cy="639762"/>
          </a:xfrm>
          <a:prstGeom prst="roundRect">
            <a:avLst>
              <a:gd name="adj" fmla="val 16667"/>
            </a:avLst>
          </a:prstGeom>
          <a:gradFill rotWithShape="1">
            <a:gsLst>
              <a:gs pos="0">
                <a:srgbClr val="AC514A"/>
              </a:gs>
              <a:gs pos="50000">
                <a:srgbClr val="FFFFFF"/>
              </a:gs>
              <a:gs pos="100000">
                <a:srgbClr val="AC514A"/>
              </a:gs>
            </a:gsLst>
            <a:lin ang="2700000" scaled="1"/>
          </a:gradFill>
          <a:ln w="12700" algn="ctr">
            <a:solidFill>
              <a:schemeClr val="tx1"/>
            </a:solidFill>
            <a:round/>
            <a:headEnd/>
            <a:tailEnd/>
          </a:ln>
          <a:effectLst>
            <a:outerShdw dist="35921" dir="2700000" algn="ctr" rotWithShape="0">
              <a:schemeClr val="bg2"/>
            </a:outerShdw>
          </a:effectLst>
        </p:spPr>
        <p:txBody>
          <a:bodyPr tIns="137160" bIns="137160" anchor="ctr" anchorCtr="1"/>
          <a:lstStyle/>
          <a:p>
            <a:pPr algn="ctr" defTabSz="457200" eaLnBrk="0" hangingPunct="0">
              <a:lnSpc>
                <a:spcPct val="90000"/>
              </a:lnSpc>
              <a:defRPr/>
            </a:pPr>
            <a:r>
              <a:rPr lang="en-US" b="1">
                <a:latin typeface="Arial Narrow" pitchFamily="34" charset="0"/>
                <a:cs typeface="+mn-cs"/>
              </a:rPr>
              <a:t>Transformation Engine</a:t>
            </a:r>
          </a:p>
        </p:txBody>
      </p:sp>
      <p:cxnSp>
        <p:nvCxnSpPr>
          <p:cNvPr id="43014" name="AutoShape 36"/>
          <p:cNvCxnSpPr>
            <a:cxnSpLocks noChangeShapeType="1"/>
            <a:stCxn id="73763" idx="2"/>
            <a:endCxn id="73785" idx="0"/>
          </p:cNvCxnSpPr>
          <p:nvPr/>
        </p:nvCxnSpPr>
        <p:spPr bwMode="blackWhite">
          <a:xfrm rot="16200000" flipH="1">
            <a:off x="3806032" y="2637631"/>
            <a:ext cx="222250" cy="1697037"/>
          </a:xfrm>
          <a:prstGeom prst="bentConnector3">
            <a:avLst>
              <a:gd name="adj1" fmla="val 50000"/>
            </a:avLst>
          </a:prstGeom>
          <a:noFill/>
          <a:ln w="22225">
            <a:solidFill>
              <a:schemeClr val="tx1"/>
            </a:solidFill>
            <a:miter lim="800000"/>
            <a:headEnd type="triangle" w="med" len="sm"/>
            <a:tailEnd type="triangle" w="med" len="sm"/>
          </a:ln>
        </p:spPr>
      </p:cxnSp>
      <p:sp>
        <p:nvSpPr>
          <p:cNvPr id="73765" name="AutoShape 37"/>
          <p:cNvSpPr>
            <a:spLocks noChangeArrowheads="1"/>
          </p:cNvSpPr>
          <p:nvPr/>
        </p:nvSpPr>
        <p:spPr bwMode="blackWhite">
          <a:xfrm>
            <a:off x="3984625" y="2735263"/>
            <a:ext cx="1554163" cy="639762"/>
          </a:xfrm>
          <a:prstGeom prst="roundRect">
            <a:avLst>
              <a:gd name="adj" fmla="val 16667"/>
            </a:avLst>
          </a:prstGeom>
          <a:gradFill rotWithShape="1">
            <a:gsLst>
              <a:gs pos="0">
                <a:srgbClr val="AC514A"/>
              </a:gs>
              <a:gs pos="50000">
                <a:srgbClr val="FFFFFF"/>
              </a:gs>
              <a:gs pos="100000">
                <a:srgbClr val="AC514A"/>
              </a:gs>
            </a:gsLst>
            <a:lin ang="2700000" scaled="1"/>
          </a:gradFill>
          <a:ln w="12700" algn="ctr">
            <a:solidFill>
              <a:schemeClr val="tx1"/>
            </a:solidFill>
            <a:round/>
            <a:headEnd/>
            <a:tailEnd/>
          </a:ln>
          <a:effectLst>
            <a:outerShdw dist="35921" dir="2700000" algn="ctr" rotWithShape="0">
              <a:schemeClr val="bg2"/>
            </a:outerShdw>
          </a:effectLst>
        </p:spPr>
        <p:txBody>
          <a:bodyPr tIns="137160" bIns="137160" anchor="ctr" anchorCtr="1"/>
          <a:lstStyle/>
          <a:p>
            <a:pPr algn="ctr" defTabSz="457200" eaLnBrk="0" hangingPunct="0">
              <a:lnSpc>
                <a:spcPct val="90000"/>
              </a:lnSpc>
              <a:defRPr/>
            </a:pPr>
            <a:r>
              <a:rPr lang="en-US" b="1">
                <a:latin typeface="Arial Narrow" pitchFamily="34" charset="0"/>
                <a:cs typeface="+mn-cs"/>
              </a:rPr>
              <a:t>Rules     Engine</a:t>
            </a:r>
          </a:p>
        </p:txBody>
      </p:sp>
      <p:sp>
        <p:nvSpPr>
          <p:cNvPr id="73766" name="AutoShape 38"/>
          <p:cNvSpPr>
            <a:spLocks noChangeArrowheads="1"/>
          </p:cNvSpPr>
          <p:nvPr/>
        </p:nvSpPr>
        <p:spPr bwMode="blackWhite">
          <a:xfrm>
            <a:off x="5637213" y="2736850"/>
            <a:ext cx="1554162" cy="639763"/>
          </a:xfrm>
          <a:prstGeom prst="roundRect">
            <a:avLst>
              <a:gd name="adj" fmla="val 16667"/>
            </a:avLst>
          </a:prstGeom>
          <a:gradFill rotWithShape="1">
            <a:gsLst>
              <a:gs pos="0">
                <a:srgbClr val="AC514A"/>
              </a:gs>
              <a:gs pos="50000">
                <a:srgbClr val="FFFFFF"/>
              </a:gs>
              <a:gs pos="100000">
                <a:srgbClr val="AC514A"/>
              </a:gs>
            </a:gsLst>
            <a:lin ang="2700000" scaled="1"/>
          </a:gradFill>
          <a:ln w="12700" algn="ctr">
            <a:solidFill>
              <a:schemeClr val="tx1"/>
            </a:solidFill>
            <a:round/>
            <a:headEnd/>
            <a:tailEnd/>
          </a:ln>
          <a:effectLst>
            <a:outerShdw dist="35921" dir="2700000" algn="ctr" rotWithShape="0">
              <a:schemeClr val="bg2"/>
            </a:outerShdw>
          </a:effectLst>
        </p:spPr>
        <p:txBody>
          <a:bodyPr tIns="137160" bIns="137160" anchor="ctr" anchorCtr="1"/>
          <a:lstStyle/>
          <a:p>
            <a:pPr algn="ctr" defTabSz="457200" eaLnBrk="0" hangingPunct="0">
              <a:lnSpc>
                <a:spcPct val="90000"/>
              </a:lnSpc>
              <a:defRPr/>
            </a:pPr>
            <a:r>
              <a:rPr lang="en-US" b="1">
                <a:latin typeface="Arial Narrow" pitchFamily="34" charset="0"/>
                <a:cs typeface="+mn-cs"/>
              </a:rPr>
              <a:t>Workflow Engine</a:t>
            </a:r>
          </a:p>
        </p:txBody>
      </p:sp>
      <p:cxnSp>
        <p:nvCxnSpPr>
          <p:cNvPr id="43017" name="AutoShape 39"/>
          <p:cNvCxnSpPr>
            <a:cxnSpLocks noChangeShapeType="1"/>
            <a:stCxn id="73766" idx="2"/>
            <a:endCxn id="73785" idx="0"/>
          </p:cNvCxnSpPr>
          <p:nvPr/>
        </p:nvCxnSpPr>
        <p:spPr bwMode="blackWhite">
          <a:xfrm rot="5400000">
            <a:off x="5480051" y="2662237"/>
            <a:ext cx="220662" cy="1649413"/>
          </a:xfrm>
          <a:prstGeom prst="bentConnector3">
            <a:avLst>
              <a:gd name="adj1" fmla="val 49639"/>
            </a:avLst>
          </a:prstGeom>
          <a:noFill/>
          <a:ln w="22225">
            <a:solidFill>
              <a:schemeClr val="tx1"/>
            </a:solidFill>
            <a:miter lim="800000"/>
            <a:headEnd type="triangle" w="med" len="sm"/>
            <a:tailEnd type="triangle" w="med" len="sm"/>
          </a:ln>
        </p:spPr>
      </p:cxnSp>
      <p:cxnSp>
        <p:nvCxnSpPr>
          <p:cNvPr id="43018" name="AutoShape 40"/>
          <p:cNvCxnSpPr>
            <a:cxnSpLocks noChangeShapeType="1"/>
            <a:stCxn id="73765" idx="2"/>
            <a:endCxn id="73785" idx="0"/>
          </p:cNvCxnSpPr>
          <p:nvPr/>
        </p:nvCxnSpPr>
        <p:spPr bwMode="blackWhite">
          <a:xfrm>
            <a:off x="4762500" y="3375025"/>
            <a:ext cx="3175" cy="222250"/>
          </a:xfrm>
          <a:prstGeom prst="straightConnector1">
            <a:avLst/>
          </a:prstGeom>
          <a:noFill/>
          <a:ln w="22225">
            <a:solidFill>
              <a:schemeClr val="tx1"/>
            </a:solidFill>
            <a:round/>
            <a:headEnd type="triangle" w="med" len="sm"/>
            <a:tailEnd type="triangle" w="med" len="sm"/>
          </a:ln>
        </p:spPr>
      </p:cxnSp>
      <p:grpSp>
        <p:nvGrpSpPr>
          <p:cNvPr id="43019" name="Group 41"/>
          <p:cNvGrpSpPr>
            <a:grpSpLocks/>
          </p:cNvGrpSpPr>
          <p:nvPr/>
        </p:nvGrpSpPr>
        <p:grpSpPr bwMode="auto">
          <a:xfrm>
            <a:off x="46038" y="4830763"/>
            <a:ext cx="1677987" cy="1390650"/>
            <a:chOff x="29" y="3043"/>
            <a:chExt cx="1057" cy="876"/>
          </a:xfrm>
        </p:grpSpPr>
        <p:sp>
          <p:nvSpPr>
            <p:cNvPr id="73770" name="Rectangle 42"/>
            <p:cNvSpPr>
              <a:spLocks noChangeArrowheads="1"/>
            </p:cNvSpPr>
            <p:nvPr/>
          </p:nvSpPr>
          <p:spPr bwMode="auto">
            <a:xfrm>
              <a:off x="29" y="3131"/>
              <a:ext cx="667" cy="231"/>
            </a:xfrm>
            <a:prstGeom prst="rect">
              <a:avLst/>
            </a:prstGeom>
            <a:noFill/>
            <a:ln w="12700">
              <a:noFill/>
              <a:miter lim="800000"/>
              <a:headEnd/>
              <a:tailEnd/>
            </a:ln>
            <a:effectLst/>
          </p:spPr>
          <p:txBody>
            <a:bodyPr wrap="none" lIns="0" rIns="45720" anchor="ctr">
              <a:spAutoFit/>
            </a:bodyPr>
            <a:lstStyle/>
            <a:p>
              <a:pPr algn="r" defTabSz="457200">
                <a:defRPr/>
              </a:pPr>
              <a:r>
                <a:rPr lang="en-US">
                  <a:effectLst>
                    <a:outerShdw blurRad="38100" dist="38100" dir="2700000" algn="tl">
                      <a:srgbClr val="C0C0C0"/>
                    </a:outerShdw>
                  </a:effectLst>
                  <a:latin typeface="Arial Narrow" pitchFamily="34" charset="0"/>
                  <a:cs typeface="+mn-cs"/>
                </a:rPr>
                <a:t>Dashboards</a:t>
              </a:r>
            </a:p>
          </p:txBody>
        </p:sp>
        <p:sp>
          <p:nvSpPr>
            <p:cNvPr id="73771" name="Rectangle 43"/>
            <p:cNvSpPr>
              <a:spLocks noChangeArrowheads="1"/>
            </p:cNvSpPr>
            <p:nvPr/>
          </p:nvSpPr>
          <p:spPr bwMode="auto">
            <a:xfrm>
              <a:off x="365" y="3364"/>
              <a:ext cx="331" cy="231"/>
            </a:xfrm>
            <a:prstGeom prst="rect">
              <a:avLst/>
            </a:prstGeom>
            <a:noFill/>
            <a:ln w="12700">
              <a:noFill/>
              <a:miter lim="800000"/>
              <a:headEnd/>
              <a:tailEnd/>
            </a:ln>
            <a:effectLst/>
          </p:spPr>
          <p:txBody>
            <a:bodyPr wrap="none" lIns="0" rIns="45720" anchor="ctr">
              <a:spAutoFit/>
            </a:bodyPr>
            <a:lstStyle/>
            <a:p>
              <a:pPr algn="r" defTabSz="457200">
                <a:defRPr/>
              </a:pPr>
              <a:r>
                <a:rPr lang="en-US">
                  <a:effectLst>
                    <a:outerShdw blurRad="38100" dist="38100" dir="2700000" algn="tl">
                      <a:srgbClr val="C0C0C0"/>
                    </a:outerShdw>
                  </a:effectLst>
                  <a:latin typeface="Arial Narrow" pitchFamily="34" charset="0"/>
                  <a:cs typeface="+mn-cs"/>
                </a:rPr>
                <a:t>Alerts</a:t>
              </a:r>
            </a:p>
          </p:txBody>
        </p:sp>
        <p:sp>
          <p:nvSpPr>
            <p:cNvPr id="73772" name="Rectangle 44"/>
            <p:cNvSpPr>
              <a:spLocks noChangeArrowheads="1"/>
            </p:cNvSpPr>
            <p:nvPr/>
          </p:nvSpPr>
          <p:spPr bwMode="auto">
            <a:xfrm>
              <a:off x="260" y="3607"/>
              <a:ext cx="436" cy="231"/>
            </a:xfrm>
            <a:prstGeom prst="rect">
              <a:avLst/>
            </a:prstGeom>
            <a:noFill/>
            <a:ln w="12700">
              <a:noFill/>
              <a:miter lim="800000"/>
              <a:headEnd/>
              <a:tailEnd/>
            </a:ln>
            <a:effectLst/>
          </p:spPr>
          <p:txBody>
            <a:bodyPr wrap="none" lIns="0" rIns="45720" anchor="ctr">
              <a:spAutoFit/>
            </a:bodyPr>
            <a:lstStyle/>
            <a:p>
              <a:pPr algn="r" defTabSz="457200">
                <a:defRPr/>
              </a:pPr>
              <a:r>
                <a:rPr lang="en-US">
                  <a:effectLst>
                    <a:outerShdw blurRad="38100" dist="38100" dir="2700000" algn="tl">
                      <a:srgbClr val="C0C0C0"/>
                    </a:outerShdw>
                  </a:effectLst>
                  <a:latin typeface="Arial Narrow" pitchFamily="34" charset="0"/>
                  <a:cs typeface="+mn-cs"/>
                </a:rPr>
                <a:t>Custom</a:t>
              </a:r>
            </a:p>
          </p:txBody>
        </p:sp>
        <p:sp>
          <p:nvSpPr>
            <p:cNvPr id="73773" name="AutoShape 45"/>
            <p:cNvSpPr>
              <a:spLocks noChangeArrowheads="1"/>
            </p:cNvSpPr>
            <p:nvPr/>
          </p:nvSpPr>
          <p:spPr bwMode="blackWhite">
            <a:xfrm rot="5400000" flipH="1">
              <a:off x="533" y="3366"/>
              <a:ext cx="876" cy="230"/>
            </a:xfrm>
            <a:prstGeom prst="roundRect">
              <a:avLst>
                <a:gd name="adj" fmla="val 16667"/>
              </a:avLst>
            </a:prstGeom>
            <a:gradFill rotWithShape="1">
              <a:gsLst>
                <a:gs pos="0">
                  <a:srgbClr val="93B96D"/>
                </a:gs>
                <a:gs pos="50000">
                  <a:srgbClr val="FFFFFF"/>
                </a:gs>
                <a:gs pos="100000">
                  <a:srgbClr val="93B96D"/>
                </a:gs>
              </a:gsLst>
              <a:lin ang="2700000" scaled="1"/>
            </a:gradFill>
            <a:ln w="12700" algn="ctr">
              <a:solidFill>
                <a:schemeClr val="tx1"/>
              </a:solidFill>
              <a:round/>
              <a:headEnd/>
              <a:tailEnd/>
            </a:ln>
            <a:effectLst>
              <a:outerShdw dist="35921" dir="2700000" algn="ctr" rotWithShape="0">
                <a:schemeClr val="bg2"/>
              </a:outerShdw>
            </a:effectLst>
          </p:spPr>
          <p:txBody>
            <a:bodyPr anchor="ctr" anchorCtr="1"/>
            <a:lstStyle/>
            <a:p>
              <a:pPr algn="ctr" defTabSz="457200" eaLnBrk="0" hangingPunct="0">
                <a:lnSpc>
                  <a:spcPct val="90000"/>
                </a:lnSpc>
                <a:defRPr/>
              </a:pPr>
              <a:r>
                <a:rPr lang="en-US" sz="2000" b="1">
                  <a:latin typeface="Arial Narrow" pitchFamily="34" charset="0"/>
                  <a:cs typeface="+mn-cs"/>
                </a:rPr>
                <a:t>Metrics</a:t>
              </a:r>
            </a:p>
          </p:txBody>
        </p:sp>
        <p:cxnSp>
          <p:nvCxnSpPr>
            <p:cNvPr id="43050" name="AutoShape 46"/>
            <p:cNvCxnSpPr>
              <a:cxnSpLocks noChangeShapeType="1"/>
              <a:stCxn id="73770" idx="3"/>
              <a:endCxn id="73773" idx="2"/>
            </p:cNvCxnSpPr>
            <p:nvPr/>
          </p:nvCxnSpPr>
          <p:spPr bwMode="blackWhite">
            <a:xfrm>
              <a:off x="696" y="3247"/>
              <a:ext cx="160" cy="234"/>
            </a:xfrm>
            <a:prstGeom prst="bentConnector3">
              <a:avLst>
                <a:gd name="adj1" fmla="val 49375"/>
              </a:avLst>
            </a:prstGeom>
            <a:noFill/>
            <a:ln w="22225">
              <a:solidFill>
                <a:schemeClr val="tx1"/>
              </a:solidFill>
              <a:miter lim="800000"/>
              <a:headEnd type="triangle" w="med" len="sm"/>
              <a:tailEnd type="none" w="med" len="sm"/>
            </a:ln>
          </p:spPr>
        </p:cxnSp>
        <p:cxnSp>
          <p:nvCxnSpPr>
            <p:cNvPr id="43051" name="AutoShape 47"/>
            <p:cNvCxnSpPr>
              <a:cxnSpLocks noChangeShapeType="1"/>
              <a:stCxn id="73771" idx="3"/>
              <a:endCxn id="73773" idx="2"/>
            </p:cNvCxnSpPr>
            <p:nvPr/>
          </p:nvCxnSpPr>
          <p:spPr bwMode="blackWhite">
            <a:xfrm>
              <a:off x="696" y="3480"/>
              <a:ext cx="160" cy="1"/>
            </a:xfrm>
            <a:prstGeom prst="straightConnector1">
              <a:avLst/>
            </a:prstGeom>
            <a:noFill/>
            <a:ln w="22225">
              <a:solidFill>
                <a:schemeClr val="tx1"/>
              </a:solidFill>
              <a:round/>
              <a:headEnd type="triangle" w="med" len="sm"/>
              <a:tailEnd type="none" w="med" len="sm"/>
            </a:ln>
          </p:spPr>
        </p:cxnSp>
        <p:cxnSp>
          <p:nvCxnSpPr>
            <p:cNvPr id="43052" name="AutoShape 48"/>
            <p:cNvCxnSpPr>
              <a:cxnSpLocks noChangeShapeType="1"/>
              <a:stCxn id="73772" idx="3"/>
              <a:endCxn id="73773" idx="2"/>
            </p:cNvCxnSpPr>
            <p:nvPr/>
          </p:nvCxnSpPr>
          <p:spPr bwMode="blackWhite">
            <a:xfrm flipV="1">
              <a:off x="696" y="3481"/>
              <a:ext cx="160" cy="242"/>
            </a:xfrm>
            <a:prstGeom prst="bentConnector3">
              <a:avLst>
                <a:gd name="adj1" fmla="val 50000"/>
              </a:avLst>
            </a:prstGeom>
            <a:noFill/>
            <a:ln w="22225">
              <a:solidFill>
                <a:schemeClr val="tx1"/>
              </a:solidFill>
              <a:miter lim="800000"/>
              <a:headEnd type="triangle" w="med" len="sm"/>
              <a:tailEnd type="none" w="med" len="sm"/>
            </a:ln>
          </p:spPr>
        </p:cxnSp>
      </p:grpSp>
      <p:grpSp>
        <p:nvGrpSpPr>
          <p:cNvPr id="43020" name="Group 49"/>
          <p:cNvGrpSpPr>
            <a:grpSpLocks/>
          </p:cNvGrpSpPr>
          <p:nvPr/>
        </p:nvGrpSpPr>
        <p:grpSpPr bwMode="auto">
          <a:xfrm>
            <a:off x="4767263" y="3597275"/>
            <a:ext cx="3005137" cy="876300"/>
            <a:chOff x="3003" y="2266"/>
            <a:chExt cx="1893" cy="552"/>
          </a:xfrm>
        </p:grpSpPr>
        <p:cxnSp>
          <p:nvCxnSpPr>
            <p:cNvPr id="43042" name="AutoShape 50"/>
            <p:cNvCxnSpPr>
              <a:cxnSpLocks noChangeShapeType="1"/>
            </p:cNvCxnSpPr>
            <p:nvPr/>
          </p:nvCxnSpPr>
          <p:spPr bwMode="blackWhite">
            <a:xfrm flipH="1">
              <a:off x="4666" y="2465"/>
              <a:ext cx="230" cy="11"/>
            </a:xfrm>
            <a:prstGeom prst="straightConnector1">
              <a:avLst/>
            </a:prstGeom>
            <a:noFill/>
            <a:ln w="22225">
              <a:solidFill>
                <a:schemeClr val="tx1"/>
              </a:solidFill>
              <a:round/>
              <a:headEnd type="none" w="med" len="sm"/>
              <a:tailEnd type="triangle" w="med" len="sm"/>
            </a:ln>
          </p:spPr>
        </p:cxnSp>
        <p:grpSp>
          <p:nvGrpSpPr>
            <p:cNvPr id="43043" name="Group 51"/>
            <p:cNvGrpSpPr>
              <a:grpSpLocks/>
            </p:cNvGrpSpPr>
            <p:nvPr/>
          </p:nvGrpSpPr>
          <p:grpSpPr bwMode="auto">
            <a:xfrm>
              <a:off x="3003" y="2266"/>
              <a:ext cx="1663" cy="552"/>
              <a:chOff x="3003" y="2266"/>
              <a:chExt cx="1663" cy="552"/>
            </a:xfrm>
          </p:grpSpPr>
          <p:sp>
            <p:nvSpPr>
              <p:cNvPr id="73780" name="AutoShape 52"/>
              <p:cNvSpPr>
                <a:spLocks noChangeArrowheads="1"/>
              </p:cNvSpPr>
              <p:nvPr/>
            </p:nvSpPr>
            <p:spPr bwMode="blackWhite">
              <a:xfrm>
                <a:off x="3642" y="2266"/>
                <a:ext cx="1024" cy="403"/>
              </a:xfrm>
              <a:prstGeom prst="roundRect">
                <a:avLst>
                  <a:gd name="adj" fmla="val 16667"/>
                </a:avLst>
              </a:prstGeom>
              <a:gradFill rotWithShape="1">
                <a:gsLst>
                  <a:gs pos="0">
                    <a:srgbClr val="93B96D"/>
                  </a:gs>
                  <a:gs pos="50000">
                    <a:srgbClr val="FFFFFF"/>
                  </a:gs>
                  <a:gs pos="100000">
                    <a:srgbClr val="93B96D"/>
                  </a:gs>
                </a:gsLst>
                <a:lin ang="2700000" scaled="1"/>
              </a:gradFill>
              <a:ln w="12700" algn="ctr">
                <a:solidFill>
                  <a:schemeClr val="tx1"/>
                </a:solidFill>
                <a:round/>
                <a:headEnd/>
                <a:tailEnd/>
              </a:ln>
              <a:effectLst>
                <a:outerShdw dist="35921" dir="2700000" algn="ctr" rotWithShape="0">
                  <a:schemeClr val="bg2"/>
                </a:outerShdw>
              </a:effectLst>
            </p:spPr>
            <p:txBody>
              <a:bodyPr lIns="182880" tIns="137160" rIns="182880" bIns="137160" anchor="ctr" anchorCtr="1"/>
              <a:lstStyle/>
              <a:p>
                <a:pPr algn="ctr" defTabSz="457200" eaLnBrk="0" hangingPunct="0">
                  <a:lnSpc>
                    <a:spcPct val="90000"/>
                  </a:lnSpc>
                  <a:defRPr/>
                </a:pPr>
                <a:r>
                  <a:rPr lang="en-US" b="1">
                    <a:latin typeface="Arial Narrow" pitchFamily="34" charset="0"/>
                    <a:cs typeface="+mn-cs"/>
                  </a:rPr>
                  <a:t>Business Operation</a:t>
                </a:r>
              </a:p>
            </p:txBody>
          </p:sp>
          <p:cxnSp>
            <p:nvCxnSpPr>
              <p:cNvPr id="43045" name="AutoShape 53"/>
              <p:cNvCxnSpPr>
                <a:cxnSpLocks noChangeShapeType="1"/>
                <a:stCxn id="73780" idx="2"/>
                <a:endCxn id="73798" idx="0"/>
              </p:cNvCxnSpPr>
              <p:nvPr/>
            </p:nvCxnSpPr>
            <p:spPr bwMode="blackWhite">
              <a:xfrm rot="5400000">
                <a:off x="3504" y="2168"/>
                <a:ext cx="149" cy="1151"/>
              </a:xfrm>
              <a:prstGeom prst="bentConnector3">
                <a:avLst>
                  <a:gd name="adj1" fmla="val 49667"/>
                </a:avLst>
              </a:prstGeom>
              <a:noFill/>
              <a:ln w="22225">
                <a:solidFill>
                  <a:schemeClr val="tx1"/>
                </a:solidFill>
                <a:miter lim="800000"/>
                <a:headEnd type="triangle" w="med" len="sm"/>
                <a:tailEnd type="triangle" w="med" len="sm"/>
              </a:ln>
            </p:spPr>
          </p:cxnSp>
        </p:grpSp>
      </p:grpSp>
      <p:grpSp>
        <p:nvGrpSpPr>
          <p:cNvPr id="43021" name="Group 54"/>
          <p:cNvGrpSpPr>
            <a:grpSpLocks/>
          </p:cNvGrpSpPr>
          <p:nvPr/>
        </p:nvGrpSpPr>
        <p:grpSpPr bwMode="auto">
          <a:xfrm>
            <a:off x="3721100" y="3597275"/>
            <a:ext cx="2060575" cy="876300"/>
            <a:chOff x="2344" y="2266"/>
            <a:chExt cx="1298" cy="552"/>
          </a:xfrm>
        </p:grpSpPr>
        <p:cxnSp>
          <p:nvCxnSpPr>
            <p:cNvPr id="43038" name="AutoShape 55"/>
            <p:cNvCxnSpPr>
              <a:cxnSpLocks noChangeShapeType="1"/>
              <a:stCxn id="73780" idx="1"/>
              <a:endCxn id="73787" idx="3"/>
            </p:cNvCxnSpPr>
            <p:nvPr/>
          </p:nvCxnSpPr>
          <p:spPr bwMode="blackWhite">
            <a:xfrm flipH="1">
              <a:off x="2344" y="2468"/>
              <a:ext cx="1298" cy="0"/>
            </a:xfrm>
            <a:prstGeom prst="straightConnector1">
              <a:avLst/>
            </a:prstGeom>
            <a:noFill/>
            <a:ln w="22225">
              <a:solidFill>
                <a:schemeClr val="tx1"/>
              </a:solidFill>
              <a:round/>
              <a:headEnd type="triangle" w="med" len="sm"/>
              <a:tailEnd type="triangle" w="med" len="sm"/>
            </a:ln>
          </p:spPr>
        </p:cxnSp>
        <p:grpSp>
          <p:nvGrpSpPr>
            <p:cNvPr id="43039" name="Group 56"/>
            <p:cNvGrpSpPr>
              <a:grpSpLocks/>
            </p:cNvGrpSpPr>
            <p:nvPr/>
          </p:nvGrpSpPr>
          <p:grpSpPr bwMode="auto">
            <a:xfrm>
              <a:off x="2490" y="2266"/>
              <a:ext cx="1024" cy="552"/>
              <a:chOff x="2490" y="2266"/>
              <a:chExt cx="1024" cy="552"/>
            </a:xfrm>
          </p:grpSpPr>
          <p:sp>
            <p:nvSpPr>
              <p:cNvPr id="73785" name="AutoShape 57"/>
              <p:cNvSpPr>
                <a:spLocks noChangeArrowheads="1"/>
              </p:cNvSpPr>
              <p:nvPr/>
            </p:nvSpPr>
            <p:spPr bwMode="blackWhite">
              <a:xfrm>
                <a:off x="2490" y="2266"/>
                <a:ext cx="1024" cy="403"/>
              </a:xfrm>
              <a:prstGeom prst="roundRect">
                <a:avLst>
                  <a:gd name="adj" fmla="val 16667"/>
                </a:avLst>
              </a:prstGeom>
              <a:gradFill rotWithShape="1">
                <a:gsLst>
                  <a:gs pos="0">
                    <a:srgbClr val="93B96D"/>
                  </a:gs>
                  <a:gs pos="50000">
                    <a:srgbClr val="FFFFFF"/>
                  </a:gs>
                  <a:gs pos="100000">
                    <a:srgbClr val="93B96D"/>
                  </a:gs>
                </a:gsLst>
                <a:lin ang="2700000" scaled="1"/>
              </a:gradFill>
              <a:ln w="12700" algn="ctr">
                <a:solidFill>
                  <a:schemeClr val="tx1"/>
                </a:solidFill>
                <a:round/>
                <a:headEnd type="none" w="med" len="sm"/>
                <a:tailEnd type="none" w="med" len="sm"/>
              </a:ln>
              <a:effectLst>
                <a:outerShdw dist="35921" dir="2700000" algn="ctr" rotWithShape="0">
                  <a:schemeClr val="bg2"/>
                </a:outerShdw>
              </a:effectLst>
            </p:spPr>
            <p:txBody>
              <a:bodyPr lIns="182880" tIns="137160" rIns="182880" bIns="137160" anchor="ctr" anchorCtr="1"/>
              <a:lstStyle/>
              <a:p>
                <a:pPr algn="ctr" defTabSz="457200" eaLnBrk="0" hangingPunct="0">
                  <a:lnSpc>
                    <a:spcPct val="90000"/>
                  </a:lnSpc>
                  <a:defRPr/>
                </a:pPr>
                <a:r>
                  <a:rPr lang="en-US" b="1">
                    <a:latin typeface="Arial Narrow" pitchFamily="34" charset="0"/>
                    <a:cs typeface="+mn-cs"/>
                  </a:rPr>
                  <a:t>Business Process</a:t>
                </a:r>
              </a:p>
            </p:txBody>
          </p:sp>
          <p:cxnSp>
            <p:nvCxnSpPr>
              <p:cNvPr id="43041" name="AutoShape 58"/>
              <p:cNvCxnSpPr>
                <a:cxnSpLocks noChangeShapeType="1"/>
                <a:stCxn id="73785" idx="2"/>
                <a:endCxn id="73798" idx="0"/>
              </p:cNvCxnSpPr>
              <p:nvPr/>
            </p:nvCxnSpPr>
            <p:spPr bwMode="blackWhite">
              <a:xfrm>
                <a:off x="3002" y="2669"/>
                <a:ext cx="1" cy="149"/>
              </a:xfrm>
              <a:prstGeom prst="straightConnector1">
                <a:avLst/>
              </a:prstGeom>
              <a:noFill/>
              <a:ln w="22225">
                <a:solidFill>
                  <a:schemeClr val="tx1"/>
                </a:solidFill>
                <a:round/>
                <a:headEnd type="triangle" w="med" len="sm"/>
                <a:tailEnd type="triangle" w="med" len="sm"/>
              </a:ln>
            </p:spPr>
          </p:cxnSp>
        </p:grpSp>
      </p:grpSp>
      <p:sp>
        <p:nvSpPr>
          <p:cNvPr id="73787" name="AutoShape 59"/>
          <p:cNvSpPr>
            <a:spLocks noChangeArrowheads="1"/>
          </p:cNvSpPr>
          <p:nvPr/>
        </p:nvSpPr>
        <p:spPr bwMode="blackWhite">
          <a:xfrm>
            <a:off x="2095500" y="3597275"/>
            <a:ext cx="1625600" cy="639763"/>
          </a:xfrm>
          <a:prstGeom prst="roundRect">
            <a:avLst>
              <a:gd name="adj" fmla="val 16667"/>
            </a:avLst>
          </a:prstGeom>
          <a:gradFill rotWithShape="1">
            <a:gsLst>
              <a:gs pos="0">
                <a:srgbClr val="93B96D"/>
              </a:gs>
              <a:gs pos="50000">
                <a:srgbClr val="FFFFFF"/>
              </a:gs>
              <a:gs pos="100000">
                <a:srgbClr val="93B96D"/>
              </a:gs>
            </a:gsLst>
            <a:lin ang="2700000" scaled="1"/>
          </a:gradFill>
          <a:ln w="12700" algn="ctr">
            <a:solidFill>
              <a:schemeClr val="tx1"/>
            </a:solidFill>
            <a:round/>
            <a:headEnd/>
            <a:tailEnd/>
          </a:ln>
          <a:effectLst>
            <a:outerShdw dist="35921" dir="2700000" algn="ctr" rotWithShape="0">
              <a:schemeClr val="bg2"/>
            </a:outerShdw>
          </a:effectLst>
        </p:spPr>
        <p:txBody>
          <a:bodyPr lIns="182880" tIns="137160" rIns="182880" bIns="137160" anchor="ctr" anchorCtr="1"/>
          <a:lstStyle/>
          <a:p>
            <a:pPr algn="ctr" defTabSz="457200" eaLnBrk="0" hangingPunct="0">
              <a:lnSpc>
                <a:spcPct val="90000"/>
              </a:lnSpc>
              <a:defRPr/>
            </a:pPr>
            <a:r>
              <a:rPr lang="en-US" b="1">
                <a:latin typeface="Arial Narrow" pitchFamily="34" charset="0"/>
                <a:cs typeface="+mn-cs"/>
              </a:rPr>
              <a:t>Business Service</a:t>
            </a:r>
          </a:p>
        </p:txBody>
      </p:sp>
      <p:cxnSp>
        <p:nvCxnSpPr>
          <p:cNvPr id="43023" name="AutoShape 60"/>
          <p:cNvCxnSpPr>
            <a:cxnSpLocks noChangeShapeType="1"/>
          </p:cNvCxnSpPr>
          <p:nvPr/>
        </p:nvCxnSpPr>
        <p:spPr bwMode="blackWhite">
          <a:xfrm>
            <a:off x="1524000" y="3916363"/>
            <a:ext cx="571500" cy="1587"/>
          </a:xfrm>
          <a:prstGeom prst="straightConnector1">
            <a:avLst/>
          </a:prstGeom>
          <a:noFill/>
          <a:ln w="22225">
            <a:solidFill>
              <a:schemeClr val="tx1"/>
            </a:solidFill>
            <a:round/>
            <a:headEnd type="none" w="med" len="sm"/>
            <a:tailEnd type="triangle" w="med" len="sm"/>
          </a:ln>
        </p:spPr>
      </p:cxnSp>
      <p:cxnSp>
        <p:nvCxnSpPr>
          <p:cNvPr id="43024" name="AutoShape 61"/>
          <p:cNvCxnSpPr>
            <a:cxnSpLocks noChangeShapeType="1"/>
          </p:cNvCxnSpPr>
          <p:nvPr/>
        </p:nvCxnSpPr>
        <p:spPr bwMode="blackWhite">
          <a:xfrm>
            <a:off x="1724025" y="2287588"/>
            <a:ext cx="371475" cy="1630362"/>
          </a:xfrm>
          <a:prstGeom prst="bentConnector3">
            <a:avLst>
              <a:gd name="adj1" fmla="val 50000"/>
            </a:avLst>
          </a:prstGeom>
          <a:noFill/>
          <a:ln w="22225">
            <a:solidFill>
              <a:schemeClr val="tx1"/>
            </a:solidFill>
            <a:miter lim="800000"/>
            <a:headEnd type="triangle" w="med" len="sm"/>
            <a:tailEnd type="none" w="med" len="sm"/>
          </a:ln>
        </p:spPr>
      </p:cxnSp>
      <p:cxnSp>
        <p:nvCxnSpPr>
          <p:cNvPr id="43025" name="AutoShape 62"/>
          <p:cNvCxnSpPr>
            <a:cxnSpLocks noChangeShapeType="1"/>
          </p:cNvCxnSpPr>
          <p:nvPr/>
        </p:nvCxnSpPr>
        <p:spPr bwMode="blackWhite">
          <a:xfrm flipV="1">
            <a:off x="1724025" y="3917950"/>
            <a:ext cx="371475" cy="1608138"/>
          </a:xfrm>
          <a:prstGeom prst="bentConnector3">
            <a:avLst>
              <a:gd name="adj1" fmla="val 50000"/>
            </a:avLst>
          </a:prstGeom>
          <a:noFill/>
          <a:ln w="22225">
            <a:solidFill>
              <a:schemeClr val="tx1"/>
            </a:solidFill>
            <a:miter lim="800000"/>
            <a:headEnd type="triangle" w="med" len="sm"/>
            <a:tailEnd type="none" w="med" len="sm"/>
          </a:ln>
        </p:spPr>
      </p:cxnSp>
      <p:sp>
        <p:nvSpPr>
          <p:cNvPr id="73791" name="Text Box 63"/>
          <p:cNvSpPr txBox="1">
            <a:spLocks noChangeArrowheads="1"/>
          </p:cNvSpPr>
          <p:nvPr/>
        </p:nvSpPr>
        <p:spPr bwMode="blackWhite">
          <a:xfrm>
            <a:off x="2803525" y="1636713"/>
            <a:ext cx="4173538" cy="457200"/>
          </a:xfrm>
          <a:prstGeom prst="rect">
            <a:avLst/>
          </a:prstGeom>
          <a:noFill/>
          <a:ln w="12700">
            <a:noFill/>
            <a:miter lim="800000"/>
            <a:headEnd/>
            <a:tailEnd/>
          </a:ln>
          <a:effectLst/>
        </p:spPr>
        <p:txBody>
          <a:bodyPr wrap="none">
            <a:spAutoFit/>
          </a:bodyPr>
          <a:lstStyle/>
          <a:p>
            <a:pPr defTabSz="457200">
              <a:spcBef>
                <a:spcPct val="50000"/>
              </a:spcBef>
              <a:defRPr/>
            </a:pPr>
            <a:r>
              <a:rPr lang="en-US" b="1">
                <a:solidFill>
                  <a:schemeClr val="tx2"/>
                </a:solidFill>
                <a:effectLst>
                  <a:outerShdw blurRad="38100" dist="38100" dir="2700000" algn="tl">
                    <a:srgbClr val="C0C0C0"/>
                  </a:outerShdw>
                </a:effectLst>
                <a:latin typeface="Arial Narrow" pitchFamily="34" charset="0"/>
                <a:cs typeface="+mn-cs"/>
              </a:rPr>
              <a:t>Single Development Environment</a:t>
            </a:r>
          </a:p>
        </p:txBody>
      </p:sp>
      <p:sp>
        <p:nvSpPr>
          <p:cNvPr id="73792" name="Text Box 64"/>
          <p:cNvSpPr txBox="1">
            <a:spLocks noChangeArrowheads="1"/>
          </p:cNvSpPr>
          <p:nvPr/>
        </p:nvSpPr>
        <p:spPr bwMode="blackWhite">
          <a:xfrm>
            <a:off x="2968625" y="5608638"/>
            <a:ext cx="3903663" cy="457200"/>
          </a:xfrm>
          <a:prstGeom prst="rect">
            <a:avLst/>
          </a:prstGeom>
          <a:noFill/>
          <a:ln w="12700">
            <a:noFill/>
            <a:miter lim="800000"/>
            <a:headEnd/>
            <a:tailEnd/>
          </a:ln>
          <a:effectLst/>
        </p:spPr>
        <p:txBody>
          <a:bodyPr wrap="none">
            <a:spAutoFit/>
          </a:bodyPr>
          <a:lstStyle/>
          <a:p>
            <a:pPr defTabSz="457200">
              <a:spcBef>
                <a:spcPct val="50000"/>
              </a:spcBef>
              <a:defRPr/>
            </a:pPr>
            <a:r>
              <a:rPr lang="en-US" b="1">
                <a:solidFill>
                  <a:schemeClr val="tx2"/>
                </a:solidFill>
                <a:effectLst>
                  <a:outerShdw blurRad="38100" dist="38100" dir="2700000" algn="tl">
                    <a:srgbClr val="C0C0C0"/>
                  </a:outerShdw>
                </a:effectLst>
                <a:latin typeface="Arial Narrow" pitchFamily="34" charset="0"/>
                <a:cs typeface="+mn-cs"/>
              </a:rPr>
              <a:t>End-to-End Management Portal</a:t>
            </a:r>
          </a:p>
        </p:txBody>
      </p:sp>
      <p:sp>
        <p:nvSpPr>
          <p:cNvPr id="43028" name="AutoShape 65"/>
          <p:cNvSpPr>
            <a:spLocks noChangeArrowheads="1"/>
          </p:cNvSpPr>
          <p:nvPr/>
        </p:nvSpPr>
        <p:spPr bwMode="auto">
          <a:xfrm>
            <a:off x="2008188" y="2147888"/>
            <a:ext cx="5472112" cy="3405187"/>
          </a:xfrm>
          <a:prstGeom prst="roundRect">
            <a:avLst>
              <a:gd name="adj" fmla="val 16667"/>
            </a:avLst>
          </a:prstGeom>
          <a:noFill/>
          <a:ln w="28575" algn="ctr">
            <a:solidFill>
              <a:schemeClr val="tx1"/>
            </a:solidFill>
            <a:prstDash val="sysDot"/>
            <a:round/>
            <a:headEnd/>
            <a:tailEnd/>
          </a:ln>
        </p:spPr>
        <p:txBody>
          <a:bodyPr wrap="none" anchor="b" anchorCtr="1"/>
          <a:lstStyle/>
          <a:p>
            <a:pPr algn="ctr" defTabSz="457200"/>
            <a:endParaRPr lang="en-GB" sz="2000">
              <a:latin typeface="Arial Narrow" pitchFamily="34" charset="0"/>
              <a:ea typeface="MS PGothic" pitchFamily="34" charset="-128"/>
            </a:endParaRPr>
          </a:p>
        </p:txBody>
      </p:sp>
      <p:cxnSp>
        <p:nvCxnSpPr>
          <p:cNvPr id="43029" name="AutoShape 66"/>
          <p:cNvCxnSpPr>
            <a:cxnSpLocks noChangeShapeType="1"/>
            <a:stCxn id="43028" idx="1"/>
          </p:cNvCxnSpPr>
          <p:nvPr/>
        </p:nvCxnSpPr>
        <p:spPr bwMode="auto">
          <a:xfrm rot="10800000" flipH="1" flipV="1">
            <a:off x="1993900" y="3851275"/>
            <a:ext cx="1588" cy="1588"/>
          </a:xfrm>
          <a:prstGeom prst="bentConnector2">
            <a:avLst/>
          </a:prstGeom>
          <a:noFill/>
          <a:ln w="12700">
            <a:noFill/>
            <a:miter lim="800000"/>
            <a:headEnd/>
            <a:tailEnd type="triangle" w="med" len="med"/>
          </a:ln>
        </p:spPr>
      </p:cxnSp>
      <p:cxnSp>
        <p:nvCxnSpPr>
          <p:cNvPr id="43030" name="AutoShape 67"/>
          <p:cNvCxnSpPr>
            <a:cxnSpLocks noChangeShapeType="1"/>
            <a:stCxn id="43028" idx="2"/>
          </p:cNvCxnSpPr>
          <p:nvPr/>
        </p:nvCxnSpPr>
        <p:spPr bwMode="auto">
          <a:xfrm rot="16200000" flipV="1">
            <a:off x="3367088" y="4189412"/>
            <a:ext cx="338138" cy="2417763"/>
          </a:xfrm>
          <a:prstGeom prst="bentConnector4">
            <a:avLst>
              <a:gd name="adj1" fmla="val -63380"/>
              <a:gd name="adj2" fmla="val 122653"/>
            </a:avLst>
          </a:prstGeom>
          <a:noFill/>
          <a:ln w="12700">
            <a:noFill/>
            <a:miter lim="800000"/>
            <a:headEnd/>
            <a:tailEnd type="triangle" w="med" len="med"/>
          </a:ln>
        </p:spPr>
      </p:cxnSp>
      <p:cxnSp>
        <p:nvCxnSpPr>
          <p:cNvPr id="43031" name="AutoShape 68"/>
          <p:cNvCxnSpPr>
            <a:cxnSpLocks noChangeShapeType="1"/>
            <a:stCxn id="43028" idx="1"/>
          </p:cNvCxnSpPr>
          <p:nvPr/>
        </p:nvCxnSpPr>
        <p:spPr bwMode="auto">
          <a:xfrm rot="10800000" flipH="1" flipV="1">
            <a:off x="1993900" y="3851275"/>
            <a:ext cx="1588" cy="1588"/>
          </a:xfrm>
          <a:prstGeom prst="bentConnector2">
            <a:avLst/>
          </a:prstGeom>
          <a:noFill/>
          <a:ln w="12700">
            <a:noFill/>
            <a:miter lim="800000"/>
            <a:headEnd/>
            <a:tailEnd type="triangle" w="med" len="med"/>
          </a:ln>
        </p:spPr>
      </p:cxnSp>
      <p:grpSp>
        <p:nvGrpSpPr>
          <p:cNvPr id="43032" name="Group 69"/>
          <p:cNvGrpSpPr>
            <a:grpSpLocks/>
          </p:cNvGrpSpPr>
          <p:nvPr/>
        </p:nvGrpSpPr>
        <p:grpSpPr bwMode="auto">
          <a:xfrm>
            <a:off x="2390775" y="4237038"/>
            <a:ext cx="4791075" cy="1189037"/>
            <a:chOff x="1506" y="2669"/>
            <a:chExt cx="3018" cy="749"/>
          </a:xfrm>
        </p:grpSpPr>
        <p:sp>
          <p:nvSpPr>
            <p:cNvPr id="73798" name="AutoShape 70"/>
            <p:cNvSpPr>
              <a:spLocks noChangeArrowheads="1"/>
            </p:cNvSpPr>
            <p:nvPr/>
          </p:nvSpPr>
          <p:spPr bwMode="blackWhite">
            <a:xfrm>
              <a:off x="1506" y="2818"/>
              <a:ext cx="2994" cy="288"/>
            </a:xfrm>
            <a:prstGeom prst="roundRect">
              <a:avLst>
                <a:gd name="adj" fmla="val 16667"/>
              </a:avLst>
            </a:prstGeom>
            <a:gradFill rotWithShape="1">
              <a:gsLst>
                <a:gs pos="0">
                  <a:srgbClr val="AC514A"/>
                </a:gs>
                <a:gs pos="100000">
                  <a:srgbClr val="FFFFFF"/>
                </a:gs>
              </a:gsLst>
              <a:lin ang="2700000" scaled="1"/>
            </a:gradFill>
            <a:ln w="9525" algn="ctr">
              <a:solidFill>
                <a:schemeClr val="tx1"/>
              </a:solidFill>
              <a:round/>
              <a:headEnd/>
              <a:tailEnd/>
            </a:ln>
            <a:effectLst>
              <a:outerShdw dist="35921" dir="2700000" algn="ctr" rotWithShape="0">
                <a:schemeClr val="bg2"/>
              </a:outerShdw>
            </a:effectLst>
          </p:spPr>
          <p:txBody>
            <a:bodyPr tIns="137160" bIns="137160" anchor="ctr"/>
            <a:lstStyle/>
            <a:p>
              <a:pPr algn="ctr" defTabSz="457200" eaLnBrk="0" hangingPunct="0">
                <a:defRPr/>
              </a:pPr>
              <a:r>
                <a:rPr lang="en-US" sz="2000" b="1">
                  <a:latin typeface="Arial Narrow" pitchFamily="34" charset="0"/>
                  <a:cs typeface="+mn-cs"/>
                </a:rPr>
                <a:t>Messaging Engine</a:t>
              </a:r>
            </a:p>
          </p:txBody>
        </p:sp>
        <p:cxnSp>
          <p:nvCxnSpPr>
            <p:cNvPr id="43036" name="AutoShape 71"/>
            <p:cNvCxnSpPr>
              <a:cxnSpLocks noChangeShapeType="1"/>
              <a:stCxn id="73798" idx="0"/>
              <a:endCxn id="73787" idx="2"/>
            </p:cNvCxnSpPr>
            <p:nvPr/>
          </p:nvCxnSpPr>
          <p:spPr bwMode="blackWhite">
            <a:xfrm rot="5400000" flipH="1">
              <a:off x="2343" y="2158"/>
              <a:ext cx="149" cy="1171"/>
            </a:xfrm>
            <a:prstGeom prst="bentConnector3">
              <a:avLst>
                <a:gd name="adj1" fmla="val 49667"/>
              </a:avLst>
            </a:prstGeom>
            <a:noFill/>
            <a:ln w="22225">
              <a:solidFill>
                <a:schemeClr val="tx1"/>
              </a:solidFill>
              <a:miter lim="800000"/>
              <a:headEnd type="triangle" w="med" len="sm"/>
              <a:tailEnd type="triangle" w="med" len="sm"/>
            </a:ln>
          </p:spPr>
        </p:cxnSp>
        <p:sp>
          <p:nvSpPr>
            <p:cNvPr id="73800" name="AutoShape 72"/>
            <p:cNvSpPr>
              <a:spLocks noChangeArrowheads="1"/>
            </p:cNvSpPr>
            <p:nvPr/>
          </p:nvSpPr>
          <p:spPr bwMode="blackWhite">
            <a:xfrm>
              <a:off x="1530" y="3218"/>
              <a:ext cx="2994" cy="200"/>
            </a:xfrm>
            <a:prstGeom prst="roundRect">
              <a:avLst>
                <a:gd name="adj" fmla="val 16667"/>
              </a:avLst>
            </a:prstGeom>
            <a:noFill/>
            <a:ln w="3175" algn="ctr">
              <a:solidFill>
                <a:schemeClr val="tx1"/>
              </a:solidFill>
              <a:round/>
              <a:headEnd/>
              <a:tailEnd/>
            </a:ln>
            <a:effectLst>
              <a:outerShdw dist="35921" dir="2700000" algn="ctr" rotWithShape="0">
                <a:schemeClr val="bg2"/>
              </a:outerShdw>
            </a:effectLst>
          </p:spPr>
          <p:txBody>
            <a:bodyPr tIns="137160" bIns="137160" anchor="ctr"/>
            <a:lstStyle/>
            <a:p>
              <a:pPr algn="ctr" defTabSz="457200" eaLnBrk="0" hangingPunct="0">
                <a:defRPr/>
              </a:pPr>
              <a:r>
                <a:rPr lang="en-US" sz="2000" b="1">
                  <a:latin typeface="Arial Narrow" pitchFamily="34" charset="0"/>
                  <a:cs typeface="+mn-cs"/>
                </a:rPr>
                <a:t>Message Warehouse</a:t>
              </a:r>
            </a:p>
          </p:txBody>
        </p:sp>
      </p:grpSp>
      <p:sp>
        <p:nvSpPr>
          <p:cNvPr id="73801" name="AutoShape 73"/>
          <p:cNvSpPr>
            <a:spLocks noChangeArrowheads="1"/>
          </p:cNvSpPr>
          <p:nvPr/>
        </p:nvSpPr>
        <p:spPr bwMode="blackWhite">
          <a:xfrm>
            <a:off x="2403475" y="2225675"/>
            <a:ext cx="4752975" cy="317500"/>
          </a:xfrm>
          <a:prstGeom prst="roundRect">
            <a:avLst>
              <a:gd name="adj" fmla="val 16667"/>
            </a:avLst>
          </a:prstGeom>
          <a:noFill/>
          <a:ln w="3175" algn="ctr">
            <a:solidFill>
              <a:schemeClr val="tx1"/>
            </a:solidFill>
            <a:round/>
            <a:headEnd/>
            <a:tailEnd/>
          </a:ln>
          <a:effectLst>
            <a:outerShdw dist="35921" dir="2700000" algn="ctr" rotWithShape="0">
              <a:schemeClr val="bg2"/>
            </a:outerShdw>
          </a:effectLst>
        </p:spPr>
        <p:txBody>
          <a:bodyPr tIns="137160" bIns="137160" anchor="ctr"/>
          <a:lstStyle/>
          <a:p>
            <a:pPr algn="ctr" defTabSz="457200" eaLnBrk="0" hangingPunct="0">
              <a:defRPr/>
            </a:pPr>
            <a:r>
              <a:rPr lang="en-US" sz="2000" b="1">
                <a:effectLst>
                  <a:outerShdw blurRad="38100" dist="38100" dir="2700000" algn="tl">
                    <a:srgbClr val="C0C0C0"/>
                  </a:outerShdw>
                </a:effectLst>
                <a:latin typeface="Arial Narrow" pitchFamily="34" charset="0"/>
                <a:cs typeface="+mn-cs"/>
              </a:rPr>
              <a:t>Metadata Repository</a:t>
            </a:r>
          </a:p>
        </p:txBody>
      </p:sp>
      <p:sp>
        <p:nvSpPr>
          <p:cNvPr id="2" name="Slide Number Placeholder 1"/>
          <p:cNvSpPr>
            <a:spLocks noGrp="1"/>
          </p:cNvSpPr>
          <p:nvPr>
            <p:ph type="sldNum" sz="quarter" idx="4294967295"/>
          </p:nvPr>
        </p:nvSpPr>
        <p:spPr>
          <a:xfrm>
            <a:off x="307975" y="6256338"/>
            <a:ext cx="2133600" cy="365125"/>
          </a:xfrm>
          <a:prstGeom prst="rect">
            <a:avLst/>
          </a:prstGeom>
        </p:spPr>
        <p:txBody>
          <a:bodyPr/>
          <a:lstStyle/>
          <a:p>
            <a:pPr>
              <a:defRPr/>
            </a:pPr>
            <a:fld id="{CBD2D46B-7055-468A-9118-2B6BFCB1E467}" type="slidenum">
              <a:rPr lang="en-US" smtClean="0"/>
              <a:pPr>
                <a:defRPr/>
              </a:pPr>
              <a:t>40</a:t>
            </a:fld>
            <a:endParaRPr lang="en-US" dirty="0"/>
          </a:p>
        </p:txBody>
      </p:sp>
    </p:spTree>
    <p:extLst>
      <p:ext uri="{BB962C8B-B14F-4D97-AF65-F5344CB8AC3E}">
        <p14:creationId xmlns:p14="http://schemas.microsoft.com/office/powerpoint/2010/main" val="349986675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p:txBody>
          <a:bodyPr/>
          <a:lstStyle/>
          <a:p>
            <a:pPr eaLnBrk="1" hangingPunct="1"/>
            <a:r>
              <a:rPr dirty="0" smtClean="0">
                <a:solidFill>
                  <a:schemeClr val="tx1"/>
                </a:solidFill>
              </a:rPr>
              <a:t>Ensemble Architecture</a:t>
            </a:r>
          </a:p>
        </p:txBody>
      </p:sp>
      <p:grpSp>
        <p:nvGrpSpPr>
          <p:cNvPr id="43010" name="Group 3"/>
          <p:cNvGrpSpPr>
            <a:grpSpLocks/>
          </p:cNvGrpSpPr>
          <p:nvPr/>
        </p:nvGrpSpPr>
        <p:grpSpPr bwMode="auto">
          <a:xfrm>
            <a:off x="212725" y="3170238"/>
            <a:ext cx="1311275" cy="1489075"/>
            <a:chOff x="134" y="1997"/>
            <a:chExt cx="826" cy="938"/>
          </a:xfrm>
        </p:grpSpPr>
        <p:sp>
          <p:nvSpPr>
            <p:cNvPr id="73732" name="Rectangle 4"/>
            <p:cNvSpPr>
              <a:spLocks noChangeArrowheads="1"/>
            </p:cNvSpPr>
            <p:nvPr/>
          </p:nvSpPr>
          <p:spPr bwMode="auto">
            <a:xfrm>
              <a:off x="291" y="1997"/>
              <a:ext cx="279" cy="231"/>
            </a:xfrm>
            <a:prstGeom prst="rect">
              <a:avLst/>
            </a:prstGeom>
            <a:noFill/>
            <a:ln w="12700">
              <a:noFill/>
              <a:miter lim="800000"/>
              <a:headEnd/>
              <a:tailEnd/>
            </a:ln>
            <a:effectLst/>
          </p:spPr>
          <p:txBody>
            <a:bodyPr wrap="none" lIns="0" rIns="45720" anchor="ctr">
              <a:spAutoFit/>
            </a:bodyPr>
            <a:lstStyle/>
            <a:p>
              <a:pPr algn="r" defTabSz="457200">
                <a:defRPr/>
              </a:pPr>
              <a:r>
                <a:rPr lang="en-US" dirty="0">
                  <a:effectLst>
                    <a:outerShdw blurRad="38100" dist="38100" dir="2700000" algn="tl">
                      <a:srgbClr val="C0C0C0"/>
                    </a:outerShdw>
                  </a:effectLst>
                  <a:latin typeface="Arial Narrow" pitchFamily="34" charset="0"/>
                  <a:cs typeface="+mn-cs"/>
                </a:rPr>
                <a:t>Data</a:t>
              </a:r>
            </a:p>
          </p:txBody>
        </p:sp>
        <p:sp>
          <p:nvSpPr>
            <p:cNvPr id="73733" name="Rectangle 5"/>
            <p:cNvSpPr>
              <a:spLocks noChangeArrowheads="1"/>
            </p:cNvSpPr>
            <p:nvPr/>
          </p:nvSpPr>
          <p:spPr bwMode="auto">
            <a:xfrm>
              <a:off x="271" y="2230"/>
              <a:ext cx="299" cy="231"/>
            </a:xfrm>
            <a:prstGeom prst="rect">
              <a:avLst/>
            </a:prstGeom>
            <a:noFill/>
            <a:ln w="12700">
              <a:noFill/>
              <a:miter lim="800000"/>
              <a:headEnd/>
              <a:tailEnd/>
            </a:ln>
            <a:effectLst/>
          </p:spPr>
          <p:txBody>
            <a:bodyPr wrap="none" lIns="0" rIns="45720" anchor="ctr">
              <a:spAutoFit/>
            </a:bodyPr>
            <a:lstStyle/>
            <a:p>
              <a:pPr algn="r" defTabSz="457200">
                <a:defRPr/>
              </a:pPr>
              <a:r>
                <a:rPr lang="en-US" dirty="0">
                  <a:effectLst>
                    <a:outerShdw blurRad="38100" dist="38100" dir="2700000" algn="tl">
                      <a:srgbClr val="C0C0C0"/>
                    </a:outerShdw>
                  </a:effectLst>
                  <a:latin typeface="Arial Narrow" pitchFamily="34" charset="0"/>
                  <a:cs typeface="+mn-cs"/>
                </a:rPr>
                <a:t>Apps</a:t>
              </a:r>
            </a:p>
          </p:txBody>
        </p:sp>
        <p:sp>
          <p:nvSpPr>
            <p:cNvPr id="73734" name="Rectangle 6"/>
            <p:cNvSpPr>
              <a:spLocks noChangeArrowheads="1"/>
            </p:cNvSpPr>
            <p:nvPr/>
          </p:nvSpPr>
          <p:spPr bwMode="auto">
            <a:xfrm>
              <a:off x="278" y="2473"/>
              <a:ext cx="292" cy="231"/>
            </a:xfrm>
            <a:prstGeom prst="rect">
              <a:avLst/>
            </a:prstGeom>
            <a:noFill/>
            <a:ln w="12700">
              <a:noFill/>
              <a:miter lim="800000"/>
              <a:headEnd/>
              <a:tailEnd/>
            </a:ln>
            <a:effectLst/>
          </p:spPr>
          <p:txBody>
            <a:bodyPr wrap="none" lIns="0" rIns="45720" anchor="ctr">
              <a:spAutoFit/>
            </a:bodyPr>
            <a:lstStyle/>
            <a:p>
              <a:pPr algn="r" defTabSz="457200">
                <a:defRPr/>
              </a:pPr>
              <a:r>
                <a:rPr lang="en-US" dirty="0">
                  <a:effectLst>
                    <a:outerShdw blurRad="38100" dist="38100" dir="2700000" algn="tl">
                      <a:srgbClr val="C0C0C0"/>
                    </a:outerShdw>
                  </a:effectLst>
                  <a:latin typeface="Arial Narrow" pitchFamily="34" charset="0"/>
                  <a:cs typeface="+mn-cs"/>
                </a:rPr>
                <a:t>Tech</a:t>
              </a:r>
            </a:p>
          </p:txBody>
        </p:sp>
        <p:sp>
          <p:nvSpPr>
            <p:cNvPr id="73735" name="Rectangle 7"/>
            <p:cNvSpPr>
              <a:spLocks noChangeArrowheads="1"/>
            </p:cNvSpPr>
            <p:nvPr/>
          </p:nvSpPr>
          <p:spPr bwMode="auto">
            <a:xfrm>
              <a:off x="134" y="2704"/>
              <a:ext cx="436" cy="231"/>
            </a:xfrm>
            <a:prstGeom prst="rect">
              <a:avLst/>
            </a:prstGeom>
            <a:noFill/>
            <a:ln w="12700">
              <a:noFill/>
              <a:miter lim="800000"/>
              <a:headEnd/>
              <a:tailEnd/>
            </a:ln>
            <a:effectLst/>
          </p:spPr>
          <p:txBody>
            <a:bodyPr wrap="none" lIns="0" rIns="45720" anchor="ctr">
              <a:spAutoFit/>
            </a:bodyPr>
            <a:lstStyle/>
            <a:p>
              <a:pPr algn="r" defTabSz="457200">
                <a:defRPr/>
              </a:pPr>
              <a:r>
                <a:rPr lang="en-US" dirty="0">
                  <a:effectLst>
                    <a:outerShdw blurRad="38100" dist="38100" dir="2700000" algn="tl">
                      <a:srgbClr val="C0C0C0"/>
                    </a:outerShdw>
                  </a:effectLst>
                  <a:latin typeface="Arial Narrow" pitchFamily="34" charset="0"/>
                  <a:cs typeface="+mn-cs"/>
                </a:rPr>
                <a:t>Custom</a:t>
              </a:r>
            </a:p>
          </p:txBody>
        </p:sp>
        <p:cxnSp>
          <p:nvCxnSpPr>
            <p:cNvPr id="43077" name="AutoShape 8"/>
            <p:cNvCxnSpPr>
              <a:cxnSpLocks noChangeShapeType="1"/>
              <a:stCxn id="73732" idx="3"/>
              <a:endCxn id="73740" idx="2"/>
            </p:cNvCxnSpPr>
            <p:nvPr/>
          </p:nvCxnSpPr>
          <p:spPr bwMode="blackWhite">
            <a:xfrm>
              <a:off x="570" y="2113"/>
              <a:ext cx="160" cy="354"/>
            </a:xfrm>
            <a:prstGeom prst="bentConnector3">
              <a:avLst>
                <a:gd name="adj1" fmla="val 49375"/>
              </a:avLst>
            </a:prstGeom>
            <a:noFill/>
            <a:ln w="22225">
              <a:solidFill>
                <a:schemeClr val="tx1"/>
              </a:solidFill>
              <a:miter lim="800000"/>
              <a:headEnd type="triangle" w="med" len="sm"/>
              <a:tailEnd type="none" w="med" len="sm"/>
            </a:ln>
          </p:spPr>
        </p:cxnSp>
        <p:cxnSp>
          <p:nvCxnSpPr>
            <p:cNvPr id="43078" name="AutoShape 9"/>
            <p:cNvCxnSpPr>
              <a:cxnSpLocks noChangeShapeType="1"/>
              <a:stCxn id="73733" idx="3"/>
              <a:endCxn id="73740" idx="2"/>
            </p:cNvCxnSpPr>
            <p:nvPr/>
          </p:nvCxnSpPr>
          <p:spPr bwMode="blackWhite">
            <a:xfrm>
              <a:off x="570" y="2346"/>
              <a:ext cx="160" cy="121"/>
            </a:xfrm>
            <a:prstGeom prst="bentConnector3">
              <a:avLst>
                <a:gd name="adj1" fmla="val 49375"/>
              </a:avLst>
            </a:prstGeom>
            <a:noFill/>
            <a:ln w="22225">
              <a:solidFill>
                <a:schemeClr val="tx1"/>
              </a:solidFill>
              <a:miter lim="800000"/>
              <a:headEnd type="triangle" w="med" len="sm"/>
              <a:tailEnd type="none" w="med" len="sm"/>
            </a:ln>
          </p:spPr>
        </p:cxnSp>
        <p:cxnSp>
          <p:nvCxnSpPr>
            <p:cNvPr id="43079" name="AutoShape 10"/>
            <p:cNvCxnSpPr>
              <a:cxnSpLocks noChangeShapeType="1"/>
              <a:stCxn id="73734" idx="3"/>
              <a:endCxn id="73740" idx="2"/>
            </p:cNvCxnSpPr>
            <p:nvPr/>
          </p:nvCxnSpPr>
          <p:spPr bwMode="blackWhite">
            <a:xfrm flipV="1">
              <a:off x="570" y="2467"/>
              <a:ext cx="160" cy="122"/>
            </a:xfrm>
            <a:prstGeom prst="bentConnector3">
              <a:avLst>
                <a:gd name="adj1" fmla="val 50000"/>
              </a:avLst>
            </a:prstGeom>
            <a:noFill/>
            <a:ln w="22225">
              <a:solidFill>
                <a:schemeClr val="tx1"/>
              </a:solidFill>
              <a:miter lim="800000"/>
              <a:headEnd type="triangle" w="med" len="sm"/>
              <a:tailEnd type="none" w="med" len="sm"/>
            </a:ln>
          </p:spPr>
        </p:cxnSp>
        <p:cxnSp>
          <p:nvCxnSpPr>
            <p:cNvPr id="43080" name="AutoShape 11"/>
            <p:cNvCxnSpPr>
              <a:cxnSpLocks noChangeShapeType="1"/>
              <a:stCxn id="73735" idx="3"/>
              <a:endCxn id="73740" idx="2"/>
            </p:cNvCxnSpPr>
            <p:nvPr/>
          </p:nvCxnSpPr>
          <p:spPr bwMode="blackWhite">
            <a:xfrm flipV="1">
              <a:off x="570" y="2467"/>
              <a:ext cx="160" cy="353"/>
            </a:xfrm>
            <a:prstGeom prst="bentConnector3">
              <a:avLst>
                <a:gd name="adj1" fmla="val 50000"/>
              </a:avLst>
            </a:prstGeom>
            <a:noFill/>
            <a:ln w="22225">
              <a:solidFill>
                <a:schemeClr val="tx1"/>
              </a:solidFill>
              <a:miter lim="800000"/>
              <a:headEnd type="triangle" w="med" len="sm"/>
              <a:tailEnd type="none" w="med" len="sm"/>
            </a:ln>
          </p:spPr>
        </p:cxnSp>
        <p:sp>
          <p:nvSpPr>
            <p:cNvPr id="73740" name="AutoShape 12"/>
            <p:cNvSpPr>
              <a:spLocks noChangeArrowheads="1"/>
            </p:cNvSpPr>
            <p:nvPr/>
          </p:nvSpPr>
          <p:spPr bwMode="blackWhite">
            <a:xfrm rot="5400000" flipH="1">
              <a:off x="407" y="2352"/>
              <a:ext cx="876" cy="230"/>
            </a:xfrm>
            <a:prstGeom prst="roundRect">
              <a:avLst>
                <a:gd name="adj" fmla="val 16667"/>
              </a:avLst>
            </a:prstGeom>
            <a:gradFill rotWithShape="1">
              <a:gsLst>
                <a:gs pos="0">
                  <a:srgbClr val="BAB600"/>
                </a:gs>
                <a:gs pos="50000">
                  <a:srgbClr val="FFFFFF"/>
                </a:gs>
                <a:gs pos="100000">
                  <a:srgbClr val="BAB600"/>
                </a:gs>
              </a:gsLst>
              <a:lin ang="2700000" scaled="1"/>
            </a:gradFill>
            <a:ln w="12700" algn="ctr">
              <a:solidFill>
                <a:schemeClr val="tx1"/>
              </a:solidFill>
              <a:round/>
              <a:headEnd/>
              <a:tailEnd/>
            </a:ln>
            <a:effectLst>
              <a:outerShdw dist="35921" dir="2700000" algn="ctr" rotWithShape="0">
                <a:schemeClr val="bg2"/>
              </a:outerShdw>
            </a:effectLst>
          </p:spPr>
          <p:txBody>
            <a:bodyPr anchor="ctr" anchorCtr="1"/>
            <a:lstStyle/>
            <a:p>
              <a:pPr algn="ctr" defTabSz="457200">
                <a:defRPr/>
              </a:pPr>
              <a:r>
                <a:rPr lang="en-US" sz="2000" b="1" dirty="0">
                  <a:latin typeface="Arial Narrow" pitchFamily="34" charset="0"/>
                  <a:cs typeface="+mn-cs"/>
                </a:rPr>
                <a:t>Adapters</a:t>
              </a:r>
            </a:p>
          </p:txBody>
        </p:sp>
      </p:grpSp>
      <p:grpSp>
        <p:nvGrpSpPr>
          <p:cNvPr id="43011" name="Group 13"/>
          <p:cNvGrpSpPr>
            <a:grpSpLocks/>
          </p:cNvGrpSpPr>
          <p:nvPr/>
        </p:nvGrpSpPr>
        <p:grpSpPr bwMode="auto">
          <a:xfrm>
            <a:off x="234950" y="1592263"/>
            <a:ext cx="1489075" cy="1390650"/>
            <a:chOff x="148" y="1003"/>
            <a:chExt cx="938" cy="876"/>
          </a:xfrm>
        </p:grpSpPr>
        <p:sp>
          <p:nvSpPr>
            <p:cNvPr id="73742" name="Rectangle 14"/>
            <p:cNvSpPr>
              <a:spLocks noChangeArrowheads="1"/>
            </p:cNvSpPr>
            <p:nvPr/>
          </p:nvSpPr>
          <p:spPr bwMode="auto">
            <a:xfrm>
              <a:off x="266" y="1091"/>
              <a:ext cx="430" cy="231"/>
            </a:xfrm>
            <a:prstGeom prst="rect">
              <a:avLst/>
            </a:prstGeom>
            <a:noFill/>
            <a:ln w="12700">
              <a:noFill/>
              <a:miter lim="800000"/>
              <a:headEnd/>
              <a:tailEnd/>
            </a:ln>
            <a:effectLst/>
          </p:spPr>
          <p:txBody>
            <a:bodyPr wrap="none" lIns="0" rIns="45720" anchor="ctr">
              <a:spAutoFit/>
            </a:bodyPr>
            <a:lstStyle/>
            <a:p>
              <a:pPr algn="r" defTabSz="457200">
                <a:defRPr/>
              </a:pPr>
              <a:r>
                <a:rPr lang="en-US" dirty="0">
                  <a:effectLst>
                    <a:outerShdw blurRad="38100" dist="38100" dir="2700000" algn="tl">
                      <a:srgbClr val="C0C0C0"/>
                    </a:outerShdw>
                  </a:effectLst>
                  <a:latin typeface="Arial Narrow" pitchFamily="34" charset="0"/>
                  <a:cs typeface="+mn-cs"/>
                </a:rPr>
                <a:t>Objects</a:t>
              </a:r>
            </a:p>
          </p:txBody>
        </p:sp>
        <p:sp>
          <p:nvSpPr>
            <p:cNvPr id="73743" name="Rectangle 15"/>
            <p:cNvSpPr>
              <a:spLocks noChangeArrowheads="1"/>
            </p:cNvSpPr>
            <p:nvPr/>
          </p:nvSpPr>
          <p:spPr bwMode="auto">
            <a:xfrm>
              <a:off x="430" y="1324"/>
              <a:ext cx="266" cy="231"/>
            </a:xfrm>
            <a:prstGeom prst="rect">
              <a:avLst/>
            </a:prstGeom>
            <a:noFill/>
            <a:ln w="12700">
              <a:noFill/>
              <a:miter lim="800000"/>
              <a:headEnd/>
              <a:tailEnd/>
            </a:ln>
            <a:effectLst/>
          </p:spPr>
          <p:txBody>
            <a:bodyPr wrap="none" lIns="0" rIns="45720" anchor="ctr">
              <a:spAutoFit/>
            </a:bodyPr>
            <a:lstStyle/>
            <a:p>
              <a:pPr algn="r" defTabSz="457200">
                <a:defRPr/>
              </a:pPr>
              <a:r>
                <a:rPr lang="en-US" dirty="0">
                  <a:effectLst>
                    <a:outerShdw blurRad="38100" dist="38100" dir="2700000" algn="tl">
                      <a:srgbClr val="C0C0C0"/>
                    </a:outerShdw>
                  </a:effectLst>
                  <a:latin typeface="Arial Narrow" pitchFamily="34" charset="0"/>
                  <a:cs typeface="+mn-cs"/>
                </a:rPr>
                <a:t>SQL</a:t>
              </a:r>
            </a:p>
          </p:txBody>
        </p:sp>
        <p:sp>
          <p:nvSpPr>
            <p:cNvPr id="73744" name="Rectangle 16"/>
            <p:cNvSpPr>
              <a:spLocks noChangeArrowheads="1"/>
            </p:cNvSpPr>
            <p:nvPr/>
          </p:nvSpPr>
          <p:spPr bwMode="auto">
            <a:xfrm>
              <a:off x="148" y="1567"/>
              <a:ext cx="548" cy="231"/>
            </a:xfrm>
            <a:prstGeom prst="rect">
              <a:avLst/>
            </a:prstGeom>
            <a:noFill/>
            <a:ln w="12700">
              <a:noFill/>
              <a:miter lim="800000"/>
              <a:headEnd/>
              <a:tailEnd/>
            </a:ln>
            <a:effectLst/>
          </p:spPr>
          <p:txBody>
            <a:bodyPr wrap="none" lIns="0" rIns="45720" anchor="ctr">
              <a:spAutoFit/>
            </a:bodyPr>
            <a:lstStyle/>
            <a:p>
              <a:pPr algn="r" defTabSz="457200">
                <a:defRPr/>
              </a:pPr>
              <a:r>
                <a:rPr lang="en-US" dirty="0">
                  <a:effectLst>
                    <a:outerShdw blurRad="38100" dist="38100" dir="2700000" algn="tl">
                      <a:srgbClr val="C0C0C0"/>
                    </a:outerShdw>
                  </a:effectLst>
                  <a:latin typeface="Arial Narrow" pitchFamily="34" charset="0"/>
                  <a:cs typeface="+mn-cs"/>
                </a:rPr>
                <a:t>Web </a:t>
              </a:r>
              <a:r>
                <a:rPr lang="en-US" dirty="0" err="1">
                  <a:effectLst>
                    <a:outerShdw blurRad="38100" dist="38100" dir="2700000" algn="tl">
                      <a:srgbClr val="C0C0C0"/>
                    </a:outerShdw>
                  </a:effectLst>
                  <a:latin typeface="Arial Narrow" pitchFamily="34" charset="0"/>
                  <a:cs typeface="+mn-cs"/>
                </a:rPr>
                <a:t>Serv</a:t>
              </a:r>
              <a:endParaRPr lang="en-US" dirty="0">
                <a:effectLst>
                  <a:outerShdw blurRad="38100" dist="38100" dir="2700000" algn="tl">
                    <a:srgbClr val="C0C0C0"/>
                  </a:outerShdw>
                </a:effectLst>
                <a:latin typeface="Arial Narrow" pitchFamily="34" charset="0"/>
                <a:cs typeface="+mn-cs"/>
              </a:endParaRPr>
            </a:p>
          </p:txBody>
        </p:sp>
        <p:sp>
          <p:nvSpPr>
            <p:cNvPr id="73745" name="AutoShape 17"/>
            <p:cNvSpPr>
              <a:spLocks noChangeArrowheads="1"/>
            </p:cNvSpPr>
            <p:nvPr/>
          </p:nvSpPr>
          <p:spPr bwMode="blackWhite">
            <a:xfrm rot="5400000" flipH="1">
              <a:off x="533" y="1326"/>
              <a:ext cx="876" cy="230"/>
            </a:xfrm>
            <a:prstGeom prst="roundRect">
              <a:avLst>
                <a:gd name="adj" fmla="val 16667"/>
              </a:avLst>
            </a:prstGeom>
            <a:gradFill rotWithShape="1">
              <a:gsLst>
                <a:gs pos="0">
                  <a:srgbClr val="93B96D"/>
                </a:gs>
                <a:gs pos="50000">
                  <a:srgbClr val="FFFFFF"/>
                </a:gs>
                <a:gs pos="100000">
                  <a:srgbClr val="93B96D"/>
                </a:gs>
              </a:gsLst>
              <a:lin ang="2700000" scaled="1"/>
            </a:gradFill>
            <a:ln w="12700" algn="ctr">
              <a:solidFill>
                <a:schemeClr val="tx1"/>
              </a:solidFill>
              <a:round/>
              <a:headEnd/>
              <a:tailEnd/>
            </a:ln>
            <a:effectLst>
              <a:outerShdw dist="35921" dir="2700000" algn="ctr" rotWithShape="0">
                <a:schemeClr val="bg2"/>
              </a:outerShdw>
            </a:effectLst>
          </p:spPr>
          <p:txBody>
            <a:bodyPr anchor="ctr" anchorCtr="1"/>
            <a:lstStyle/>
            <a:p>
              <a:pPr algn="ctr" defTabSz="457200" eaLnBrk="0" hangingPunct="0">
                <a:lnSpc>
                  <a:spcPct val="90000"/>
                </a:lnSpc>
                <a:defRPr/>
              </a:pPr>
              <a:r>
                <a:rPr lang="en-US" sz="2000" b="1">
                  <a:latin typeface="Arial Narrow" pitchFamily="34" charset="0"/>
                  <a:cs typeface="+mn-cs"/>
                </a:rPr>
                <a:t>Projections</a:t>
              </a:r>
            </a:p>
          </p:txBody>
        </p:sp>
        <p:cxnSp>
          <p:nvCxnSpPr>
            <p:cNvPr id="43070" name="AutoShape 18"/>
            <p:cNvCxnSpPr>
              <a:cxnSpLocks noChangeShapeType="1"/>
              <a:stCxn id="73742" idx="3"/>
              <a:endCxn id="73745" idx="2"/>
            </p:cNvCxnSpPr>
            <p:nvPr/>
          </p:nvCxnSpPr>
          <p:spPr bwMode="blackWhite">
            <a:xfrm>
              <a:off x="696" y="1207"/>
              <a:ext cx="160" cy="234"/>
            </a:xfrm>
            <a:prstGeom prst="bentConnector3">
              <a:avLst>
                <a:gd name="adj1" fmla="val 50000"/>
              </a:avLst>
            </a:prstGeom>
            <a:noFill/>
            <a:ln w="22225">
              <a:solidFill>
                <a:schemeClr val="tx1"/>
              </a:solidFill>
              <a:miter lim="800000"/>
              <a:headEnd type="triangle" w="med" len="sm"/>
              <a:tailEnd type="none" w="med" len="sm"/>
            </a:ln>
          </p:spPr>
        </p:cxnSp>
        <p:cxnSp>
          <p:nvCxnSpPr>
            <p:cNvPr id="43071" name="AutoShape 19"/>
            <p:cNvCxnSpPr>
              <a:cxnSpLocks noChangeShapeType="1"/>
              <a:stCxn id="73743" idx="3"/>
              <a:endCxn id="73745" idx="2"/>
            </p:cNvCxnSpPr>
            <p:nvPr/>
          </p:nvCxnSpPr>
          <p:spPr bwMode="blackWhite">
            <a:xfrm>
              <a:off x="696" y="1440"/>
              <a:ext cx="160" cy="1"/>
            </a:xfrm>
            <a:prstGeom prst="straightConnector1">
              <a:avLst/>
            </a:prstGeom>
            <a:noFill/>
            <a:ln w="22225">
              <a:solidFill>
                <a:schemeClr val="tx1"/>
              </a:solidFill>
              <a:round/>
              <a:headEnd type="triangle" w="med" len="sm"/>
              <a:tailEnd type="none" w="med" len="sm"/>
            </a:ln>
          </p:spPr>
        </p:cxnSp>
        <p:cxnSp>
          <p:nvCxnSpPr>
            <p:cNvPr id="43072" name="AutoShape 20"/>
            <p:cNvCxnSpPr>
              <a:cxnSpLocks noChangeShapeType="1"/>
              <a:stCxn id="73744" idx="3"/>
              <a:endCxn id="73745" idx="2"/>
            </p:cNvCxnSpPr>
            <p:nvPr/>
          </p:nvCxnSpPr>
          <p:spPr bwMode="blackWhite">
            <a:xfrm flipV="1">
              <a:off x="696" y="1441"/>
              <a:ext cx="160" cy="242"/>
            </a:xfrm>
            <a:prstGeom prst="bentConnector3">
              <a:avLst>
                <a:gd name="adj1" fmla="val 50000"/>
              </a:avLst>
            </a:prstGeom>
            <a:noFill/>
            <a:ln w="22225">
              <a:solidFill>
                <a:schemeClr val="tx1"/>
              </a:solidFill>
              <a:miter lim="800000"/>
              <a:headEnd type="triangle" w="med" len="sm"/>
              <a:tailEnd type="none" w="med" len="sm"/>
            </a:ln>
          </p:spPr>
        </p:cxnSp>
      </p:grpSp>
      <p:grpSp>
        <p:nvGrpSpPr>
          <p:cNvPr id="43012" name="Group 21"/>
          <p:cNvGrpSpPr>
            <a:grpSpLocks/>
          </p:cNvGrpSpPr>
          <p:nvPr/>
        </p:nvGrpSpPr>
        <p:grpSpPr bwMode="auto">
          <a:xfrm>
            <a:off x="7772400" y="2301875"/>
            <a:ext cx="1371600" cy="3200400"/>
            <a:chOff x="4896" y="1450"/>
            <a:chExt cx="864" cy="2016"/>
          </a:xfrm>
        </p:grpSpPr>
        <p:cxnSp>
          <p:nvCxnSpPr>
            <p:cNvPr id="43053" name="AutoShape 22"/>
            <p:cNvCxnSpPr>
              <a:cxnSpLocks noChangeShapeType="1"/>
              <a:stCxn id="73758" idx="1"/>
              <a:endCxn id="73762" idx="2"/>
            </p:cNvCxnSpPr>
            <p:nvPr/>
          </p:nvCxnSpPr>
          <p:spPr bwMode="blackWhite">
            <a:xfrm rot="10800000">
              <a:off x="5126" y="2457"/>
              <a:ext cx="186" cy="288"/>
            </a:xfrm>
            <a:prstGeom prst="bentConnector3">
              <a:avLst>
                <a:gd name="adj1" fmla="val 50000"/>
              </a:avLst>
            </a:prstGeom>
            <a:noFill/>
            <a:ln w="22225">
              <a:solidFill>
                <a:schemeClr val="tx1"/>
              </a:solidFill>
              <a:miter lim="800000"/>
              <a:headEnd type="triangle" w="med" len="sm"/>
              <a:tailEnd type="none" w="med" len="sm"/>
            </a:ln>
          </p:spPr>
        </p:cxnSp>
        <p:grpSp>
          <p:nvGrpSpPr>
            <p:cNvPr id="43054" name="Group 23"/>
            <p:cNvGrpSpPr>
              <a:grpSpLocks/>
            </p:cNvGrpSpPr>
            <p:nvPr/>
          </p:nvGrpSpPr>
          <p:grpSpPr bwMode="auto">
            <a:xfrm>
              <a:off x="4896" y="1450"/>
              <a:ext cx="864" cy="2016"/>
              <a:chOff x="4896" y="1450"/>
              <a:chExt cx="864" cy="2016"/>
            </a:xfrm>
          </p:grpSpPr>
          <p:cxnSp>
            <p:nvCxnSpPr>
              <p:cNvPr id="43055" name="AutoShape 24"/>
              <p:cNvCxnSpPr>
                <a:cxnSpLocks noChangeShapeType="1"/>
                <a:stCxn id="73756" idx="1"/>
                <a:endCxn id="73762" idx="2"/>
              </p:cNvCxnSpPr>
              <p:nvPr/>
            </p:nvCxnSpPr>
            <p:spPr bwMode="blackWhite">
              <a:xfrm rot="10800000" flipV="1">
                <a:off x="5126" y="1648"/>
                <a:ext cx="186" cy="809"/>
              </a:xfrm>
              <a:prstGeom prst="bentConnector3">
                <a:avLst>
                  <a:gd name="adj1" fmla="val 50000"/>
                </a:avLst>
              </a:prstGeom>
              <a:noFill/>
              <a:ln w="22225">
                <a:solidFill>
                  <a:schemeClr val="tx1"/>
                </a:solidFill>
                <a:miter lim="800000"/>
                <a:headEnd type="triangle" w="med" len="sm"/>
                <a:tailEnd type="none" w="med" len="sm"/>
              </a:ln>
            </p:spPr>
          </p:cxnSp>
          <p:grpSp>
            <p:nvGrpSpPr>
              <p:cNvPr id="43056" name="Group 25"/>
              <p:cNvGrpSpPr>
                <a:grpSpLocks/>
              </p:cNvGrpSpPr>
              <p:nvPr/>
            </p:nvGrpSpPr>
            <p:grpSpPr bwMode="auto">
              <a:xfrm>
                <a:off x="4896" y="1450"/>
                <a:ext cx="864" cy="2016"/>
                <a:chOff x="4896" y="1450"/>
                <a:chExt cx="864" cy="2016"/>
              </a:xfrm>
            </p:grpSpPr>
            <p:grpSp>
              <p:nvGrpSpPr>
                <p:cNvPr id="43057" name="Group 26"/>
                <p:cNvGrpSpPr>
                  <a:grpSpLocks/>
                </p:cNvGrpSpPr>
                <p:nvPr/>
              </p:nvGrpSpPr>
              <p:grpSpPr bwMode="auto">
                <a:xfrm>
                  <a:off x="5126" y="1533"/>
                  <a:ext cx="634" cy="1857"/>
                  <a:chOff x="5126" y="1533"/>
                  <a:chExt cx="634" cy="1857"/>
                </a:xfrm>
              </p:grpSpPr>
              <p:grpSp>
                <p:nvGrpSpPr>
                  <p:cNvPr id="43059" name="Group 27"/>
                  <p:cNvGrpSpPr>
                    <a:grpSpLocks/>
                  </p:cNvGrpSpPr>
                  <p:nvPr/>
                </p:nvGrpSpPr>
                <p:grpSpPr bwMode="auto">
                  <a:xfrm>
                    <a:off x="5312" y="1533"/>
                    <a:ext cx="448" cy="1857"/>
                    <a:chOff x="5312" y="1533"/>
                    <a:chExt cx="448" cy="1857"/>
                  </a:xfrm>
                </p:grpSpPr>
                <p:sp>
                  <p:nvSpPr>
                    <p:cNvPr id="73756" name="Rectangle 28"/>
                    <p:cNvSpPr>
                      <a:spLocks noChangeArrowheads="1"/>
                    </p:cNvSpPr>
                    <p:nvPr/>
                  </p:nvSpPr>
                  <p:spPr bwMode="auto">
                    <a:xfrm>
                      <a:off x="5312" y="1533"/>
                      <a:ext cx="291" cy="230"/>
                    </a:xfrm>
                    <a:prstGeom prst="rect">
                      <a:avLst/>
                    </a:prstGeom>
                    <a:noFill/>
                    <a:ln w="12700">
                      <a:noFill/>
                      <a:miter lim="800000"/>
                      <a:headEnd/>
                      <a:tailEnd/>
                    </a:ln>
                    <a:effectLst/>
                  </p:spPr>
                  <p:txBody>
                    <a:bodyPr wrap="none" lIns="18288" rIns="45720" anchor="ctr">
                      <a:spAutoFit/>
                    </a:bodyPr>
                    <a:lstStyle/>
                    <a:p>
                      <a:pPr defTabSz="457200">
                        <a:defRPr/>
                      </a:pPr>
                      <a:r>
                        <a:rPr lang="en-US">
                          <a:effectLst>
                            <a:outerShdw blurRad="38100" dist="38100" dir="2700000" algn="tl">
                              <a:srgbClr val="C0C0C0"/>
                            </a:outerShdw>
                          </a:effectLst>
                          <a:latin typeface="Arial Narrow" pitchFamily="34" charset="0"/>
                          <a:cs typeface="+mn-cs"/>
                        </a:rPr>
                        <a:t>Data</a:t>
                      </a:r>
                    </a:p>
                  </p:txBody>
                </p:sp>
                <p:sp>
                  <p:nvSpPr>
                    <p:cNvPr id="73757" name="Rectangle 29"/>
                    <p:cNvSpPr>
                      <a:spLocks noChangeArrowheads="1"/>
                    </p:cNvSpPr>
                    <p:nvPr/>
                  </p:nvSpPr>
                  <p:spPr bwMode="auto">
                    <a:xfrm>
                      <a:off x="5312" y="2069"/>
                      <a:ext cx="311" cy="233"/>
                    </a:xfrm>
                    <a:prstGeom prst="rect">
                      <a:avLst/>
                    </a:prstGeom>
                    <a:noFill/>
                    <a:ln w="12700">
                      <a:noFill/>
                      <a:miter lim="800000"/>
                      <a:headEnd/>
                      <a:tailEnd/>
                    </a:ln>
                    <a:effectLst/>
                  </p:spPr>
                  <p:txBody>
                    <a:bodyPr wrap="none" lIns="18288" rIns="45720" anchor="ctr">
                      <a:spAutoFit/>
                    </a:bodyPr>
                    <a:lstStyle/>
                    <a:p>
                      <a:pPr defTabSz="457200">
                        <a:defRPr/>
                      </a:pPr>
                      <a:r>
                        <a:rPr lang="en-US">
                          <a:effectLst>
                            <a:outerShdw blurRad="38100" dist="38100" dir="2700000" algn="tl">
                              <a:srgbClr val="C0C0C0"/>
                            </a:outerShdw>
                          </a:effectLst>
                          <a:latin typeface="Arial Narrow" pitchFamily="34" charset="0"/>
                          <a:cs typeface="+mn-cs"/>
                        </a:rPr>
                        <a:t>Apps</a:t>
                      </a:r>
                    </a:p>
                  </p:txBody>
                </p:sp>
                <p:sp>
                  <p:nvSpPr>
                    <p:cNvPr id="73758" name="Rectangle 30"/>
                    <p:cNvSpPr>
                      <a:spLocks noChangeArrowheads="1"/>
                    </p:cNvSpPr>
                    <p:nvPr/>
                  </p:nvSpPr>
                  <p:spPr bwMode="auto">
                    <a:xfrm>
                      <a:off x="5312" y="2628"/>
                      <a:ext cx="304" cy="233"/>
                    </a:xfrm>
                    <a:prstGeom prst="rect">
                      <a:avLst/>
                    </a:prstGeom>
                    <a:noFill/>
                    <a:ln w="12700">
                      <a:noFill/>
                      <a:miter lim="800000"/>
                      <a:headEnd/>
                      <a:tailEnd/>
                    </a:ln>
                    <a:effectLst/>
                  </p:spPr>
                  <p:txBody>
                    <a:bodyPr wrap="none" lIns="18288" rIns="45720" anchor="ctr">
                      <a:spAutoFit/>
                    </a:bodyPr>
                    <a:lstStyle/>
                    <a:p>
                      <a:pPr defTabSz="457200">
                        <a:defRPr/>
                      </a:pPr>
                      <a:r>
                        <a:rPr lang="en-US">
                          <a:effectLst>
                            <a:outerShdw blurRad="38100" dist="38100" dir="2700000" algn="tl">
                              <a:srgbClr val="C0C0C0"/>
                            </a:outerShdw>
                          </a:effectLst>
                          <a:latin typeface="Arial Narrow" pitchFamily="34" charset="0"/>
                          <a:cs typeface="+mn-cs"/>
                        </a:rPr>
                        <a:t>Tech</a:t>
                      </a:r>
                    </a:p>
                  </p:txBody>
                </p:sp>
                <p:sp>
                  <p:nvSpPr>
                    <p:cNvPr id="73759" name="Rectangle 31"/>
                    <p:cNvSpPr>
                      <a:spLocks noChangeArrowheads="1"/>
                    </p:cNvSpPr>
                    <p:nvPr/>
                  </p:nvSpPr>
                  <p:spPr bwMode="auto">
                    <a:xfrm>
                      <a:off x="5312" y="3160"/>
                      <a:ext cx="448" cy="230"/>
                    </a:xfrm>
                    <a:prstGeom prst="rect">
                      <a:avLst/>
                    </a:prstGeom>
                    <a:noFill/>
                    <a:ln w="12700">
                      <a:noFill/>
                      <a:miter lim="800000"/>
                      <a:headEnd/>
                      <a:tailEnd/>
                    </a:ln>
                    <a:effectLst/>
                  </p:spPr>
                  <p:txBody>
                    <a:bodyPr wrap="none" lIns="18288" rIns="45720" anchor="ctr">
                      <a:spAutoFit/>
                    </a:bodyPr>
                    <a:lstStyle/>
                    <a:p>
                      <a:pPr defTabSz="457200">
                        <a:defRPr/>
                      </a:pPr>
                      <a:r>
                        <a:rPr lang="en-US">
                          <a:effectLst>
                            <a:outerShdw blurRad="38100" dist="38100" dir="2700000" algn="tl">
                              <a:srgbClr val="C0C0C0"/>
                            </a:outerShdw>
                          </a:effectLst>
                          <a:latin typeface="Arial Narrow" pitchFamily="34" charset="0"/>
                          <a:cs typeface="+mn-cs"/>
                        </a:rPr>
                        <a:t>Custom</a:t>
                      </a:r>
                    </a:p>
                  </p:txBody>
                </p:sp>
              </p:grpSp>
              <p:cxnSp>
                <p:nvCxnSpPr>
                  <p:cNvPr id="43060" name="AutoShape 32"/>
                  <p:cNvCxnSpPr>
                    <a:cxnSpLocks noChangeShapeType="1"/>
                    <a:stCxn id="73757" idx="1"/>
                    <a:endCxn id="73762" idx="2"/>
                  </p:cNvCxnSpPr>
                  <p:nvPr/>
                </p:nvCxnSpPr>
                <p:spPr bwMode="blackWhite">
                  <a:xfrm rot="10800000" flipV="1">
                    <a:off x="5126" y="2186"/>
                    <a:ext cx="186" cy="271"/>
                  </a:xfrm>
                  <a:prstGeom prst="bentConnector3">
                    <a:avLst>
                      <a:gd name="adj1" fmla="val 50000"/>
                    </a:avLst>
                  </a:prstGeom>
                  <a:noFill/>
                  <a:ln w="22225">
                    <a:solidFill>
                      <a:schemeClr val="tx1"/>
                    </a:solidFill>
                    <a:miter lim="800000"/>
                    <a:headEnd type="triangle" w="med" len="sm"/>
                    <a:tailEnd type="none" w="med" len="sm"/>
                  </a:ln>
                </p:spPr>
              </p:cxnSp>
              <p:cxnSp>
                <p:nvCxnSpPr>
                  <p:cNvPr id="43061" name="AutoShape 33"/>
                  <p:cNvCxnSpPr>
                    <a:cxnSpLocks noChangeShapeType="1"/>
                    <a:stCxn id="73759" idx="1"/>
                    <a:endCxn id="73762" idx="2"/>
                  </p:cNvCxnSpPr>
                  <p:nvPr/>
                </p:nvCxnSpPr>
                <p:spPr bwMode="blackWhite">
                  <a:xfrm rot="10800000">
                    <a:off x="5126" y="2457"/>
                    <a:ext cx="186" cy="818"/>
                  </a:xfrm>
                  <a:prstGeom prst="bentConnector3">
                    <a:avLst>
                      <a:gd name="adj1" fmla="val 50000"/>
                    </a:avLst>
                  </a:prstGeom>
                  <a:noFill/>
                  <a:ln w="22225">
                    <a:solidFill>
                      <a:schemeClr val="tx1"/>
                    </a:solidFill>
                    <a:miter lim="800000"/>
                    <a:headEnd type="triangle" w="med" len="sm"/>
                    <a:tailEnd type="none" w="med" len="sm"/>
                  </a:ln>
                </p:spPr>
              </p:cxnSp>
            </p:grpSp>
            <p:sp>
              <p:nvSpPr>
                <p:cNvPr id="73762" name="AutoShape 34"/>
                <p:cNvSpPr>
                  <a:spLocks noChangeArrowheads="1"/>
                </p:cNvSpPr>
                <p:nvPr/>
              </p:nvSpPr>
              <p:spPr bwMode="blackWhite">
                <a:xfrm rot="-5400000">
                  <a:off x="4003" y="2343"/>
                  <a:ext cx="2016" cy="230"/>
                </a:xfrm>
                <a:prstGeom prst="roundRect">
                  <a:avLst>
                    <a:gd name="adj" fmla="val 16667"/>
                  </a:avLst>
                </a:prstGeom>
                <a:gradFill rotWithShape="1">
                  <a:gsLst>
                    <a:gs pos="0">
                      <a:srgbClr val="BAB600"/>
                    </a:gs>
                    <a:gs pos="50000">
                      <a:srgbClr val="FFFFFF"/>
                    </a:gs>
                    <a:gs pos="100000">
                      <a:srgbClr val="BAB600"/>
                    </a:gs>
                  </a:gsLst>
                  <a:lin ang="2700000" scaled="1"/>
                </a:gradFill>
                <a:ln w="12700" algn="ctr">
                  <a:solidFill>
                    <a:schemeClr val="tx1"/>
                  </a:solidFill>
                  <a:round/>
                  <a:headEnd/>
                  <a:tailEnd/>
                </a:ln>
                <a:effectLst>
                  <a:outerShdw dist="35921" dir="2700000" algn="ctr" rotWithShape="0">
                    <a:schemeClr val="bg2"/>
                  </a:outerShdw>
                </a:effectLst>
              </p:spPr>
              <p:txBody>
                <a:bodyPr anchor="ctr" anchorCtr="1"/>
                <a:lstStyle/>
                <a:p>
                  <a:pPr algn="ctr" defTabSz="457200">
                    <a:defRPr/>
                  </a:pPr>
                  <a:r>
                    <a:rPr lang="en-US" sz="2000" b="1">
                      <a:latin typeface="Arial Narrow" pitchFamily="34" charset="0"/>
                      <a:cs typeface="+mn-cs"/>
                    </a:rPr>
                    <a:t>Adapters</a:t>
                  </a:r>
                </a:p>
              </p:txBody>
            </p:sp>
          </p:grpSp>
        </p:grpSp>
      </p:grpSp>
      <p:sp>
        <p:nvSpPr>
          <p:cNvPr id="73763" name="AutoShape 35"/>
          <p:cNvSpPr>
            <a:spLocks noChangeArrowheads="1"/>
          </p:cNvSpPr>
          <p:nvPr/>
        </p:nvSpPr>
        <p:spPr bwMode="blackWhite">
          <a:xfrm>
            <a:off x="2246313" y="2735263"/>
            <a:ext cx="1643062" cy="639762"/>
          </a:xfrm>
          <a:prstGeom prst="roundRect">
            <a:avLst>
              <a:gd name="adj" fmla="val 16667"/>
            </a:avLst>
          </a:prstGeom>
          <a:gradFill rotWithShape="1">
            <a:gsLst>
              <a:gs pos="0">
                <a:srgbClr val="AC514A"/>
              </a:gs>
              <a:gs pos="50000">
                <a:srgbClr val="FFFFFF"/>
              </a:gs>
              <a:gs pos="100000">
                <a:srgbClr val="AC514A"/>
              </a:gs>
            </a:gsLst>
            <a:lin ang="2700000" scaled="1"/>
          </a:gradFill>
          <a:ln w="12700" algn="ctr">
            <a:solidFill>
              <a:schemeClr val="tx1"/>
            </a:solidFill>
            <a:round/>
            <a:headEnd/>
            <a:tailEnd/>
          </a:ln>
          <a:effectLst>
            <a:outerShdw dist="35921" dir="2700000" algn="ctr" rotWithShape="0">
              <a:schemeClr val="bg2"/>
            </a:outerShdw>
          </a:effectLst>
        </p:spPr>
        <p:txBody>
          <a:bodyPr tIns="137160" bIns="137160" anchor="ctr" anchorCtr="1"/>
          <a:lstStyle/>
          <a:p>
            <a:pPr algn="ctr" defTabSz="457200" eaLnBrk="0" hangingPunct="0">
              <a:lnSpc>
                <a:spcPct val="90000"/>
              </a:lnSpc>
              <a:defRPr/>
            </a:pPr>
            <a:r>
              <a:rPr lang="en-US" b="1">
                <a:latin typeface="Arial Narrow" pitchFamily="34" charset="0"/>
                <a:cs typeface="+mn-cs"/>
              </a:rPr>
              <a:t>Transformation Engine</a:t>
            </a:r>
          </a:p>
        </p:txBody>
      </p:sp>
      <p:cxnSp>
        <p:nvCxnSpPr>
          <p:cNvPr id="43014" name="AutoShape 36"/>
          <p:cNvCxnSpPr>
            <a:cxnSpLocks noChangeShapeType="1"/>
            <a:stCxn id="73763" idx="2"/>
            <a:endCxn id="73785" idx="0"/>
          </p:cNvCxnSpPr>
          <p:nvPr/>
        </p:nvCxnSpPr>
        <p:spPr bwMode="blackWhite">
          <a:xfrm rot="16200000" flipH="1">
            <a:off x="3806032" y="2637631"/>
            <a:ext cx="222250" cy="1697037"/>
          </a:xfrm>
          <a:prstGeom prst="bentConnector3">
            <a:avLst>
              <a:gd name="adj1" fmla="val 50000"/>
            </a:avLst>
          </a:prstGeom>
          <a:noFill/>
          <a:ln w="22225">
            <a:solidFill>
              <a:schemeClr val="tx1"/>
            </a:solidFill>
            <a:miter lim="800000"/>
            <a:headEnd type="triangle" w="med" len="sm"/>
            <a:tailEnd type="triangle" w="med" len="sm"/>
          </a:ln>
        </p:spPr>
      </p:cxnSp>
      <p:sp>
        <p:nvSpPr>
          <p:cNvPr id="73765" name="AutoShape 37"/>
          <p:cNvSpPr>
            <a:spLocks noChangeArrowheads="1"/>
          </p:cNvSpPr>
          <p:nvPr/>
        </p:nvSpPr>
        <p:spPr bwMode="blackWhite">
          <a:xfrm>
            <a:off x="3984625" y="2735263"/>
            <a:ext cx="1554163" cy="639762"/>
          </a:xfrm>
          <a:prstGeom prst="roundRect">
            <a:avLst>
              <a:gd name="adj" fmla="val 16667"/>
            </a:avLst>
          </a:prstGeom>
          <a:gradFill rotWithShape="1">
            <a:gsLst>
              <a:gs pos="0">
                <a:srgbClr val="AC514A"/>
              </a:gs>
              <a:gs pos="50000">
                <a:srgbClr val="FFFFFF"/>
              </a:gs>
              <a:gs pos="100000">
                <a:srgbClr val="AC514A"/>
              </a:gs>
            </a:gsLst>
            <a:lin ang="2700000" scaled="1"/>
          </a:gradFill>
          <a:ln w="12700" algn="ctr">
            <a:solidFill>
              <a:schemeClr val="tx1"/>
            </a:solidFill>
            <a:round/>
            <a:headEnd/>
            <a:tailEnd/>
          </a:ln>
          <a:effectLst>
            <a:outerShdw dist="35921" dir="2700000" algn="ctr" rotWithShape="0">
              <a:schemeClr val="bg2"/>
            </a:outerShdw>
          </a:effectLst>
        </p:spPr>
        <p:txBody>
          <a:bodyPr tIns="137160" bIns="137160" anchor="ctr" anchorCtr="1"/>
          <a:lstStyle/>
          <a:p>
            <a:pPr algn="ctr" defTabSz="457200" eaLnBrk="0" hangingPunct="0">
              <a:lnSpc>
                <a:spcPct val="90000"/>
              </a:lnSpc>
              <a:defRPr/>
            </a:pPr>
            <a:r>
              <a:rPr lang="en-US" b="1">
                <a:latin typeface="Arial Narrow" pitchFamily="34" charset="0"/>
                <a:cs typeface="+mn-cs"/>
              </a:rPr>
              <a:t>Rules     Engine</a:t>
            </a:r>
          </a:p>
        </p:txBody>
      </p:sp>
      <p:sp>
        <p:nvSpPr>
          <p:cNvPr id="73766" name="AutoShape 38"/>
          <p:cNvSpPr>
            <a:spLocks noChangeArrowheads="1"/>
          </p:cNvSpPr>
          <p:nvPr/>
        </p:nvSpPr>
        <p:spPr bwMode="blackWhite">
          <a:xfrm>
            <a:off x="5637213" y="2736850"/>
            <a:ext cx="1554162" cy="639763"/>
          </a:xfrm>
          <a:prstGeom prst="roundRect">
            <a:avLst>
              <a:gd name="adj" fmla="val 16667"/>
            </a:avLst>
          </a:prstGeom>
          <a:gradFill rotWithShape="1">
            <a:gsLst>
              <a:gs pos="0">
                <a:srgbClr val="AC514A"/>
              </a:gs>
              <a:gs pos="50000">
                <a:srgbClr val="FFFFFF"/>
              </a:gs>
              <a:gs pos="100000">
                <a:srgbClr val="AC514A"/>
              </a:gs>
            </a:gsLst>
            <a:lin ang="2700000" scaled="1"/>
          </a:gradFill>
          <a:ln w="12700" algn="ctr">
            <a:solidFill>
              <a:schemeClr val="tx1"/>
            </a:solidFill>
            <a:round/>
            <a:headEnd/>
            <a:tailEnd/>
          </a:ln>
          <a:effectLst>
            <a:outerShdw dist="35921" dir="2700000" algn="ctr" rotWithShape="0">
              <a:schemeClr val="bg2"/>
            </a:outerShdw>
          </a:effectLst>
        </p:spPr>
        <p:txBody>
          <a:bodyPr tIns="137160" bIns="137160" anchor="ctr" anchorCtr="1"/>
          <a:lstStyle/>
          <a:p>
            <a:pPr algn="ctr" defTabSz="457200" eaLnBrk="0" hangingPunct="0">
              <a:lnSpc>
                <a:spcPct val="90000"/>
              </a:lnSpc>
              <a:defRPr/>
            </a:pPr>
            <a:r>
              <a:rPr lang="en-US" b="1">
                <a:latin typeface="Arial Narrow" pitchFamily="34" charset="0"/>
                <a:cs typeface="+mn-cs"/>
              </a:rPr>
              <a:t>Workflow Engine</a:t>
            </a:r>
          </a:p>
        </p:txBody>
      </p:sp>
      <p:cxnSp>
        <p:nvCxnSpPr>
          <p:cNvPr id="43017" name="AutoShape 39"/>
          <p:cNvCxnSpPr>
            <a:cxnSpLocks noChangeShapeType="1"/>
            <a:stCxn id="73766" idx="2"/>
            <a:endCxn id="73785" idx="0"/>
          </p:cNvCxnSpPr>
          <p:nvPr/>
        </p:nvCxnSpPr>
        <p:spPr bwMode="blackWhite">
          <a:xfrm rot="5400000">
            <a:off x="5480051" y="2662237"/>
            <a:ext cx="220662" cy="1649413"/>
          </a:xfrm>
          <a:prstGeom prst="bentConnector3">
            <a:avLst>
              <a:gd name="adj1" fmla="val 49639"/>
            </a:avLst>
          </a:prstGeom>
          <a:noFill/>
          <a:ln w="22225">
            <a:solidFill>
              <a:schemeClr val="tx1"/>
            </a:solidFill>
            <a:miter lim="800000"/>
            <a:headEnd type="triangle" w="med" len="sm"/>
            <a:tailEnd type="triangle" w="med" len="sm"/>
          </a:ln>
        </p:spPr>
      </p:cxnSp>
      <p:cxnSp>
        <p:nvCxnSpPr>
          <p:cNvPr id="43018" name="AutoShape 40"/>
          <p:cNvCxnSpPr>
            <a:cxnSpLocks noChangeShapeType="1"/>
            <a:stCxn id="73765" idx="2"/>
            <a:endCxn id="73785" idx="0"/>
          </p:cNvCxnSpPr>
          <p:nvPr/>
        </p:nvCxnSpPr>
        <p:spPr bwMode="blackWhite">
          <a:xfrm>
            <a:off x="4762500" y="3375025"/>
            <a:ext cx="3175" cy="222250"/>
          </a:xfrm>
          <a:prstGeom prst="straightConnector1">
            <a:avLst/>
          </a:prstGeom>
          <a:noFill/>
          <a:ln w="22225">
            <a:solidFill>
              <a:schemeClr val="tx1"/>
            </a:solidFill>
            <a:round/>
            <a:headEnd type="triangle" w="med" len="sm"/>
            <a:tailEnd type="triangle" w="med" len="sm"/>
          </a:ln>
        </p:spPr>
      </p:cxnSp>
      <p:grpSp>
        <p:nvGrpSpPr>
          <p:cNvPr id="43019" name="Group 41"/>
          <p:cNvGrpSpPr>
            <a:grpSpLocks/>
          </p:cNvGrpSpPr>
          <p:nvPr/>
        </p:nvGrpSpPr>
        <p:grpSpPr bwMode="auto">
          <a:xfrm>
            <a:off x="46038" y="4830763"/>
            <a:ext cx="1677987" cy="1390650"/>
            <a:chOff x="29" y="3043"/>
            <a:chExt cx="1057" cy="876"/>
          </a:xfrm>
        </p:grpSpPr>
        <p:sp>
          <p:nvSpPr>
            <p:cNvPr id="73770" name="Rectangle 42"/>
            <p:cNvSpPr>
              <a:spLocks noChangeArrowheads="1"/>
            </p:cNvSpPr>
            <p:nvPr/>
          </p:nvSpPr>
          <p:spPr bwMode="auto">
            <a:xfrm>
              <a:off x="29" y="3131"/>
              <a:ext cx="667" cy="231"/>
            </a:xfrm>
            <a:prstGeom prst="rect">
              <a:avLst/>
            </a:prstGeom>
            <a:noFill/>
            <a:ln w="12700">
              <a:noFill/>
              <a:miter lim="800000"/>
              <a:headEnd/>
              <a:tailEnd/>
            </a:ln>
            <a:effectLst/>
          </p:spPr>
          <p:txBody>
            <a:bodyPr wrap="none" lIns="0" rIns="45720" anchor="ctr">
              <a:spAutoFit/>
            </a:bodyPr>
            <a:lstStyle/>
            <a:p>
              <a:pPr algn="r" defTabSz="457200">
                <a:defRPr/>
              </a:pPr>
              <a:r>
                <a:rPr lang="en-US">
                  <a:effectLst>
                    <a:outerShdw blurRad="38100" dist="38100" dir="2700000" algn="tl">
                      <a:srgbClr val="C0C0C0"/>
                    </a:outerShdw>
                  </a:effectLst>
                  <a:latin typeface="Arial Narrow" pitchFamily="34" charset="0"/>
                  <a:cs typeface="+mn-cs"/>
                </a:rPr>
                <a:t>Dashboards</a:t>
              </a:r>
            </a:p>
          </p:txBody>
        </p:sp>
        <p:sp>
          <p:nvSpPr>
            <p:cNvPr id="73771" name="Rectangle 43"/>
            <p:cNvSpPr>
              <a:spLocks noChangeArrowheads="1"/>
            </p:cNvSpPr>
            <p:nvPr/>
          </p:nvSpPr>
          <p:spPr bwMode="auto">
            <a:xfrm>
              <a:off x="365" y="3364"/>
              <a:ext cx="331" cy="231"/>
            </a:xfrm>
            <a:prstGeom prst="rect">
              <a:avLst/>
            </a:prstGeom>
            <a:noFill/>
            <a:ln w="12700">
              <a:noFill/>
              <a:miter lim="800000"/>
              <a:headEnd/>
              <a:tailEnd/>
            </a:ln>
            <a:effectLst/>
          </p:spPr>
          <p:txBody>
            <a:bodyPr wrap="none" lIns="0" rIns="45720" anchor="ctr">
              <a:spAutoFit/>
            </a:bodyPr>
            <a:lstStyle/>
            <a:p>
              <a:pPr algn="r" defTabSz="457200">
                <a:defRPr/>
              </a:pPr>
              <a:r>
                <a:rPr lang="en-US">
                  <a:effectLst>
                    <a:outerShdw blurRad="38100" dist="38100" dir="2700000" algn="tl">
                      <a:srgbClr val="C0C0C0"/>
                    </a:outerShdw>
                  </a:effectLst>
                  <a:latin typeface="Arial Narrow" pitchFamily="34" charset="0"/>
                  <a:cs typeface="+mn-cs"/>
                </a:rPr>
                <a:t>Alerts</a:t>
              </a:r>
            </a:p>
          </p:txBody>
        </p:sp>
        <p:sp>
          <p:nvSpPr>
            <p:cNvPr id="73772" name="Rectangle 44"/>
            <p:cNvSpPr>
              <a:spLocks noChangeArrowheads="1"/>
            </p:cNvSpPr>
            <p:nvPr/>
          </p:nvSpPr>
          <p:spPr bwMode="auto">
            <a:xfrm>
              <a:off x="260" y="3607"/>
              <a:ext cx="436" cy="231"/>
            </a:xfrm>
            <a:prstGeom prst="rect">
              <a:avLst/>
            </a:prstGeom>
            <a:noFill/>
            <a:ln w="12700">
              <a:noFill/>
              <a:miter lim="800000"/>
              <a:headEnd/>
              <a:tailEnd/>
            </a:ln>
            <a:effectLst/>
          </p:spPr>
          <p:txBody>
            <a:bodyPr wrap="none" lIns="0" rIns="45720" anchor="ctr">
              <a:spAutoFit/>
            </a:bodyPr>
            <a:lstStyle/>
            <a:p>
              <a:pPr algn="r" defTabSz="457200">
                <a:defRPr/>
              </a:pPr>
              <a:r>
                <a:rPr lang="en-US">
                  <a:effectLst>
                    <a:outerShdw blurRad="38100" dist="38100" dir="2700000" algn="tl">
                      <a:srgbClr val="C0C0C0"/>
                    </a:outerShdw>
                  </a:effectLst>
                  <a:latin typeface="Arial Narrow" pitchFamily="34" charset="0"/>
                  <a:cs typeface="+mn-cs"/>
                </a:rPr>
                <a:t>Custom</a:t>
              </a:r>
            </a:p>
          </p:txBody>
        </p:sp>
        <p:sp>
          <p:nvSpPr>
            <p:cNvPr id="73773" name="AutoShape 45"/>
            <p:cNvSpPr>
              <a:spLocks noChangeArrowheads="1"/>
            </p:cNvSpPr>
            <p:nvPr/>
          </p:nvSpPr>
          <p:spPr bwMode="blackWhite">
            <a:xfrm rot="5400000" flipH="1">
              <a:off x="533" y="3366"/>
              <a:ext cx="876" cy="230"/>
            </a:xfrm>
            <a:prstGeom prst="roundRect">
              <a:avLst>
                <a:gd name="adj" fmla="val 16667"/>
              </a:avLst>
            </a:prstGeom>
            <a:gradFill rotWithShape="1">
              <a:gsLst>
                <a:gs pos="0">
                  <a:srgbClr val="93B96D"/>
                </a:gs>
                <a:gs pos="50000">
                  <a:srgbClr val="FFFFFF"/>
                </a:gs>
                <a:gs pos="100000">
                  <a:srgbClr val="93B96D"/>
                </a:gs>
              </a:gsLst>
              <a:lin ang="2700000" scaled="1"/>
            </a:gradFill>
            <a:ln w="12700" algn="ctr">
              <a:solidFill>
                <a:schemeClr val="tx1"/>
              </a:solidFill>
              <a:round/>
              <a:headEnd/>
              <a:tailEnd/>
            </a:ln>
            <a:effectLst>
              <a:outerShdw dist="35921" dir="2700000" algn="ctr" rotWithShape="0">
                <a:schemeClr val="bg2"/>
              </a:outerShdw>
            </a:effectLst>
          </p:spPr>
          <p:txBody>
            <a:bodyPr anchor="ctr" anchorCtr="1"/>
            <a:lstStyle/>
            <a:p>
              <a:pPr algn="ctr" defTabSz="457200" eaLnBrk="0" hangingPunct="0">
                <a:lnSpc>
                  <a:spcPct val="90000"/>
                </a:lnSpc>
                <a:defRPr/>
              </a:pPr>
              <a:r>
                <a:rPr lang="en-US" sz="2000" b="1">
                  <a:latin typeface="Arial Narrow" pitchFamily="34" charset="0"/>
                  <a:cs typeface="+mn-cs"/>
                </a:rPr>
                <a:t>Metrics</a:t>
              </a:r>
            </a:p>
          </p:txBody>
        </p:sp>
        <p:cxnSp>
          <p:nvCxnSpPr>
            <p:cNvPr id="43050" name="AutoShape 46"/>
            <p:cNvCxnSpPr>
              <a:cxnSpLocks noChangeShapeType="1"/>
              <a:stCxn id="73770" idx="3"/>
              <a:endCxn id="73773" idx="2"/>
            </p:cNvCxnSpPr>
            <p:nvPr/>
          </p:nvCxnSpPr>
          <p:spPr bwMode="blackWhite">
            <a:xfrm>
              <a:off x="696" y="3247"/>
              <a:ext cx="160" cy="234"/>
            </a:xfrm>
            <a:prstGeom prst="bentConnector3">
              <a:avLst>
                <a:gd name="adj1" fmla="val 49375"/>
              </a:avLst>
            </a:prstGeom>
            <a:noFill/>
            <a:ln w="22225">
              <a:solidFill>
                <a:schemeClr val="tx1"/>
              </a:solidFill>
              <a:miter lim="800000"/>
              <a:headEnd type="triangle" w="med" len="sm"/>
              <a:tailEnd type="none" w="med" len="sm"/>
            </a:ln>
          </p:spPr>
        </p:cxnSp>
        <p:cxnSp>
          <p:nvCxnSpPr>
            <p:cNvPr id="43051" name="AutoShape 47"/>
            <p:cNvCxnSpPr>
              <a:cxnSpLocks noChangeShapeType="1"/>
              <a:stCxn id="73771" idx="3"/>
              <a:endCxn id="73773" idx="2"/>
            </p:cNvCxnSpPr>
            <p:nvPr/>
          </p:nvCxnSpPr>
          <p:spPr bwMode="blackWhite">
            <a:xfrm>
              <a:off x="696" y="3480"/>
              <a:ext cx="160" cy="1"/>
            </a:xfrm>
            <a:prstGeom prst="straightConnector1">
              <a:avLst/>
            </a:prstGeom>
            <a:noFill/>
            <a:ln w="22225">
              <a:solidFill>
                <a:schemeClr val="tx1"/>
              </a:solidFill>
              <a:round/>
              <a:headEnd type="triangle" w="med" len="sm"/>
              <a:tailEnd type="none" w="med" len="sm"/>
            </a:ln>
          </p:spPr>
        </p:cxnSp>
        <p:cxnSp>
          <p:nvCxnSpPr>
            <p:cNvPr id="43052" name="AutoShape 48"/>
            <p:cNvCxnSpPr>
              <a:cxnSpLocks noChangeShapeType="1"/>
              <a:stCxn id="73772" idx="3"/>
              <a:endCxn id="73773" idx="2"/>
            </p:cNvCxnSpPr>
            <p:nvPr/>
          </p:nvCxnSpPr>
          <p:spPr bwMode="blackWhite">
            <a:xfrm flipV="1">
              <a:off x="696" y="3481"/>
              <a:ext cx="160" cy="242"/>
            </a:xfrm>
            <a:prstGeom prst="bentConnector3">
              <a:avLst>
                <a:gd name="adj1" fmla="val 50000"/>
              </a:avLst>
            </a:prstGeom>
            <a:noFill/>
            <a:ln w="22225">
              <a:solidFill>
                <a:schemeClr val="tx1"/>
              </a:solidFill>
              <a:miter lim="800000"/>
              <a:headEnd type="triangle" w="med" len="sm"/>
              <a:tailEnd type="none" w="med" len="sm"/>
            </a:ln>
          </p:spPr>
        </p:cxnSp>
      </p:grpSp>
      <p:grpSp>
        <p:nvGrpSpPr>
          <p:cNvPr id="43020" name="Group 49"/>
          <p:cNvGrpSpPr>
            <a:grpSpLocks/>
          </p:cNvGrpSpPr>
          <p:nvPr/>
        </p:nvGrpSpPr>
        <p:grpSpPr bwMode="auto">
          <a:xfrm>
            <a:off x="4767263" y="3597275"/>
            <a:ext cx="3005137" cy="876300"/>
            <a:chOff x="3003" y="2266"/>
            <a:chExt cx="1893" cy="552"/>
          </a:xfrm>
        </p:grpSpPr>
        <p:cxnSp>
          <p:nvCxnSpPr>
            <p:cNvPr id="43042" name="AutoShape 50"/>
            <p:cNvCxnSpPr>
              <a:cxnSpLocks noChangeShapeType="1"/>
            </p:cNvCxnSpPr>
            <p:nvPr/>
          </p:nvCxnSpPr>
          <p:spPr bwMode="blackWhite">
            <a:xfrm flipH="1">
              <a:off x="4666" y="2465"/>
              <a:ext cx="230" cy="11"/>
            </a:xfrm>
            <a:prstGeom prst="straightConnector1">
              <a:avLst/>
            </a:prstGeom>
            <a:noFill/>
            <a:ln w="22225">
              <a:solidFill>
                <a:schemeClr val="tx1"/>
              </a:solidFill>
              <a:round/>
              <a:headEnd type="none" w="med" len="sm"/>
              <a:tailEnd type="triangle" w="med" len="sm"/>
            </a:ln>
          </p:spPr>
        </p:cxnSp>
        <p:grpSp>
          <p:nvGrpSpPr>
            <p:cNvPr id="43043" name="Group 51"/>
            <p:cNvGrpSpPr>
              <a:grpSpLocks/>
            </p:cNvGrpSpPr>
            <p:nvPr/>
          </p:nvGrpSpPr>
          <p:grpSpPr bwMode="auto">
            <a:xfrm>
              <a:off x="3003" y="2266"/>
              <a:ext cx="1663" cy="552"/>
              <a:chOff x="3003" y="2266"/>
              <a:chExt cx="1663" cy="552"/>
            </a:xfrm>
          </p:grpSpPr>
          <p:sp>
            <p:nvSpPr>
              <p:cNvPr id="73780" name="AutoShape 52"/>
              <p:cNvSpPr>
                <a:spLocks noChangeArrowheads="1"/>
              </p:cNvSpPr>
              <p:nvPr/>
            </p:nvSpPr>
            <p:spPr bwMode="blackWhite">
              <a:xfrm>
                <a:off x="3642" y="2266"/>
                <a:ext cx="1024" cy="403"/>
              </a:xfrm>
              <a:prstGeom prst="roundRect">
                <a:avLst>
                  <a:gd name="adj" fmla="val 16667"/>
                </a:avLst>
              </a:prstGeom>
              <a:gradFill rotWithShape="1">
                <a:gsLst>
                  <a:gs pos="0">
                    <a:srgbClr val="93B96D"/>
                  </a:gs>
                  <a:gs pos="50000">
                    <a:srgbClr val="FFFFFF"/>
                  </a:gs>
                  <a:gs pos="100000">
                    <a:srgbClr val="93B96D"/>
                  </a:gs>
                </a:gsLst>
                <a:lin ang="2700000" scaled="1"/>
              </a:gradFill>
              <a:ln w="12700" algn="ctr">
                <a:solidFill>
                  <a:schemeClr val="tx1"/>
                </a:solidFill>
                <a:round/>
                <a:headEnd/>
                <a:tailEnd/>
              </a:ln>
              <a:effectLst>
                <a:outerShdw dist="35921" dir="2700000" algn="ctr" rotWithShape="0">
                  <a:schemeClr val="bg2"/>
                </a:outerShdw>
              </a:effectLst>
            </p:spPr>
            <p:txBody>
              <a:bodyPr lIns="182880" tIns="137160" rIns="182880" bIns="137160" anchor="ctr" anchorCtr="1"/>
              <a:lstStyle/>
              <a:p>
                <a:pPr algn="ctr" defTabSz="457200" eaLnBrk="0" hangingPunct="0">
                  <a:lnSpc>
                    <a:spcPct val="90000"/>
                  </a:lnSpc>
                  <a:defRPr/>
                </a:pPr>
                <a:r>
                  <a:rPr lang="en-US" b="1" dirty="0" smtClean="0">
                    <a:latin typeface="Arial Narrow" pitchFamily="34" charset="0"/>
                    <a:cs typeface="+mn-cs"/>
                  </a:rPr>
                  <a:t>Outbound Interface</a:t>
                </a:r>
                <a:endParaRPr lang="en-US" b="1" dirty="0">
                  <a:latin typeface="Arial Narrow" pitchFamily="34" charset="0"/>
                  <a:cs typeface="+mn-cs"/>
                </a:endParaRPr>
              </a:p>
            </p:txBody>
          </p:sp>
          <p:cxnSp>
            <p:nvCxnSpPr>
              <p:cNvPr id="43045" name="AutoShape 53"/>
              <p:cNvCxnSpPr>
                <a:cxnSpLocks noChangeShapeType="1"/>
                <a:stCxn id="73780" idx="2"/>
                <a:endCxn id="73798" idx="0"/>
              </p:cNvCxnSpPr>
              <p:nvPr/>
            </p:nvCxnSpPr>
            <p:spPr bwMode="blackWhite">
              <a:xfrm rot="5400000">
                <a:off x="3504" y="2168"/>
                <a:ext cx="149" cy="1151"/>
              </a:xfrm>
              <a:prstGeom prst="bentConnector3">
                <a:avLst>
                  <a:gd name="adj1" fmla="val 49667"/>
                </a:avLst>
              </a:prstGeom>
              <a:noFill/>
              <a:ln w="22225">
                <a:solidFill>
                  <a:schemeClr val="tx1"/>
                </a:solidFill>
                <a:miter lim="800000"/>
                <a:headEnd type="triangle" w="med" len="sm"/>
                <a:tailEnd type="triangle" w="med" len="sm"/>
              </a:ln>
            </p:spPr>
          </p:cxnSp>
        </p:grpSp>
      </p:grpSp>
      <p:grpSp>
        <p:nvGrpSpPr>
          <p:cNvPr id="43021" name="Group 54"/>
          <p:cNvGrpSpPr>
            <a:grpSpLocks/>
          </p:cNvGrpSpPr>
          <p:nvPr/>
        </p:nvGrpSpPr>
        <p:grpSpPr bwMode="auto">
          <a:xfrm>
            <a:off x="3721100" y="3597275"/>
            <a:ext cx="2060575" cy="876300"/>
            <a:chOff x="2344" y="2266"/>
            <a:chExt cx="1298" cy="552"/>
          </a:xfrm>
        </p:grpSpPr>
        <p:cxnSp>
          <p:nvCxnSpPr>
            <p:cNvPr id="43038" name="AutoShape 55"/>
            <p:cNvCxnSpPr>
              <a:cxnSpLocks noChangeShapeType="1"/>
              <a:stCxn id="73780" idx="1"/>
              <a:endCxn id="73787" idx="3"/>
            </p:cNvCxnSpPr>
            <p:nvPr/>
          </p:nvCxnSpPr>
          <p:spPr bwMode="blackWhite">
            <a:xfrm flipH="1">
              <a:off x="2344" y="2468"/>
              <a:ext cx="1298" cy="0"/>
            </a:xfrm>
            <a:prstGeom prst="straightConnector1">
              <a:avLst/>
            </a:prstGeom>
            <a:noFill/>
            <a:ln w="22225">
              <a:solidFill>
                <a:schemeClr val="tx1"/>
              </a:solidFill>
              <a:round/>
              <a:headEnd type="triangle" w="med" len="sm"/>
              <a:tailEnd type="triangle" w="med" len="sm"/>
            </a:ln>
          </p:spPr>
        </p:cxnSp>
        <p:grpSp>
          <p:nvGrpSpPr>
            <p:cNvPr id="43039" name="Group 56"/>
            <p:cNvGrpSpPr>
              <a:grpSpLocks/>
            </p:cNvGrpSpPr>
            <p:nvPr/>
          </p:nvGrpSpPr>
          <p:grpSpPr bwMode="auto">
            <a:xfrm>
              <a:off x="2490" y="2266"/>
              <a:ext cx="1024" cy="552"/>
              <a:chOff x="2490" y="2266"/>
              <a:chExt cx="1024" cy="552"/>
            </a:xfrm>
          </p:grpSpPr>
          <p:sp>
            <p:nvSpPr>
              <p:cNvPr id="73785" name="AutoShape 57"/>
              <p:cNvSpPr>
                <a:spLocks noChangeArrowheads="1"/>
              </p:cNvSpPr>
              <p:nvPr/>
            </p:nvSpPr>
            <p:spPr bwMode="blackWhite">
              <a:xfrm>
                <a:off x="2490" y="2266"/>
                <a:ext cx="1024" cy="403"/>
              </a:xfrm>
              <a:prstGeom prst="roundRect">
                <a:avLst>
                  <a:gd name="adj" fmla="val 16667"/>
                </a:avLst>
              </a:prstGeom>
              <a:gradFill rotWithShape="1">
                <a:gsLst>
                  <a:gs pos="0">
                    <a:srgbClr val="93B96D"/>
                  </a:gs>
                  <a:gs pos="50000">
                    <a:srgbClr val="FFFFFF"/>
                  </a:gs>
                  <a:gs pos="100000">
                    <a:srgbClr val="93B96D"/>
                  </a:gs>
                </a:gsLst>
                <a:lin ang="2700000" scaled="1"/>
              </a:gradFill>
              <a:ln w="12700" algn="ctr">
                <a:solidFill>
                  <a:schemeClr val="tx1"/>
                </a:solidFill>
                <a:round/>
                <a:headEnd type="none" w="med" len="sm"/>
                <a:tailEnd type="none" w="med" len="sm"/>
              </a:ln>
              <a:effectLst>
                <a:outerShdw dist="35921" dir="2700000" algn="ctr" rotWithShape="0">
                  <a:schemeClr val="bg2"/>
                </a:outerShdw>
              </a:effectLst>
            </p:spPr>
            <p:txBody>
              <a:bodyPr lIns="182880" tIns="137160" rIns="182880" bIns="137160" anchor="ctr" anchorCtr="1"/>
              <a:lstStyle/>
              <a:p>
                <a:pPr algn="ctr" defTabSz="457200" eaLnBrk="0" hangingPunct="0">
                  <a:lnSpc>
                    <a:spcPct val="90000"/>
                  </a:lnSpc>
                  <a:defRPr/>
                </a:pPr>
                <a:r>
                  <a:rPr lang="en-US" b="1" dirty="0" smtClean="0">
                    <a:latin typeface="Arial Narrow" pitchFamily="34" charset="0"/>
                    <a:cs typeface="+mn-cs"/>
                  </a:rPr>
                  <a:t>Business Logic</a:t>
                </a:r>
                <a:endParaRPr lang="en-US" b="1" dirty="0">
                  <a:latin typeface="Arial Narrow" pitchFamily="34" charset="0"/>
                  <a:cs typeface="+mn-cs"/>
                </a:endParaRPr>
              </a:p>
            </p:txBody>
          </p:sp>
          <p:cxnSp>
            <p:nvCxnSpPr>
              <p:cNvPr id="43041" name="AutoShape 58"/>
              <p:cNvCxnSpPr>
                <a:cxnSpLocks noChangeShapeType="1"/>
                <a:stCxn id="73785" idx="2"/>
                <a:endCxn id="73798" idx="0"/>
              </p:cNvCxnSpPr>
              <p:nvPr/>
            </p:nvCxnSpPr>
            <p:spPr bwMode="blackWhite">
              <a:xfrm>
                <a:off x="3002" y="2669"/>
                <a:ext cx="1" cy="149"/>
              </a:xfrm>
              <a:prstGeom prst="straightConnector1">
                <a:avLst/>
              </a:prstGeom>
              <a:noFill/>
              <a:ln w="22225">
                <a:solidFill>
                  <a:schemeClr val="tx1"/>
                </a:solidFill>
                <a:round/>
                <a:headEnd type="triangle" w="med" len="sm"/>
                <a:tailEnd type="triangle" w="med" len="sm"/>
              </a:ln>
            </p:spPr>
          </p:cxnSp>
        </p:grpSp>
      </p:grpSp>
      <p:sp>
        <p:nvSpPr>
          <p:cNvPr id="73787" name="AutoShape 59"/>
          <p:cNvSpPr>
            <a:spLocks noChangeArrowheads="1"/>
          </p:cNvSpPr>
          <p:nvPr/>
        </p:nvSpPr>
        <p:spPr bwMode="blackWhite">
          <a:xfrm>
            <a:off x="2095500" y="3597275"/>
            <a:ext cx="1625600" cy="639763"/>
          </a:xfrm>
          <a:prstGeom prst="roundRect">
            <a:avLst>
              <a:gd name="adj" fmla="val 16667"/>
            </a:avLst>
          </a:prstGeom>
          <a:gradFill rotWithShape="1">
            <a:gsLst>
              <a:gs pos="0">
                <a:srgbClr val="93B96D"/>
              </a:gs>
              <a:gs pos="50000">
                <a:srgbClr val="FFFFFF"/>
              </a:gs>
              <a:gs pos="100000">
                <a:srgbClr val="93B96D"/>
              </a:gs>
            </a:gsLst>
            <a:lin ang="2700000" scaled="1"/>
          </a:gradFill>
          <a:ln w="12700" algn="ctr">
            <a:solidFill>
              <a:schemeClr val="tx1"/>
            </a:solidFill>
            <a:round/>
            <a:headEnd/>
            <a:tailEnd/>
          </a:ln>
          <a:effectLst>
            <a:outerShdw dist="35921" dir="2700000" algn="ctr" rotWithShape="0">
              <a:schemeClr val="bg2"/>
            </a:outerShdw>
          </a:effectLst>
        </p:spPr>
        <p:txBody>
          <a:bodyPr lIns="182880" tIns="137160" rIns="182880" bIns="137160" anchor="ctr" anchorCtr="1"/>
          <a:lstStyle/>
          <a:p>
            <a:pPr algn="ctr" defTabSz="457200" eaLnBrk="0" hangingPunct="0">
              <a:lnSpc>
                <a:spcPct val="90000"/>
              </a:lnSpc>
              <a:defRPr/>
            </a:pPr>
            <a:r>
              <a:rPr lang="en-US" b="1" dirty="0" smtClean="0">
                <a:latin typeface="Arial Narrow" pitchFamily="34" charset="0"/>
                <a:cs typeface="+mn-cs"/>
              </a:rPr>
              <a:t>Inbound Interfaces</a:t>
            </a:r>
            <a:endParaRPr lang="en-US" b="1" dirty="0">
              <a:latin typeface="Arial Narrow" pitchFamily="34" charset="0"/>
              <a:cs typeface="+mn-cs"/>
            </a:endParaRPr>
          </a:p>
        </p:txBody>
      </p:sp>
      <p:cxnSp>
        <p:nvCxnSpPr>
          <p:cNvPr id="43023" name="AutoShape 60"/>
          <p:cNvCxnSpPr>
            <a:cxnSpLocks noChangeShapeType="1"/>
          </p:cNvCxnSpPr>
          <p:nvPr/>
        </p:nvCxnSpPr>
        <p:spPr bwMode="blackWhite">
          <a:xfrm>
            <a:off x="1524000" y="3916363"/>
            <a:ext cx="571500" cy="1587"/>
          </a:xfrm>
          <a:prstGeom prst="straightConnector1">
            <a:avLst/>
          </a:prstGeom>
          <a:noFill/>
          <a:ln w="22225">
            <a:solidFill>
              <a:schemeClr val="tx1"/>
            </a:solidFill>
            <a:round/>
            <a:headEnd type="none" w="med" len="sm"/>
            <a:tailEnd type="triangle" w="med" len="sm"/>
          </a:ln>
        </p:spPr>
      </p:cxnSp>
      <p:cxnSp>
        <p:nvCxnSpPr>
          <p:cNvPr id="43024" name="AutoShape 61"/>
          <p:cNvCxnSpPr>
            <a:cxnSpLocks noChangeShapeType="1"/>
          </p:cNvCxnSpPr>
          <p:nvPr/>
        </p:nvCxnSpPr>
        <p:spPr bwMode="blackWhite">
          <a:xfrm>
            <a:off x="1724025" y="2287588"/>
            <a:ext cx="371475" cy="1630362"/>
          </a:xfrm>
          <a:prstGeom prst="bentConnector3">
            <a:avLst>
              <a:gd name="adj1" fmla="val 50000"/>
            </a:avLst>
          </a:prstGeom>
          <a:noFill/>
          <a:ln w="22225">
            <a:solidFill>
              <a:schemeClr val="tx1"/>
            </a:solidFill>
            <a:miter lim="800000"/>
            <a:headEnd type="triangle" w="med" len="sm"/>
            <a:tailEnd type="none" w="med" len="sm"/>
          </a:ln>
        </p:spPr>
      </p:cxnSp>
      <p:cxnSp>
        <p:nvCxnSpPr>
          <p:cNvPr id="43025" name="AutoShape 62"/>
          <p:cNvCxnSpPr>
            <a:cxnSpLocks noChangeShapeType="1"/>
          </p:cNvCxnSpPr>
          <p:nvPr/>
        </p:nvCxnSpPr>
        <p:spPr bwMode="blackWhite">
          <a:xfrm flipV="1">
            <a:off x="1724025" y="3917950"/>
            <a:ext cx="371475" cy="1608138"/>
          </a:xfrm>
          <a:prstGeom prst="bentConnector3">
            <a:avLst>
              <a:gd name="adj1" fmla="val 50000"/>
            </a:avLst>
          </a:prstGeom>
          <a:noFill/>
          <a:ln w="22225">
            <a:solidFill>
              <a:schemeClr val="tx1"/>
            </a:solidFill>
            <a:miter lim="800000"/>
            <a:headEnd type="triangle" w="med" len="sm"/>
            <a:tailEnd type="none" w="med" len="sm"/>
          </a:ln>
        </p:spPr>
      </p:cxnSp>
      <p:sp>
        <p:nvSpPr>
          <p:cNvPr id="73791" name="Text Box 63"/>
          <p:cNvSpPr txBox="1">
            <a:spLocks noChangeArrowheads="1"/>
          </p:cNvSpPr>
          <p:nvPr/>
        </p:nvSpPr>
        <p:spPr bwMode="blackWhite">
          <a:xfrm>
            <a:off x="2803525" y="1636713"/>
            <a:ext cx="4173538" cy="457200"/>
          </a:xfrm>
          <a:prstGeom prst="rect">
            <a:avLst/>
          </a:prstGeom>
          <a:noFill/>
          <a:ln w="12700">
            <a:noFill/>
            <a:miter lim="800000"/>
            <a:headEnd/>
            <a:tailEnd/>
          </a:ln>
          <a:effectLst/>
        </p:spPr>
        <p:txBody>
          <a:bodyPr wrap="none">
            <a:spAutoFit/>
          </a:bodyPr>
          <a:lstStyle/>
          <a:p>
            <a:pPr defTabSz="457200">
              <a:spcBef>
                <a:spcPct val="50000"/>
              </a:spcBef>
              <a:defRPr/>
            </a:pPr>
            <a:r>
              <a:rPr lang="en-US" b="1">
                <a:solidFill>
                  <a:schemeClr val="tx2"/>
                </a:solidFill>
                <a:effectLst>
                  <a:outerShdw blurRad="38100" dist="38100" dir="2700000" algn="tl">
                    <a:srgbClr val="C0C0C0"/>
                  </a:outerShdw>
                </a:effectLst>
                <a:latin typeface="Arial Narrow" pitchFamily="34" charset="0"/>
                <a:cs typeface="+mn-cs"/>
              </a:rPr>
              <a:t>Single Development Environment</a:t>
            </a:r>
          </a:p>
        </p:txBody>
      </p:sp>
      <p:sp>
        <p:nvSpPr>
          <p:cNvPr id="73792" name="Text Box 64"/>
          <p:cNvSpPr txBox="1">
            <a:spLocks noChangeArrowheads="1"/>
          </p:cNvSpPr>
          <p:nvPr/>
        </p:nvSpPr>
        <p:spPr bwMode="blackWhite">
          <a:xfrm>
            <a:off x="2968625" y="5608638"/>
            <a:ext cx="3903663" cy="457200"/>
          </a:xfrm>
          <a:prstGeom prst="rect">
            <a:avLst/>
          </a:prstGeom>
          <a:noFill/>
          <a:ln w="12700">
            <a:noFill/>
            <a:miter lim="800000"/>
            <a:headEnd/>
            <a:tailEnd/>
          </a:ln>
          <a:effectLst/>
        </p:spPr>
        <p:txBody>
          <a:bodyPr wrap="none">
            <a:spAutoFit/>
          </a:bodyPr>
          <a:lstStyle/>
          <a:p>
            <a:pPr defTabSz="457200">
              <a:spcBef>
                <a:spcPct val="50000"/>
              </a:spcBef>
              <a:defRPr/>
            </a:pPr>
            <a:r>
              <a:rPr lang="en-US" b="1">
                <a:solidFill>
                  <a:schemeClr val="tx2"/>
                </a:solidFill>
                <a:effectLst>
                  <a:outerShdw blurRad="38100" dist="38100" dir="2700000" algn="tl">
                    <a:srgbClr val="C0C0C0"/>
                  </a:outerShdw>
                </a:effectLst>
                <a:latin typeface="Arial Narrow" pitchFamily="34" charset="0"/>
                <a:cs typeface="+mn-cs"/>
              </a:rPr>
              <a:t>End-to-End Management Portal</a:t>
            </a:r>
          </a:p>
        </p:txBody>
      </p:sp>
      <p:sp>
        <p:nvSpPr>
          <p:cNvPr id="43028" name="AutoShape 65"/>
          <p:cNvSpPr>
            <a:spLocks noChangeArrowheads="1"/>
          </p:cNvSpPr>
          <p:nvPr/>
        </p:nvSpPr>
        <p:spPr bwMode="auto">
          <a:xfrm>
            <a:off x="2008188" y="2147888"/>
            <a:ext cx="5472112" cy="3405187"/>
          </a:xfrm>
          <a:prstGeom prst="roundRect">
            <a:avLst>
              <a:gd name="adj" fmla="val 16667"/>
            </a:avLst>
          </a:prstGeom>
          <a:noFill/>
          <a:ln w="28575" algn="ctr">
            <a:solidFill>
              <a:schemeClr val="tx1"/>
            </a:solidFill>
            <a:prstDash val="sysDot"/>
            <a:round/>
            <a:headEnd/>
            <a:tailEnd/>
          </a:ln>
        </p:spPr>
        <p:txBody>
          <a:bodyPr wrap="none" anchor="b" anchorCtr="1"/>
          <a:lstStyle/>
          <a:p>
            <a:pPr algn="ctr" defTabSz="457200"/>
            <a:endParaRPr lang="en-GB" sz="2000">
              <a:latin typeface="Arial Narrow" pitchFamily="34" charset="0"/>
              <a:ea typeface="MS PGothic" pitchFamily="34" charset="-128"/>
            </a:endParaRPr>
          </a:p>
        </p:txBody>
      </p:sp>
      <p:cxnSp>
        <p:nvCxnSpPr>
          <p:cNvPr id="43029" name="AutoShape 66"/>
          <p:cNvCxnSpPr>
            <a:cxnSpLocks noChangeShapeType="1"/>
            <a:stCxn id="43028" idx="1"/>
          </p:cNvCxnSpPr>
          <p:nvPr/>
        </p:nvCxnSpPr>
        <p:spPr bwMode="auto">
          <a:xfrm rot="10800000" flipH="1" flipV="1">
            <a:off x="1993900" y="3851275"/>
            <a:ext cx="1588" cy="1588"/>
          </a:xfrm>
          <a:prstGeom prst="bentConnector2">
            <a:avLst/>
          </a:prstGeom>
          <a:noFill/>
          <a:ln w="12700">
            <a:noFill/>
            <a:miter lim="800000"/>
            <a:headEnd/>
            <a:tailEnd type="triangle" w="med" len="med"/>
          </a:ln>
        </p:spPr>
      </p:cxnSp>
      <p:cxnSp>
        <p:nvCxnSpPr>
          <p:cNvPr id="43030" name="AutoShape 67"/>
          <p:cNvCxnSpPr>
            <a:cxnSpLocks noChangeShapeType="1"/>
            <a:stCxn id="43028" idx="2"/>
          </p:cNvCxnSpPr>
          <p:nvPr/>
        </p:nvCxnSpPr>
        <p:spPr bwMode="auto">
          <a:xfrm rot="16200000" flipV="1">
            <a:off x="3367088" y="4189412"/>
            <a:ext cx="338138" cy="2417763"/>
          </a:xfrm>
          <a:prstGeom prst="bentConnector4">
            <a:avLst>
              <a:gd name="adj1" fmla="val -63380"/>
              <a:gd name="adj2" fmla="val 122653"/>
            </a:avLst>
          </a:prstGeom>
          <a:noFill/>
          <a:ln w="12700">
            <a:noFill/>
            <a:miter lim="800000"/>
            <a:headEnd/>
            <a:tailEnd type="triangle" w="med" len="med"/>
          </a:ln>
        </p:spPr>
      </p:cxnSp>
      <p:cxnSp>
        <p:nvCxnSpPr>
          <p:cNvPr id="43031" name="AutoShape 68"/>
          <p:cNvCxnSpPr>
            <a:cxnSpLocks noChangeShapeType="1"/>
            <a:stCxn id="43028" idx="1"/>
          </p:cNvCxnSpPr>
          <p:nvPr/>
        </p:nvCxnSpPr>
        <p:spPr bwMode="auto">
          <a:xfrm rot="10800000" flipH="1" flipV="1">
            <a:off x="1993900" y="3851275"/>
            <a:ext cx="1588" cy="1588"/>
          </a:xfrm>
          <a:prstGeom prst="bentConnector2">
            <a:avLst/>
          </a:prstGeom>
          <a:noFill/>
          <a:ln w="12700">
            <a:noFill/>
            <a:miter lim="800000"/>
            <a:headEnd/>
            <a:tailEnd type="triangle" w="med" len="med"/>
          </a:ln>
        </p:spPr>
      </p:cxnSp>
      <p:grpSp>
        <p:nvGrpSpPr>
          <p:cNvPr id="43032" name="Group 69"/>
          <p:cNvGrpSpPr>
            <a:grpSpLocks/>
          </p:cNvGrpSpPr>
          <p:nvPr/>
        </p:nvGrpSpPr>
        <p:grpSpPr bwMode="auto">
          <a:xfrm>
            <a:off x="2390775" y="4237038"/>
            <a:ext cx="4791075" cy="1189037"/>
            <a:chOff x="1506" y="2669"/>
            <a:chExt cx="3018" cy="749"/>
          </a:xfrm>
        </p:grpSpPr>
        <p:sp>
          <p:nvSpPr>
            <p:cNvPr id="73798" name="AutoShape 70"/>
            <p:cNvSpPr>
              <a:spLocks noChangeArrowheads="1"/>
            </p:cNvSpPr>
            <p:nvPr/>
          </p:nvSpPr>
          <p:spPr bwMode="blackWhite">
            <a:xfrm>
              <a:off x="1506" y="2818"/>
              <a:ext cx="2994" cy="288"/>
            </a:xfrm>
            <a:prstGeom prst="roundRect">
              <a:avLst>
                <a:gd name="adj" fmla="val 16667"/>
              </a:avLst>
            </a:prstGeom>
            <a:gradFill rotWithShape="1">
              <a:gsLst>
                <a:gs pos="0">
                  <a:srgbClr val="AC514A"/>
                </a:gs>
                <a:gs pos="100000">
                  <a:srgbClr val="FFFFFF"/>
                </a:gs>
              </a:gsLst>
              <a:lin ang="2700000" scaled="1"/>
            </a:gradFill>
            <a:ln w="9525" algn="ctr">
              <a:solidFill>
                <a:schemeClr val="tx1"/>
              </a:solidFill>
              <a:round/>
              <a:headEnd/>
              <a:tailEnd/>
            </a:ln>
            <a:effectLst>
              <a:outerShdw dist="35921" dir="2700000" algn="ctr" rotWithShape="0">
                <a:schemeClr val="bg2"/>
              </a:outerShdw>
            </a:effectLst>
          </p:spPr>
          <p:txBody>
            <a:bodyPr tIns="137160" bIns="137160" anchor="ctr"/>
            <a:lstStyle/>
            <a:p>
              <a:pPr algn="ctr" defTabSz="457200" eaLnBrk="0" hangingPunct="0">
                <a:defRPr/>
              </a:pPr>
              <a:r>
                <a:rPr lang="en-US" sz="2000" b="1">
                  <a:latin typeface="Arial Narrow" pitchFamily="34" charset="0"/>
                  <a:cs typeface="+mn-cs"/>
                </a:rPr>
                <a:t>Messaging Engine</a:t>
              </a:r>
            </a:p>
          </p:txBody>
        </p:sp>
        <p:cxnSp>
          <p:nvCxnSpPr>
            <p:cNvPr id="43036" name="AutoShape 71"/>
            <p:cNvCxnSpPr>
              <a:cxnSpLocks noChangeShapeType="1"/>
              <a:stCxn id="73798" idx="0"/>
              <a:endCxn id="73787" idx="2"/>
            </p:cNvCxnSpPr>
            <p:nvPr/>
          </p:nvCxnSpPr>
          <p:spPr bwMode="blackWhite">
            <a:xfrm rot="5400000" flipH="1">
              <a:off x="2343" y="2158"/>
              <a:ext cx="149" cy="1171"/>
            </a:xfrm>
            <a:prstGeom prst="bentConnector3">
              <a:avLst>
                <a:gd name="adj1" fmla="val 49667"/>
              </a:avLst>
            </a:prstGeom>
            <a:noFill/>
            <a:ln w="22225">
              <a:solidFill>
                <a:schemeClr val="tx1"/>
              </a:solidFill>
              <a:miter lim="800000"/>
              <a:headEnd type="triangle" w="med" len="sm"/>
              <a:tailEnd type="triangle" w="med" len="sm"/>
            </a:ln>
          </p:spPr>
        </p:cxnSp>
        <p:sp>
          <p:nvSpPr>
            <p:cNvPr id="73800" name="AutoShape 72"/>
            <p:cNvSpPr>
              <a:spLocks noChangeArrowheads="1"/>
            </p:cNvSpPr>
            <p:nvPr/>
          </p:nvSpPr>
          <p:spPr bwMode="blackWhite">
            <a:xfrm>
              <a:off x="1530" y="3218"/>
              <a:ext cx="2994" cy="200"/>
            </a:xfrm>
            <a:prstGeom prst="roundRect">
              <a:avLst>
                <a:gd name="adj" fmla="val 16667"/>
              </a:avLst>
            </a:prstGeom>
            <a:noFill/>
            <a:ln w="3175" algn="ctr">
              <a:solidFill>
                <a:schemeClr val="tx1"/>
              </a:solidFill>
              <a:round/>
              <a:headEnd/>
              <a:tailEnd/>
            </a:ln>
            <a:effectLst>
              <a:outerShdw dist="35921" dir="2700000" algn="ctr" rotWithShape="0">
                <a:schemeClr val="bg2"/>
              </a:outerShdw>
            </a:effectLst>
          </p:spPr>
          <p:txBody>
            <a:bodyPr tIns="137160" bIns="137160" anchor="ctr"/>
            <a:lstStyle/>
            <a:p>
              <a:pPr algn="ctr" defTabSz="457200" eaLnBrk="0" hangingPunct="0">
                <a:defRPr/>
              </a:pPr>
              <a:r>
                <a:rPr lang="en-US" sz="2000" b="1">
                  <a:latin typeface="Arial Narrow" pitchFamily="34" charset="0"/>
                  <a:cs typeface="+mn-cs"/>
                </a:rPr>
                <a:t>Message Warehouse</a:t>
              </a:r>
            </a:p>
          </p:txBody>
        </p:sp>
      </p:grpSp>
      <p:sp>
        <p:nvSpPr>
          <p:cNvPr id="73801" name="AutoShape 73"/>
          <p:cNvSpPr>
            <a:spLocks noChangeArrowheads="1"/>
          </p:cNvSpPr>
          <p:nvPr/>
        </p:nvSpPr>
        <p:spPr bwMode="blackWhite">
          <a:xfrm>
            <a:off x="2403475" y="2225675"/>
            <a:ext cx="4752975" cy="317500"/>
          </a:xfrm>
          <a:prstGeom prst="roundRect">
            <a:avLst>
              <a:gd name="adj" fmla="val 16667"/>
            </a:avLst>
          </a:prstGeom>
          <a:noFill/>
          <a:ln w="3175" algn="ctr">
            <a:solidFill>
              <a:schemeClr val="tx1"/>
            </a:solidFill>
            <a:round/>
            <a:headEnd/>
            <a:tailEnd/>
          </a:ln>
          <a:effectLst>
            <a:outerShdw dist="35921" dir="2700000" algn="ctr" rotWithShape="0">
              <a:schemeClr val="bg2"/>
            </a:outerShdw>
          </a:effectLst>
        </p:spPr>
        <p:txBody>
          <a:bodyPr tIns="137160" bIns="137160" anchor="ctr"/>
          <a:lstStyle/>
          <a:p>
            <a:pPr algn="ctr" defTabSz="457200" eaLnBrk="0" hangingPunct="0">
              <a:defRPr/>
            </a:pPr>
            <a:r>
              <a:rPr lang="en-US" sz="2000" b="1">
                <a:effectLst>
                  <a:outerShdw blurRad="38100" dist="38100" dir="2700000" algn="tl">
                    <a:srgbClr val="C0C0C0"/>
                  </a:outerShdw>
                </a:effectLst>
                <a:latin typeface="Arial Narrow" pitchFamily="34" charset="0"/>
                <a:cs typeface="+mn-cs"/>
              </a:rPr>
              <a:t>Metadata Repository</a:t>
            </a:r>
          </a:p>
        </p:txBody>
      </p:sp>
      <p:sp>
        <p:nvSpPr>
          <p:cNvPr id="2" name="Slide Number Placeholder 1"/>
          <p:cNvSpPr>
            <a:spLocks noGrp="1"/>
          </p:cNvSpPr>
          <p:nvPr>
            <p:ph type="sldNum" sz="quarter" idx="4294967295"/>
          </p:nvPr>
        </p:nvSpPr>
        <p:spPr>
          <a:xfrm>
            <a:off x="307975" y="6256338"/>
            <a:ext cx="2133600" cy="365125"/>
          </a:xfrm>
          <a:prstGeom prst="rect">
            <a:avLst/>
          </a:prstGeom>
        </p:spPr>
        <p:txBody>
          <a:bodyPr/>
          <a:lstStyle/>
          <a:p>
            <a:pPr>
              <a:defRPr/>
            </a:pPr>
            <a:fld id="{CBD2D46B-7055-468A-9118-2B6BFCB1E467}" type="slidenum">
              <a:rPr lang="en-US" smtClean="0"/>
              <a:pPr>
                <a:defRPr/>
              </a:pPr>
              <a:t>41</a:t>
            </a:fld>
            <a:endParaRPr lang="en-US" dirty="0"/>
          </a:p>
        </p:txBody>
      </p:sp>
    </p:spTree>
    <p:extLst>
      <p:ext uri="{BB962C8B-B14F-4D97-AF65-F5344CB8AC3E}">
        <p14:creationId xmlns:p14="http://schemas.microsoft.com/office/powerpoint/2010/main" val="253912488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pt-BR" smtClean="0"/>
              <a:t>Interação Humana com Workflows</a:t>
            </a:r>
          </a:p>
        </p:txBody>
      </p:sp>
      <p:pic>
        <p:nvPicPr>
          <p:cNvPr id="56323"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19250"/>
            <a:ext cx="11430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5159375"/>
            <a:ext cx="928688"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488" y="3365500"/>
            <a:ext cx="709612"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002588" y="4130675"/>
            <a:ext cx="1057275"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97838" y="2605088"/>
            <a:ext cx="893762"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9"/>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070850" y="1133475"/>
            <a:ext cx="92075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a:xfrm>
            <a:off x="1075035" y="1186840"/>
            <a:ext cx="6919749" cy="5314544"/>
          </a:xfrm>
          <a:prstGeom prst="roundRect">
            <a:avLst>
              <a:gd name="adj" fmla="val 4107"/>
            </a:avLst>
          </a:prstGeom>
          <a:ln>
            <a:noFill/>
          </a:ln>
          <a:effectLst>
            <a:softEdge rad="63500"/>
          </a:effectLst>
        </p:spPr>
        <p:style>
          <a:lnRef idx="1">
            <a:schemeClr val="accent1"/>
          </a:lnRef>
          <a:fillRef idx="2">
            <a:schemeClr val="accent1"/>
          </a:fillRef>
          <a:effectRef idx="1">
            <a:schemeClr val="accent1"/>
          </a:effectRef>
          <a:fontRef idx="minor">
            <a:schemeClr val="dk1"/>
          </a:fontRef>
        </p:style>
        <p:txBody>
          <a:bodyPr/>
          <a:lstStyle/>
          <a:p>
            <a:pPr algn="ctr">
              <a:defRPr/>
            </a:pPr>
            <a:r>
              <a:rPr lang="en-US" sz="1600" b="1" dirty="0">
                <a:solidFill>
                  <a:schemeClr val="accent1"/>
                </a:solidFill>
              </a:rPr>
              <a:t>Ensemble</a:t>
            </a:r>
          </a:p>
        </p:txBody>
      </p:sp>
      <p:sp>
        <p:nvSpPr>
          <p:cNvPr id="97" name="Rounded Rectangle 96"/>
          <p:cNvSpPr/>
          <p:nvPr/>
        </p:nvSpPr>
        <p:spPr>
          <a:xfrm>
            <a:off x="3292475" y="1600200"/>
            <a:ext cx="2606675" cy="4748213"/>
          </a:xfrm>
          <a:prstGeom prst="roundRect">
            <a:avLst>
              <a:gd name="adj" fmla="val 4387"/>
            </a:avLst>
          </a:prstGeom>
        </p:spPr>
        <p:style>
          <a:lnRef idx="1">
            <a:schemeClr val="accent4"/>
          </a:lnRef>
          <a:fillRef idx="2">
            <a:schemeClr val="accent4"/>
          </a:fillRef>
          <a:effectRef idx="1">
            <a:schemeClr val="accent4"/>
          </a:effectRef>
          <a:fontRef idx="minor">
            <a:schemeClr val="dk1"/>
          </a:fontRef>
        </p:style>
        <p:txBody>
          <a:bodyPr/>
          <a:lstStyle/>
          <a:p>
            <a:pPr algn="ctr">
              <a:defRPr/>
            </a:pPr>
            <a:r>
              <a:rPr lang="en-US" sz="1600" dirty="0"/>
              <a:t>Business Process</a:t>
            </a:r>
          </a:p>
        </p:txBody>
      </p:sp>
      <p:sp>
        <p:nvSpPr>
          <p:cNvPr id="15" name="Rounded Rectangle 14"/>
          <p:cNvSpPr/>
          <p:nvPr/>
        </p:nvSpPr>
        <p:spPr>
          <a:xfrm>
            <a:off x="1235075" y="3257550"/>
            <a:ext cx="1800225" cy="1173163"/>
          </a:xfrm>
          <a:prstGeom prst="roundRect">
            <a:avLst>
              <a:gd name="adj" fmla="val 12457"/>
            </a:avLst>
          </a:prstGeom>
        </p:spPr>
        <p:style>
          <a:lnRef idx="1">
            <a:schemeClr val="accent3"/>
          </a:lnRef>
          <a:fillRef idx="2">
            <a:schemeClr val="accent3"/>
          </a:fillRef>
          <a:effectRef idx="1">
            <a:schemeClr val="accent3"/>
          </a:effectRef>
          <a:fontRef idx="minor">
            <a:schemeClr val="dk1"/>
          </a:fontRef>
        </p:style>
        <p:txBody>
          <a:bodyPr rIns="0" anchor="ctr"/>
          <a:lstStyle/>
          <a:p>
            <a:pPr marL="449263" algn="ctr">
              <a:defRPr/>
            </a:pPr>
            <a:r>
              <a:rPr lang="en-US" sz="1600" dirty="0"/>
              <a:t>Business </a:t>
            </a:r>
            <a:br>
              <a:rPr lang="en-US" sz="1600" dirty="0"/>
            </a:br>
            <a:r>
              <a:rPr lang="en-US" sz="1600" dirty="0"/>
              <a:t>Service</a:t>
            </a:r>
          </a:p>
          <a:p>
            <a:pPr marL="449263" algn="ctr">
              <a:defRPr/>
            </a:pPr>
            <a:r>
              <a:rPr lang="en-US" sz="1600" dirty="0"/>
              <a:t>(Dispatcher)</a:t>
            </a:r>
          </a:p>
        </p:txBody>
      </p:sp>
      <p:sp>
        <p:nvSpPr>
          <p:cNvPr id="16" name="Rounded Rectangle 15"/>
          <p:cNvSpPr/>
          <p:nvPr/>
        </p:nvSpPr>
        <p:spPr>
          <a:xfrm>
            <a:off x="1275734" y="3297325"/>
            <a:ext cx="417139" cy="1093573"/>
          </a:xfrm>
          <a:prstGeom prst="roundRect">
            <a:avLst>
              <a:gd name="adj" fmla="val 32796"/>
            </a:avLst>
          </a:prstGeom>
        </p:spPr>
        <p:style>
          <a:lnRef idx="1">
            <a:schemeClr val="accent6"/>
          </a:lnRef>
          <a:fillRef idx="2">
            <a:schemeClr val="accent6"/>
          </a:fillRef>
          <a:effectRef idx="1">
            <a:schemeClr val="accent6"/>
          </a:effectRef>
          <a:fontRef idx="minor">
            <a:schemeClr val="dk1"/>
          </a:fontRef>
        </p:style>
        <p:txBody>
          <a:bodyPr vert="vert270" anchor="ctr"/>
          <a:lstStyle/>
          <a:p>
            <a:pPr algn="ctr">
              <a:defRPr/>
            </a:pPr>
            <a:r>
              <a:rPr lang="en-US" sz="1200" dirty="0"/>
              <a:t>Inbound Adapter</a:t>
            </a:r>
          </a:p>
        </p:txBody>
      </p:sp>
      <p:sp>
        <p:nvSpPr>
          <p:cNvPr id="17" name="Right Arrow 16"/>
          <p:cNvSpPr/>
          <p:nvPr/>
        </p:nvSpPr>
        <p:spPr>
          <a:xfrm>
            <a:off x="863600" y="3654425"/>
            <a:ext cx="557213" cy="379413"/>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18" name="Right Arrow 17"/>
          <p:cNvSpPr/>
          <p:nvPr/>
        </p:nvSpPr>
        <p:spPr>
          <a:xfrm>
            <a:off x="1646238" y="3654425"/>
            <a:ext cx="377825" cy="379413"/>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24" name="Rounded Rectangle 23"/>
          <p:cNvSpPr/>
          <p:nvPr/>
        </p:nvSpPr>
        <p:spPr>
          <a:xfrm>
            <a:off x="6035675" y="1370013"/>
            <a:ext cx="1797050" cy="1173162"/>
          </a:xfrm>
          <a:prstGeom prst="roundRect">
            <a:avLst>
              <a:gd name="adj" fmla="val 12457"/>
            </a:avLst>
          </a:prstGeom>
        </p:spPr>
        <p:style>
          <a:lnRef idx="1">
            <a:schemeClr val="accent2"/>
          </a:lnRef>
          <a:fillRef idx="2">
            <a:schemeClr val="accent2"/>
          </a:fillRef>
          <a:effectRef idx="1">
            <a:schemeClr val="accent2"/>
          </a:effectRef>
          <a:fontRef idx="minor">
            <a:schemeClr val="dk1"/>
          </a:fontRef>
        </p:style>
        <p:txBody>
          <a:bodyPr lIns="0" anchor="ctr"/>
          <a:lstStyle/>
          <a:p>
            <a:pPr>
              <a:tabLst>
                <a:tab pos="542925" algn="ctr"/>
              </a:tabLst>
              <a:defRPr/>
            </a:pPr>
            <a:r>
              <a:rPr lang="en-US" sz="1600" dirty="0"/>
              <a:t>	Business</a:t>
            </a:r>
          </a:p>
          <a:p>
            <a:pPr>
              <a:tabLst>
                <a:tab pos="542925" algn="ctr"/>
              </a:tabLst>
              <a:defRPr/>
            </a:pPr>
            <a:r>
              <a:rPr lang="en-US" sz="1600" dirty="0"/>
              <a:t>	Operation</a:t>
            </a:r>
          </a:p>
          <a:p>
            <a:pPr>
              <a:tabLst>
                <a:tab pos="542925" algn="ctr"/>
              </a:tabLst>
              <a:defRPr/>
            </a:pPr>
            <a:r>
              <a:rPr lang="en-US" sz="1600" dirty="0"/>
              <a:t>	(Invoker)</a:t>
            </a:r>
          </a:p>
        </p:txBody>
      </p:sp>
      <p:sp>
        <p:nvSpPr>
          <p:cNvPr id="25" name="Rounded Rectangle 24"/>
          <p:cNvSpPr/>
          <p:nvPr/>
        </p:nvSpPr>
        <p:spPr>
          <a:xfrm>
            <a:off x="7359747" y="1409773"/>
            <a:ext cx="417139" cy="1093573"/>
          </a:xfrm>
          <a:prstGeom prst="roundRect">
            <a:avLst>
              <a:gd name="adj" fmla="val 32796"/>
            </a:avLst>
          </a:prstGeom>
        </p:spPr>
        <p:style>
          <a:lnRef idx="1">
            <a:schemeClr val="accent6"/>
          </a:lnRef>
          <a:fillRef idx="2">
            <a:schemeClr val="accent6"/>
          </a:fillRef>
          <a:effectRef idx="1">
            <a:schemeClr val="accent6"/>
          </a:effectRef>
          <a:fontRef idx="minor">
            <a:schemeClr val="dk1"/>
          </a:fontRef>
        </p:style>
        <p:txBody>
          <a:bodyPr vert="vert270" anchor="ctr"/>
          <a:lstStyle/>
          <a:p>
            <a:pPr algn="ctr">
              <a:defRPr/>
            </a:pPr>
            <a:r>
              <a:rPr lang="en-US" sz="1200" dirty="0"/>
              <a:t>Outbound Adapter</a:t>
            </a:r>
          </a:p>
        </p:txBody>
      </p:sp>
      <p:sp>
        <p:nvSpPr>
          <p:cNvPr id="29" name="Rounded Rectangle 28"/>
          <p:cNvSpPr/>
          <p:nvPr/>
        </p:nvSpPr>
        <p:spPr>
          <a:xfrm>
            <a:off x="6034088" y="2605088"/>
            <a:ext cx="1797050" cy="1174750"/>
          </a:xfrm>
          <a:prstGeom prst="roundRect">
            <a:avLst>
              <a:gd name="adj" fmla="val 12457"/>
            </a:avLst>
          </a:prstGeom>
        </p:spPr>
        <p:style>
          <a:lnRef idx="1">
            <a:schemeClr val="accent2"/>
          </a:lnRef>
          <a:fillRef idx="2">
            <a:schemeClr val="accent2"/>
          </a:fillRef>
          <a:effectRef idx="1">
            <a:schemeClr val="accent2"/>
          </a:effectRef>
          <a:fontRef idx="minor">
            <a:schemeClr val="dk1"/>
          </a:fontRef>
        </p:style>
        <p:txBody>
          <a:bodyPr lIns="0" anchor="ctr"/>
          <a:lstStyle/>
          <a:p>
            <a:pPr>
              <a:tabLst>
                <a:tab pos="542925" algn="ctr"/>
              </a:tabLst>
              <a:defRPr/>
            </a:pPr>
            <a:r>
              <a:rPr lang="en-US" sz="1600" dirty="0"/>
              <a:t>	Business</a:t>
            </a:r>
          </a:p>
          <a:p>
            <a:pPr>
              <a:tabLst>
                <a:tab pos="542925" algn="ctr"/>
              </a:tabLst>
              <a:defRPr/>
            </a:pPr>
            <a:r>
              <a:rPr lang="en-US" sz="1600" dirty="0"/>
              <a:t>	Operation</a:t>
            </a:r>
          </a:p>
          <a:p>
            <a:pPr>
              <a:tabLst>
                <a:tab pos="542925" algn="ctr"/>
              </a:tabLst>
              <a:defRPr/>
            </a:pPr>
            <a:r>
              <a:rPr lang="en-US" sz="1600" dirty="0"/>
              <a:t>	(Invoker)</a:t>
            </a:r>
          </a:p>
        </p:txBody>
      </p:sp>
      <p:sp>
        <p:nvSpPr>
          <p:cNvPr id="31" name="Rounded Rectangle 30"/>
          <p:cNvSpPr/>
          <p:nvPr/>
        </p:nvSpPr>
        <p:spPr>
          <a:xfrm>
            <a:off x="6035675" y="3875088"/>
            <a:ext cx="1797050" cy="1173162"/>
          </a:xfrm>
          <a:prstGeom prst="roundRect">
            <a:avLst>
              <a:gd name="adj" fmla="val 12457"/>
            </a:avLst>
          </a:prstGeom>
        </p:spPr>
        <p:style>
          <a:lnRef idx="1">
            <a:schemeClr val="accent2"/>
          </a:lnRef>
          <a:fillRef idx="2">
            <a:schemeClr val="accent2"/>
          </a:fillRef>
          <a:effectRef idx="1">
            <a:schemeClr val="accent2"/>
          </a:effectRef>
          <a:fontRef idx="minor">
            <a:schemeClr val="dk1"/>
          </a:fontRef>
        </p:style>
        <p:txBody>
          <a:bodyPr lIns="0" anchor="ctr"/>
          <a:lstStyle/>
          <a:p>
            <a:pPr>
              <a:tabLst>
                <a:tab pos="542925" algn="ctr"/>
              </a:tabLst>
              <a:defRPr/>
            </a:pPr>
            <a:r>
              <a:rPr lang="en-US" sz="1600" dirty="0"/>
              <a:t>	Business</a:t>
            </a:r>
          </a:p>
          <a:p>
            <a:pPr>
              <a:tabLst>
                <a:tab pos="542925" algn="ctr"/>
              </a:tabLst>
              <a:defRPr/>
            </a:pPr>
            <a:r>
              <a:rPr lang="en-US" sz="1600" dirty="0"/>
              <a:t>	Operation</a:t>
            </a:r>
          </a:p>
          <a:p>
            <a:pPr>
              <a:tabLst>
                <a:tab pos="542925" algn="ctr"/>
              </a:tabLst>
              <a:defRPr/>
            </a:pPr>
            <a:r>
              <a:rPr lang="en-US" sz="1600" dirty="0"/>
              <a:t>	(Invoker)</a:t>
            </a:r>
          </a:p>
        </p:txBody>
      </p:sp>
      <p:sp>
        <p:nvSpPr>
          <p:cNvPr id="32" name="Rounded Rectangle 31"/>
          <p:cNvSpPr/>
          <p:nvPr/>
        </p:nvSpPr>
        <p:spPr>
          <a:xfrm>
            <a:off x="7359747" y="3914701"/>
            <a:ext cx="417139" cy="1093573"/>
          </a:xfrm>
          <a:prstGeom prst="roundRect">
            <a:avLst>
              <a:gd name="adj" fmla="val 32796"/>
            </a:avLst>
          </a:prstGeom>
        </p:spPr>
        <p:style>
          <a:lnRef idx="1">
            <a:schemeClr val="accent6"/>
          </a:lnRef>
          <a:fillRef idx="2">
            <a:schemeClr val="accent6"/>
          </a:fillRef>
          <a:effectRef idx="1">
            <a:schemeClr val="accent6"/>
          </a:effectRef>
          <a:fontRef idx="minor">
            <a:schemeClr val="dk1"/>
          </a:fontRef>
        </p:style>
        <p:txBody>
          <a:bodyPr vert="vert270" anchor="ctr"/>
          <a:lstStyle/>
          <a:p>
            <a:pPr algn="ctr">
              <a:defRPr/>
            </a:pPr>
            <a:r>
              <a:rPr lang="en-US" sz="1200" dirty="0"/>
              <a:t>Outbound Adapter</a:t>
            </a:r>
          </a:p>
        </p:txBody>
      </p:sp>
      <p:sp>
        <p:nvSpPr>
          <p:cNvPr id="41" name="Rounded Rectangle 40"/>
          <p:cNvSpPr/>
          <p:nvPr/>
        </p:nvSpPr>
        <p:spPr>
          <a:xfrm>
            <a:off x="6035675" y="5159375"/>
            <a:ext cx="1797050" cy="1174750"/>
          </a:xfrm>
          <a:prstGeom prst="roundRect">
            <a:avLst>
              <a:gd name="adj" fmla="val 12457"/>
            </a:avLst>
          </a:prstGeom>
        </p:spPr>
        <p:style>
          <a:lnRef idx="1">
            <a:schemeClr val="accent2"/>
          </a:lnRef>
          <a:fillRef idx="2">
            <a:schemeClr val="accent2"/>
          </a:fillRef>
          <a:effectRef idx="1">
            <a:schemeClr val="accent2"/>
          </a:effectRef>
          <a:fontRef idx="minor">
            <a:schemeClr val="dk1"/>
          </a:fontRef>
        </p:style>
        <p:txBody>
          <a:bodyPr lIns="0" anchor="ctr"/>
          <a:lstStyle/>
          <a:p>
            <a:pPr>
              <a:tabLst>
                <a:tab pos="542925" algn="ctr"/>
              </a:tabLst>
              <a:defRPr/>
            </a:pPr>
            <a:r>
              <a:rPr lang="en-US" sz="1600" dirty="0"/>
              <a:t>	Business</a:t>
            </a:r>
          </a:p>
          <a:p>
            <a:pPr>
              <a:tabLst>
                <a:tab pos="542925" algn="ctr"/>
              </a:tabLst>
              <a:defRPr/>
            </a:pPr>
            <a:r>
              <a:rPr lang="en-US" sz="1600" dirty="0"/>
              <a:t>	Operation</a:t>
            </a:r>
          </a:p>
          <a:p>
            <a:pPr>
              <a:tabLst>
                <a:tab pos="542925" algn="ctr"/>
              </a:tabLst>
              <a:defRPr/>
            </a:pPr>
            <a:r>
              <a:rPr lang="en-US" sz="1600" dirty="0"/>
              <a:t>	(Invoker)</a:t>
            </a:r>
          </a:p>
        </p:txBody>
      </p:sp>
      <p:sp>
        <p:nvSpPr>
          <p:cNvPr id="42" name="Rounded Rectangle 41"/>
          <p:cNvSpPr/>
          <p:nvPr/>
        </p:nvSpPr>
        <p:spPr>
          <a:xfrm>
            <a:off x="7359747" y="5199696"/>
            <a:ext cx="417139" cy="1093573"/>
          </a:xfrm>
          <a:prstGeom prst="roundRect">
            <a:avLst>
              <a:gd name="adj" fmla="val 32796"/>
            </a:avLst>
          </a:prstGeom>
        </p:spPr>
        <p:style>
          <a:lnRef idx="1">
            <a:schemeClr val="accent6"/>
          </a:lnRef>
          <a:fillRef idx="2">
            <a:schemeClr val="accent6"/>
          </a:fillRef>
          <a:effectRef idx="1">
            <a:schemeClr val="accent6"/>
          </a:effectRef>
          <a:fontRef idx="minor">
            <a:schemeClr val="dk1"/>
          </a:fontRef>
        </p:style>
        <p:txBody>
          <a:bodyPr vert="vert270" anchor="ctr"/>
          <a:lstStyle/>
          <a:p>
            <a:pPr algn="ctr">
              <a:defRPr/>
            </a:pPr>
            <a:r>
              <a:rPr lang="en-US" sz="1200" dirty="0"/>
              <a:t>Outbound Adapter</a:t>
            </a:r>
          </a:p>
        </p:txBody>
      </p:sp>
      <p:pic>
        <p:nvPicPr>
          <p:cNvPr id="56344" name="Picture 2" descr="C:\Users\ocaudron\AppData\Local\Microsoft\Windows\Temporary Internet Files\Content.IE5\02PM6B8A\MC900432626[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2588" y="5278438"/>
            <a:ext cx="935037"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owchart: Connector 2"/>
          <p:cNvSpPr/>
          <p:nvPr/>
        </p:nvSpPr>
        <p:spPr>
          <a:xfrm>
            <a:off x="4459288" y="1957388"/>
            <a:ext cx="198437" cy="198437"/>
          </a:xfrm>
          <a:prstGeom prst="flowChartConnector">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11" name="Rounded Rectangle 10"/>
          <p:cNvSpPr/>
          <p:nvPr/>
        </p:nvSpPr>
        <p:spPr>
          <a:xfrm>
            <a:off x="3406775" y="2752725"/>
            <a:ext cx="695325" cy="3111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400" dirty="0"/>
              <a:t>Call</a:t>
            </a:r>
          </a:p>
        </p:txBody>
      </p:sp>
      <p:sp>
        <p:nvSpPr>
          <p:cNvPr id="36" name="Rounded Rectangle 35"/>
          <p:cNvSpPr/>
          <p:nvPr/>
        </p:nvSpPr>
        <p:spPr>
          <a:xfrm>
            <a:off x="4210050" y="2752725"/>
            <a:ext cx="695325" cy="3111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400" dirty="0"/>
              <a:t>Call</a:t>
            </a:r>
          </a:p>
        </p:txBody>
      </p:sp>
      <p:sp>
        <p:nvSpPr>
          <p:cNvPr id="37" name="Rounded Rectangle 36"/>
          <p:cNvSpPr/>
          <p:nvPr/>
        </p:nvSpPr>
        <p:spPr>
          <a:xfrm>
            <a:off x="5014913" y="2752725"/>
            <a:ext cx="695325" cy="3111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400" dirty="0"/>
              <a:t>Call</a:t>
            </a:r>
          </a:p>
        </p:txBody>
      </p:sp>
      <p:sp>
        <p:nvSpPr>
          <p:cNvPr id="20" name="Flowchart: Extract 19"/>
          <p:cNvSpPr/>
          <p:nvPr/>
        </p:nvSpPr>
        <p:spPr>
          <a:xfrm>
            <a:off x="4459288" y="2303463"/>
            <a:ext cx="198437" cy="155575"/>
          </a:xfrm>
          <a:prstGeom prst="flowChartExtract">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cxnSp>
        <p:nvCxnSpPr>
          <p:cNvPr id="22" name="Straight Arrow Connector 21"/>
          <p:cNvCxnSpPr>
            <a:stCxn id="3" idx="4"/>
            <a:endCxn id="20" idx="0"/>
          </p:cNvCxnSpPr>
          <p:nvPr/>
        </p:nvCxnSpPr>
        <p:spPr>
          <a:xfrm>
            <a:off x="4557713" y="2155825"/>
            <a:ext cx="0" cy="147638"/>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6" name="Elbow Connector 25"/>
          <p:cNvCxnSpPr>
            <a:stCxn id="20" idx="2"/>
            <a:endCxn id="11" idx="0"/>
          </p:cNvCxnSpPr>
          <p:nvPr/>
        </p:nvCxnSpPr>
        <p:spPr>
          <a:xfrm rot="5400000">
            <a:off x="4009232" y="2204244"/>
            <a:ext cx="293687" cy="803275"/>
          </a:xfrm>
          <a:prstGeom prst="bentConnector3">
            <a:avLst/>
          </a:prstGeom>
          <a:ln>
            <a:tailEnd type="arrow"/>
          </a:ln>
        </p:spPr>
        <p:style>
          <a:lnRef idx="1">
            <a:schemeClr val="dk1"/>
          </a:lnRef>
          <a:fillRef idx="2">
            <a:schemeClr val="dk1"/>
          </a:fillRef>
          <a:effectRef idx="1">
            <a:schemeClr val="dk1"/>
          </a:effectRef>
          <a:fontRef idx="minor">
            <a:schemeClr val="dk1"/>
          </a:fontRef>
        </p:style>
      </p:cxnSp>
      <p:cxnSp>
        <p:nvCxnSpPr>
          <p:cNvPr id="46" name="Elbow Connector 45"/>
          <p:cNvCxnSpPr>
            <a:stCxn id="20" idx="2"/>
            <a:endCxn id="36" idx="0"/>
          </p:cNvCxnSpPr>
          <p:nvPr/>
        </p:nvCxnSpPr>
        <p:spPr>
          <a:xfrm rot="5400000">
            <a:off x="4410869" y="2605882"/>
            <a:ext cx="293687" cy="0"/>
          </a:xfrm>
          <a:prstGeom prst="bentConnector3">
            <a:avLst>
              <a:gd name="adj1" fmla="val 50000"/>
            </a:avLst>
          </a:prstGeom>
          <a:ln>
            <a:tailEnd type="arrow"/>
          </a:ln>
        </p:spPr>
        <p:style>
          <a:lnRef idx="1">
            <a:schemeClr val="dk1"/>
          </a:lnRef>
          <a:fillRef idx="2">
            <a:schemeClr val="dk1"/>
          </a:fillRef>
          <a:effectRef idx="1">
            <a:schemeClr val="dk1"/>
          </a:effectRef>
          <a:fontRef idx="minor">
            <a:schemeClr val="dk1"/>
          </a:fontRef>
        </p:style>
      </p:cxnSp>
      <p:cxnSp>
        <p:nvCxnSpPr>
          <p:cNvPr id="55" name="Elbow Connector 54"/>
          <p:cNvCxnSpPr>
            <a:stCxn id="20" idx="2"/>
            <a:endCxn id="37" idx="0"/>
          </p:cNvCxnSpPr>
          <p:nvPr/>
        </p:nvCxnSpPr>
        <p:spPr>
          <a:xfrm rot="16200000" flipH="1">
            <a:off x="4813300" y="2203451"/>
            <a:ext cx="293687" cy="804862"/>
          </a:xfrm>
          <a:prstGeom prst="bentConnector3">
            <a:avLst>
              <a:gd name="adj1" fmla="val 50000"/>
            </a:avLst>
          </a:prstGeom>
          <a:ln>
            <a:tailEnd type="arrow"/>
          </a:ln>
        </p:spPr>
        <p:style>
          <a:lnRef idx="1">
            <a:schemeClr val="dk1"/>
          </a:lnRef>
          <a:fillRef idx="2">
            <a:schemeClr val="dk1"/>
          </a:fillRef>
          <a:effectRef idx="1">
            <a:schemeClr val="dk1"/>
          </a:effectRef>
          <a:fontRef idx="minor">
            <a:schemeClr val="dk1"/>
          </a:fontRef>
        </p:style>
      </p:cxnSp>
      <p:sp>
        <p:nvSpPr>
          <p:cNvPr id="39" name="Flowchart: Merge 38"/>
          <p:cNvSpPr/>
          <p:nvPr/>
        </p:nvSpPr>
        <p:spPr>
          <a:xfrm>
            <a:off x="4470400" y="3332163"/>
            <a:ext cx="174625" cy="149225"/>
          </a:xfrm>
          <a:prstGeom prst="flowChartMerge">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cxnSp>
        <p:nvCxnSpPr>
          <p:cNvPr id="56" name="Elbow Connector 55"/>
          <p:cNvCxnSpPr>
            <a:stCxn id="11" idx="2"/>
            <a:endCxn id="39" idx="0"/>
          </p:cNvCxnSpPr>
          <p:nvPr/>
        </p:nvCxnSpPr>
        <p:spPr>
          <a:xfrm rot="16200000" flipH="1">
            <a:off x="4021932" y="2796381"/>
            <a:ext cx="268288" cy="803275"/>
          </a:xfrm>
          <a:prstGeom prst="bentConnector3">
            <a:avLst/>
          </a:prstGeom>
          <a:ln>
            <a:tailEnd type="arrow"/>
          </a:ln>
        </p:spPr>
        <p:style>
          <a:lnRef idx="1">
            <a:schemeClr val="dk1"/>
          </a:lnRef>
          <a:fillRef idx="2">
            <a:schemeClr val="dk1"/>
          </a:fillRef>
          <a:effectRef idx="1">
            <a:schemeClr val="dk1"/>
          </a:effectRef>
          <a:fontRef idx="minor">
            <a:schemeClr val="dk1"/>
          </a:fontRef>
        </p:style>
      </p:cxnSp>
      <p:cxnSp>
        <p:nvCxnSpPr>
          <p:cNvPr id="58" name="Elbow Connector 57"/>
          <p:cNvCxnSpPr>
            <a:stCxn id="36" idx="2"/>
            <a:endCxn id="39" idx="0"/>
          </p:cNvCxnSpPr>
          <p:nvPr/>
        </p:nvCxnSpPr>
        <p:spPr>
          <a:xfrm rot="16200000" flipH="1">
            <a:off x="4423569" y="3198019"/>
            <a:ext cx="268288" cy="0"/>
          </a:xfrm>
          <a:prstGeom prst="bentConnector3">
            <a:avLst>
              <a:gd name="adj1" fmla="val 50000"/>
            </a:avLst>
          </a:prstGeom>
          <a:ln>
            <a:tailEnd type="arrow"/>
          </a:ln>
        </p:spPr>
        <p:style>
          <a:lnRef idx="1">
            <a:schemeClr val="dk1"/>
          </a:lnRef>
          <a:fillRef idx="2">
            <a:schemeClr val="dk1"/>
          </a:fillRef>
          <a:effectRef idx="1">
            <a:schemeClr val="dk1"/>
          </a:effectRef>
          <a:fontRef idx="minor">
            <a:schemeClr val="dk1"/>
          </a:fontRef>
        </p:style>
      </p:cxnSp>
      <p:cxnSp>
        <p:nvCxnSpPr>
          <p:cNvPr id="61" name="Elbow Connector 60"/>
          <p:cNvCxnSpPr>
            <a:stCxn id="37" idx="2"/>
            <a:endCxn id="39" idx="0"/>
          </p:cNvCxnSpPr>
          <p:nvPr/>
        </p:nvCxnSpPr>
        <p:spPr>
          <a:xfrm rot="5400000">
            <a:off x="4826000" y="2795588"/>
            <a:ext cx="268288" cy="804862"/>
          </a:xfrm>
          <a:prstGeom prst="bentConnector3">
            <a:avLst>
              <a:gd name="adj1" fmla="val 50000"/>
            </a:avLst>
          </a:prstGeom>
          <a:ln>
            <a:tailEnd type="arrow"/>
          </a:ln>
        </p:spPr>
        <p:style>
          <a:lnRef idx="1">
            <a:schemeClr val="dk1"/>
          </a:lnRef>
          <a:fillRef idx="2">
            <a:schemeClr val="dk1"/>
          </a:fillRef>
          <a:effectRef idx="1">
            <a:schemeClr val="dk1"/>
          </a:effectRef>
          <a:fontRef idx="minor">
            <a:schemeClr val="dk1"/>
          </a:fontRef>
        </p:style>
      </p:cxnSp>
      <p:sp>
        <p:nvSpPr>
          <p:cNvPr id="64" name="Rounded Rectangle 63"/>
          <p:cNvSpPr/>
          <p:nvPr/>
        </p:nvSpPr>
        <p:spPr>
          <a:xfrm>
            <a:off x="4210050" y="3625850"/>
            <a:ext cx="695325" cy="3111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400" dirty="0"/>
              <a:t>Wait</a:t>
            </a:r>
          </a:p>
        </p:txBody>
      </p:sp>
      <p:cxnSp>
        <p:nvCxnSpPr>
          <p:cNvPr id="2048" name="Straight Arrow Connector 2047"/>
          <p:cNvCxnSpPr>
            <a:stCxn id="39" idx="2"/>
            <a:endCxn id="64" idx="0"/>
          </p:cNvCxnSpPr>
          <p:nvPr/>
        </p:nvCxnSpPr>
        <p:spPr>
          <a:xfrm flipH="1">
            <a:off x="4557713" y="3481388"/>
            <a:ext cx="0" cy="144462"/>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67" name="Rounded Rectangle 66"/>
          <p:cNvSpPr/>
          <p:nvPr/>
        </p:nvSpPr>
        <p:spPr>
          <a:xfrm>
            <a:off x="4210050" y="4092575"/>
            <a:ext cx="695325" cy="3111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400" dirty="0"/>
              <a:t>Loop</a:t>
            </a:r>
          </a:p>
        </p:txBody>
      </p:sp>
      <p:cxnSp>
        <p:nvCxnSpPr>
          <p:cNvPr id="68" name="Straight Arrow Connector 67"/>
          <p:cNvCxnSpPr>
            <a:stCxn id="64" idx="2"/>
            <a:endCxn id="67" idx="0"/>
          </p:cNvCxnSpPr>
          <p:nvPr/>
        </p:nvCxnSpPr>
        <p:spPr>
          <a:xfrm>
            <a:off x="4557713" y="3937000"/>
            <a:ext cx="0" cy="15557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47" name="Circular Arrow 46"/>
          <p:cNvSpPr/>
          <p:nvPr/>
        </p:nvSpPr>
        <p:spPr>
          <a:xfrm rot="16200000">
            <a:off x="4073526" y="4233862"/>
            <a:ext cx="311150" cy="339725"/>
          </a:xfrm>
          <a:prstGeom prst="circularArrow">
            <a:avLst>
              <a:gd name="adj1" fmla="val 18400"/>
              <a:gd name="adj2" fmla="val 1335684"/>
              <a:gd name="adj3" fmla="val 20217906"/>
              <a:gd name="adj4" fmla="val 5378345"/>
              <a:gd name="adj5" fmla="val 21258"/>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solidFill>
                <a:schemeClr val="tx1"/>
              </a:solidFill>
            </a:endParaRPr>
          </a:p>
        </p:txBody>
      </p:sp>
      <p:sp>
        <p:nvSpPr>
          <p:cNvPr id="72" name="Rounded Rectangle 71"/>
          <p:cNvSpPr/>
          <p:nvPr/>
        </p:nvSpPr>
        <p:spPr>
          <a:xfrm>
            <a:off x="3625850" y="5251450"/>
            <a:ext cx="695325" cy="3111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400" dirty="0"/>
              <a:t>Call</a:t>
            </a:r>
          </a:p>
        </p:txBody>
      </p:sp>
      <p:sp>
        <p:nvSpPr>
          <p:cNvPr id="73" name="Flowchart: Connector 72"/>
          <p:cNvSpPr/>
          <p:nvPr/>
        </p:nvSpPr>
        <p:spPr>
          <a:xfrm>
            <a:off x="4495800" y="6078538"/>
            <a:ext cx="200025" cy="198437"/>
          </a:xfrm>
          <a:prstGeom prst="flowChartConnector">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cxnSp>
        <p:nvCxnSpPr>
          <p:cNvPr id="74" name="Straight Arrow Connector 73"/>
          <p:cNvCxnSpPr>
            <a:stCxn id="67" idx="2"/>
            <a:endCxn id="2074" idx="0"/>
          </p:cNvCxnSpPr>
          <p:nvPr/>
        </p:nvCxnSpPr>
        <p:spPr>
          <a:xfrm>
            <a:off x="4557713" y="4403725"/>
            <a:ext cx="0" cy="142875"/>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77" name="Straight Arrow Connector 76"/>
          <p:cNvCxnSpPr>
            <a:stCxn id="110" idx="2"/>
            <a:endCxn id="73" idx="0"/>
          </p:cNvCxnSpPr>
          <p:nvPr/>
        </p:nvCxnSpPr>
        <p:spPr>
          <a:xfrm>
            <a:off x="4592638" y="5940425"/>
            <a:ext cx="3175" cy="138113"/>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sp>
        <p:nvSpPr>
          <p:cNvPr id="2074" name="Flowchart: Decision 2073"/>
          <p:cNvSpPr/>
          <p:nvPr/>
        </p:nvSpPr>
        <p:spPr>
          <a:xfrm>
            <a:off x="4021138" y="4546600"/>
            <a:ext cx="1074737" cy="466725"/>
          </a:xfrm>
          <a:prstGeom prst="flowChartDecision">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400" dirty="0"/>
              <a:t>If…</a:t>
            </a:r>
          </a:p>
        </p:txBody>
      </p:sp>
      <p:sp>
        <p:nvSpPr>
          <p:cNvPr id="102" name="Rounded Rectangle 101"/>
          <p:cNvSpPr/>
          <p:nvPr/>
        </p:nvSpPr>
        <p:spPr>
          <a:xfrm>
            <a:off x="4846638" y="5251450"/>
            <a:ext cx="695325" cy="311150"/>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400" dirty="0"/>
              <a:t>Trace</a:t>
            </a:r>
          </a:p>
        </p:txBody>
      </p:sp>
      <p:cxnSp>
        <p:nvCxnSpPr>
          <p:cNvPr id="103" name="Elbow Connector 102"/>
          <p:cNvCxnSpPr>
            <a:stCxn id="2074" idx="2"/>
            <a:endCxn id="72" idx="0"/>
          </p:cNvCxnSpPr>
          <p:nvPr/>
        </p:nvCxnSpPr>
        <p:spPr>
          <a:xfrm rot="5400000">
            <a:off x="4146550" y="4840288"/>
            <a:ext cx="238125" cy="584200"/>
          </a:xfrm>
          <a:prstGeom prst="bentConnector3">
            <a:avLst/>
          </a:prstGeom>
          <a:ln>
            <a:tailEnd type="arrow"/>
          </a:ln>
        </p:spPr>
        <p:style>
          <a:lnRef idx="1">
            <a:schemeClr val="dk1"/>
          </a:lnRef>
          <a:fillRef idx="2">
            <a:schemeClr val="dk1"/>
          </a:fillRef>
          <a:effectRef idx="1">
            <a:schemeClr val="dk1"/>
          </a:effectRef>
          <a:fontRef idx="minor">
            <a:schemeClr val="dk1"/>
          </a:fontRef>
        </p:style>
      </p:cxnSp>
      <p:cxnSp>
        <p:nvCxnSpPr>
          <p:cNvPr id="107" name="Elbow Connector 106"/>
          <p:cNvCxnSpPr>
            <a:stCxn id="2074" idx="2"/>
            <a:endCxn id="102" idx="0"/>
          </p:cNvCxnSpPr>
          <p:nvPr/>
        </p:nvCxnSpPr>
        <p:spPr>
          <a:xfrm rot="16200000" flipH="1">
            <a:off x="4756944" y="4814094"/>
            <a:ext cx="238125" cy="636587"/>
          </a:xfrm>
          <a:prstGeom prst="bentConnector3">
            <a:avLst>
              <a:gd name="adj1" fmla="val 50000"/>
            </a:avLst>
          </a:prstGeom>
          <a:ln>
            <a:tailEnd type="arrow"/>
          </a:ln>
        </p:spPr>
        <p:style>
          <a:lnRef idx="1">
            <a:schemeClr val="dk1"/>
          </a:lnRef>
          <a:fillRef idx="2">
            <a:schemeClr val="dk1"/>
          </a:fillRef>
          <a:effectRef idx="1">
            <a:schemeClr val="dk1"/>
          </a:effectRef>
          <a:fontRef idx="minor">
            <a:schemeClr val="dk1"/>
          </a:fontRef>
        </p:style>
      </p:cxnSp>
      <p:sp>
        <p:nvSpPr>
          <p:cNvPr id="110" name="Flowchart: Merge 109"/>
          <p:cNvSpPr/>
          <p:nvPr/>
        </p:nvSpPr>
        <p:spPr>
          <a:xfrm>
            <a:off x="4505325" y="5791200"/>
            <a:ext cx="174625" cy="149225"/>
          </a:xfrm>
          <a:prstGeom prst="flowChartMerge">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cxnSp>
        <p:nvCxnSpPr>
          <p:cNvPr id="111" name="Elbow Connector 110"/>
          <p:cNvCxnSpPr>
            <a:stCxn id="72" idx="2"/>
            <a:endCxn id="110" idx="0"/>
          </p:cNvCxnSpPr>
          <p:nvPr/>
        </p:nvCxnSpPr>
        <p:spPr>
          <a:xfrm rot="16200000" flipH="1">
            <a:off x="4168776" y="5367337"/>
            <a:ext cx="228600" cy="619125"/>
          </a:xfrm>
          <a:prstGeom prst="bentConnector3">
            <a:avLst/>
          </a:prstGeom>
          <a:ln>
            <a:tailEnd type="arrow"/>
          </a:ln>
        </p:spPr>
        <p:style>
          <a:lnRef idx="1">
            <a:schemeClr val="dk1"/>
          </a:lnRef>
          <a:fillRef idx="2">
            <a:schemeClr val="dk1"/>
          </a:fillRef>
          <a:effectRef idx="1">
            <a:schemeClr val="dk1"/>
          </a:effectRef>
          <a:fontRef idx="minor">
            <a:schemeClr val="dk1"/>
          </a:fontRef>
        </p:style>
      </p:cxnSp>
      <p:cxnSp>
        <p:nvCxnSpPr>
          <p:cNvPr id="114" name="Elbow Connector 113"/>
          <p:cNvCxnSpPr>
            <a:stCxn id="102" idx="2"/>
            <a:endCxn id="110" idx="0"/>
          </p:cNvCxnSpPr>
          <p:nvPr/>
        </p:nvCxnSpPr>
        <p:spPr>
          <a:xfrm rot="5400000">
            <a:off x="4779169" y="5376069"/>
            <a:ext cx="228600" cy="601662"/>
          </a:xfrm>
          <a:prstGeom prst="bentConnector3">
            <a:avLst/>
          </a:prstGeom>
          <a:ln>
            <a:tailEnd type="arrow"/>
          </a:ln>
        </p:spPr>
        <p:style>
          <a:lnRef idx="1">
            <a:schemeClr val="dk1"/>
          </a:lnRef>
          <a:fillRef idx="2">
            <a:schemeClr val="dk1"/>
          </a:fillRef>
          <a:effectRef idx="1">
            <a:schemeClr val="dk1"/>
          </a:effectRef>
          <a:fontRef idx="minor">
            <a:schemeClr val="dk1"/>
          </a:fontRef>
        </p:style>
      </p:cxnSp>
      <p:sp>
        <p:nvSpPr>
          <p:cNvPr id="118" name="Right Arrow 117"/>
          <p:cNvSpPr/>
          <p:nvPr/>
        </p:nvSpPr>
        <p:spPr>
          <a:xfrm>
            <a:off x="2914650" y="3654425"/>
            <a:ext cx="492125" cy="379413"/>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122" name="Right Arrow 121"/>
          <p:cNvSpPr/>
          <p:nvPr/>
        </p:nvSpPr>
        <p:spPr>
          <a:xfrm>
            <a:off x="5653088" y="5580063"/>
            <a:ext cx="492125" cy="379412"/>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123" name="Right Arrow 122"/>
          <p:cNvSpPr/>
          <p:nvPr/>
        </p:nvSpPr>
        <p:spPr>
          <a:xfrm>
            <a:off x="5653088" y="4284663"/>
            <a:ext cx="492125" cy="3810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124" name="Right Arrow 123"/>
          <p:cNvSpPr/>
          <p:nvPr/>
        </p:nvSpPr>
        <p:spPr>
          <a:xfrm>
            <a:off x="5653088" y="2998788"/>
            <a:ext cx="492125" cy="3810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125" name="Right Arrow 124"/>
          <p:cNvSpPr/>
          <p:nvPr/>
        </p:nvSpPr>
        <p:spPr>
          <a:xfrm>
            <a:off x="5653088" y="1766888"/>
            <a:ext cx="492125" cy="379412"/>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141" name="Right Arrow 140"/>
          <p:cNvSpPr/>
          <p:nvPr/>
        </p:nvSpPr>
        <p:spPr>
          <a:xfrm rot="10800000">
            <a:off x="5653088" y="5791200"/>
            <a:ext cx="492125" cy="379413"/>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142" name="Right Arrow 141"/>
          <p:cNvSpPr/>
          <p:nvPr/>
        </p:nvSpPr>
        <p:spPr>
          <a:xfrm rot="10800000">
            <a:off x="5681663" y="3214688"/>
            <a:ext cx="492125" cy="379412"/>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143" name="Right Arrow 142"/>
          <p:cNvSpPr/>
          <p:nvPr/>
        </p:nvSpPr>
        <p:spPr>
          <a:xfrm rot="10800000">
            <a:off x="5683250" y="1985963"/>
            <a:ext cx="492125" cy="379412"/>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158" name="Right Arrow 157"/>
          <p:cNvSpPr/>
          <p:nvPr/>
        </p:nvSpPr>
        <p:spPr>
          <a:xfrm>
            <a:off x="7708900" y="4271963"/>
            <a:ext cx="557213" cy="379412"/>
          </a:xfrm>
          <a:prstGeom prst="rightArrow">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p>
        </p:txBody>
      </p:sp>
      <p:sp>
        <p:nvSpPr>
          <p:cNvPr id="159" name="Right Arrow 158"/>
          <p:cNvSpPr/>
          <p:nvPr/>
        </p:nvSpPr>
        <p:spPr>
          <a:xfrm>
            <a:off x="7134225" y="4289425"/>
            <a:ext cx="342900" cy="379413"/>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165" name="Left-Right Arrow 164"/>
          <p:cNvSpPr/>
          <p:nvPr/>
        </p:nvSpPr>
        <p:spPr>
          <a:xfrm>
            <a:off x="7007225" y="5580063"/>
            <a:ext cx="549275" cy="379412"/>
          </a:xfrm>
          <a:prstGeom prst="lef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180" name="Left-Right Arrow 179"/>
          <p:cNvSpPr/>
          <p:nvPr/>
        </p:nvSpPr>
        <p:spPr>
          <a:xfrm>
            <a:off x="7708900" y="1766888"/>
            <a:ext cx="557213" cy="379412"/>
          </a:xfrm>
          <a:prstGeom prst="leftRightArrow">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a:p>
        </p:txBody>
      </p:sp>
      <p:sp>
        <p:nvSpPr>
          <p:cNvPr id="181" name="Left-Right Arrow 180"/>
          <p:cNvSpPr/>
          <p:nvPr/>
        </p:nvSpPr>
        <p:spPr>
          <a:xfrm>
            <a:off x="7708900" y="2998788"/>
            <a:ext cx="557213" cy="381000"/>
          </a:xfrm>
          <a:prstGeom prst="leftRightArrow">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en-US"/>
          </a:p>
        </p:txBody>
      </p:sp>
      <p:sp>
        <p:nvSpPr>
          <p:cNvPr id="182" name="Left-Right Arrow 181"/>
          <p:cNvSpPr/>
          <p:nvPr/>
        </p:nvSpPr>
        <p:spPr>
          <a:xfrm>
            <a:off x="7000875" y="1766888"/>
            <a:ext cx="549275" cy="379412"/>
          </a:xfrm>
          <a:prstGeom prst="leftRightArrow">
            <a:avLst/>
          </a:prstGeom>
        </p:spPr>
        <p:style>
          <a:lnRef idx="1">
            <a:schemeClr val="dk1"/>
          </a:lnRef>
          <a:fillRef idx="2">
            <a:schemeClr val="dk1"/>
          </a:fillRef>
          <a:effectRef idx="1">
            <a:schemeClr val="dk1"/>
          </a:effectRef>
          <a:fontRef idx="minor">
            <a:schemeClr val="dk1"/>
          </a:fontRef>
        </p:style>
        <p:txBody>
          <a:bodyPr anchor="ctr"/>
          <a:lstStyle/>
          <a:p>
            <a:pPr algn="ctr">
              <a:defRPr/>
            </a:pPr>
            <a:endParaRPr lang="en-US"/>
          </a:p>
        </p:txBody>
      </p:sp>
      <p:sp>
        <p:nvSpPr>
          <p:cNvPr id="70" name="TextBox 69"/>
          <p:cNvSpPr txBox="1"/>
          <p:nvPr/>
        </p:nvSpPr>
        <p:spPr>
          <a:xfrm>
            <a:off x="7995183" y="5389393"/>
            <a:ext cx="323165" cy="798680"/>
          </a:xfrm>
          <a:prstGeom prst="rect">
            <a:avLst/>
          </a:prstGeom>
          <a:noFill/>
          <a:effectLst/>
        </p:spPr>
        <p:txBody>
          <a:bodyPr wrap="none" lIns="45720" rIns="45720">
            <a:spAutoFit/>
          </a:bodyPr>
          <a:lstStyle/>
          <a:p>
            <a:pPr>
              <a:lnSpc>
                <a:spcPct val="85000"/>
              </a:lnSpc>
              <a:spcBef>
                <a:spcPts val="700"/>
              </a:spcBef>
              <a:defRPr/>
            </a:pPr>
            <a:r>
              <a:rPr lang="en-US" sz="5400" b="1" dirty="0">
                <a:ln w="3175" cmpd="sng">
                  <a:solidFill>
                    <a:schemeClr val="accent3"/>
                  </a:solidFill>
                  <a:prstDash val="solid"/>
                </a:ln>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16200000" scaled="1"/>
                  <a:tileRect/>
                </a:gradFill>
                <a:effectLst>
                  <a:outerShdw blurRad="50800" dist="40000" dir="5400000" algn="tl" rotWithShape="0">
                    <a:srgbClr val="000000">
                      <a:shade val="5000"/>
                      <a:satMod val="120000"/>
                      <a:alpha val="33000"/>
                    </a:srgbClr>
                  </a:outerShdw>
                </a:effectLst>
                <a:latin typeface="Arial Rounded MT Bold" panose="020F0704030504030204" pitchFamily="34" charset="0"/>
              </a:rPr>
              <a:t>!</a:t>
            </a:r>
          </a:p>
        </p:txBody>
      </p:sp>
      <p:sp>
        <p:nvSpPr>
          <p:cNvPr id="71" name="TextBox 70"/>
          <p:cNvSpPr txBox="1"/>
          <p:nvPr/>
        </p:nvSpPr>
        <p:spPr>
          <a:xfrm>
            <a:off x="4354620" y="2589291"/>
            <a:ext cx="407325" cy="667875"/>
          </a:xfrm>
          <a:prstGeom prst="rect">
            <a:avLst/>
          </a:prstGeom>
          <a:noFill/>
          <a:effectLst/>
        </p:spPr>
        <p:txBody>
          <a:bodyPr lIns="45720" rIns="45720">
            <a:spAutoFit/>
          </a:bodyPr>
          <a:lstStyle/>
          <a:p>
            <a:pPr>
              <a:lnSpc>
                <a:spcPct val="85000"/>
              </a:lnSpc>
              <a:spcBef>
                <a:spcPts val="700"/>
              </a:spcBef>
              <a:defRPr/>
            </a:pPr>
            <a:r>
              <a:rPr lang="en-US" sz="4400" b="1" dirty="0">
                <a:ln w="3175" cmpd="sng">
                  <a:solidFill>
                    <a:schemeClr val="accent5"/>
                  </a:solidFill>
                  <a:prstDash val="solid"/>
                </a:ln>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16200000" scaled="1"/>
                  <a:tileRect/>
                </a:gradFill>
                <a:effectLst>
                  <a:outerShdw blurRad="50800" dist="40000" dir="5400000" algn="tl" rotWithShape="0">
                    <a:srgbClr val="000000">
                      <a:shade val="5000"/>
                      <a:satMod val="120000"/>
                      <a:alpha val="33000"/>
                    </a:srgbClr>
                  </a:outerShdw>
                </a:effectLst>
                <a:latin typeface="Arial Rounded MT Bold" panose="020F0704030504030204" pitchFamily="34" charset="0"/>
              </a:rPr>
              <a:t>?</a:t>
            </a:r>
          </a:p>
        </p:txBody>
      </p:sp>
      <p:cxnSp>
        <p:nvCxnSpPr>
          <p:cNvPr id="76" name="Curved Connector 75"/>
          <p:cNvCxnSpPr>
            <a:stCxn id="36" idx="3"/>
            <a:endCxn id="122" idx="1"/>
          </p:cNvCxnSpPr>
          <p:nvPr/>
        </p:nvCxnSpPr>
        <p:spPr>
          <a:xfrm>
            <a:off x="4905375" y="2908300"/>
            <a:ext cx="747713" cy="2860675"/>
          </a:xfrm>
          <a:prstGeom prst="curvedConnector3">
            <a:avLst>
              <a:gd name="adj1" fmla="val 50000"/>
            </a:avLst>
          </a:prstGeom>
          <a:ln w="19050">
            <a:solidFill>
              <a:schemeClr val="accent6"/>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Curved Connector 77"/>
          <p:cNvCxnSpPr>
            <a:stCxn id="141" idx="3"/>
            <a:endCxn id="64" idx="3"/>
          </p:cNvCxnSpPr>
          <p:nvPr/>
        </p:nvCxnSpPr>
        <p:spPr>
          <a:xfrm rot="10800000">
            <a:off x="4905375" y="3781425"/>
            <a:ext cx="747713" cy="2198688"/>
          </a:xfrm>
          <a:prstGeom prst="curvedConnector3">
            <a:avLst>
              <a:gd name="adj1" fmla="val 50000"/>
            </a:avLst>
          </a:prstGeom>
          <a:ln w="19050">
            <a:solidFill>
              <a:schemeClr val="accent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40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par>
                          <p:cTn id="8" fill="hold" nodeType="afterGroup">
                            <p:stCondLst>
                              <p:cond delay="500"/>
                            </p:stCondLst>
                            <p:childTnLst>
                              <p:par>
                                <p:cTn id="9" presetID="0" presetClass="path" presetSubtype="0" accel="50000" decel="50000" fill="hold" nodeType="afterEffect">
                                  <p:stCondLst>
                                    <p:cond delay="0"/>
                                  </p:stCondLst>
                                  <p:childTnLst>
                                    <p:animMotion origin="layout" path="M 0 0 C 0.00538 0.00116 0.01059 0.00255 0.01597 0.00394 C 0.01944 0.00486 0.02604 0.0081 0.02604 0.0081 C 0.02882 0.01389 0.03264 0.01898 0.03698 0.02269 C 0.03975 0.02801 0.04392 0.0331 0.046 0.03866 C 0.05 0.04931 0.05277 0.06181 0.05503 0.07338 C 0.05694 0.09908 0.06076 0.12408 0.06493 0.14931 C 0.06597 0.16273 0.06736 0.1757 0.06805 0.18935 C 0.06857 0.21111 0.06701 0.24792 0.07309 0.2706 C 0.07395 0.27917 0.07552 0.2875 0.07604 0.29607 C 0.07725 0.3132 0.07673 0.33426 0.08107 0.3507 C 0.08229 0.35949 0.08472 0.36667 0.08698 0.37477 C 0.08715 0.37547 0.08836 0.38287 0.08906 0.38403 C 0.08975 0.38519 0.09097 0.38588 0.09201 0.38681 C 0.09409 0.39468 0.09878 0.4007 0.10399 0.40533 C 0.11267 0.42176 0.13576 0.42917 0.15 0.43195 C 0.1684 0.44051 0.18889 0.44051 0.20798 0.44144 C 0.24184 0.43866 0.25642 0.43912 0.29895 0.44005 C 0.31614 0.44144 0.32639 0.44236 0.34409 0.44144 C 0.36649 0.43611 0.38802 0.43611 0.41093 0.43611 " pathEditMode="relative" ptsTypes="fffffffffffffffffffA">
                                      <p:cBhvr>
                                        <p:cTn id="10" dur="2000" fill="hold"/>
                                        <p:tgtEl>
                                          <p:spTgt spid="71"/>
                                        </p:tgtEl>
                                        <p:attrNameLst>
                                          <p:attrName>ppt_x</p:attrName>
                                          <p:attrName>ppt_y</p:attrName>
                                        </p:attrNameLst>
                                      </p:cBhvr>
                                    </p:animMotion>
                                  </p:childTnLst>
                                </p:cTn>
                              </p:par>
                              <p:par>
                                <p:cTn id="11" presetID="22" presetClass="entr" presetSubtype="1" fill="hold"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wipe(up)">
                                      <p:cBhvr>
                                        <p:cTn id="13" dur="1500"/>
                                        <p:tgtEl>
                                          <p:spTgt spid="76"/>
                                        </p:tgtEl>
                                      </p:cBhvr>
                                    </p:animEffect>
                                  </p:childTnLst>
                                </p:cTn>
                              </p:par>
                            </p:childTnLst>
                          </p:cTn>
                        </p:par>
                        <p:par>
                          <p:cTn id="14" fill="hold" nodeType="afterGroup">
                            <p:stCondLst>
                              <p:cond delay="2500"/>
                            </p:stCondLst>
                            <p:childTnLst>
                              <p:par>
                                <p:cTn id="15" presetID="8" presetClass="emph" presetSubtype="0" repeatCount="4000" fill="hold" nodeType="afterEffect">
                                  <p:stCondLst>
                                    <p:cond delay="0"/>
                                  </p:stCondLst>
                                  <p:childTnLst>
                                    <p:animRot by="21600000">
                                      <p:cBhvr>
                                        <p:cTn id="16" dur="1000" fill="hold"/>
                                        <p:tgtEl>
                                          <p:spTgt spid="71"/>
                                        </p:tgtEl>
                                        <p:attrNameLst>
                                          <p:attrName>r</p:attrName>
                                        </p:attrNameLst>
                                      </p:cBhvr>
                                    </p:animRot>
                                  </p:childTnLst>
                                </p:cTn>
                              </p:par>
                              <p:par>
                                <p:cTn id="17" presetID="10" presetClass="exit" presetSubtype="0" fill="hold" nodeType="withEffect">
                                  <p:stCondLst>
                                    <p:cond delay="0"/>
                                  </p:stCondLst>
                                  <p:childTnLst>
                                    <p:animEffect transition="out" filter="fade">
                                      <p:cBhvr>
                                        <p:cTn id="18" dur="500"/>
                                        <p:tgtEl>
                                          <p:spTgt spid="76"/>
                                        </p:tgtEl>
                                      </p:cBhvr>
                                    </p:animEffect>
                                    <p:set>
                                      <p:cBhvr>
                                        <p:cTn id="19" dur="1" fill="hold">
                                          <p:stCondLst>
                                            <p:cond delay="499"/>
                                          </p:stCondLst>
                                        </p:cTn>
                                        <p:tgtEl>
                                          <p:spTgt spid="76"/>
                                        </p:tgtEl>
                                        <p:attrNameLst>
                                          <p:attrName>style.visibility</p:attrName>
                                        </p:attrNameLst>
                                      </p:cBhvr>
                                      <p:to>
                                        <p:strVal val="hidden"/>
                                      </p:to>
                                    </p:set>
                                  </p:childTnLst>
                                </p:cTn>
                              </p:par>
                            </p:childTnLst>
                          </p:cTn>
                        </p:par>
                        <p:par>
                          <p:cTn id="20" fill="hold" nodeType="afterGroup">
                            <p:stCondLst>
                              <p:cond delay="6500"/>
                            </p:stCondLst>
                            <p:childTnLst>
                              <p:par>
                                <p:cTn id="21" presetID="9" presetClass="exit" presetSubtype="0" fill="hold" nodeType="afterEffect">
                                  <p:stCondLst>
                                    <p:cond delay="0"/>
                                  </p:stCondLst>
                                  <p:childTnLst>
                                    <p:animEffect transition="out" filter="dissolve">
                                      <p:cBhvr>
                                        <p:cTn id="22" dur="500"/>
                                        <p:tgtEl>
                                          <p:spTgt spid="71"/>
                                        </p:tgtEl>
                                      </p:cBhvr>
                                    </p:animEffect>
                                    <p:set>
                                      <p:cBhvr>
                                        <p:cTn id="23" dur="1" fill="hold">
                                          <p:stCondLst>
                                            <p:cond delay="499"/>
                                          </p:stCondLst>
                                        </p:cTn>
                                        <p:tgtEl>
                                          <p:spTgt spid="71"/>
                                        </p:tgtEl>
                                        <p:attrNameLst>
                                          <p:attrName>style.visibility</p:attrName>
                                        </p:attrNameLst>
                                      </p:cBhvr>
                                      <p:to>
                                        <p:strVal val="hidden"/>
                                      </p:to>
                                    </p:set>
                                  </p:childTnLst>
                                </p:cTn>
                              </p:par>
                              <p:par>
                                <p:cTn id="24" presetID="9" presetClass="entr" presetSubtype="0" fill="hold"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dissolve">
                                      <p:cBhvr>
                                        <p:cTn id="26" dur="500"/>
                                        <p:tgtEl>
                                          <p:spTgt spid="70"/>
                                        </p:tgtEl>
                                      </p:cBhvr>
                                    </p:animEffect>
                                  </p:childTnLst>
                                </p:cTn>
                              </p:par>
                            </p:childTnLst>
                          </p:cTn>
                        </p:par>
                        <p:par>
                          <p:cTn id="27" fill="hold" nodeType="afterGroup">
                            <p:stCondLst>
                              <p:cond delay="7000"/>
                            </p:stCondLst>
                            <p:childTnLst>
                              <p:par>
                                <p:cTn id="28" presetID="0" presetClass="path" presetSubtype="0" accel="50000" decel="50000" fill="hold" nodeType="afterEffect">
                                  <p:stCondLst>
                                    <p:cond delay="0"/>
                                  </p:stCondLst>
                                  <p:childTnLst>
                                    <p:animMotion origin="layout" path="M 0 0 C -0.01806 0.00185 -0.03177 0.00324 -0.04879 0.00648 C -0.0592 0.01111 -0.07083 0.00903 -0.08177 0.01134 C -0.08802 0.01273 -0.09549 0.01389 -0.10122 0.01783 C -0.10643 0.0213 -0.10452 0.02338 -0.11215 0.02431 C -0.11667 0.02477 -0.12118 0.02546 -0.1257 0.02593 C -0.16198 0.03565 -0.19913 0.02963 -0.23542 0.02269 C -0.24202 0.01968 -0.24514 0.01829 -0.25122 0.01296 C -0.2533 0.01111 -0.25851 0.00972 -0.25851 0.00972 C -0.26424 -0.00162 -0.26094 0.00208 -0.26702 -0.00324 C -0.27205 -0.0125 -0.27361 -0.02407 -0.27691 -0.03426 C -0.28177 -0.04954 -0.28958 -0.06319 -0.29271 -0.07986 C -0.29427 -0.08842 -0.29514 -0.09722 -0.29636 -0.10579 C -0.29688 -0.10903 -0.29705 -0.11227 -0.29757 -0.11551 C -0.29827 -0.11875 -0.3 -0.12523 -0.3 -0.12523 C -0.30087 -0.14074 -0.30243 -0.15324 -0.30608 -0.16759 C -0.30972 -0.18194 -0.30938 -0.19676 -0.3158 -0.20972 C -0.31806 -0.23449 -0.32622 -0.27546 -0.34514 -0.28796 C -0.34861 -0.29028 -0.35417 -0.29051 -0.35729 -0.2912 C -0.36788 -0.29583 -0.38247 -0.2912 -0.39393 -0.2912 " pathEditMode="relative" ptsTypes="fffffffffffffffffffA">
                                      <p:cBhvr>
                                        <p:cTn id="29" dur="2000" fill="hold"/>
                                        <p:tgtEl>
                                          <p:spTgt spid="70"/>
                                        </p:tgtEl>
                                        <p:attrNameLst>
                                          <p:attrName>ppt_x</p:attrName>
                                          <p:attrName>ppt_y</p:attrName>
                                        </p:attrNameLst>
                                      </p:cBhvr>
                                    </p:animMotion>
                                  </p:childTnLst>
                                </p:cTn>
                              </p:par>
                              <p:par>
                                <p:cTn id="30" presetID="22" presetClass="entr" presetSubtype="4" fill="hold" nodeType="withEffect">
                                  <p:stCondLst>
                                    <p:cond delay="500"/>
                                  </p:stCondLst>
                                  <p:childTnLst>
                                    <p:set>
                                      <p:cBhvr>
                                        <p:cTn id="31" dur="1" fill="hold">
                                          <p:stCondLst>
                                            <p:cond delay="0"/>
                                          </p:stCondLst>
                                        </p:cTn>
                                        <p:tgtEl>
                                          <p:spTgt spid="78"/>
                                        </p:tgtEl>
                                        <p:attrNameLst>
                                          <p:attrName>style.visibility</p:attrName>
                                        </p:attrNameLst>
                                      </p:cBhvr>
                                      <p:to>
                                        <p:strVal val="visible"/>
                                      </p:to>
                                    </p:set>
                                    <p:animEffect transition="in" filter="wipe(down)">
                                      <p:cBhvr>
                                        <p:cTn id="32" dur="1500"/>
                                        <p:tgtEl>
                                          <p:spTgt spid="78"/>
                                        </p:tgtEl>
                                      </p:cBhvr>
                                    </p:animEffect>
                                  </p:childTnLst>
                                </p:cTn>
                              </p:par>
                            </p:childTnLst>
                          </p:cTn>
                        </p:par>
                        <p:par>
                          <p:cTn id="33" fill="hold" nodeType="afterGroup">
                            <p:stCondLst>
                              <p:cond delay="9000"/>
                            </p:stCondLst>
                            <p:childTnLst>
                              <p:par>
                                <p:cTn id="34" presetID="9" presetClass="exit" presetSubtype="0" fill="hold" nodeType="afterEffect">
                                  <p:stCondLst>
                                    <p:cond delay="0"/>
                                  </p:stCondLst>
                                  <p:childTnLst>
                                    <p:animEffect transition="out" filter="dissolve">
                                      <p:cBhvr>
                                        <p:cTn id="35" dur="500"/>
                                        <p:tgtEl>
                                          <p:spTgt spid="70"/>
                                        </p:tgtEl>
                                      </p:cBhvr>
                                    </p:animEffect>
                                    <p:set>
                                      <p:cBhvr>
                                        <p:cTn id="36" dur="1" fill="hold">
                                          <p:stCondLst>
                                            <p:cond delay="499"/>
                                          </p:stCondLst>
                                        </p:cTn>
                                        <p:tgtEl>
                                          <p:spTgt spid="70"/>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78"/>
                                        </p:tgtEl>
                                      </p:cBhvr>
                                    </p:animEffect>
                                    <p:set>
                                      <p:cBhvr>
                                        <p:cTn id="39" dur="1" fill="hold">
                                          <p:stCondLst>
                                            <p:cond delay="499"/>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Color Palette</a:t>
            </a:r>
            <a:endParaRPr lang="en-US" dirty="0"/>
          </a:p>
        </p:txBody>
      </p:sp>
      <p:sp>
        <p:nvSpPr>
          <p:cNvPr id="4" name="Text Box 20"/>
          <p:cNvSpPr txBox="1">
            <a:spLocks noChangeArrowheads="1"/>
          </p:cNvSpPr>
          <p:nvPr/>
        </p:nvSpPr>
        <p:spPr bwMode="auto">
          <a:xfrm>
            <a:off x="0" y="5021186"/>
            <a:ext cx="9144000" cy="707886"/>
          </a:xfrm>
          <a:prstGeom prst="rect">
            <a:avLst/>
          </a:prstGeom>
          <a:noFill/>
          <a:ln w="9525">
            <a:noFill/>
            <a:miter lim="800000"/>
            <a:headEnd/>
            <a:tailEnd/>
          </a:ln>
          <a:effectLst/>
        </p:spPr>
        <p:txBody>
          <a:bodyPr wrap="square">
            <a:spAutoFit/>
          </a:bodyPr>
          <a:lstStyle/>
          <a:p>
            <a:pPr algn="ctr"/>
            <a:r>
              <a:rPr lang="en-US" sz="2000" dirty="0">
                <a:solidFill>
                  <a:schemeClr val="accent2"/>
                </a:solidFill>
              </a:rPr>
              <a:t>This is the standard palette for the template</a:t>
            </a:r>
            <a:br>
              <a:rPr lang="en-US" sz="2000" dirty="0">
                <a:solidFill>
                  <a:schemeClr val="accent2"/>
                </a:solidFill>
              </a:rPr>
            </a:br>
            <a:r>
              <a:rPr lang="en-US" sz="2000" dirty="0">
                <a:solidFill>
                  <a:schemeClr val="accent2"/>
                </a:solidFill>
              </a:rPr>
              <a:t>which is used as the default for charts and </a:t>
            </a:r>
            <a:r>
              <a:rPr lang="en-US" sz="2000" dirty="0" smtClean="0">
                <a:solidFill>
                  <a:schemeClr val="accent2"/>
                </a:solidFill>
              </a:rPr>
              <a:t>graphics.</a:t>
            </a:r>
            <a:endParaRPr lang="en-US" sz="2000" dirty="0">
              <a:solidFill>
                <a:schemeClr val="accent2"/>
              </a:solidFill>
            </a:endParaRPr>
          </a:p>
        </p:txBody>
      </p:sp>
      <p:grpSp>
        <p:nvGrpSpPr>
          <p:cNvPr id="6" name="Group 5"/>
          <p:cNvGrpSpPr/>
          <p:nvPr/>
        </p:nvGrpSpPr>
        <p:grpSpPr>
          <a:xfrm>
            <a:off x="646043" y="1958009"/>
            <a:ext cx="7861851" cy="2723322"/>
            <a:chOff x="665922" y="1520687"/>
            <a:chExt cx="5600574" cy="2832652"/>
          </a:xfrm>
        </p:grpSpPr>
        <p:sp>
          <p:nvSpPr>
            <p:cNvPr id="5" name="Rectangle 4"/>
            <p:cNvSpPr/>
            <p:nvPr/>
          </p:nvSpPr>
          <p:spPr>
            <a:xfrm>
              <a:off x="665922" y="1520687"/>
              <a:ext cx="934278" cy="2832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600201" y="1520687"/>
              <a:ext cx="934278" cy="2832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2534480" y="1520687"/>
              <a:ext cx="934278" cy="28326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3468759" y="1520687"/>
              <a:ext cx="934278" cy="28326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4403037" y="1520687"/>
              <a:ext cx="934278" cy="28326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5332218" y="1520687"/>
              <a:ext cx="934278" cy="28326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p:txBody>
          <a:bodyPr lIns="0" tIns="0" rIns="0" bIns="0"/>
          <a:lstStyle/>
          <a:p>
            <a:r>
              <a:rPr lang="en-US" dirty="0"/>
              <a:t>Platform for Strategic </a:t>
            </a:r>
            <a:r>
              <a:rPr lang="en-US" dirty="0" smtClean="0"/>
              <a:t>Interoperability</a:t>
            </a:r>
            <a:endParaRPr dirty="0" smtClean="0">
              <a:solidFill>
                <a:schemeClr val="tx1"/>
              </a:solidFill>
            </a:endParaRPr>
          </a:p>
        </p:txBody>
      </p:sp>
      <p:sp>
        <p:nvSpPr>
          <p:cNvPr id="1201155" name="Text Box 3"/>
          <p:cNvSpPr txBox="1">
            <a:spLocks noChangeAspect="1" noChangeArrowheads="1"/>
          </p:cNvSpPr>
          <p:nvPr/>
        </p:nvSpPr>
        <p:spPr bwMode="blackWhite">
          <a:xfrm>
            <a:off x="4889500" y="1354138"/>
            <a:ext cx="1536700" cy="714375"/>
          </a:xfrm>
          <a:prstGeom prst="rect">
            <a:avLst/>
          </a:prstGeom>
          <a:noFill/>
          <a:ln w="9525">
            <a:noFill/>
            <a:miter lim="800000"/>
            <a:headEnd/>
            <a:tailEnd/>
          </a:ln>
          <a:effectLst/>
        </p:spPr>
        <p:txBody>
          <a:bodyPr wrap="none">
            <a:spAutoFit/>
          </a:bodyPr>
          <a:lstStyle/>
          <a:p>
            <a:pPr defTabSz="457200">
              <a:lnSpc>
                <a:spcPct val="85000"/>
              </a:lnSpc>
              <a:defRPr/>
            </a:pPr>
            <a:r>
              <a:rPr lang="en-US" dirty="0">
                <a:effectLst>
                  <a:outerShdw blurRad="38100" dist="38100" dir="2700000" algn="tl">
                    <a:srgbClr val="C0C0C0"/>
                  </a:outerShdw>
                </a:effectLst>
                <a:cs typeface="Times New Roman" charset="0"/>
              </a:rPr>
              <a:t>Composite </a:t>
            </a:r>
            <a:br>
              <a:rPr lang="en-US" dirty="0">
                <a:effectLst>
                  <a:outerShdw blurRad="38100" dist="38100" dir="2700000" algn="tl">
                    <a:srgbClr val="C0C0C0"/>
                  </a:outerShdw>
                </a:effectLst>
                <a:cs typeface="Times New Roman" charset="0"/>
              </a:rPr>
            </a:br>
            <a:r>
              <a:rPr lang="en-US" dirty="0">
                <a:effectLst>
                  <a:outerShdw blurRad="38100" dist="38100" dir="2700000" algn="tl">
                    <a:srgbClr val="C0C0C0"/>
                  </a:outerShdw>
                </a:effectLst>
                <a:cs typeface="Times New Roman" charset="0"/>
              </a:rPr>
              <a:t>Applications</a:t>
            </a:r>
          </a:p>
        </p:txBody>
      </p:sp>
      <p:sp>
        <p:nvSpPr>
          <p:cNvPr id="1201156" name="Text Box 4"/>
          <p:cNvSpPr txBox="1">
            <a:spLocks noChangeAspect="1" noChangeArrowheads="1"/>
          </p:cNvSpPr>
          <p:nvPr/>
        </p:nvSpPr>
        <p:spPr bwMode="blackWhite">
          <a:xfrm>
            <a:off x="581025" y="1354138"/>
            <a:ext cx="1274708" cy="563231"/>
          </a:xfrm>
          <a:prstGeom prst="rect">
            <a:avLst/>
          </a:prstGeom>
          <a:noFill/>
          <a:ln w="9525">
            <a:noFill/>
            <a:miter lim="800000"/>
            <a:headEnd/>
            <a:tailEnd/>
          </a:ln>
          <a:effectLst/>
        </p:spPr>
        <p:txBody>
          <a:bodyPr wrap="none">
            <a:spAutoFit/>
          </a:bodyPr>
          <a:lstStyle/>
          <a:p>
            <a:pPr defTabSz="457200">
              <a:lnSpc>
                <a:spcPct val="85000"/>
              </a:lnSpc>
              <a:defRPr/>
            </a:pPr>
            <a:r>
              <a:rPr lang="en-US" dirty="0">
                <a:effectLst>
                  <a:outerShdw blurRad="38100" dist="38100" dir="2700000" algn="tl">
                    <a:srgbClr val="C0C0C0"/>
                  </a:outerShdw>
                </a:effectLst>
                <a:cs typeface="Times New Roman" charset="0"/>
              </a:rPr>
              <a:t>Data</a:t>
            </a:r>
            <a:br>
              <a:rPr lang="en-US" dirty="0">
                <a:effectLst>
                  <a:outerShdw blurRad="38100" dist="38100" dir="2700000" algn="tl">
                    <a:srgbClr val="C0C0C0"/>
                  </a:outerShdw>
                </a:effectLst>
                <a:cs typeface="Times New Roman" charset="0"/>
              </a:rPr>
            </a:br>
            <a:r>
              <a:rPr lang="en-US" dirty="0" smtClean="0">
                <a:effectLst>
                  <a:outerShdw blurRad="38100" dist="38100" dir="2700000" algn="tl">
                    <a:srgbClr val="C0C0C0"/>
                  </a:outerShdw>
                </a:effectLst>
                <a:cs typeface="Times New Roman" charset="0"/>
              </a:rPr>
              <a:t>Integration</a:t>
            </a:r>
            <a:endParaRPr lang="en-US" dirty="0">
              <a:effectLst>
                <a:outerShdw blurRad="38100" dist="38100" dir="2700000" algn="tl">
                  <a:srgbClr val="C0C0C0"/>
                </a:outerShdw>
              </a:effectLst>
              <a:cs typeface="Times New Roman" charset="0"/>
            </a:endParaRPr>
          </a:p>
        </p:txBody>
      </p:sp>
      <p:sp>
        <p:nvSpPr>
          <p:cNvPr id="1201157" name="Text Box 5"/>
          <p:cNvSpPr txBox="1">
            <a:spLocks noChangeAspect="1" noChangeArrowheads="1"/>
          </p:cNvSpPr>
          <p:nvPr/>
        </p:nvSpPr>
        <p:spPr bwMode="blackWhite">
          <a:xfrm>
            <a:off x="2428875" y="1354138"/>
            <a:ext cx="2176463" cy="714375"/>
          </a:xfrm>
          <a:prstGeom prst="rect">
            <a:avLst/>
          </a:prstGeom>
          <a:noFill/>
          <a:ln w="9525">
            <a:noFill/>
            <a:miter lim="800000"/>
            <a:headEnd/>
            <a:tailEnd/>
          </a:ln>
          <a:effectLst/>
        </p:spPr>
        <p:txBody>
          <a:bodyPr wrap="none">
            <a:spAutoFit/>
          </a:bodyPr>
          <a:lstStyle/>
          <a:p>
            <a:pPr defTabSz="457200">
              <a:lnSpc>
                <a:spcPct val="85000"/>
              </a:lnSpc>
              <a:defRPr/>
            </a:pPr>
            <a:r>
              <a:rPr lang="en-US" dirty="0">
                <a:effectLst>
                  <a:outerShdw blurRad="38100" dist="38100" dir="2700000" algn="tl">
                    <a:srgbClr val="C0C0C0"/>
                  </a:outerShdw>
                </a:effectLst>
                <a:cs typeface="Times New Roman" charset="0"/>
              </a:rPr>
              <a:t>Business Process</a:t>
            </a:r>
          </a:p>
          <a:p>
            <a:pPr defTabSz="457200">
              <a:lnSpc>
                <a:spcPct val="85000"/>
              </a:lnSpc>
              <a:defRPr/>
            </a:pPr>
            <a:r>
              <a:rPr lang="en-US" dirty="0">
                <a:effectLst>
                  <a:outerShdw blurRad="38100" dist="38100" dir="2700000" algn="tl">
                    <a:srgbClr val="C0C0C0"/>
                  </a:outerShdw>
                </a:effectLst>
                <a:cs typeface="Times New Roman" charset="0"/>
              </a:rPr>
              <a:t>/ Work Flow</a:t>
            </a:r>
          </a:p>
        </p:txBody>
      </p:sp>
      <p:sp>
        <p:nvSpPr>
          <p:cNvPr id="1201158" name="Text Box 6"/>
          <p:cNvSpPr txBox="1">
            <a:spLocks noChangeAspect="1" noChangeArrowheads="1"/>
          </p:cNvSpPr>
          <p:nvPr/>
        </p:nvSpPr>
        <p:spPr bwMode="blackWhite">
          <a:xfrm>
            <a:off x="7146925" y="1354137"/>
            <a:ext cx="1355725" cy="563231"/>
          </a:xfrm>
          <a:prstGeom prst="rect">
            <a:avLst/>
          </a:prstGeom>
          <a:noFill/>
          <a:ln w="9525">
            <a:noFill/>
            <a:miter lim="800000"/>
            <a:headEnd/>
            <a:tailEnd/>
          </a:ln>
          <a:effectLst/>
        </p:spPr>
        <p:txBody>
          <a:bodyPr wrap="square">
            <a:spAutoFit/>
          </a:bodyPr>
          <a:lstStyle/>
          <a:p>
            <a:pPr algn="ctr" defTabSz="457200">
              <a:lnSpc>
                <a:spcPct val="85000"/>
              </a:lnSpc>
              <a:defRPr/>
            </a:pPr>
            <a:r>
              <a:rPr lang="en-US" dirty="0" smtClean="0">
                <a:effectLst>
                  <a:outerShdw blurRad="38100" dist="38100" dir="2700000" algn="tl">
                    <a:srgbClr val="C0C0C0"/>
                  </a:outerShdw>
                </a:effectLst>
                <a:cs typeface="Times New Roman" charset="0"/>
              </a:rPr>
              <a:t>Real Time Analytics</a:t>
            </a:r>
            <a:endParaRPr lang="en-US" dirty="0">
              <a:effectLst>
                <a:outerShdw blurRad="38100" dist="38100" dir="2700000" algn="tl">
                  <a:srgbClr val="C0C0C0"/>
                </a:outerShdw>
              </a:effectLst>
              <a:cs typeface="Times New Roman" charset="0"/>
            </a:endParaRPr>
          </a:p>
        </p:txBody>
      </p:sp>
      <p:sp>
        <p:nvSpPr>
          <p:cNvPr id="1201160" name="Text Box 8"/>
          <p:cNvSpPr txBox="1">
            <a:spLocks noChangeArrowheads="1"/>
          </p:cNvSpPr>
          <p:nvPr/>
        </p:nvSpPr>
        <p:spPr bwMode="auto">
          <a:xfrm>
            <a:off x="6100763" y="5842000"/>
            <a:ext cx="1296987" cy="457200"/>
          </a:xfrm>
          <a:prstGeom prst="rect">
            <a:avLst/>
          </a:prstGeom>
          <a:noFill/>
          <a:ln w="12700">
            <a:noFill/>
            <a:miter lim="800000"/>
            <a:headEnd/>
            <a:tailEnd/>
          </a:ln>
          <a:effectLst/>
        </p:spPr>
        <p:txBody>
          <a:bodyPr wrap="none" lIns="0" rIns="0">
            <a:spAutoFit/>
          </a:bodyPr>
          <a:lstStyle/>
          <a:p>
            <a:pPr defTabSz="457200">
              <a:spcBef>
                <a:spcPct val="50000"/>
              </a:spcBef>
              <a:defRPr/>
            </a:pPr>
            <a:r>
              <a:rPr lang="en-US" dirty="0">
                <a:effectLst>
                  <a:outerShdw blurRad="38100" dist="38100" dir="2700000" algn="tl">
                    <a:srgbClr val="C0C0C0"/>
                  </a:outerShdw>
                </a:effectLst>
                <a:cs typeface="Times New Roman" charset="0"/>
              </a:rPr>
              <a:t>Technology</a:t>
            </a:r>
          </a:p>
        </p:txBody>
      </p:sp>
      <p:sp>
        <p:nvSpPr>
          <p:cNvPr id="1201161" name="Text Box 9"/>
          <p:cNvSpPr txBox="1">
            <a:spLocks noChangeArrowheads="1"/>
          </p:cNvSpPr>
          <p:nvPr/>
        </p:nvSpPr>
        <p:spPr bwMode="auto">
          <a:xfrm>
            <a:off x="3975100" y="5854700"/>
            <a:ext cx="1227138" cy="457200"/>
          </a:xfrm>
          <a:prstGeom prst="rect">
            <a:avLst/>
          </a:prstGeom>
          <a:noFill/>
          <a:ln w="12700">
            <a:noFill/>
            <a:miter lim="800000"/>
            <a:headEnd/>
            <a:tailEnd/>
          </a:ln>
          <a:effectLst/>
        </p:spPr>
        <p:txBody>
          <a:bodyPr wrap="none" lIns="0" rIns="0">
            <a:spAutoFit/>
          </a:bodyPr>
          <a:lstStyle/>
          <a:p>
            <a:pPr defTabSz="457200">
              <a:spcBef>
                <a:spcPct val="50000"/>
              </a:spcBef>
              <a:defRPr/>
            </a:pPr>
            <a:r>
              <a:rPr lang="en-US" dirty="0">
                <a:effectLst>
                  <a:outerShdw blurRad="38100" dist="38100" dir="2700000" algn="tl">
                    <a:srgbClr val="C0C0C0"/>
                  </a:outerShdw>
                </a:effectLst>
                <a:cs typeface="Times New Roman" charset="0"/>
              </a:rPr>
              <a:t>Application</a:t>
            </a:r>
          </a:p>
        </p:txBody>
      </p:sp>
      <p:sp>
        <p:nvSpPr>
          <p:cNvPr id="1201162" name="Text Box 10"/>
          <p:cNvSpPr txBox="1">
            <a:spLocks noChangeArrowheads="1"/>
          </p:cNvSpPr>
          <p:nvPr/>
        </p:nvSpPr>
        <p:spPr bwMode="auto">
          <a:xfrm>
            <a:off x="2074863" y="5842000"/>
            <a:ext cx="714375" cy="457200"/>
          </a:xfrm>
          <a:prstGeom prst="rect">
            <a:avLst/>
          </a:prstGeom>
          <a:noFill/>
          <a:ln w="12700">
            <a:noFill/>
            <a:miter lim="800000"/>
            <a:headEnd/>
            <a:tailEnd/>
          </a:ln>
          <a:effectLst/>
        </p:spPr>
        <p:txBody>
          <a:bodyPr wrap="none">
            <a:spAutoFit/>
          </a:bodyPr>
          <a:lstStyle/>
          <a:p>
            <a:pPr defTabSz="457200">
              <a:spcBef>
                <a:spcPct val="50000"/>
              </a:spcBef>
              <a:defRPr/>
            </a:pPr>
            <a:r>
              <a:rPr lang="en-US" dirty="0">
                <a:effectLst>
                  <a:outerShdw blurRad="38100" dist="38100" dir="2700000" algn="tl">
                    <a:srgbClr val="C0C0C0"/>
                  </a:outerShdw>
                </a:effectLst>
                <a:cs typeface="Times New Roman" charset="0"/>
              </a:rPr>
              <a:t>Data</a:t>
            </a:r>
          </a:p>
        </p:txBody>
      </p:sp>
      <p:grpSp>
        <p:nvGrpSpPr>
          <p:cNvPr id="3" name="Group 2"/>
          <p:cNvGrpSpPr/>
          <p:nvPr/>
        </p:nvGrpSpPr>
        <p:grpSpPr>
          <a:xfrm>
            <a:off x="490538" y="2081213"/>
            <a:ext cx="8197850" cy="3790950"/>
            <a:chOff x="490538" y="2081213"/>
            <a:chExt cx="8197850" cy="3790950"/>
          </a:xfrm>
        </p:grpSpPr>
        <p:sp>
          <p:nvSpPr>
            <p:cNvPr id="1201159" name="Rectangle 7"/>
            <p:cNvSpPr>
              <a:spLocks noChangeArrowheads="1"/>
            </p:cNvSpPr>
            <p:nvPr/>
          </p:nvSpPr>
          <p:spPr bwMode="blackWhite">
            <a:xfrm>
              <a:off x="490538" y="3641725"/>
              <a:ext cx="8197850" cy="835025"/>
            </a:xfrm>
            <a:prstGeom prst="rect">
              <a:avLst/>
            </a:prstGeom>
            <a:gradFill rotWithShape="0">
              <a:gsLst>
                <a:gs pos="0">
                  <a:schemeClr val="folHlink"/>
                </a:gs>
                <a:gs pos="50000">
                  <a:srgbClr val="FFFFFF"/>
                </a:gs>
                <a:gs pos="100000">
                  <a:schemeClr val="folHlink"/>
                </a:gs>
              </a:gsLst>
              <a:lin ang="5400000" scaled="1"/>
            </a:gradFill>
            <a:ln w="12700">
              <a:solidFill>
                <a:schemeClr val="tx1"/>
              </a:solidFill>
              <a:miter lim="800000"/>
              <a:headEnd/>
              <a:tailEnd/>
            </a:ln>
            <a:effectLst/>
          </p:spPr>
          <p:txBody>
            <a:bodyPr wrap="none" lIns="137160" tIns="137160" rIns="137160" bIns="137160" anchor="ctr"/>
            <a:lstStyle/>
            <a:p>
              <a:pPr algn="ctr" defTabSz="457200">
                <a:defRPr/>
              </a:pPr>
              <a:r>
                <a:rPr lang="en-US" dirty="0" smtClean="0">
                  <a:effectLst>
                    <a:outerShdw blurRad="38100" dist="38100" dir="2700000" algn="tl">
                      <a:srgbClr val="FFFFFF"/>
                    </a:outerShdw>
                  </a:effectLst>
                  <a:cs typeface="Times New Roman" charset="0"/>
                </a:rPr>
                <a:t>Strategic </a:t>
              </a:r>
              <a:r>
                <a:rPr lang="en-US" dirty="0" smtClean="0">
                  <a:effectLst>
                    <a:outerShdw blurRad="38100" dist="38100" dir="2700000" algn="tl">
                      <a:srgbClr val="FFFFFF"/>
                    </a:outerShdw>
                  </a:effectLst>
                  <a:cs typeface="Times New Roman" charset="0"/>
                </a:rPr>
                <a:t>Interoperability </a:t>
              </a:r>
              <a:r>
                <a:rPr lang="en-US" dirty="0" smtClean="0">
                  <a:effectLst>
                    <a:outerShdw blurRad="38100" dist="38100" dir="2700000" algn="tl">
                      <a:srgbClr val="FFFFFF"/>
                    </a:outerShdw>
                  </a:effectLst>
                  <a:cs typeface="Times New Roman" charset="0"/>
                </a:rPr>
                <a:t>Platform</a:t>
              </a:r>
              <a:endParaRPr lang="en-US" dirty="0">
                <a:effectLst>
                  <a:outerShdw blurRad="38100" dist="38100" dir="2700000" algn="tl">
                    <a:srgbClr val="FFFFFF"/>
                  </a:outerShdw>
                </a:effectLst>
                <a:cs typeface="Times New Roman" charset="0"/>
              </a:endParaRPr>
            </a:p>
          </p:txBody>
        </p:sp>
        <p:grpSp>
          <p:nvGrpSpPr>
            <p:cNvPr id="40970" name="Group 11"/>
            <p:cNvGrpSpPr>
              <a:grpSpLocks/>
            </p:cNvGrpSpPr>
            <p:nvPr/>
          </p:nvGrpSpPr>
          <p:grpSpPr bwMode="auto">
            <a:xfrm>
              <a:off x="7027863" y="2082800"/>
              <a:ext cx="1536700" cy="1090613"/>
              <a:chOff x="4427" y="1312"/>
              <a:chExt cx="968" cy="687"/>
            </a:xfrm>
          </p:grpSpPr>
          <p:sp>
            <p:nvSpPr>
              <p:cNvPr id="41006" name="Rectangle 12"/>
              <p:cNvSpPr>
                <a:spLocks noChangeAspect="1" noChangeArrowheads="1"/>
              </p:cNvSpPr>
              <p:nvPr/>
            </p:nvSpPr>
            <p:spPr bwMode="blackWhite">
              <a:xfrm>
                <a:off x="4427" y="1312"/>
                <a:ext cx="968" cy="687"/>
              </a:xfrm>
              <a:prstGeom prst="rect">
                <a:avLst/>
              </a:prstGeom>
              <a:gradFill rotWithShape="0">
                <a:gsLst>
                  <a:gs pos="0">
                    <a:srgbClr val="FFFFFF"/>
                  </a:gs>
                  <a:gs pos="100000">
                    <a:schemeClr val="accent1"/>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1201165" name="Rectangle 13"/>
              <p:cNvSpPr>
                <a:spLocks noChangeAspect="1" noChangeArrowheads="1"/>
              </p:cNvSpPr>
              <p:nvPr/>
            </p:nvSpPr>
            <p:spPr bwMode="blackWhite">
              <a:xfrm>
                <a:off x="4850" y="1802"/>
                <a:ext cx="54" cy="108"/>
              </a:xfrm>
              <a:prstGeom prst="rect">
                <a:avLst/>
              </a:prstGeom>
              <a:gradFill rotWithShape="0">
                <a:gsLst>
                  <a:gs pos="0">
                    <a:schemeClr val="hlink"/>
                  </a:gs>
                  <a:gs pos="50000">
                    <a:srgbClr val="FFFFFF"/>
                  </a:gs>
                  <a:gs pos="100000">
                    <a:schemeClr val="hlink"/>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41008" name="Line 14"/>
              <p:cNvSpPr>
                <a:spLocks noChangeAspect="1" noChangeShapeType="1"/>
              </p:cNvSpPr>
              <p:nvPr/>
            </p:nvSpPr>
            <p:spPr bwMode="blackWhite">
              <a:xfrm>
                <a:off x="4506" y="1781"/>
                <a:ext cx="810" cy="0"/>
              </a:xfrm>
              <a:prstGeom prst="line">
                <a:avLst/>
              </a:prstGeom>
              <a:noFill/>
              <a:ln w="28575">
                <a:solidFill>
                  <a:schemeClr val="tx1"/>
                </a:solidFill>
                <a:round/>
                <a:headEnd/>
                <a:tailEnd/>
              </a:ln>
            </p:spPr>
            <p:txBody>
              <a:bodyPr/>
              <a:lstStyle/>
              <a:p>
                <a:endParaRPr lang="en-US" dirty="0"/>
              </a:p>
            </p:txBody>
          </p:sp>
          <p:sp>
            <p:nvSpPr>
              <p:cNvPr id="41009" name="Line 15"/>
              <p:cNvSpPr>
                <a:spLocks noChangeAspect="1" noChangeShapeType="1"/>
              </p:cNvSpPr>
              <p:nvPr/>
            </p:nvSpPr>
            <p:spPr bwMode="blackWhite">
              <a:xfrm flipV="1">
                <a:off x="4506" y="1409"/>
                <a:ext cx="0" cy="378"/>
              </a:xfrm>
              <a:prstGeom prst="line">
                <a:avLst/>
              </a:prstGeom>
              <a:noFill/>
              <a:ln w="28575">
                <a:solidFill>
                  <a:schemeClr val="tx1"/>
                </a:solidFill>
                <a:round/>
                <a:headEnd/>
                <a:tailEnd/>
              </a:ln>
            </p:spPr>
            <p:txBody>
              <a:bodyPr/>
              <a:lstStyle/>
              <a:p>
                <a:endParaRPr lang="en-US" dirty="0"/>
              </a:p>
            </p:txBody>
          </p:sp>
          <p:grpSp>
            <p:nvGrpSpPr>
              <p:cNvPr id="41010" name="Group 16"/>
              <p:cNvGrpSpPr>
                <a:grpSpLocks noChangeAspect="1"/>
              </p:cNvGrpSpPr>
              <p:nvPr/>
            </p:nvGrpSpPr>
            <p:grpSpPr bwMode="auto">
              <a:xfrm>
                <a:off x="4533" y="1483"/>
                <a:ext cx="768" cy="280"/>
                <a:chOff x="3569" y="3226"/>
                <a:chExt cx="1024" cy="374"/>
              </a:xfrm>
            </p:grpSpPr>
            <p:sp>
              <p:nvSpPr>
                <p:cNvPr id="1201169" name="Rectangle 17"/>
                <p:cNvSpPr>
                  <a:spLocks noChangeAspect="1" noChangeArrowheads="1"/>
                </p:cNvSpPr>
                <p:nvPr/>
              </p:nvSpPr>
              <p:spPr bwMode="blackWhite">
                <a:xfrm>
                  <a:off x="3569" y="3311"/>
                  <a:ext cx="72" cy="289"/>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0" name="Rectangle 18"/>
                <p:cNvSpPr>
                  <a:spLocks noChangeAspect="1" noChangeArrowheads="1"/>
                </p:cNvSpPr>
                <p:nvPr/>
              </p:nvSpPr>
              <p:spPr bwMode="blackWhite">
                <a:xfrm>
                  <a:off x="3674" y="3226"/>
                  <a:ext cx="72" cy="374"/>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1" name="Rectangle 19"/>
                <p:cNvSpPr>
                  <a:spLocks noChangeAspect="1" noChangeArrowheads="1"/>
                </p:cNvSpPr>
                <p:nvPr/>
              </p:nvSpPr>
              <p:spPr bwMode="blackWhite">
                <a:xfrm>
                  <a:off x="3780" y="3283"/>
                  <a:ext cx="72" cy="317"/>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2" name="Rectangle 20"/>
                <p:cNvSpPr>
                  <a:spLocks noChangeAspect="1" noChangeArrowheads="1"/>
                </p:cNvSpPr>
                <p:nvPr/>
              </p:nvSpPr>
              <p:spPr bwMode="blackWhite">
                <a:xfrm>
                  <a:off x="4097" y="3398"/>
                  <a:ext cx="72" cy="202"/>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3" name="Rectangle 21"/>
                <p:cNvSpPr>
                  <a:spLocks noChangeAspect="1" noChangeArrowheads="1"/>
                </p:cNvSpPr>
                <p:nvPr/>
              </p:nvSpPr>
              <p:spPr bwMode="blackWhite">
                <a:xfrm>
                  <a:off x="3886" y="3226"/>
                  <a:ext cx="72" cy="374"/>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4" name="Rectangle 22"/>
                <p:cNvSpPr>
                  <a:spLocks noChangeAspect="1" noChangeArrowheads="1"/>
                </p:cNvSpPr>
                <p:nvPr/>
              </p:nvSpPr>
              <p:spPr bwMode="blackWhite">
                <a:xfrm>
                  <a:off x="4204" y="3311"/>
                  <a:ext cx="72" cy="289"/>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5" name="Rectangle 23"/>
                <p:cNvSpPr>
                  <a:spLocks noChangeAspect="1" noChangeArrowheads="1"/>
                </p:cNvSpPr>
                <p:nvPr/>
              </p:nvSpPr>
              <p:spPr bwMode="blackWhite">
                <a:xfrm>
                  <a:off x="4309" y="3311"/>
                  <a:ext cx="72" cy="289"/>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6" name="Rectangle 24"/>
                <p:cNvSpPr>
                  <a:spLocks noChangeAspect="1" noChangeArrowheads="1"/>
                </p:cNvSpPr>
                <p:nvPr/>
              </p:nvSpPr>
              <p:spPr bwMode="blackWhite">
                <a:xfrm>
                  <a:off x="4416" y="3370"/>
                  <a:ext cx="72" cy="230"/>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201177" name="Rectangle 25"/>
                <p:cNvSpPr>
                  <a:spLocks noChangeAspect="1" noChangeArrowheads="1"/>
                </p:cNvSpPr>
                <p:nvPr/>
              </p:nvSpPr>
              <p:spPr bwMode="blackWhite">
                <a:xfrm>
                  <a:off x="4521" y="3283"/>
                  <a:ext cx="72" cy="317"/>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grpSp>
        </p:grpSp>
        <p:sp>
          <p:nvSpPr>
            <p:cNvPr id="40971" name="Line 26"/>
            <p:cNvSpPr>
              <a:spLocks noChangeShapeType="1"/>
            </p:cNvSpPr>
            <p:nvPr/>
          </p:nvSpPr>
          <p:spPr bwMode="auto">
            <a:xfrm>
              <a:off x="7796213" y="3213100"/>
              <a:ext cx="0" cy="368300"/>
            </a:xfrm>
            <a:prstGeom prst="line">
              <a:avLst/>
            </a:prstGeom>
            <a:noFill/>
            <a:ln w="28575">
              <a:solidFill>
                <a:schemeClr val="tx1"/>
              </a:solidFill>
              <a:round/>
              <a:headEnd type="stealth" w="med" len="sm"/>
              <a:tailEnd type="stealth" w="med" len="sm"/>
            </a:ln>
          </p:spPr>
          <p:txBody>
            <a:bodyPr/>
            <a:lstStyle/>
            <a:p>
              <a:endParaRPr lang="en-US" dirty="0"/>
            </a:p>
          </p:txBody>
        </p:sp>
        <p:grpSp>
          <p:nvGrpSpPr>
            <p:cNvPr id="40972" name="Group 27"/>
            <p:cNvGrpSpPr>
              <a:grpSpLocks/>
            </p:cNvGrpSpPr>
            <p:nvPr/>
          </p:nvGrpSpPr>
          <p:grpSpPr bwMode="auto">
            <a:xfrm>
              <a:off x="2749550" y="2081213"/>
              <a:ext cx="1536700" cy="1090612"/>
              <a:chOff x="1732" y="1311"/>
              <a:chExt cx="968" cy="687"/>
            </a:xfrm>
          </p:grpSpPr>
          <p:sp>
            <p:nvSpPr>
              <p:cNvPr id="40999" name="AutoShape 28"/>
              <p:cNvSpPr>
                <a:spLocks noChangeAspect="1" noChangeArrowheads="1"/>
              </p:cNvSpPr>
              <p:nvPr/>
            </p:nvSpPr>
            <p:spPr bwMode="blackWhite">
              <a:xfrm>
                <a:off x="1732" y="1535"/>
                <a:ext cx="251" cy="240"/>
              </a:xfrm>
              <a:prstGeom prst="chevron">
                <a:avLst>
                  <a:gd name="adj" fmla="val 33549"/>
                </a:avLst>
              </a:prstGeom>
              <a:gradFill rotWithShape="0">
                <a:gsLst>
                  <a:gs pos="0">
                    <a:srgbClr val="FFFFFF"/>
                  </a:gs>
                  <a:gs pos="100000">
                    <a:schemeClr val="hlink"/>
                  </a:gs>
                </a:gsLst>
                <a:path path="rect">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41000" name="AutoShape 29"/>
              <p:cNvSpPr>
                <a:spLocks noChangeAspect="1" noChangeArrowheads="1"/>
              </p:cNvSpPr>
              <p:nvPr/>
            </p:nvSpPr>
            <p:spPr bwMode="blackWhite">
              <a:xfrm>
                <a:off x="2080" y="1534"/>
                <a:ext cx="281" cy="242"/>
              </a:xfrm>
              <a:prstGeom prst="hexagon">
                <a:avLst>
                  <a:gd name="adj" fmla="val 29029"/>
                  <a:gd name="vf" fmla="val 115470"/>
                </a:avLst>
              </a:prstGeom>
              <a:gradFill rotWithShape="0">
                <a:gsLst>
                  <a:gs pos="0">
                    <a:srgbClr val="FFFFFF"/>
                  </a:gs>
                  <a:gs pos="100000">
                    <a:schemeClr val="accent1"/>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41001" name="Oval 30"/>
              <p:cNvSpPr>
                <a:spLocks noChangeAspect="1" noChangeArrowheads="1"/>
              </p:cNvSpPr>
              <p:nvPr/>
            </p:nvSpPr>
            <p:spPr bwMode="blackWhite">
              <a:xfrm>
                <a:off x="2458" y="1756"/>
                <a:ext cx="242" cy="242"/>
              </a:xfrm>
              <a:prstGeom prst="ellipse">
                <a:avLst/>
              </a:prstGeom>
              <a:gradFill rotWithShape="0">
                <a:gsLst>
                  <a:gs pos="0">
                    <a:srgbClr val="FFFFFF"/>
                  </a:gs>
                  <a:gs pos="100000">
                    <a:schemeClr val="accent2"/>
                  </a:gs>
                </a:gsLst>
                <a:path path="shape">
                  <a:fillToRect l="50000" t="50000" r="50000" b="50000"/>
                </a:path>
              </a:gradFill>
              <a:ln w="9525">
                <a:solidFill>
                  <a:schemeClr val="tx1"/>
                </a:solidFill>
                <a:round/>
                <a:headEnd/>
                <a:tailEnd/>
              </a:ln>
            </p:spPr>
            <p:txBody>
              <a:bodyPr wrap="none" anchor="ctr"/>
              <a:lstStyle/>
              <a:p>
                <a:pPr defTabSz="457200"/>
                <a:endParaRPr lang="en-GB" dirty="0">
                  <a:ea typeface="MS PGothic" pitchFamily="34" charset="-128"/>
                </a:endParaRPr>
              </a:p>
            </p:txBody>
          </p:sp>
          <p:sp>
            <p:nvSpPr>
              <p:cNvPr id="41002" name="Oval 31"/>
              <p:cNvSpPr>
                <a:spLocks noChangeAspect="1" noChangeArrowheads="1"/>
              </p:cNvSpPr>
              <p:nvPr/>
            </p:nvSpPr>
            <p:spPr bwMode="blackWhite">
              <a:xfrm>
                <a:off x="2458" y="1311"/>
                <a:ext cx="242" cy="242"/>
              </a:xfrm>
              <a:prstGeom prst="ellipse">
                <a:avLst/>
              </a:prstGeom>
              <a:gradFill rotWithShape="0">
                <a:gsLst>
                  <a:gs pos="0">
                    <a:srgbClr val="FFFFFF"/>
                  </a:gs>
                  <a:gs pos="100000">
                    <a:schemeClr val="accent2"/>
                  </a:gs>
                </a:gsLst>
                <a:path path="shape">
                  <a:fillToRect l="50000" t="50000" r="50000" b="50000"/>
                </a:path>
              </a:gradFill>
              <a:ln w="9525">
                <a:solidFill>
                  <a:schemeClr val="tx1"/>
                </a:solidFill>
                <a:round/>
                <a:headEnd/>
                <a:tailEnd/>
              </a:ln>
            </p:spPr>
            <p:txBody>
              <a:bodyPr wrap="none" anchor="ctr"/>
              <a:lstStyle/>
              <a:p>
                <a:pPr defTabSz="457200"/>
                <a:endParaRPr lang="en-GB" dirty="0">
                  <a:ea typeface="MS PGothic" pitchFamily="34" charset="-128"/>
                </a:endParaRPr>
              </a:p>
            </p:txBody>
          </p:sp>
          <p:cxnSp>
            <p:nvCxnSpPr>
              <p:cNvPr id="41003" name="AutoShape 32"/>
              <p:cNvCxnSpPr>
                <a:cxnSpLocks noChangeAspect="1" noChangeShapeType="1"/>
                <a:stCxn id="40999" idx="3"/>
                <a:endCxn id="41000" idx="2"/>
              </p:cNvCxnSpPr>
              <p:nvPr/>
            </p:nvCxnSpPr>
            <p:spPr bwMode="blackWhite">
              <a:xfrm>
                <a:off x="1983" y="1655"/>
                <a:ext cx="97" cy="0"/>
              </a:xfrm>
              <a:prstGeom prst="straightConnector1">
                <a:avLst/>
              </a:prstGeom>
              <a:noFill/>
              <a:ln w="28575">
                <a:solidFill>
                  <a:schemeClr val="tx1"/>
                </a:solidFill>
                <a:round/>
                <a:headEnd/>
                <a:tailEnd type="stealth" w="med" len="med"/>
              </a:ln>
            </p:spPr>
          </p:cxnSp>
          <p:cxnSp>
            <p:nvCxnSpPr>
              <p:cNvPr id="41004" name="AutoShape 33"/>
              <p:cNvCxnSpPr>
                <a:cxnSpLocks noChangeAspect="1" noChangeShapeType="1"/>
                <a:stCxn id="41000" idx="2"/>
                <a:endCxn id="41002" idx="2"/>
              </p:cNvCxnSpPr>
              <p:nvPr/>
            </p:nvCxnSpPr>
            <p:spPr bwMode="blackWhite">
              <a:xfrm rot="-5400000">
                <a:off x="2289" y="1364"/>
                <a:ext cx="102" cy="237"/>
              </a:xfrm>
              <a:prstGeom prst="bentConnector2">
                <a:avLst/>
              </a:prstGeom>
              <a:noFill/>
              <a:ln w="28575">
                <a:solidFill>
                  <a:schemeClr val="tx1"/>
                </a:solidFill>
                <a:miter lim="800000"/>
                <a:headEnd/>
                <a:tailEnd type="stealth" w="med" len="med"/>
              </a:ln>
            </p:spPr>
          </p:cxnSp>
          <p:cxnSp>
            <p:nvCxnSpPr>
              <p:cNvPr id="41005" name="AutoShape 34"/>
              <p:cNvCxnSpPr>
                <a:cxnSpLocks noChangeAspect="1" noChangeShapeType="1"/>
                <a:stCxn id="41000" idx="2"/>
                <a:endCxn id="41001" idx="2"/>
              </p:cNvCxnSpPr>
              <p:nvPr/>
            </p:nvCxnSpPr>
            <p:spPr bwMode="blackWhite">
              <a:xfrm rot="16200000" flipH="1">
                <a:off x="2289" y="1708"/>
                <a:ext cx="101" cy="237"/>
              </a:xfrm>
              <a:prstGeom prst="bentConnector2">
                <a:avLst/>
              </a:prstGeom>
              <a:noFill/>
              <a:ln w="28575">
                <a:solidFill>
                  <a:schemeClr val="tx1"/>
                </a:solidFill>
                <a:miter lim="800000"/>
                <a:headEnd/>
                <a:tailEnd type="stealth" w="med" len="med"/>
              </a:ln>
            </p:spPr>
          </p:cxnSp>
        </p:grpSp>
        <p:sp>
          <p:nvSpPr>
            <p:cNvPr id="40973" name="Line 35"/>
            <p:cNvSpPr>
              <a:spLocks noChangeShapeType="1"/>
            </p:cNvSpPr>
            <p:nvPr/>
          </p:nvSpPr>
          <p:spPr bwMode="auto">
            <a:xfrm>
              <a:off x="3517900" y="3213100"/>
              <a:ext cx="0" cy="368300"/>
            </a:xfrm>
            <a:prstGeom prst="line">
              <a:avLst/>
            </a:prstGeom>
            <a:noFill/>
            <a:ln w="28575">
              <a:solidFill>
                <a:schemeClr val="tx1"/>
              </a:solidFill>
              <a:round/>
              <a:headEnd type="stealth" w="med" len="sm"/>
              <a:tailEnd type="stealth" w="med" len="sm"/>
            </a:ln>
          </p:spPr>
          <p:txBody>
            <a:bodyPr/>
            <a:lstStyle/>
            <a:p>
              <a:endParaRPr lang="en-US" dirty="0"/>
            </a:p>
          </p:txBody>
        </p:sp>
        <p:grpSp>
          <p:nvGrpSpPr>
            <p:cNvPr id="40974" name="Group 36"/>
            <p:cNvGrpSpPr>
              <a:grpSpLocks/>
            </p:cNvGrpSpPr>
            <p:nvPr/>
          </p:nvGrpSpPr>
          <p:grpSpPr bwMode="auto">
            <a:xfrm>
              <a:off x="4889500" y="2082800"/>
              <a:ext cx="1536700" cy="1090613"/>
              <a:chOff x="3080" y="1299"/>
              <a:chExt cx="968" cy="687"/>
            </a:xfrm>
          </p:grpSpPr>
          <p:sp>
            <p:nvSpPr>
              <p:cNvPr id="40996" name="Rectangle 37"/>
              <p:cNvSpPr>
                <a:spLocks noChangeAspect="1" noChangeArrowheads="1"/>
              </p:cNvSpPr>
              <p:nvPr/>
            </p:nvSpPr>
            <p:spPr bwMode="blackWhite">
              <a:xfrm>
                <a:off x="3080" y="1299"/>
                <a:ext cx="968" cy="315"/>
              </a:xfrm>
              <a:prstGeom prst="rect">
                <a:avLst/>
              </a:prstGeom>
              <a:gradFill rotWithShape="0">
                <a:gsLst>
                  <a:gs pos="0">
                    <a:srgbClr val="FFFFFF"/>
                  </a:gs>
                  <a:gs pos="100000">
                    <a:schemeClr val="accent2"/>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40997" name="Rectangle 38"/>
              <p:cNvSpPr>
                <a:spLocks noChangeAspect="1" noChangeArrowheads="1"/>
              </p:cNvSpPr>
              <p:nvPr/>
            </p:nvSpPr>
            <p:spPr bwMode="blackWhite">
              <a:xfrm>
                <a:off x="3234" y="1488"/>
                <a:ext cx="258" cy="498"/>
              </a:xfrm>
              <a:prstGeom prst="rect">
                <a:avLst/>
              </a:prstGeom>
              <a:gradFill rotWithShape="0">
                <a:gsLst>
                  <a:gs pos="0">
                    <a:srgbClr val="FFFFFF"/>
                  </a:gs>
                  <a:gs pos="100000">
                    <a:srgbClr val="FEBD47"/>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40998" name="Rectangle 39"/>
              <p:cNvSpPr>
                <a:spLocks noChangeAspect="1" noChangeArrowheads="1"/>
              </p:cNvSpPr>
              <p:nvPr/>
            </p:nvSpPr>
            <p:spPr bwMode="blackWhite">
              <a:xfrm>
                <a:off x="3636" y="1488"/>
                <a:ext cx="258" cy="498"/>
              </a:xfrm>
              <a:prstGeom prst="rect">
                <a:avLst/>
              </a:prstGeom>
              <a:gradFill rotWithShape="0">
                <a:gsLst>
                  <a:gs pos="0">
                    <a:srgbClr val="FFFFFF"/>
                  </a:gs>
                  <a:gs pos="100000">
                    <a:schemeClr val="accent1"/>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grpSp>
        <p:sp>
          <p:nvSpPr>
            <p:cNvPr id="40975" name="Line 40"/>
            <p:cNvSpPr>
              <a:spLocks noChangeShapeType="1"/>
            </p:cNvSpPr>
            <p:nvPr/>
          </p:nvSpPr>
          <p:spPr bwMode="auto">
            <a:xfrm>
              <a:off x="5657850" y="3213100"/>
              <a:ext cx="0" cy="368300"/>
            </a:xfrm>
            <a:prstGeom prst="line">
              <a:avLst/>
            </a:prstGeom>
            <a:noFill/>
            <a:ln w="28575">
              <a:solidFill>
                <a:schemeClr val="tx1"/>
              </a:solidFill>
              <a:round/>
              <a:headEnd type="stealth" w="med" len="sm"/>
              <a:tailEnd type="stealth" w="med" len="sm"/>
            </a:ln>
          </p:spPr>
          <p:txBody>
            <a:bodyPr/>
            <a:lstStyle/>
            <a:p>
              <a:endParaRPr lang="en-US" dirty="0"/>
            </a:p>
          </p:txBody>
        </p:sp>
        <p:grpSp>
          <p:nvGrpSpPr>
            <p:cNvPr id="40976" name="Group 41"/>
            <p:cNvGrpSpPr>
              <a:grpSpLocks/>
            </p:cNvGrpSpPr>
            <p:nvPr/>
          </p:nvGrpSpPr>
          <p:grpSpPr bwMode="auto">
            <a:xfrm>
              <a:off x="617538" y="2081213"/>
              <a:ext cx="1533525" cy="1090612"/>
              <a:chOff x="388" y="1238"/>
              <a:chExt cx="966" cy="687"/>
            </a:xfrm>
          </p:grpSpPr>
          <p:sp>
            <p:nvSpPr>
              <p:cNvPr id="40988" name="Rectangle 42"/>
              <p:cNvSpPr>
                <a:spLocks noChangeAspect="1" noChangeArrowheads="1"/>
              </p:cNvSpPr>
              <p:nvPr/>
            </p:nvSpPr>
            <p:spPr bwMode="blackWhite">
              <a:xfrm>
                <a:off x="388" y="1238"/>
                <a:ext cx="438" cy="300"/>
              </a:xfrm>
              <a:prstGeom prst="rect">
                <a:avLst/>
              </a:prstGeom>
              <a:gradFill rotWithShape="0">
                <a:gsLst>
                  <a:gs pos="0">
                    <a:srgbClr val="FFFFFF"/>
                  </a:gs>
                  <a:gs pos="100000">
                    <a:schemeClr val="hlink"/>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40989" name="Rectangle 43"/>
              <p:cNvSpPr>
                <a:spLocks noChangeAspect="1" noChangeArrowheads="1"/>
              </p:cNvSpPr>
              <p:nvPr/>
            </p:nvSpPr>
            <p:spPr bwMode="blackWhite">
              <a:xfrm>
                <a:off x="388" y="1625"/>
                <a:ext cx="438" cy="300"/>
              </a:xfrm>
              <a:prstGeom prst="rect">
                <a:avLst/>
              </a:prstGeom>
              <a:gradFill rotWithShape="0">
                <a:gsLst>
                  <a:gs pos="0">
                    <a:srgbClr val="FFFFFF"/>
                  </a:gs>
                  <a:gs pos="100000">
                    <a:schemeClr val="folHlink"/>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40990" name="Rectangle 44"/>
              <p:cNvSpPr>
                <a:spLocks noChangeAspect="1" noChangeArrowheads="1"/>
              </p:cNvSpPr>
              <p:nvPr/>
            </p:nvSpPr>
            <p:spPr bwMode="blackWhite">
              <a:xfrm>
                <a:off x="916" y="1625"/>
                <a:ext cx="438" cy="300"/>
              </a:xfrm>
              <a:prstGeom prst="rect">
                <a:avLst/>
              </a:prstGeom>
              <a:gradFill rotWithShape="0">
                <a:gsLst>
                  <a:gs pos="0">
                    <a:srgbClr val="FFFFFF"/>
                  </a:gs>
                  <a:gs pos="100000">
                    <a:schemeClr val="accent2"/>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40991" name="Rectangle 45"/>
              <p:cNvSpPr>
                <a:spLocks noChangeAspect="1" noChangeArrowheads="1"/>
              </p:cNvSpPr>
              <p:nvPr/>
            </p:nvSpPr>
            <p:spPr bwMode="blackWhite">
              <a:xfrm>
                <a:off x="916" y="1238"/>
                <a:ext cx="438" cy="300"/>
              </a:xfrm>
              <a:prstGeom prst="rect">
                <a:avLst/>
              </a:prstGeom>
              <a:gradFill rotWithShape="0">
                <a:gsLst>
                  <a:gs pos="0">
                    <a:srgbClr val="FFFFFF"/>
                  </a:gs>
                  <a:gs pos="100000">
                    <a:schemeClr val="accent1"/>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cxnSp>
            <p:nvCxnSpPr>
              <p:cNvPr id="40992" name="AutoShape 46"/>
              <p:cNvCxnSpPr>
                <a:cxnSpLocks noChangeAspect="1" noChangeShapeType="1"/>
                <a:stCxn id="40988" idx="3"/>
                <a:endCxn id="40991" idx="1"/>
              </p:cNvCxnSpPr>
              <p:nvPr/>
            </p:nvCxnSpPr>
            <p:spPr bwMode="blackWhite">
              <a:xfrm>
                <a:off x="826" y="1388"/>
                <a:ext cx="90" cy="0"/>
              </a:xfrm>
              <a:prstGeom prst="straightConnector1">
                <a:avLst/>
              </a:prstGeom>
              <a:noFill/>
              <a:ln w="28575">
                <a:solidFill>
                  <a:schemeClr val="tx1"/>
                </a:solidFill>
                <a:round/>
                <a:headEnd/>
                <a:tailEnd/>
              </a:ln>
            </p:spPr>
          </p:cxnSp>
          <p:cxnSp>
            <p:nvCxnSpPr>
              <p:cNvPr id="40993" name="AutoShape 47"/>
              <p:cNvCxnSpPr>
                <a:cxnSpLocks noChangeAspect="1" noChangeShapeType="1"/>
                <a:stCxn id="40989" idx="3"/>
                <a:endCxn id="40990" idx="1"/>
              </p:cNvCxnSpPr>
              <p:nvPr/>
            </p:nvCxnSpPr>
            <p:spPr bwMode="blackWhite">
              <a:xfrm>
                <a:off x="826" y="1775"/>
                <a:ext cx="90" cy="0"/>
              </a:xfrm>
              <a:prstGeom prst="straightConnector1">
                <a:avLst/>
              </a:prstGeom>
              <a:noFill/>
              <a:ln w="28575">
                <a:solidFill>
                  <a:schemeClr val="tx1"/>
                </a:solidFill>
                <a:round/>
                <a:headEnd/>
                <a:tailEnd/>
              </a:ln>
            </p:spPr>
          </p:cxnSp>
          <p:cxnSp>
            <p:nvCxnSpPr>
              <p:cNvPr id="40994" name="AutoShape 48"/>
              <p:cNvCxnSpPr>
                <a:cxnSpLocks noChangeAspect="1" noChangeShapeType="1"/>
                <a:stCxn id="40988" idx="2"/>
                <a:endCxn id="40989" idx="0"/>
              </p:cNvCxnSpPr>
              <p:nvPr/>
            </p:nvCxnSpPr>
            <p:spPr bwMode="blackWhite">
              <a:xfrm>
                <a:off x="607" y="1538"/>
                <a:ext cx="0" cy="87"/>
              </a:xfrm>
              <a:prstGeom prst="straightConnector1">
                <a:avLst/>
              </a:prstGeom>
              <a:noFill/>
              <a:ln w="28575">
                <a:solidFill>
                  <a:schemeClr val="tx1"/>
                </a:solidFill>
                <a:round/>
                <a:headEnd/>
                <a:tailEnd/>
              </a:ln>
            </p:spPr>
          </p:cxnSp>
          <p:cxnSp>
            <p:nvCxnSpPr>
              <p:cNvPr id="40995" name="AutoShape 49"/>
              <p:cNvCxnSpPr>
                <a:cxnSpLocks noChangeAspect="1" noChangeShapeType="1"/>
                <a:stCxn id="40989" idx="0"/>
                <a:endCxn id="40991" idx="2"/>
              </p:cNvCxnSpPr>
              <p:nvPr/>
            </p:nvCxnSpPr>
            <p:spPr bwMode="blackWhite">
              <a:xfrm rot="-5400000">
                <a:off x="827" y="1318"/>
                <a:ext cx="87" cy="528"/>
              </a:xfrm>
              <a:prstGeom prst="bentConnector3">
                <a:avLst>
                  <a:gd name="adj1" fmla="val 50000"/>
                </a:avLst>
              </a:prstGeom>
              <a:noFill/>
              <a:ln w="28575">
                <a:solidFill>
                  <a:schemeClr val="tx1"/>
                </a:solidFill>
                <a:miter lim="800000"/>
                <a:headEnd/>
                <a:tailEnd/>
              </a:ln>
            </p:spPr>
          </p:cxnSp>
        </p:grpSp>
        <p:sp>
          <p:nvSpPr>
            <p:cNvPr id="40977" name="Line 50"/>
            <p:cNvSpPr>
              <a:spLocks noChangeShapeType="1"/>
            </p:cNvSpPr>
            <p:nvPr/>
          </p:nvSpPr>
          <p:spPr bwMode="auto">
            <a:xfrm>
              <a:off x="1384300" y="3213100"/>
              <a:ext cx="0" cy="368300"/>
            </a:xfrm>
            <a:prstGeom prst="line">
              <a:avLst/>
            </a:prstGeom>
            <a:noFill/>
            <a:ln w="28575">
              <a:solidFill>
                <a:schemeClr val="tx1"/>
              </a:solidFill>
              <a:round/>
              <a:headEnd type="stealth" w="med" len="sm"/>
              <a:tailEnd type="stealth" w="med" len="sm"/>
            </a:ln>
          </p:spPr>
          <p:txBody>
            <a:bodyPr/>
            <a:lstStyle/>
            <a:p>
              <a:endParaRPr lang="en-US" dirty="0"/>
            </a:p>
          </p:txBody>
        </p:sp>
        <p:sp>
          <p:nvSpPr>
            <p:cNvPr id="40978" name="Rectangle 51"/>
            <p:cNvSpPr>
              <a:spLocks noChangeAspect="1" noChangeArrowheads="1"/>
            </p:cNvSpPr>
            <p:nvPr/>
          </p:nvSpPr>
          <p:spPr bwMode="ltGray">
            <a:xfrm>
              <a:off x="1881188" y="4978400"/>
              <a:ext cx="1096962" cy="893763"/>
            </a:xfrm>
            <a:prstGeom prst="rect">
              <a:avLst/>
            </a:prstGeom>
            <a:solidFill>
              <a:schemeClr val="accent1"/>
            </a:solidFill>
            <a:ln w="12700">
              <a:solidFill>
                <a:schemeClr val="tx1"/>
              </a:solidFill>
              <a:miter lim="800000"/>
              <a:headEnd/>
              <a:tailEnd/>
            </a:ln>
          </p:spPr>
          <p:txBody>
            <a:bodyPr wrap="none" anchor="ctr"/>
            <a:lstStyle/>
            <a:p>
              <a:pPr defTabSz="457200"/>
              <a:endParaRPr lang="en-GB" dirty="0">
                <a:ea typeface="MS PGothic" pitchFamily="34" charset="-128"/>
              </a:endParaRPr>
            </a:p>
          </p:txBody>
        </p:sp>
        <p:pic>
          <p:nvPicPr>
            <p:cNvPr id="40979" name="Picture 52" descr="j0282718"/>
            <p:cNvPicPr>
              <a:picLocks noChangeAspect="1" noChangeArrowheads="1"/>
            </p:cNvPicPr>
            <p:nvPr/>
          </p:nvPicPr>
          <p:blipFill>
            <a:blip r:embed="rId3"/>
            <a:srcRect/>
            <a:stretch>
              <a:fillRect/>
            </a:stretch>
          </p:blipFill>
          <p:spPr bwMode="ltGray">
            <a:xfrm>
              <a:off x="1985963" y="5011738"/>
              <a:ext cx="887412" cy="827087"/>
            </a:xfrm>
            <a:prstGeom prst="rect">
              <a:avLst/>
            </a:prstGeom>
            <a:noFill/>
            <a:ln w="9525">
              <a:noFill/>
              <a:miter lim="800000"/>
              <a:headEnd/>
              <a:tailEnd/>
            </a:ln>
          </p:spPr>
        </p:pic>
        <p:sp>
          <p:nvSpPr>
            <p:cNvPr id="40980" name="Line 53"/>
            <p:cNvSpPr>
              <a:spLocks noChangeShapeType="1"/>
            </p:cNvSpPr>
            <p:nvPr/>
          </p:nvSpPr>
          <p:spPr bwMode="auto">
            <a:xfrm>
              <a:off x="2430463" y="4537075"/>
              <a:ext cx="0" cy="368300"/>
            </a:xfrm>
            <a:prstGeom prst="line">
              <a:avLst/>
            </a:prstGeom>
            <a:noFill/>
            <a:ln w="28575">
              <a:solidFill>
                <a:schemeClr val="tx1"/>
              </a:solidFill>
              <a:round/>
              <a:headEnd type="stealth" w="med" len="sm"/>
              <a:tailEnd type="stealth" w="med" len="sm"/>
            </a:ln>
          </p:spPr>
          <p:txBody>
            <a:bodyPr/>
            <a:lstStyle/>
            <a:p>
              <a:endParaRPr lang="en-US" dirty="0"/>
            </a:p>
          </p:txBody>
        </p:sp>
        <p:sp>
          <p:nvSpPr>
            <p:cNvPr id="40981" name="Rectangle 54"/>
            <p:cNvSpPr>
              <a:spLocks noChangeAspect="1" noChangeArrowheads="1"/>
            </p:cNvSpPr>
            <p:nvPr/>
          </p:nvSpPr>
          <p:spPr bwMode="ltGray">
            <a:xfrm>
              <a:off x="4040188" y="4978400"/>
              <a:ext cx="1096962" cy="893763"/>
            </a:xfrm>
            <a:prstGeom prst="rect">
              <a:avLst/>
            </a:prstGeom>
            <a:solidFill>
              <a:schemeClr val="accent1"/>
            </a:solidFill>
            <a:ln w="12700">
              <a:solidFill>
                <a:schemeClr val="tx1"/>
              </a:solidFill>
              <a:miter lim="800000"/>
              <a:headEnd/>
              <a:tailEnd/>
            </a:ln>
          </p:spPr>
          <p:txBody>
            <a:bodyPr wrap="none" anchor="ctr"/>
            <a:lstStyle/>
            <a:p>
              <a:pPr defTabSz="457200"/>
              <a:endParaRPr lang="en-GB" dirty="0">
                <a:ea typeface="MS PGothic" pitchFamily="34" charset="-128"/>
              </a:endParaRPr>
            </a:p>
          </p:txBody>
        </p:sp>
        <p:pic>
          <p:nvPicPr>
            <p:cNvPr id="40982" name="Picture 55" descr="j0282506"/>
            <p:cNvPicPr>
              <a:picLocks noChangeAspect="1" noChangeArrowheads="1"/>
            </p:cNvPicPr>
            <p:nvPr/>
          </p:nvPicPr>
          <p:blipFill>
            <a:blip r:embed="rId4"/>
            <a:srcRect/>
            <a:stretch>
              <a:fillRect/>
            </a:stretch>
          </p:blipFill>
          <p:spPr bwMode="ltGray">
            <a:xfrm>
              <a:off x="4173538" y="5067300"/>
              <a:ext cx="830262" cy="715963"/>
            </a:xfrm>
            <a:prstGeom prst="rect">
              <a:avLst/>
            </a:prstGeom>
            <a:noFill/>
            <a:ln w="9525">
              <a:noFill/>
              <a:miter lim="800000"/>
              <a:headEnd/>
              <a:tailEnd/>
            </a:ln>
          </p:spPr>
        </p:pic>
        <p:sp>
          <p:nvSpPr>
            <p:cNvPr id="40983" name="Line 56"/>
            <p:cNvSpPr>
              <a:spLocks noChangeShapeType="1"/>
            </p:cNvSpPr>
            <p:nvPr/>
          </p:nvSpPr>
          <p:spPr bwMode="auto">
            <a:xfrm>
              <a:off x="4589463" y="4549775"/>
              <a:ext cx="0" cy="368300"/>
            </a:xfrm>
            <a:prstGeom prst="line">
              <a:avLst/>
            </a:prstGeom>
            <a:noFill/>
            <a:ln w="28575">
              <a:solidFill>
                <a:schemeClr val="tx1"/>
              </a:solidFill>
              <a:round/>
              <a:headEnd type="stealth" w="med" len="sm"/>
              <a:tailEnd type="stealth" w="med" len="sm"/>
            </a:ln>
          </p:spPr>
          <p:txBody>
            <a:bodyPr/>
            <a:lstStyle/>
            <a:p>
              <a:endParaRPr lang="en-US" dirty="0"/>
            </a:p>
          </p:txBody>
        </p:sp>
        <p:sp>
          <p:nvSpPr>
            <p:cNvPr id="40984" name="Rectangle 57"/>
            <p:cNvSpPr>
              <a:spLocks noChangeAspect="1" noChangeArrowheads="1"/>
            </p:cNvSpPr>
            <p:nvPr/>
          </p:nvSpPr>
          <p:spPr bwMode="ltGray">
            <a:xfrm>
              <a:off x="6200775" y="4978400"/>
              <a:ext cx="1096963" cy="893763"/>
            </a:xfrm>
            <a:prstGeom prst="rect">
              <a:avLst/>
            </a:prstGeom>
            <a:solidFill>
              <a:schemeClr val="accent1"/>
            </a:solidFill>
            <a:ln w="12700">
              <a:solidFill>
                <a:schemeClr val="tx1"/>
              </a:solidFill>
              <a:miter lim="800000"/>
              <a:headEnd/>
              <a:tailEnd/>
            </a:ln>
          </p:spPr>
          <p:txBody>
            <a:bodyPr wrap="none" anchor="ctr"/>
            <a:lstStyle/>
            <a:p>
              <a:pPr defTabSz="457200"/>
              <a:endParaRPr lang="en-GB" dirty="0">
                <a:ea typeface="MS PGothic" pitchFamily="34" charset="-128"/>
              </a:endParaRPr>
            </a:p>
          </p:txBody>
        </p:sp>
        <p:pic>
          <p:nvPicPr>
            <p:cNvPr id="40985" name="Picture 58" descr="j0282524"/>
            <p:cNvPicPr>
              <a:picLocks noChangeAspect="1" noChangeArrowheads="1"/>
            </p:cNvPicPr>
            <p:nvPr/>
          </p:nvPicPr>
          <p:blipFill>
            <a:blip r:embed="rId5"/>
            <a:srcRect/>
            <a:stretch>
              <a:fillRect/>
            </a:stretch>
          </p:blipFill>
          <p:spPr bwMode="ltGray">
            <a:xfrm>
              <a:off x="6305550" y="5145088"/>
              <a:ext cx="885825" cy="560387"/>
            </a:xfrm>
            <a:prstGeom prst="rect">
              <a:avLst/>
            </a:prstGeom>
            <a:noFill/>
            <a:ln w="9525">
              <a:noFill/>
              <a:miter lim="800000"/>
              <a:headEnd/>
              <a:tailEnd/>
            </a:ln>
          </p:spPr>
        </p:pic>
        <p:sp>
          <p:nvSpPr>
            <p:cNvPr id="40986" name="Line 59"/>
            <p:cNvSpPr>
              <a:spLocks noChangeShapeType="1"/>
            </p:cNvSpPr>
            <p:nvPr/>
          </p:nvSpPr>
          <p:spPr bwMode="auto">
            <a:xfrm>
              <a:off x="6748463" y="4537075"/>
              <a:ext cx="0" cy="368300"/>
            </a:xfrm>
            <a:prstGeom prst="line">
              <a:avLst/>
            </a:prstGeom>
            <a:noFill/>
            <a:ln w="28575">
              <a:solidFill>
                <a:schemeClr val="tx1"/>
              </a:solidFill>
              <a:round/>
              <a:headEnd type="stealth" w="med" len="sm"/>
              <a:tailEnd type="stealth" w="med" len="sm"/>
            </a:ln>
          </p:spPr>
          <p:txBody>
            <a:bodyPr/>
            <a:lstStyle/>
            <a:p>
              <a:endParaRPr lang="en-US" dirty="0"/>
            </a:p>
          </p:txBody>
        </p:sp>
      </p:grpSp>
      <p:sp>
        <p:nvSpPr>
          <p:cNvPr id="2" name="Slide Number Placeholder 1"/>
          <p:cNvSpPr>
            <a:spLocks noGrp="1"/>
          </p:cNvSpPr>
          <p:nvPr>
            <p:ph type="sldNum" sz="quarter" idx="4294967295"/>
          </p:nvPr>
        </p:nvSpPr>
        <p:spPr>
          <a:xfrm>
            <a:off x="307975" y="6256338"/>
            <a:ext cx="2133600" cy="365125"/>
          </a:xfrm>
          <a:prstGeom prst="rect">
            <a:avLst/>
          </a:prstGeom>
        </p:spPr>
        <p:txBody>
          <a:bodyPr/>
          <a:lstStyle/>
          <a:p>
            <a:pPr>
              <a:defRPr/>
            </a:pPr>
            <a:fld id="{6FDA76CF-06AD-4F23-88AD-71B74013112B}" type="slidenum">
              <a:rPr lang="en-US" smtClean="0"/>
              <a:pPr>
                <a:defRPr/>
              </a:pPr>
              <a:t>5</a:t>
            </a:fld>
            <a:endParaRPr lang="en-US" dirty="0"/>
          </a:p>
        </p:txBody>
      </p:sp>
    </p:spTree>
    <p:extLst>
      <p:ext uri="{BB962C8B-B14F-4D97-AF65-F5344CB8AC3E}">
        <p14:creationId xmlns:p14="http://schemas.microsoft.com/office/powerpoint/2010/main" val="57970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for Strategic </a:t>
            </a:r>
            <a:r>
              <a:rPr lang="en-US" dirty="0" smtClean="0"/>
              <a:t>Interoperability</a:t>
            </a:r>
            <a:endParaRPr lang="en-US" dirty="0"/>
          </a:p>
        </p:txBody>
      </p:sp>
      <p:sp>
        <p:nvSpPr>
          <p:cNvPr id="65" name="Content Placeholder 2"/>
          <p:cNvSpPr txBox="1">
            <a:spLocks/>
          </p:cNvSpPr>
          <p:nvPr/>
        </p:nvSpPr>
        <p:spPr>
          <a:xfrm>
            <a:off x="333632" y="1149178"/>
            <a:ext cx="8464379" cy="2468665"/>
          </a:xfrm>
          <a:prstGeom prst="rect">
            <a:avLst/>
          </a:prstGeom>
        </p:spPr>
        <p:txBody>
          <a:bodyPr vert="horz" lIns="91440" tIns="45720" rIns="91440" bIns="45720" rtlCol="0">
            <a:noAutofit/>
          </a:bodyPr>
          <a:lstStyle/>
          <a:p>
            <a:pPr marL="234950" marR="0" lvl="0" indent="-234950"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Single, Coherent Integration Platform</a:t>
            </a:r>
          </a:p>
          <a:p>
            <a:pPr marL="519113" marR="0" lvl="1" indent="-284163"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0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Simplicity and Control</a:t>
            </a:r>
          </a:p>
          <a:p>
            <a:pPr marL="234950" marR="0" lvl="0" indent="-234950"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Rapid Application Development Environment</a:t>
            </a:r>
          </a:p>
          <a:p>
            <a:pPr marL="519113" marR="0" lvl="1" indent="-284163"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0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Consistent,  Fast Integration Projects</a:t>
            </a:r>
          </a:p>
          <a:p>
            <a:pPr marL="234950" marR="0" lvl="0" indent="-234950"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Flexible data modeling</a:t>
            </a:r>
          </a:p>
          <a:p>
            <a:pPr marL="519113" marR="0" lvl="1" indent="-284163"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0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Handling the most complex problems</a:t>
            </a:r>
          </a:p>
          <a:p>
            <a:pPr marL="234950" marR="0" lvl="0" indent="-234950"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High performance</a:t>
            </a:r>
          </a:p>
          <a:p>
            <a:pPr marL="519113" marR="0" lvl="1" indent="-284163"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0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Supporting the largest enterprises</a:t>
            </a:r>
          </a:p>
        </p:txBody>
      </p:sp>
      <p:grpSp>
        <p:nvGrpSpPr>
          <p:cNvPr id="66" name="Group 65"/>
          <p:cNvGrpSpPr/>
          <p:nvPr/>
        </p:nvGrpSpPr>
        <p:grpSpPr>
          <a:xfrm>
            <a:off x="2672639" y="4203481"/>
            <a:ext cx="4974432" cy="1812926"/>
            <a:chOff x="490538" y="2081213"/>
            <a:chExt cx="8197850" cy="3790950"/>
          </a:xfrm>
        </p:grpSpPr>
        <p:sp>
          <p:nvSpPr>
            <p:cNvPr id="67" name="Rectangle 7"/>
            <p:cNvSpPr>
              <a:spLocks noChangeArrowheads="1"/>
            </p:cNvSpPr>
            <p:nvPr/>
          </p:nvSpPr>
          <p:spPr bwMode="blackWhite">
            <a:xfrm>
              <a:off x="490538" y="3641725"/>
              <a:ext cx="8197850" cy="835025"/>
            </a:xfrm>
            <a:prstGeom prst="rect">
              <a:avLst/>
            </a:prstGeom>
            <a:gradFill rotWithShape="0">
              <a:gsLst>
                <a:gs pos="0">
                  <a:schemeClr val="folHlink"/>
                </a:gs>
                <a:gs pos="50000">
                  <a:srgbClr val="FFFFFF"/>
                </a:gs>
                <a:gs pos="100000">
                  <a:schemeClr val="folHlink"/>
                </a:gs>
              </a:gsLst>
              <a:lin ang="5400000" scaled="1"/>
            </a:gradFill>
            <a:ln w="12700">
              <a:solidFill>
                <a:schemeClr val="tx1"/>
              </a:solidFill>
              <a:miter lim="800000"/>
              <a:headEnd/>
              <a:tailEnd/>
            </a:ln>
            <a:effectLst/>
          </p:spPr>
          <p:txBody>
            <a:bodyPr wrap="none" lIns="137160" tIns="137160" rIns="137160" bIns="137160" anchor="ctr"/>
            <a:lstStyle/>
            <a:p>
              <a:pPr algn="ctr" defTabSz="457200">
                <a:defRPr/>
              </a:pPr>
              <a:r>
                <a:rPr lang="en-US" dirty="0" smtClean="0">
                  <a:effectLst>
                    <a:outerShdw blurRad="38100" dist="38100" dir="2700000" algn="tl">
                      <a:srgbClr val="FFFFFF"/>
                    </a:outerShdw>
                  </a:effectLst>
                  <a:cs typeface="Times New Roman" charset="0"/>
                </a:rPr>
                <a:t>Strategic </a:t>
              </a:r>
              <a:r>
                <a:rPr lang="en-US" dirty="0" smtClean="0">
                  <a:effectLst>
                    <a:outerShdw blurRad="38100" dist="38100" dir="2700000" algn="tl">
                      <a:srgbClr val="FFFFFF"/>
                    </a:outerShdw>
                  </a:effectLst>
                  <a:cs typeface="Times New Roman" charset="0"/>
                </a:rPr>
                <a:t>Interoperability </a:t>
              </a:r>
              <a:r>
                <a:rPr lang="en-US" dirty="0" smtClean="0">
                  <a:effectLst>
                    <a:outerShdw blurRad="38100" dist="38100" dir="2700000" algn="tl">
                      <a:srgbClr val="FFFFFF"/>
                    </a:outerShdw>
                  </a:effectLst>
                  <a:cs typeface="Times New Roman" charset="0"/>
                </a:rPr>
                <a:t>Platform</a:t>
              </a:r>
              <a:endParaRPr lang="en-US" dirty="0">
                <a:effectLst>
                  <a:outerShdw blurRad="38100" dist="38100" dir="2700000" algn="tl">
                    <a:srgbClr val="FFFFFF"/>
                  </a:outerShdw>
                </a:effectLst>
                <a:cs typeface="Times New Roman" charset="0"/>
              </a:endParaRPr>
            </a:p>
          </p:txBody>
        </p:sp>
        <p:grpSp>
          <p:nvGrpSpPr>
            <p:cNvPr id="68" name="Group 11"/>
            <p:cNvGrpSpPr>
              <a:grpSpLocks/>
            </p:cNvGrpSpPr>
            <p:nvPr/>
          </p:nvGrpSpPr>
          <p:grpSpPr bwMode="auto">
            <a:xfrm>
              <a:off x="7027863" y="2082800"/>
              <a:ext cx="1536700" cy="1090613"/>
              <a:chOff x="4427" y="1312"/>
              <a:chExt cx="968" cy="687"/>
            </a:xfrm>
          </p:grpSpPr>
          <p:sp>
            <p:nvSpPr>
              <p:cNvPr id="103" name="Rectangle 12"/>
              <p:cNvSpPr>
                <a:spLocks noChangeAspect="1" noChangeArrowheads="1"/>
              </p:cNvSpPr>
              <p:nvPr/>
            </p:nvSpPr>
            <p:spPr bwMode="blackWhite">
              <a:xfrm>
                <a:off x="4427" y="1312"/>
                <a:ext cx="968" cy="687"/>
              </a:xfrm>
              <a:prstGeom prst="rect">
                <a:avLst/>
              </a:prstGeom>
              <a:gradFill rotWithShape="0">
                <a:gsLst>
                  <a:gs pos="0">
                    <a:srgbClr val="FFFFFF"/>
                  </a:gs>
                  <a:gs pos="100000">
                    <a:schemeClr val="accent1"/>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104" name="Rectangle 13"/>
              <p:cNvSpPr>
                <a:spLocks noChangeAspect="1" noChangeArrowheads="1"/>
              </p:cNvSpPr>
              <p:nvPr/>
            </p:nvSpPr>
            <p:spPr bwMode="blackWhite">
              <a:xfrm>
                <a:off x="4850" y="1802"/>
                <a:ext cx="54" cy="108"/>
              </a:xfrm>
              <a:prstGeom prst="rect">
                <a:avLst/>
              </a:prstGeom>
              <a:gradFill rotWithShape="0">
                <a:gsLst>
                  <a:gs pos="0">
                    <a:schemeClr val="hlink"/>
                  </a:gs>
                  <a:gs pos="50000">
                    <a:srgbClr val="FFFFFF"/>
                  </a:gs>
                  <a:gs pos="100000">
                    <a:schemeClr val="hlink"/>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05" name="Line 14"/>
              <p:cNvSpPr>
                <a:spLocks noChangeAspect="1" noChangeShapeType="1"/>
              </p:cNvSpPr>
              <p:nvPr/>
            </p:nvSpPr>
            <p:spPr bwMode="blackWhite">
              <a:xfrm>
                <a:off x="4506" y="1781"/>
                <a:ext cx="810" cy="0"/>
              </a:xfrm>
              <a:prstGeom prst="line">
                <a:avLst/>
              </a:prstGeom>
              <a:noFill/>
              <a:ln w="28575">
                <a:solidFill>
                  <a:schemeClr val="tx1"/>
                </a:solidFill>
                <a:round/>
                <a:headEnd/>
                <a:tailEnd/>
              </a:ln>
            </p:spPr>
            <p:txBody>
              <a:bodyPr/>
              <a:lstStyle/>
              <a:p>
                <a:endParaRPr lang="en-US" dirty="0"/>
              </a:p>
            </p:txBody>
          </p:sp>
          <p:sp>
            <p:nvSpPr>
              <p:cNvPr id="106" name="Line 15"/>
              <p:cNvSpPr>
                <a:spLocks noChangeAspect="1" noChangeShapeType="1"/>
              </p:cNvSpPr>
              <p:nvPr/>
            </p:nvSpPr>
            <p:spPr bwMode="blackWhite">
              <a:xfrm flipV="1">
                <a:off x="4506" y="1409"/>
                <a:ext cx="0" cy="378"/>
              </a:xfrm>
              <a:prstGeom prst="line">
                <a:avLst/>
              </a:prstGeom>
              <a:noFill/>
              <a:ln w="28575">
                <a:solidFill>
                  <a:schemeClr val="tx1"/>
                </a:solidFill>
                <a:round/>
                <a:headEnd/>
                <a:tailEnd/>
              </a:ln>
            </p:spPr>
            <p:txBody>
              <a:bodyPr/>
              <a:lstStyle/>
              <a:p>
                <a:endParaRPr lang="en-US" dirty="0"/>
              </a:p>
            </p:txBody>
          </p:sp>
          <p:grpSp>
            <p:nvGrpSpPr>
              <p:cNvPr id="107" name="Group 16"/>
              <p:cNvGrpSpPr>
                <a:grpSpLocks noChangeAspect="1"/>
              </p:cNvGrpSpPr>
              <p:nvPr/>
            </p:nvGrpSpPr>
            <p:grpSpPr bwMode="auto">
              <a:xfrm>
                <a:off x="4533" y="1483"/>
                <a:ext cx="768" cy="280"/>
                <a:chOff x="3569" y="3226"/>
                <a:chExt cx="1024" cy="374"/>
              </a:xfrm>
            </p:grpSpPr>
            <p:sp>
              <p:nvSpPr>
                <p:cNvPr id="108" name="Rectangle 17"/>
                <p:cNvSpPr>
                  <a:spLocks noChangeAspect="1" noChangeArrowheads="1"/>
                </p:cNvSpPr>
                <p:nvPr/>
              </p:nvSpPr>
              <p:spPr bwMode="blackWhite">
                <a:xfrm>
                  <a:off x="3569" y="3311"/>
                  <a:ext cx="72" cy="289"/>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09" name="Rectangle 18"/>
                <p:cNvSpPr>
                  <a:spLocks noChangeAspect="1" noChangeArrowheads="1"/>
                </p:cNvSpPr>
                <p:nvPr/>
              </p:nvSpPr>
              <p:spPr bwMode="blackWhite">
                <a:xfrm>
                  <a:off x="3674" y="3226"/>
                  <a:ext cx="72" cy="374"/>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10" name="Rectangle 19"/>
                <p:cNvSpPr>
                  <a:spLocks noChangeAspect="1" noChangeArrowheads="1"/>
                </p:cNvSpPr>
                <p:nvPr/>
              </p:nvSpPr>
              <p:spPr bwMode="blackWhite">
                <a:xfrm>
                  <a:off x="3780" y="3283"/>
                  <a:ext cx="72" cy="317"/>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11" name="Rectangle 20"/>
                <p:cNvSpPr>
                  <a:spLocks noChangeAspect="1" noChangeArrowheads="1"/>
                </p:cNvSpPr>
                <p:nvPr/>
              </p:nvSpPr>
              <p:spPr bwMode="blackWhite">
                <a:xfrm>
                  <a:off x="4097" y="3398"/>
                  <a:ext cx="72" cy="202"/>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12" name="Rectangle 21"/>
                <p:cNvSpPr>
                  <a:spLocks noChangeAspect="1" noChangeArrowheads="1"/>
                </p:cNvSpPr>
                <p:nvPr/>
              </p:nvSpPr>
              <p:spPr bwMode="blackWhite">
                <a:xfrm>
                  <a:off x="3886" y="3226"/>
                  <a:ext cx="72" cy="374"/>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13" name="Rectangle 22"/>
                <p:cNvSpPr>
                  <a:spLocks noChangeAspect="1" noChangeArrowheads="1"/>
                </p:cNvSpPr>
                <p:nvPr/>
              </p:nvSpPr>
              <p:spPr bwMode="blackWhite">
                <a:xfrm>
                  <a:off x="4204" y="3311"/>
                  <a:ext cx="72" cy="289"/>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14" name="Rectangle 23"/>
                <p:cNvSpPr>
                  <a:spLocks noChangeAspect="1" noChangeArrowheads="1"/>
                </p:cNvSpPr>
                <p:nvPr/>
              </p:nvSpPr>
              <p:spPr bwMode="blackWhite">
                <a:xfrm>
                  <a:off x="4309" y="3311"/>
                  <a:ext cx="72" cy="289"/>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15" name="Rectangle 24"/>
                <p:cNvSpPr>
                  <a:spLocks noChangeAspect="1" noChangeArrowheads="1"/>
                </p:cNvSpPr>
                <p:nvPr/>
              </p:nvSpPr>
              <p:spPr bwMode="blackWhite">
                <a:xfrm>
                  <a:off x="4416" y="3370"/>
                  <a:ext cx="72" cy="230"/>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sp>
              <p:nvSpPr>
                <p:cNvPr id="116" name="Rectangle 25"/>
                <p:cNvSpPr>
                  <a:spLocks noChangeAspect="1" noChangeArrowheads="1"/>
                </p:cNvSpPr>
                <p:nvPr/>
              </p:nvSpPr>
              <p:spPr bwMode="blackWhite">
                <a:xfrm>
                  <a:off x="4521" y="3283"/>
                  <a:ext cx="72" cy="317"/>
                </a:xfrm>
                <a:prstGeom prst="rect">
                  <a:avLst/>
                </a:prstGeom>
                <a:gradFill rotWithShape="0">
                  <a:gsLst>
                    <a:gs pos="0">
                      <a:schemeClr val="accent2"/>
                    </a:gs>
                    <a:gs pos="50000">
                      <a:srgbClr val="FFFFFF"/>
                    </a:gs>
                    <a:gs pos="100000">
                      <a:schemeClr val="accent2"/>
                    </a:gs>
                  </a:gsLst>
                  <a:lin ang="0" scaled="1"/>
                </a:gradFill>
                <a:ln w="9525">
                  <a:solidFill>
                    <a:schemeClr val="tx1"/>
                  </a:solidFill>
                  <a:miter lim="800000"/>
                  <a:headEnd/>
                  <a:tailEnd/>
                </a:ln>
                <a:effectLst/>
              </p:spPr>
              <p:txBody>
                <a:bodyPr wrap="none" anchor="ctr"/>
                <a:lstStyle/>
                <a:p>
                  <a:pPr defTabSz="457200">
                    <a:defRPr/>
                  </a:pPr>
                  <a:endParaRPr lang="en-GB" dirty="0">
                    <a:cs typeface="Times New Roman" charset="0"/>
                  </a:endParaRPr>
                </a:p>
              </p:txBody>
            </p:sp>
          </p:grpSp>
        </p:grpSp>
        <p:sp>
          <p:nvSpPr>
            <p:cNvPr id="69" name="Line 26"/>
            <p:cNvSpPr>
              <a:spLocks noChangeShapeType="1"/>
            </p:cNvSpPr>
            <p:nvPr/>
          </p:nvSpPr>
          <p:spPr bwMode="auto">
            <a:xfrm>
              <a:off x="7796213" y="3213100"/>
              <a:ext cx="0" cy="368300"/>
            </a:xfrm>
            <a:prstGeom prst="line">
              <a:avLst/>
            </a:prstGeom>
            <a:noFill/>
            <a:ln w="28575">
              <a:solidFill>
                <a:schemeClr val="tx1"/>
              </a:solidFill>
              <a:round/>
              <a:headEnd type="stealth" w="med" len="sm"/>
              <a:tailEnd type="stealth" w="med" len="sm"/>
            </a:ln>
          </p:spPr>
          <p:txBody>
            <a:bodyPr/>
            <a:lstStyle/>
            <a:p>
              <a:endParaRPr lang="en-US" dirty="0"/>
            </a:p>
          </p:txBody>
        </p:sp>
        <p:grpSp>
          <p:nvGrpSpPr>
            <p:cNvPr id="70" name="Group 27"/>
            <p:cNvGrpSpPr>
              <a:grpSpLocks/>
            </p:cNvGrpSpPr>
            <p:nvPr/>
          </p:nvGrpSpPr>
          <p:grpSpPr bwMode="auto">
            <a:xfrm>
              <a:off x="2749550" y="2081213"/>
              <a:ext cx="1536700" cy="1090612"/>
              <a:chOff x="1732" y="1311"/>
              <a:chExt cx="968" cy="687"/>
            </a:xfrm>
          </p:grpSpPr>
          <p:sp>
            <p:nvSpPr>
              <p:cNvPr id="96" name="AutoShape 28"/>
              <p:cNvSpPr>
                <a:spLocks noChangeAspect="1" noChangeArrowheads="1"/>
              </p:cNvSpPr>
              <p:nvPr/>
            </p:nvSpPr>
            <p:spPr bwMode="blackWhite">
              <a:xfrm>
                <a:off x="1732" y="1535"/>
                <a:ext cx="251" cy="240"/>
              </a:xfrm>
              <a:prstGeom prst="chevron">
                <a:avLst>
                  <a:gd name="adj" fmla="val 33549"/>
                </a:avLst>
              </a:prstGeom>
              <a:gradFill rotWithShape="0">
                <a:gsLst>
                  <a:gs pos="0">
                    <a:srgbClr val="FFFFFF"/>
                  </a:gs>
                  <a:gs pos="100000">
                    <a:schemeClr val="hlink"/>
                  </a:gs>
                </a:gsLst>
                <a:path path="rect">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97" name="AutoShape 29"/>
              <p:cNvSpPr>
                <a:spLocks noChangeAspect="1" noChangeArrowheads="1"/>
              </p:cNvSpPr>
              <p:nvPr/>
            </p:nvSpPr>
            <p:spPr bwMode="blackWhite">
              <a:xfrm>
                <a:off x="2080" y="1534"/>
                <a:ext cx="281" cy="242"/>
              </a:xfrm>
              <a:prstGeom prst="hexagon">
                <a:avLst>
                  <a:gd name="adj" fmla="val 29029"/>
                  <a:gd name="vf" fmla="val 115470"/>
                </a:avLst>
              </a:prstGeom>
              <a:gradFill rotWithShape="0">
                <a:gsLst>
                  <a:gs pos="0">
                    <a:srgbClr val="FFFFFF"/>
                  </a:gs>
                  <a:gs pos="100000">
                    <a:schemeClr val="accent1"/>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98" name="Oval 30"/>
              <p:cNvSpPr>
                <a:spLocks noChangeAspect="1" noChangeArrowheads="1"/>
              </p:cNvSpPr>
              <p:nvPr/>
            </p:nvSpPr>
            <p:spPr bwMode="blackWhite">
              <a:xfrm>
                <a:off x="2458" y="1756"/>
                <a:ext cx="242" cy="242"/>
              </a:xfrm>
              <a:prstGeom prst="ellipse">
                <a:avLst/>
              </a:prstGeom>
              <a:gradFill rotWithShape="0">
                <a:gsLst>
                  <a:gs pos="0">
                    <a:srgbClr val="FFFFFF"/>
                  </a:gs>
                  <a:gs pos="100000">
                    <a:schemeClr val="accent2"/>
                  </a:gs>
                </a:gsLst>
                <a:path path="shape">
                  <a:fillToRect l="50000" t="50000" r="50000" b="50000"/>
                </a:path>
              </a:gradFill>
              <a:ln w="9525">
                <a:solidFill>
                  <a:schemeClr val="tx1"/>
                </a:solidFill>
                <a:round/>
                <a:headEnd/>
                <a:tailEnd/>
              </a:ln>
            </p:spPr>
            <p:txBody>
              <a:bodyPr wrap="none" anchor="ctr"/>
              <a:lstStyle/>
              <a:p>
                <a:pPr defTabSz="457200"/>
                <a:endParaRPr lang="en-GB" dirty="0">
                  <a:ea typeface="MS PGothic" pitchFamily="34" charset="-128"/>
                </a:endParaRPr>
              </a:p>
            </p:txBody>
          </p:sp>
          <p:sp>
            <p:nvSpPr>
              <p:cNvPr id="99" name="Oval 31"/>
              <p:cNvSpPr>
                <a:spLocks noChangeAspect="1" noChangeArrowheads="1"/>
              </p:cNvSpPr>
              <p:nvPr/>
            </p:nvSpPr>
            <p:spPr bwMode="blackWhite">
              <a:xfrm>
                <a:off x="2458" y="1311"/>
                <a:ext cx="242" cy="242"/>
              </a:xfrm>
              <a:prstGeom prst="ellipse">
                <a:avLst/>
              </a:prstGeom>
              <a:gradFill rotWithShape="0">
                <a:gsLst>
                  <a:gs pos="0">
                    <a:srgbClr val="FFFFFF"/>
                  </a:gs>
                  <a:gs pos="100000">
                    <a:schemeClr val="accent2"/>
                  </a:gs>
                </a:gsLst>
                <a:path path="shape">
                  <a:fillToRect l="50000" t="50000" r="50000" b="50000"/>
                </a:path>
              </a:gradFill>
              <a:ln w="9525">
                <a:solidFill>
                  <a:schemeClr val="tx1"/>
                </a:solidFill>
                <a:round/>
                <a:headEnd/>
                <a:tailEnd/>
              </a:ln>
            </p:spPr>
            <p:txBody>
              <a:bodyPr wrap="none" anchor="ctr"/>
              <a:lstStyle/>
              <a:p>
                <a:pPr defTabSz="457200"/>
                <a:endParaRPr lang="en-GB" dirty="0">
                  <a:ea typeface="MS PGothic" pitchFamily="34" charset="-128"/>
                </a:endParaRPr>
              </a:p>
            </p:txBody>
          </p:sp>
          <p:cxnSp>
            <p:nvCxnSpPr>
              <p:cNvPr id="100" name="AutoShape 32"/>
              <p:cNvCxnSpPr>
                <a:cxnSpLocks noChangeAspect="1" noChangeShapeType="1"/>
                <a:stCxn id="96" idx="3"/>
                <a:endCxn id="97" idx="2"/>
              </p:cNvCxnSpPr>
              <p:nvPr/>
            </p:nvCxnSpPr>
            <p:spPr bwMode="blackWhite">
              <a:xfrm>
                <a:off x="1983" y="1655"/>
                <a:ext cx="97" cy="0"/>
              </a:xfrm>
              <a:prstGeom prst="straightConnector1">
                <a:avLst/>
              </a:prstGeom>
              <a:noFill/>
              <a:ln w="28575">
                <a:solidFill>
                  <a:schemeClr val="tx1"/>
                </a:solidFill>
                <a:round/>
                <a:headEnd/>
                <a:tailEnd type="stealth" w="med" len="med"/>
              </a:ln>
            </p:spPr>
          </p:cxnSp>
          <p:cxnSp>
            <p:nvCxnSpPr>
              <p:cNvPr id="101" name="AutoShape 33"/>
              <p:cNvCxnSpPr>
                <a:cxnSpLocks noChangeAspect="1" noChangeShapeType="1"/>
                <a:stCxn id="97" idx="2"/>
                <a:endCxn id="99" idx="2"/>
              </p:cNvCxnSpPr>
              <p:nvPr/>
            </p:nvCxnSpPr>
            <p:spPr bwMode="blackWhite">
              <a:xfrm rot="-5400000">
                <a:off x="2289" y="1364"/>
                <a:ext cx="102" cy="237"/>
              </a:xfrm>
              <a:prstGeom prst="bentConnector2">
                <a:avLst/>
              </a:prstGeom>
              <a:noFill/>
              <a:ln w="28575">
                <a:solidFill>
                  <a:schemeClr val="tx1"/>
                </a:solidFill>
                <a:miter lim="800000"/>
                <a:headEnd/>
                <a:tailEnd type="stealth" w="med" len="med"/>
              </a:ln>
            </p:spPr>
          </p:cxnSp>
          <p:cxnSp>
            <p:nvCxnSpPr>
              <p:cNvPr id="102" name="AutoShape 34"/>
              <p:cNvCxnSpPr>
                <a:cxnSpLocks noChangeAspect="1" noChangeShapeType="1"/>
                <a:stCxn id="97" idx="2"/>
                <a:endCxn id="98" idx="2"/>
              </p:cNvCxnSpPr>
              <p:nvPr/>
            </p:nvCxnSpPr>
            <p:spPr bwMode="blackWhite">
              <a:xfrm rot="16200000" flipH="1">
                <a:off x="2289" y="1708"/>
                <a:ext cx="101" cy="237"/>
              </a:xfrm>
              <a:prstGeom prst="bentConnector2">
                <a:avLst/>
              </a:prstGeom>
              <a:noFill/>
              <a:ln w="28575">
                <a:solidFill>
                  <a:schemeClr val="tx1"/>
                </a:solidFill>
                <a:miter lim="800000"/>
                <a:headEnd/>
                <a:tailEnd type="stealth" w="med" len="med"/>
              </a:ln>
            </p:spPr>
          </p:cxnSp>
        </p:grpSp>
        <p:sp>
          <p:nvSpPr>
            <p:cNvPr id="71" name="Line 35"/>
            <p:cNvSpPr>
              <a:spLocks noChangeShapeType="1"/>
            </p:cNvSpPr>
            <p:nvPr/>
          </p:nvSpPr>
          <p:spPr bwMode="auto">
            <a:xfrm>
              <a:off x="3517900" y="3213100"/>
              <a:ext cx="0" cy="368300"/>
            </a:xfrm>
            <a:prstGeom prst="line">
              <a:avLst/>
            </a:prstGeom>
            <a:noFill/>
            <a:ln w="28575">
              <a:solidFill>
                <a:schemeClr val="tx1"/>
              </a:solidFill>
              <a:round/>
              <a:headEnd type="stealth" w="med" len="sm"/>
              <a:tailEnd type="stealth" w="med" len="sm"/>
            </a:ln>
          </p:spPr>
          <p:txBody>
            <a:bodyPr/>
            <a:lstStyle/>
            <a:p>
              <a:endParaRPr lang="en-US" dirty="0"/>
            </a:p>
          </p:txBody>
        </p:sp>
        <p:grpSp>
          <p:nvGrpSpPr>
            <p:cNvPr id="72" name="Group 36"/>
            <p:cNvGrpSpPr>
              <a:grpSpLocks/>
            </p:cNvGrpSpPr>
            <p:nvPr/>
          </p:nvGrpSpPr>
          <p:grpSpPr bwMode="auto">
            <a:xfrm>
              <a:off x="4889500" y="2082800"/>
              <a:ext cx="1536700" cy="1090613"/>
              <a:chOff x="3080" y="1299"/>
              <a:chExt cx="968" cy="687"/>
            </a:xfrm>
          </p:grpSpPr>
          <p:sp>
            <p:nvSpPr>
              <p:cNvPr id="93" name="Rectangle 37"/>
              <p:cNvSpPr>
                <a:spLocks noChangeAspect="1" noChangeArrowheads="1"/>
              </p:cNvSpPr>
              <p:nvPr/>
            </p:nvSpPr>
            <p:spPr bwMode="blackWhite">
              <a:xfrm>
                <a:off x="3080" y="1299"/>
                <a:ext cx="968" cy="315"/>
              </a:xfrm>
              <a:prstGeom prst="rect">
                <a:avLst/>
              </a:prstGeom>
              <a:gradFill rotWithShape="0">
                <a:gsLst>
                  <a:gs pos="0">
                    <a:srgbClr val="FFFFFF"/>
                  </a:gs>
                  <a:gs pos="100000">
                    <a:schemeClr val="accent2"/>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94" name="Rectangle 38"/>
              <p:cNvSpPr>
                <a:spLocks noChangeAspect="1" noChangeArrowheads="1"/>
              </p:cNvSpPr>
              <p:nvPr/>
            </p:nvSpPr>
            <p:spPr bwMode="blackWhite">
              <a:xfrm>
                <a:off x="3234" y="1488"/>
                <a:ext cx="258" cy="498"/>
              </a:xfrm>
              <a:prstGeom prst="rect">
                <a:avLst/>
              </a:prstGeom>
              <a:gradFill rotWithShape="0">
                <a:gsLst>
                  <a:gs pos="0">
                    <a:srgbClr val="FFFFFF"/>
                  </a:gs>
                  <a:gs pos="100000">
                    <a:srgbClr val="FEBD47"/>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95" name="Rectangle 39"/>
              <p:cNvSpPr>
                <a:spLocks noChangeAspect="1" noChangeArrowheads="1"/>
              </p:cNvSpPr>
              <p:nvPr/>
            </p:nvSpPr>
            <p:spPr bwMode="blackWhite">
              <a:xfrm>
                <a:off x="3636" y="1488"/>
                <a:ext cx="258" cy="498"/>
              </a:xfrm>
              <a:prstGeom prst="rect">
                <a:avLst/>
              </a:prstGeom>
              <a:gradFill rotWithShape="0">
                <a:gsLst>
                  <a:gs pos="0">
                    <a:srgbClr val="FFFFFF"/>
                  </a:gs>
                  <a:gs pos="100000">
                    <a:schemeClr val="accent1"/>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grpSp>
        <p:sp>
          <p:nvSpPr>
            <p:cNvPr id="73" name="Line 40"/>
            <p:cNvSpPr>
              <a:spLocks noChangeShapeType="1"/>
            </p:cNvSpPr>
            <p:nvPr/>
          </p:nvSpPr>
          <p:spPr bwMode="auto">
            <a:xfrm>
              <a:off x="5657850" y="3213100"/>
              <a:ext cx="0" cy="368300"/>
            </a:xfrm>
            <a:prstGeom prst="line">
              <a:avLst/>
            </a:prstGeom>
            <a:noFill/>
            <a:ln w="28575">
              <a:solidFill>
                <a:schemeClr val="tx1"/>
              </a:solidFill>
              <a:round/>
              <a:headEnd type="stealth" w="med" len="sm"/>
              <a:tailEnd type="stealth" w="med" len="sm"/>
            </a:ln>
          </p:spPr>
          <p:txBody>
            <a:bodyPr/>
            <a:lstStyle/>
            <a:p>
              <a:endParaRPr lang="en-US" dirty="0"/>
            </a:p>
          </p:txBody>
        </p:sp>
        <p:grpSp>
          <p:nvGrpSpPr>
            <p:cNvPr id="74" name="Group 41"/>
            <p:cNvGrpSpPr>
              <a:grpSpLocks/>
            </p:cNvGrpSpPr>
            <p:nvPr/>
          </p:nvGrpSpPr>
          <p:grpSpPr bwMode="auto">
            <a:xfrm>
              <a:off x="617538" y="2081213"/>
              <a:ext cx="1533525" cy="1090612"/>
              <a:chOff x="388" y="1238"/>
              <a:chExt cx="966" cy="687"/>
            </a:xfrm>
          </p:grpSpPr>
          <p:sp>
            <p:nvSpPr>
              <p:cNvPr id="85" name="Rectangle 42"/>
              <p:cNvSpPr>
                <a:spLocks noChangeAspect="1" noChangeArrowheads="1"/>
              </p:cNvSpPr>
              <p:nvPr/>
            </p:nvSpPr>
            <p:spPr bwMode="blackWhite">
              <a:xfrm>
                <a:off x="388" y="1238"/>
                <a:ext cx="438" cy="300"/>
              </a:xfrm>
              <a:prstGeom prst="rect">
                <a:avLst/>
              </a:prstGeom>
              <a:gradFill rotWithShape="0">
                <a:gsLst>
                  <a:gs pos="0">
                    <a:srgbClr val="FFFFFF"/>
                  </a:gs>
                  <a:gs pos="100000">
                    <a:schemeClr val="hlink"/>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86" name="Rectangle 43"/>
              <p:cNvSpPr>
                <a:spLocks noChangeAspect="1" noChangeArrowheads="1"/>
              </p:cNvSpPr>
              <p:nvPr/>
            </p:nvSpPr>
            <p:spPr bwMode="blackWhite">
              <a:xfrm>
                <a:off x="388" y="1625"/>
                <a:ext cx="438" cy="300"/>
              </a:xfrm>
              <a:prstGeom prst="rect">
                <a:avLst/>
              </a:prstGeom>
              <a:gradFill rotWithShape="0">
                <a:gsLst>
                  <a:gs pos="0">
                    <a:srgbClr val="FFFFFF"/>
                  </a:gs>
                  <a:gs pos="100000">
                    <a:schemeClr val="folHlink"/>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87" name="Rectangle 44"/>
              <p:cNvSpPr>
                <a:spLocks noChangeAspect="1" noChangeArrowheads="1"/>
              </p:cNvSpPr>
              <p:nvPr/>
            </p:nvSpPr>
            <p:spPr bwMode="blackWhite">
              <a:xfrm>
                <a:off x="916" y="1625"/>
                <a:ext cx="438" cy="300"/>
              </a:xfrm>
              <a:prstGeom prst="rect">
                <a:avLst/>
              </a:prstGeom>
              <a:gradFill rotWithShape="0">
                <a:gsLst>
                  <a:gs pos="0">
                    <a:srgbClr val="FFFFFF"/>
                  </a:gs>
                  <a:gs pos="100000">
                    <a:schemeClr val="accent2"/>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sp>
            <p:nvSpPr>
              <p:cNvPr id="88" name="Rectangle 45"/>
              <p:cNvSpPr>
                <a:spLocks noChangeAspect="1" noChangeArrowheads="1"/>
              </p:cNvSpPr>
              <p:nvPr/>
            </p:nvSpPr>
            <p:spPr bwMode="blackWhite">
              <a:xfrm>
                <a:off x="916" y="1238"/>
                <a:ext cx="438" cy="300"/>
              </a:xfrm>
              <a:prstGeom prst="rect">
                <a:avLst/>
              </a:prstGeom>
              <a:gradFill rotWithShape="0">
                <a:gsLst>
                  <a:gs pos="0">
                    <a:srgbClr val="FFFFFF"/>
                  </a:gs>
                  <a:gs pos="100000">
                    <a:schemeClr val="accent1"/>
                  </a:gs>
                </a:gsLst>
                <a:path path="shape">
                  <a:fillToRect l="50000" t="50000" r="50000" b="50000"/>
                </a:path>
              </a:gradFill>
              <a:ln w="9525">
                <a:solidFill>
                  <a:schemeClr val="tx1"/>
                </a:solidFill>
                <a:miter lim="800000"/>
                <a:headEnd/>
                <a:tailEnd/>
              </a:ln>
            </p:spPr>
            <p:txBody>
              <a:bodyPr wrap="none" anchor="ctr"/>
              <a:lstStyle/>
              <a:p>
                <a:pPr defTabSz="457200"/>
                <a:endParaRPr lang="en-GB" dirty="0">
                  <a:ea typeface="MS PGothic" pitchFamily="34" charset="-128"/>
                </a:endParaRPr>
              </a:p>
            </p:txBody>
          </p:sp>
          <p:cxnSp>
            <p:nvCxnSpPr>
              <p:cNvPr id="89" name="AutoShape 46"/>
              <p:cNvCxnSpPr>
                <a:cxnSpLocks noChangeAspect="1" noChangeShapeType="1"/>
                <a:stCxn id="85" idx="3"/>
                <a:endCxn id="88" idx="1"/>
              </p:cNvCxnSpPr>
              <p:nvPr/>
            </p:nvCxnSpPr>
            <p:spPr bwMode="blackWhite">
              <a:xfrm>
                <a:off x="826" y="1388"/>
                <a:ext cx="90" cy="0"/>
              </a:xfrm>
              <a:prstGeom prst="straightConnector1">
                <a:avLst/>
              </a:prstGeom>
              <a:noFill/>
              <a:ln w="28575">
                <a:solidFill>
                  <a:schemeClr val="tx1"/>
                </a:solidFill>
                <a:round/>
                <a:headEnd/>
                <a:tailEnd/>
              </a:ln>
            </p:spPr>
          </p:cxnSp>
          <p:cxnSp>
            <p:nvCxnSpPr>
              <p:cNvPr id="90" name="AutoShape 47"/>
              <p:cNvCxnSpPr>
                <a:cxnSpLocks noChangeAspect="1" noChangeShapeType="1"/>
                <a:stCxn id="86" idx="3"/>
                <a:endCxn id="87" idx="1"/>
              </p:cNvCxnSpPr>
              <p:nvPr/>
            </p:nvCxnSpPr>
            <p:spPr bwMode="blackWhite">
              <a:xfrm>
                <a:off x="826" y="1775"/>
                <a:ext cx="90" cy="0"/>
              </a:xfrm>
              <a:prstGeom prst="straightConnector1">
                <a:avLst/>
              </a:prstGeom>
              <a:noFill/>
              <a:ln w="28575">
                <a:solidFill>
                  <a:schemeClr val="tx1"/>
                </a:solidFill>
                <a:round/>
                <a:headEnd/>
                <a:tailEnd/>
              </a:ln>
            </p:spPr>
          </p:cxnSp>
          <p:cxnSp>
            <p:nvCxnSpPr>
              <p:cNvPr id="91" name="AutoShape 48"/>
              <p:cNvCxnSpPr>
                <a:cxnSpLocks noChangeAspect="1" noChangeShapeType="1"/>
                <a:stCxn id="85" idx="2"/>
                <a:endCxn id="86" idx="0"/>
              </p:cNvCxnSpPr>
              <p:nvPr/>
            </p:nvCxnSpPr>
            <p:spPr bwMode="blackWhite">
              <a:xfrm>
                <a:off x="607" y="1538"/>
                <a:ext cx="0" cy="87"/>
              </a:xfrm>
              <a:prstGeom prst="straightConnector1">
                <a:avLst/>
              </a:prstGeom>
              <a:noFill/>
              <a:ln w="28575">
                <a:solidFill>
                  <a:schemeClr val="tx1"/>
                </a:solidFill>
                <a:round/>
                <a:headEnd/>
                <a:tailEnd/>
              </a:ln>
            </p:spPr>
          </p:cxnSp>
          <p:cxnSp>
            <p:nvCxnSpPr>
              <p:cNvPr id="92" name="AutoShape 49"/>
              <p:cNvCxnSpPr>
                <a:cxnSpLocks noChangeAspect="1" noChangeShapeType="1"/>
                <a:stCxn id="86" idx="0"/>
                <a:endCxn id="88" idx="2"/>
              </p:cNvCxnSpPr>
              <p:nvPr/>
            </p:nvCxnSpPr>
            <p:spPr bwMode="blackWhite">
              <a:xfrm rot="-5400000">
                <a:off x="827" y="1318"/>
                <a:ext cx="87" cy="528"/>
              </a:xfrm>
              <a:prstGeom prst="bentConnector3">
                <a:avLst>
                  <a:gd name="adj1" fmla="val 50000"/>
                </a:avLst>
              </a:prstGeom>
              <a:noFill/>
              <a:ln w="28575">
                <a:solidFill>
                  <a:schemeClr val="tx1"/>
                </a:solidFill>
                <a:miter lim="800000"/>
                <a:headEnd/>
                <a:tailEnd/>
              </a:ln>
            </p:spPr>
          </p:cxnSp>
        </p:grpSp>
        <p:sp>
          <p:nvSpPr>
            <p:cNvPr id="75" name="Line 50"/>
            <p:cNvSpPr>
              <a:spLocks noChangeShapeType="1"/>
            </p:cNvSpPr>
            <p:nvPr/>
          </p:nvSpPr>
          <p:spPr bwMode="auto">
            <a:xfrm>
              <a:off x="1384300" y="3213100"/>
              <a:ext cx="0" cy="368300"/>
            </a:xfrm>
            <a:prstGeom prst="line">
              <a:avLst/>
            </a:prstGeom>
            <a:noFill/>
            <a:ln w="28575">
              <a:solidFill>
                <a:schemeClr val="tx1"/>
              </a:solidFill>
              <a:round/>
              <a:headEnd type="stealth" w="med" len="sm"/>
              <a:tailEnd type="stealth" w="med" len="sm"/>
            </a:ln>
          </p:spPr>
          <p:txBody>
            <a:bodyPr/>
            <a:lstStyle/>
            <a:p>
              <a:endParaRPr lang="en-US" dirty="0"/>
            </a:p>
          </p:txBody>
        </p:sp>
        <p:sp>
          <p:nvSpPr>
            <p:cNvPr id="76" name="Rectangle 51"/>
            <p:cNvSpPr>
              <a:spLocks noChangeAspect="1" noChangeArrowheads="1"/>
            </p:cNvSpPr>
            <p:nvPr/>
          </p:nvSpPr>
          <p:spPr bwMode="ltGray">
            <a:xfrm>
              <a:off x="1881188" y="4978400"/>
              <a:ext cx="1096962" cy="893763"/>
            </a:xfrm>
            <a:prstGeom prst="rect">
              <a:avLst/>
            </a:prstGeom>
            <a:solidFill>
              <a:schemeClr val="accent1"/>
            </a:solidFill>
            <a:ln w="12700">
              <a:solidFill>
                <a:schemeClr val="tx1"/>
              </a:solidFill>
              <a:miter lim="800000"/>
              <a:headEnd/>
              <a:tailEnd/>
            </a:ln>
          </p:spPr>
          <p:txBody>
            <a:bodyPr wrap="none" anchor="ctr"/>
            <a:lstStyle/>
            <a:p>
              <a:pPr defTabSz="457200"/>
              <a:endParaRPr lang="en-GB" dirty="0">
                <a:ea typeface="MS PGothic" pitchFamily="34" charset="-128"/>
              </a:endParaRPr>
            </a:p>
          </p:txBody>
        </p:sp>
        <p:pic>
          <p:nvPicPr>
            <p:cNvPr id="77" name="Picture 52" descr="j0282718"/>
            <p:cNvPicPr>
              <a:picLocks noChangeAspect="1" noChangeArrowheads="1"/>
            </p:cNvPicPr>
            <p:nvPr/>
          </p:nvPicPr>
          <p:blipFill>
            <a:blip r:embed="rId2"/>
            <a:srcRect/>
            <a:stretch>
              <a:fillRect/>
            </a:stretch>
          </p:blipFill>
          <p:spPr bwMode="ltGray">
            <a:xfrm>
              <a:off x="1985963" y="5011738"/>
              <a:ext cx="887412" cy="827087"/>
            </a:xfrm>
            <a:prstGeom prst="rect">
              <a:avLst/>
            </a:prstGeom>
            <a:noFill/>
            <a:ln w="9525">
              <a:noFill/>
              <a:miter lim="800000"/>
              <a:headEnd/>
              <a:tailEnd/>
            </a:ln>
          </p:spPr>
        </p:pic>
        <p:sp>
          <p:nvSpPr>
            <p:cNvPr id="78" name="Line 53"/>
            <p:cNvSpPr>
              <a:spLocks noChangeShapeType="1"/>
            </p:cNvSpPr>
            <p:nvPr/>
          </p:nvSpPr>
          <p:spPr bwMode="auto">
            <a:xfrm>
              <a:off x="2430463" y="4537075"/>
              <a:ext cx="0" cy="368300"/>
            </a:xfrm>
            <a:prstGeom prst="line">
              <a:avLst/>
            </a:prstGeom>
            <a:noFill/>
            <a:ln w="28575">
              <a:solidFill>
                <a:schemeClr val="tx1"/>
              </a:solidFill>
              <a:round/>
              <a:headEnd type="stealth" w="med" len="sm"/>
              <a:tailEnd type="stealth" w="med" len="sm"/>
            </a:ln>
          </p:spPr>
          <p:txBody>
            <a:bodyPr/>
            <a:lstStyle/>
            <a:p>
              <a:endParaRPr lang="en-US" dirty="0"/>
            </a:p>
          </p:txBody>
        </p:sp>
        <p:sp>
          <p:nvSpPr>
            <p:cNvPr id="79" name="Rectangle 54"/>
            <p:cNvSpPr>
              <a:spLocks noChangeAspect="1" noChangeArrowheads="1"/>
            </p:cNvSpPr>
            <p:nvPr/>
          </p:nvSpPr>
          <p:spPr bwMode="ltGray">
            <a:xfrm>
              <a:off x="4040188" y="4978400"/>
              <a:ext cx="1096962" cy="893763"/>
            </a:xfrm>
            <a:prstGeom prst="rect">
              <a:avLst/>
            </a:prstGeom>
            <a:solidFill>
              <a:schemeClr val="accent1"/>
            </a:solidFill>
            <a:ln w="12700">
              <a:solidFill>
                <a:schemeClr val="tx1"/>
              </a:solidFill>
              <a:miter lim="800000"/>
              <a:headEnd/>
              <a:tailEnd/>
            </a:ln>
          </p:spPr>
          <p:txBody>
            <a:bodyPr wrap="none" anchor="ctr"/>
            <a:lstStyle/>
            <a:p>
              <a:pPr defTabSz="457200"/>
              <a:endParaRPr lang="en-GB" dirty="0">
                <a:ea typeface="MS PGothic" pitchFamily="34" charset="-128"/>
              </a:endParaRPr>
            </a:p>
          </p:txBody>
        </p:sp>
        <p:pic>
          <p:nvPicPr>
            <p:cNvPr id="80" name="Picture 55" descr="j0282506"/>
            <p:cNvPicPr>
              <a:picLocks noChangeAspect="1" noChangeArrowheads="1"/>
            </p:cNvPicPr>
            <p:nvPr/>
          </p:nvPicPr>
          <p:blipFill>
            <a:blip r:embed="rId3"/>
            <a:srcRect/>
            <a:stretch>
              <a:fillRect/>
            </a:stretch>
          </p:blipFill>
          <p:spPr bwMode="ltGray">
            <a:xfrm>
              <a:off x="4173538" y="5067300"/>
              <a:ext cx="830262" cy="715963"/>
            </a:xfrm>
            <a:prstGeom prst="rect">
              <a:avLst/>
            </a:prstGeom>
            <a:noFill/>
            <a:ln w="9525">
              <a:noFill/>
              <a:miter lim="800000"/>
              <a:headEnd/>
              <a:tailEnd/>
            </a:ln>
          </p:spPr>
        </p:pic>
        <p:sp>
          <p:nvSpPr>
            <p:cNvPr id="81" name="Line 56"/>
            <p:cNvSpPr>
              <a:spLocks noChangeShapeType="1"/>
            </p:cNvSpPr>
            <p:nvPr/>
          </p:nvSpPr>
          <p:spPr bwMode="auto">
            <a:xfrm>
              <a:off x="4589463" y="4549775"/>
              <a:ext cx="0" cy="368300"/>
            </a:xfrm>
            <a:prstGeom prst="line">
              <a:avLst/>
            </a:prstGeom>
            <a:noFill/>
            <a:ln w="28575">
              <a:solidFill>
                <a:schemeClr val="tx1"/>
              </a:solidFill>
              <a:round/>
              <a:headEnd type="stealth" w="med" len="sm"/>
              <a:tailEnd type="stealth" w="med" len="sm"/>
            </a:ln>
          </p:spPr>
          <p:txBody>
            <a:bodyPr/>
            <a:lstStyle/>
            <a:p>
              <a:endParaRPr lang="en-US" dirty="0"/>
            </a:p>
          </p:txBody>
        </p:sp>
        <p:sp>
          <p:nvSpPr>
            <p:cNvPr id="82" name="Rectangle 57"/>
            <p:cNvSpPr>
              <a:spLocks noChangeAspect="1" noChangeArrowheads="1"/>
            </p:cNvSpPr>
            <p:nvPr/>
          </p:nvSpPr>
          <p:spPr bwMode="ltGray">
            <a:xfrm>
              <a:off x="6200775" y="4978400"/>
              <a:ext cx="1096963" cy="893763"/>
            </a:xfrm>
            <a:prstGeom prst="rect">
              <a:avLst/>
            </a:prstGeom>
            <a:solidFill>
              <a:schemeClr val="accent1"/>
            </a:solidFill>
            <a:ln w="12700">
              <a:solidFill>
                <a:schemeClr val="tx1"/>
              </a:solidFill>
              <a:miter lim="800000"/>
              <a:headEnd/>
              <a:tailEnd/>
            </a:ln>
          </p:spPr>
          <p:txBody>
            <a:bodyPr wrap="none" anchor="ctr"/>
            <a:lstStyle/>
            <a:p>
              <a:pPr defTabSz="457200"/>
              <a:endParaRPr lang="en-GB" dirty="0">
                <a:ea typeface="MS PGothic" pitchFamily="34" charset="-128"/>
              </a:endParaRPr>
            </a:p>
          </p:txBody>
        </p:sp>
        <p:pic>
          <p:nvPicPr>
            <p:cNvPr id="83" name="Picture 58" descr="j0282524"/>
            <p:cNvPicPr>
              <a:picLocks noChangeAspect="1" noChangeArrowheads="1"/>
            </p:cNvPicPr>
            <p:nvPr/>
          </p:nvPicPr>
          <p:blipFill>
            <a:blip r:embed="rId4"/>
            <a:srcRect/>
            <a:stretch>
              <a:fillRect/>
            </a:stretch>
          </p:blipFill>
          <p:spPr bwMode="ltGray">
            <a:xfrm>
              <a:off x="6305550" y="5145088"/>
              <a:ext cx="885825" cy="560387"/>
            </a:xfrm>
            <a:prstGeom prst="rect">
              <a:avLst/>
            </a:prstGeom>
            <a:noFill/>
            <a:ln w="9525">
              <a:noFill/>
              <a:miter lim="800000"/>
              <a:headEnd/>
              <a:tailEnd/>
            </a:ln>
          </p:spPr>
        </p:pic>
        <p:sp>
          <p:nvSpPr>
            <p:cNvPr id="84" name="Line 59"/>
            <p:cNvSpPr>
              <a:spLocks noChangeShapeType="1"/>
            </p:cNvSpPr>
            <p:nvPr/>
          </p:nvSpPr>
          <p:spPr bwMode="auto">
            <a:xfrm>
              <a:off x="6748463" y="4537075"/>
              <a:ext cx="0" cy="368300"/>
            </a:xfrm>
            <a:prstGeom prst="line">
              <a:avLst/>
            </a:prstGeom>
            <a:noFill/>
            <a:ln w="28575">
              <a:solidFill>
                <a:schemeClr val="tx1"/>
              </a:solidFill>
              <a:round/>
              <a:headEnd type="stealth" w="med" len="sm"/>
              <a:tailEnd type="stealth" w="med" len="sm"/>
            </a:ln>
          </p:spPr>
          <p:txBody>
            <a:bodyPr/>
            <a:lstStyle/>
            <a:p>
              <a:endParaRPr lang="en-US" dirty="0"/>
            </a:p>
          </p:txBody>
        </p:sp>
      </p:grpSp>
    </p:spTree>
    <p:extLst>
      <p:ext uri="{BB962C8B-B14F-4D97-AF65-F5344CB8AC3E}">
        <p14:creationId xmlns:p14="http://schemas.microsoft.com/office/powerpoint/2010/main" val="360650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for Strategic </a:t>
            </a:r>
            <a:r>
              <a:rPr lang="en-US" dirty="0" smtClean="0"/>
              <a:t>Interoperability</a:t>
            </a:r>
            <a:endParaRPr lang="en-US" dirty="0"/>
          </a:p>
        </p:txBody>
      </p:sp>
      <p:grpSp>
        <p:nvGrpSpPr>
          <p:cNvPr id="3" name="Content Placeholder 3"/>
          <p:cNvGrpSpPr>
            <a:grpSpLocks noGrp="1"/>
          </p:cNvGrpSpPr>
          <p:nvPr/>
        </p:nvGrpSpPr>
        <p:grpSpPr>
          <a:xfrm>
            <a:off x="536713" y="1249017"/>
            <a:ext cx="8229600" cy="4525963"/>
            <a:chOff x="76200" y="526815"/>
            <a:chExt cx="8991600" cy="5495307"/>
          </a:xfrm>
        </p:grpSpPr>
        <p:grpSp>
          <p:nvGrpSpPr>
            <p:cNvPr id="4" name="Group 95"/>
            <p:cNvGrpSpPr/>
            <p:nvPr/>
          </p:nvGrpSpPr>
          <p:grpSpPr>
            <a:xfrm>
              <a:off x="76200" y="526815"/>
              <a:ext cx="8991600" cy="5495307"/>
              <a:chOff x="76200" y="526815"/>
              <a:chExt cx="8991600" cy="5495307"/>
            </a:xfrm>
          </p:grpSpPr>
          <p:sp>
            <p:nvSpPr>
              <p:cNvPr id="14" name="Rectangle 13"/>
              <p:cNvSpPr/>
              <p:nvPr/>
            </p:nvSpPr>
            <p:spPr>
              <a:xfrm>
                <a:off x="762000" y="526815"/>
                <a:ext cx="8153400" cy="3915011"/>
              </a:xfrm>
              <a:prstGeom prst="rect">
                <a:avLst/>
              </a:prstGeom>
              <a:solidFill>
                <a:schemeClr val="accent6">
                  <a:lumMod val="60000"/>
                  <a:lumOff val="40000"/>
                </a:schemeClr>
              </a:solidFill>
              <a:effectLst>
                <a:outerShdw blurRad="40000" dist="23000" dir="5400000" rotWithShape="0">
                  <a:srgbClr val="000000">
                    <a:alpha val="35000"/>
                  </a:srgbClr>
                </a:outerShdw>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 name="Group 94"/>
              <p:cNvGrpSpPr/>
              <p:nvPr/>
            </p:nvGrpSpPr>
            <p:grpSpPr>
              <a:xfrm>
                <a:off x="76200" y="914400"/>
                <a:ext cx="8991600" cy="5107722"/>
                <a:chOff x="76200" y="914400"/>
                <a:chExt cx="8991600" cy="5107722"/>
              </a:xfrm>
            </p:grpSpPr>
            <p:sp>
              <p:nvSpPr>
                <p:cNvPr id="16" name="TextBox 15"/>
                <p:cNvSpPr txBox="1">
                  <a:spLocks noChangeArrowheads="1"/>
                </p:cNvSpPr>
                <p:nvPr/>
              </p:nvSpPr>
              <p:spPr bwMode="auto">
                <a:xfrm>
                  <a:off x="4814514" y="5714345"/>
                  <a:ext cx="3797046" cy="307777"/>
                </a:xfrm>
                <a:prstGeom prst="rect">
                  <a:avLst/>
                </a:prstGeom>
                <a:noFill/>
                <a:ln w="9525">
                  <a:noFill/>
                  <a:miter lim="800000"/>
                  <a:headEnd/>
                  <a:tailEnd/>
                </a:ln>
              </p:spPr>
              <p:txBody>
                <a:bodyPr wrap="none">
                  <a:prstTxWarp prst="textNoShape">
                    <a:avLst/>
                  </a:prstTxWarp>
                  <a:spAutoFit/>
                </a:bodyPr>
                <a:lstStyle>
                  <a:defPPr>
                    <a:defRPr lang="en-US"/>
                  </a:defPPr>
                  <a:lvl1pPr algn="l" rtl="0" fontAlgn="base">
                    <a:spcBef>
                      <a:spcPct val="0"/>
                    </a:spcBef>
                    <a:spcAft>
                      <a:spcPct val="0"/>
                    </a:spcAft>
                    <a:defRPr sz="2400" kern="1200">
                      <a:solidFill>
                        <a:schemeClr val="tx1"/>
                      </a:solidFill>
                      <a:latin typeface="Arial" charset="0"/>
                      <a:ea typeface="Times New Roman" charset="0"/>
                      <a:cs typeface="Times New Roman" charset="0"/>
                    </a:defRPr>
                  </a:lvl1pPr>
                  <a:lvl2pPr marL="457200" algn="l" rtl="0" fontAlgn="base">
                    <a:spcBef>
                      <a:spcPct val="0"/>
                    </a:spcBef>
                    <a:spcAft>
                      <a:spcPct val="0"/>
                    </a:spcAft>
                    <a:defRPr sz="2400" kern="1200">
                      <a:solidFill>
                        <a:schemeClr val="tx1"/>
                      </a:solidFill>
                      <a:latin typeface="Arial" charset="0"/>
                      <a:ea typeface="Times New Roman" charset="0"/>
                      <a:cs typeface="Times New Roman" charset="0"/>
                    </a:defRPr>
                  </a:lvl2pPr>
                  <a:lvl3pPr marL="914400" algn="l" rtl="0" fontAlgn="base">
                    <a:spcBef>
                      <a:spcPct val="0"/>
                    </a:spcBef>
                    <a:spcAft>
                      <a:spcPct val="0"/>
                    </a:spcAft>
                    <a:defRPr sz="2400" kern="1200">
                      <a:solidFill>
                        <a:schemeClr val="tx1"/>
                      </a:solidFill>
                      <a:latin typeface="Arial" charset="0"/>
                      <a:ea typeface="Times New Roman" charset="0"/>
                      <a:cs typeface="Times New Roman" charset="0"/>
                    </a:defRPr>
                  </a:lvl3pPr>
                  <a:lvl4pPr marL="1371600" algn="l" rtl="0" fontAlgn="base">
                    <a:spcBef>
                      <a:spcPct val="0"/>
                    </a:spcBef>
                    <a:spcAft>
                      <a:spcPct val="0"/>
                    </a:spcAft>
                    <a:defRPr sz="2400" kern="1200">
                      <a:solidFill>
                        <a:schemeClr val="tx1"/>
                      </a:solidFill>
                      <a:latin typeface="Arial" charset="0"/>
                      <a:ea typeface="Times New Roman" charset="0"/>
                      <a:cs typeface="Times New Roman" charset="0"/>
                    </a:defRPr>
                  </a:lvl4pPr>
                  <a:lvl5pPr marL="1828800" algn="l" rtl="0" fontAlgn="base">
                    <a:spcBef>
                      <a:spcPct val="0"/>
                    </a:spcBef>
                    <a:spcAft>
                      <a:spcPct val="0"/>
                    </a:spcAft>
                    <a:defRPr sz="2400" kern="1200">
                      <a:solidFill>
                        <a:schemeClr val="tx1"/>
                      </a:solidFill>
                      <a:latin typeface="Arial" charset="0"/>
                      <a:ea typeface="Times New Roman" charset="0"/>
                      <a:cs typeface="Times New Roman" charset="0"/>
                    </a:defRPr>
                  </a:lvl5pPr>
                  <a:lvl6pPr marL="2286000" algn="l" defTabSz="457200" rtl="0" eaLnBrk="1" latinLnBrk="0" hangingPunct="1">
                    <a:defRPr sz="2400" kern="1200">
                      <a:solidFill>
                        <a:schemeClr val="tx1"/>
                      </a:solidFill>
                      <a:latin typeface="Arial" charset="0"/>
                      <a:ea typeface="Times New Roman" charset="0"/>
                      <a:cs typeface="Times New Roman" charset="0"/>
                    </a:defRPr>
                  </a:lvl6pPr>
                  <a:lvl7pPr marL="2743200" algn="l" defTabSz="457200" rtl="0" eaLnBrk="1" latinLnBrk="0" hangingPunct="1">
                    <a:defRPr sz="2400" kern="1200">
                      <a:solidFill>
                        <a:schemeClr val="tx1"/>
                      </a:solidFill>
                      <a:latin typeface="Arial" charset="0"/>
                      <a:ea typeface="Times New Roman" charset="0"/>
                      <a:cs typeface="Times New Roman" charset="0"/>
                    </a:defRPr>
                  </a:lvl7pPr>
                  <a:lvl8pPr marL="3200400" algn="l" defTabSz="457200" rtl="0" eaLnBrk="1" latinLnBrk="0" hangingPunct="1">
                    <a:defRPr sz="2400" kern="1200">
                      <a:solidFill>
                        <a:schemeClr val="tx1"/>
                      </a:solidFill>
                      <a:latin typeface="Arial" charset="0"/>
                      <a:ea typeface="Times New Roman" charset="0"/>
                      <a:cs typeface="Times New Roman" charset="0"/>
                    </a:defRPr>
                  </a:lvl8pPr>
                  <a:lvl9pPr marL="3657600" algn="l" defTabSz="457200" rtl="0" eaLnBrk="1" latinLnBrk="0" hangingPunct="1">
                    <a:defRPr sz="2400" kern="1200">
                      <a:solidFill>
                        <a:schemeClr val="tx1"/>
                      </a:solidFill>
                      <a:latin typeface="Arial" charset="0"/>
                      <a:ea typeface="Times New Roman" charset="0"/>
                      <a:cs typeface="Times New Roman" charset="0"/>
                    </a:defRPr>
                  </a:lvl9pPr>
                </a:lstStyle>
                <a:p>
                  <a:pPr algn="ctr"/>
                  <a:r>
                    <a:rPr lang="en-US" sz="1400" dirty="0"/>
                    <a:t>Remote </a:t>
                  </a:r>
                  <a:r>
                    <a:rPr lang="en-US" sz="1400" dirty="0" smtClean="0"/>
                    <a:t>Services, Applications, Data Sources</a:t>
                  </a:r>
                  <a:endParaRPr lang="en-US" sz="1400" dirty="0"/>
                </a:p>
              </p:txBody>
            </p:sp>
            <p:grpSp>
              <p:nvGrpSpPr>
                <p:cNvPr id="15" name="Group 92"/>
                <p:cNvGrpSpPr/>
                <p:nvPr/>
              </p:nvGrpSpPr>
              <p:grpSpPr>
                <a:xfrm>
                  <a:off x="2362200" y="4114800"/>
                  <a:ext cx="4775199" cy="1619250"/>
                  <a:chOff x="2362200" y="4114800"/>
                  <a:chExt cx="4775199" cy="1619250"/>
                </a:xfrm>
              </p:grpSpPr>
              <p:sp>
                <p:nvSpPr>
                  <p:cNvPr id="53" name="Oval 52"/>
                  <p:cNvSpPr/>
                  <p:nvPr/>
                </p:nvSpPr>
                <p:spPr bwMode="auto">
                  <a:xfrm>
                    <a:off x="5723928" y="5180945"/>
                    <a:ext cx="533400" cy="533400"/>
                  </a:xfrm>
                  <a:prstGeom prst="ellipse">
                    <a:avLst/>
                  </a:prstGeom>
                  <a:solidFill>
                    <a:srgbClr val="0033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sz="2400" dirty="0"/>
                  </a:p>
                </p:txBody>
              </p:sp>
              <p:sp>
                <p:nvSpPr>
                  <p:cNvPr id="54" name="Oval 53"/>
                  <p:cNvSpPr/>
                  <p:nvPr/>
                </p:nvSpPr>
                <p:spPr bwMode="auto">
                  <a:xfrm>
                    <a:off x="6338950" y="5200650"/>
                    <a:ext cx="533400" cy="533400"/>
                  </a:xfrm>
                  <a:prstGeom prst="ellipse">
                    <a:avLst/>
                  </a:prstGeom>
                  <a:solidFill>
                    <a:srgbClr val="0066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sz="2400" dirty="0"/>
                  </a:p>
                </p:txBody>
              </p:sp>
              <p:sp>
                <p:nvSpPr>
                  <p:cNvPr id="55" name="Cloud 54"/>
                  <p:cNvSpPr/>
                  <p:nvPr/>
                </p:nvSpPr>
                <p:spPr bwMode="auto">
                  <a:xfrm>
                    <a:off x="5841999" y="4349622"/>
                    <a:ext cx="1295400" cy="498231"/>
                  </a:xfrm>
                  <a:prstGeom prst="cloud">
                    <a:avLst/>
                  </a:prstGeom>
                  <a:solidFill>
                    <a:schemeClr val="bg1"/>
                  </a:solidFill>
                  <a:ln>
                    <a:solidFill>
                      <a:schemeClr val="bg2"/>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200" dirty="0">
                        <a:solidFill>
                          <a:schemeClr val="tx1"/>
                        </a:solidFill>
                        <a:ea typeface="Times New Roman" charset="0"/>
                        <a:cs typeface="Times New Roman" charset="0"/>
                      </a:rPr>
                      <a:t>Internet</a:t>
                    </a:r>
                    <a:endParaRPr lang="en-US" sz="1400" dirty="0">
                      <a:solidFill>
                        <a:schemeClr val="tx1"/>
                      </a:solidFill>
                      <a:ea typeface="Times New Roman" charset="0"/>
                      <a:cs typeface="Times New Roman" charset="0"/>
                    </a:endParaRPr>
                  </a:p>
                </p:txBody>
              </p:sp>
              <p:sp>
                <p:nvSpPr>
                  <p:cNvPr id="56" name="Oval 55"/>
                  <p:cNvSpPr/>
                  <p:nvPr/>
                </p:nvSpPr>
                <p:spPr bwMode="auto">
                  <a:xfrm>
                    <a:off x="3200400" y="4670453"/>
                    <a:ext cx="533400" cy="533400"/>
                  </a:xfrm>
                  <a:prstGeom prst="ellipse">
                    <a:avLst/>
                  </a:prstGeom>
                  <a:solidFill>
                    <a:srgbClr val="0066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dirty="0"/>
                  </a:p>
                </p:txBody>
              </p:sp>
              <p:sp>
                <p:nvSpPr>
                  <p:cNvPr id="57" name="Oval 56"/>
                  <p:cNvSpPr/>
                  <p:nvPr/>
                </p:nvSpPr>
                <p:spPr bwMode="auto">
                  <a:xfrm>
                    <a:off x="2362200" y="4670453"/>
                    <a:ext cx="533400" cy="533400"/>
                  </a:xfrm>
                  <a:prstGeom prst="ellipse">
                    <a:avLst/>
                  </a:prstGeom>
                  <a:solidFill>
                    <a:srgbClr val="0033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a:p>
                </p:txBody>
              </p:sp>
              <p:sp>
                <p:nvSpPr>
                  <p:cNvPr id="58" name="Flowchart: Magnetic Disk 36"/>
                  <p:cNvSpPr/>
                  <p:nvPr/>
                </p:nvSpPr>
                <p:spPr bwMode="auto">
                  <a:xfrm>
                    <a:off x="4191000" y="4670453"/>
                    <a:ext cx="381000" cy="533400"/>
                  </a:xfrm>
                  <a:prstGeom prst="flowChartMagneticDisk">
                    <a:avLst/>
                  </a:prstGeom>
                  <a:solidFill>
                    <a:srgbClr val="339933"/>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a:p>
                </p:txBody>
              </p:sp>
              <p:sp>
                <p:nvSpPr>
                  <p:cNvPr id="59" name="TextBox 58"/>
                  <p:cNvSpPr txBox="1">
                    <a:spLocks noChangeArrowheads="1"/>
                  </p:cNvSpPr>
                  <p:nvPr/>
                </p:nvSpPr>
                <p:spPr bwMode="auto">
                  <a:xfrm>
                    <a:off x="2375881" y="5191125"/>
                    <a:ext cx="1352178" cy="523220"/>
                  </a:xfrm>
                  <a:prstGeom prst="rect">
                    <a:avLst/>
                  </a:prstGeom>
                  <a:noFill/>
                  <a:ln w="9525">
                    <a:noFill/>
                    <a:miter lim="800000"/>
                    <a:headEnd/>
                    <a:tailEnd/>
                  </a:ln>
                </p:spPr>
                <p:txBody>
                  <a:bodyPr wrap="none">
                    <a:prstTxWarp prst="textNoShape">
                      <a:avLst/>
                    </a:prstTxWarp>
                    <a:spAutoFit/>
                  </a:bodyPr>
                  <a:lstStyle>
                    <a:defPPr>
                      <a:defRPr lang="en-US"/>
                    </a:defPPr>
                    <a:lvl1pPr algn="l" rtl="0" fontAlgn="base">
                      <a:spcBef>
                        <a:spcPct val="0"/>
                      </a:spcBef>
                      <a:spcAft>
                        <a:spcPct val="0"/>
                      </a:spcAft>
                      <a:defRPr sz="2400" kern="1200">
                        <a:solidFill>
                          <a:schemeClr val="tx1"/>
                        </a:solidFill>
                        <a:latin typeface="Arial" charset="0"/>
                        <a:ea typeface="Times New Roman" charset="0"/>
                        <a:cs typeface="Times New Roman" charset="0"/>
                      </a:defRPr>
                    </a:lvl1pPr>
                    <a:lvl2pPr marL="457200" algn="l" rtl="0" fontAlgn="base">
                      <a:spcBef>
                        <a:spcPct val="0"/>
                      </a:spcBef>
                      <a:spcAft>
                        <a:spcPct val="0"/>
                      </a:spcAft>
                      <a:defRPr sz="2400" kern="1200">
                        <a:solidFill>
                          <a:schemeClr val="tx1"/>
                        </a:solidFill>
                        <a:latin typeface="Arial" charset="0"/>
                        <a:ea typeface="Times New Roman" charset="0"/>
                        <a:cs typeface="Times New Roman" charset="0"/>
                      </a:defRPr>
                    </a:lvl2pPr>
                    <a:lvl3pPr marL="914400" algn="l" rtl="0" fontAlgn="base">
                      <a:spcBef>
                        <a:spcPct val="0"/>
                      </a:spcBef>
                      <a:spcAft>
                        <a:spcPct val="0"/>
                      </a:spcAft>
                      <a:defRPr sz="2400" kern="1200">
                        <a:solidFill>
                          <a:schemeClr val="tx1"/>
                        </a:solidFill>
                        <a:latin typeface="Arial" charset="0"/>
                        <a:ea typeface="Times New Roman" charset="0"/>
                        <a:cs typeface="Times New Roman" charset="0"/>
                      </a:defRPr>
                    </a:lvl3pPr>
                    <a:lvl4pPr marL="1371600" algn="l" rtl="0" fontAlgn="base">
                      <a:spcBef>
                        <a:spcPct val="0"/>
                      </a:spcBef>
                      <a:spcAft>
                        <a:spcPct val="0"/>
                      </a:spcAft>
                      <a:defRPr sz="2400" kern="1200">
                        <a:solidFill>
                          <a:schemeClr val="tx1"/>
                        </a:solidFill>
                        <a:latin typeface="Arial" charset="0"/>
                        <a:ea typeface="Times New Roman" charset="0"/>
                        <a:cs typeface="Times New Roman" charset="0"/>
                      </a:defRPr>
                    </a:lvl4pPr>
                    <a:lvl5pPr marL="1828800" algn="l" rtl="0" fontAlgn="base">
                      <a:spcBef>
                        <a:spcPct val="0"/>
                      </a:spcBef>
                      <a:spcAft>
                        <a:spcPct val="0"/>
                      </a:spcAft>
                      <a:defRPr sz="2400" kern="1200">
                        <a:solidFill>
                          <a:schemeClr val="tx1"/>
                        </a:solidFill>
                        <a:latin typeface="Arial" charset="0"/>
                        <a:ea typeface="Times New Roman" charset="0"/>
                        <a:cs typeface="Times New Roman" charset="0"/>
                      </a:defRPr>
                    </a:lvl5pPr>
                    <a:lvl6pPr marL="2286000" algn="l" defTabSz="457200" rtl="0" eaLnBrk="1" latinLnBrk="0" hangingPunct="1">
                      <a:defRPr sz="2400" kern="1200">
                        <a:solidFill>
                          <a:schemeClr val="tx1"/>
                        </a:solidFill>
                        <a:latin typeface="Arial" charset="0"/>
                        <a:ea typeface="Times New Roman" charset="0"/>
                        <a:cs typeface="Times New Roman" charset="0"/>
                      </a:defRPr>
                    </a:lvl6pPr>
                    <a:lvl7pPr marL="2743200" algn="l" defTabSz="457200" rtl="0" eaLnBrk="1" latinLnBrk="0" hangingPunct="1">
                      <a:defRPr sz="2400" kern="1200">
                        <a:solidFill>
                          <a:schemeClr val="tx1"/>
                        </a:solidFill>
                        <a:latin typeface="Arial" charset="0"/>
                        <a:ea typeface="Times New Roman" charset="0"/>
                        <a:cs typeface="Times New Roman" charset="0"/>
                      </a:defRPr>
                    </a:lvl7pPr>
                    <a:lvl8pPr marL="3200400" algn="l" defTabSz="457200" rtl="0" eaLnBrk="1" latinLnBrk="0" hangingPunct="1">
                      <a:defRPr sz="2400" kern="1200">
                        <a:solidFill>
                          <a:schemeClr val="tx1"/>
                        </a:solidFill>
                        <a:latin typeface="Arial" charset="0"/>
                        <a:ea typeface="Times New Roman" charset="0"/>
                        <a:cs typeface="Times New Roman" charset="0"/>
                      </a:defRPr>
                    </a:lvl8pPr>
                    <a:lvl9pPr marL="3657600" algn="l" defTabSz="457200" rtl="0" eaLnBrk="1" latinLnBrk="0" hangingPunct="1">
                      <a:defRPr sz="2400" kern="1200">
                        <a:solidFill>
                          <a:schemeClr val="tx1"/>
                        </a:solidFill>
                        <a:latin typeface="Arial" charset="0"/>
                        <a:ea typeface="Times New Roman" charset="0"/>
                        <a:cs typeface="Times New Roman" charset="0"/>
                      </a:defRPr>
                    </a:lvl9pPr>
                  </a:lstStyle>
                  <a:p>
                    <a:pPr algn="ctr"/>
                    <a:r>
                      <a:rPr lang="en-US" sz="1400" dirty="0" smtClean="0"/>
                      <a:t>Local Services</a:t>
                    </a:r>
                    <a:br>
                      <a:rPr lang="en-US" sz="1400" dirty="0" smtClean="0"/>
                    </a:br>
                    <a:r>
                      <a:rPr lang="en-US" sz="1400" dirty="0" smtClean="0"/>
                      <a:t>&amp; Applications</a:t>
                    </a:r>
                    <a:endParaRPr lang="en-US" sz="1400" dirty="0"/>
                  </a:p>
                </p:txBody>
              </p:sp>
              <p:sp>
                <p:nvSpPr>
                  <p:cNvPr id="60" name="TextBox 59"/>
                  <p:cNvSpPr txBox="1">
                    <a:spLocks noChangeArrowheads="1"/>
                  </p:cNvSpPr>
                  <p:nvPr/>
                </p:nvSpPr>
                <p:spPr bwMode="auto">
                  <a:xfrm>
                    <a:off x="3748121" y="5200650"/>
                    <a:ext cx="1272404" cy="307777"/>
                  </a:xfrm>
                  <a:prstGeom prst="rect">
                    <a:avLst/>
                  </a:prstGeom>
                  <a:noFill/>
                  <a:ln w="9525">
                    <a:noFill/>
                    <a:miter lim="800000"/>
                    <a:headEnd/>
                    <a:tailEnd/>
                  </a:ln>
                </p:spPr>
                <p:txBody>
                  <a:bodyPr wrap="none">
                    <a:prstTxWarp prst="textNoShape">
                      <a:avLst/>
                    </a:prstTxWarp>
                    <a:spAutoFit/>
                  </a:bodyPr>
                  <a:lstStyle>
                    <a:defPPr>
                      <a:defRPr lang="en-US"/>
                    </a:defPPr>
                    <a:lvl1pPr algn="l" rtl="0" fontAlgn="base">
                      <a:spcBef>
                        <a:spcPct val="0"/>
                      </a:spcBef>
                      <a:spcAft>
                        <a:spcPct val="0"/>
                      </a:spcAft>
                      <a:defRPr sz="2400" kern="1200">
                        <a:solidFill>
                          <a:schemeClr val="tx1"/>
                        </a:solidFill>
                        <a:latin typeface="Arial" charset="0"/>
                        <a:ea typeface="Times New Roman" charset="0"/>
                        <a:cs typeface="Times New Roman" charset="0"/>
                      </a:defRPr>
                    </a:lvl1pPr>
                    <a:lvl2pPr marL="457200" algn="l" rtl="0" fontAlgn="base">
                      <a:spcBef>
                        <a:spcPct val="0"/>
                      </a:spcBef>
                      <a:spcAft>
                        <a:spcPct val="0"/>
                      </a:spcAft>
                      <a:defRPr sz="2400" kern="1200">
                        <a:solidFill>
                          <a:schemeClr val="tx1"/>
                        </a:solidFill>
                        <a:latin typeface="Arial" charset="0"/>
                        <a:ea typeface="Times New Roman" charset="0"/>
                        <a:cs typeface="Times New Roman" charset="0"/>
                      </a:defRPr>
                    </a:lvl2pPr>
                    <a:lvl3pPr marL="914400" algn="l" rtl="0" fontAlgn="base">
                      <a:spcBef>
                        <a:spcPct val="0"/>
                      </a:spcBef>
                      <a:spcAft>
                        <a:spcPct val="0"/>
                      </a:spcAft>
                      <a:defRPr sz="2400" kern="1200">
                        <a:solidFill>
                          <a:schemeClr val="tx1"/>
                        </a:solidFill>
                        <a:latin typeface="Arial" charset="0"/>
                        <a:ea typeface="Times New Roman" charset="0"/>
                        <a:cs typeface="Times New Roman" charset="0"/>
                      </a:defRPr>
                    </a:lvl3pPr>
                    <a:lvl4pPr marL="1371600" algn="l" rtl="0" fontAlgn="base">
                      <a:spcBef>
                        <a:spcPct val="0"/>
                      </a:spcBef>
                      <a:spcAft>
                        <a:spcPct val="0"/>
                      </a:spcAft>
                      <a:defRPr sz="2400" kern="1200">
                        <a:solidFill>
                          <a:schemeClr val="tx1"/>
                        </a:solidFill>
                        <a:latin typeface="Arial" charset="0"/>
                        <a:ea typeface="Times New Roman" charset="0"/>
                        <a:cs typeface="Times New Roman" charset="0"/>
                      </a:defRPr>
                    </a:lvl4pPr>
                    <a:lvl5pPr marL="1828800" algn="l" rtl="0" fontAlgn="base">
                      <a:spcBef>
                        <a:spcPct val="0"/>
                      </a:spcBef>
                      <a:spcAft>
                        <a:spcPct val="0"/>
                      </a:spcAft>
                      <a:defRPr sz="2400" kern="1200">
                        <a:solidFill>
                          <a:schemeClr val="tx1"/>
                        </a:solidFill>
                        <a:latin typeface="Arial" charset="0"/>
                        <a:ea typeface="Times New Roman" charset="0"/>
                        <a:cs typeface="Times New Roman" charset="0"/>
                      </a:defRPr>
                    </a:lvl5pPr>
                    <a:lvl6pPr marL="2286000" algn="l" defTabSz="457200" rtl="0" eaLnBrk="1" latinLnBrk="0" hangingPunct="1">
                      <a:defRPr sz="2400" kern="1200">
                        <a:solidFill>
                          <a:schemeClr val="tx1"/>
                        </a:solidFill>
                        <a:latin typeface="Arial" charset="0"/>
                        <a:ea typeface="Times New Roman" charset="0"/>
                        <a:cs typeface="Times New Roman" charset="0"/>
                      </a:defRPr>
                    </a:lvl6pPr>
                    <a:lvl7pPr marL="2743200" algn="l" defTabSz="457200" rtl="0" eaLnBrk="1" latinLnBrk="0" hangingPunct="1">
                      <a:defRPr sz="2400" kern="1200">
                        <a:solidFill>
                          <a:schemeClr val="tx1"/>
                        </a:solidFill>
                        <a:latin typeface="Arial" charset="0"/>
                        <a:ea typeface="Times New Roman" charset="0"/>
                        <a:cs typeface="Times New Roman" charset="0"/>
                      </a:defRPr>
                    </a:lvl7pPr>
                    <a:lvl8pPr marL="3200400" algn="l" defTabSz="457200" rtl="0" eaLnBrk="1" latinLnBrk="0" hangingPunct="1">
                      <a:defRPr sz="2400" kern="1200">
                        <a:solidFill>
                          <a:schemeClr val="tx1"/>
                        </a:solidFill>
                        <a:latin typeface="Arial" charset="0"/>
                        <a:ea typeface="Times New Roman" charset="0"/>
                        <a:cs typeface="Times New Roman" charset="0"/>
                      </a:defRPr>
                    </a:lvl8pPr>
                    <a:lvl9pPr marL="3657600" algn="l" defTabSz="457200" rtl="0" eaLnBrk="1" latinLnBrk="0" hangingPunct="1">
                      <a:defRPr sz="2400" kern="1200">
                        <a:solidFill>
                          <a:schemeClr val="tx1"/>
                        </a:solidFill>
                        <a:latin typeface="Arial" charset="0"/>
                        <a:ea typeface="Times New Roman" charset="0"/>
                        <a:cs typeface="Times New Roman" charset="0"/>
                      </a:defRPr>
                    </a:lvl9pPr>
                  </a:lstStyle>
                  <a:p>
                    <a:pPr algn="ctr"/>
                    <a:r>
                      <a:rPr lang="en-US" sz="1400" dirty="0" smtClean="0"/>
                      <a:t>Data Sources</a:t>
                    </a:r>
                    <a:endParaRPr lang="en-US" sz="1400" dirty="0"/>
                  </a:p>
                </p:txBody>
              </p:sp>
              <p:cxnSp>
                <p:nvCxnSpPr>
                  <p:cNvPr id="61" name="Elbow Connector 60"/>
                  <p:cNvCxnSpPr>
                    <a:cxnSpLocks noChangeShapeType="1"/>
                  </p:cNvCxnSpPr>
                  <p:nvPr/>
                </p:nvCxnSpPr>
                <p:spPr bwMode="auto">
                  <a:xfrm rot="5400000" flipH="1" flipV="1">
                    <a:off x="6326981" y="4277519"/>
                    <a:ext cx="327025" cy="1588"/>
                  </a:xfrm>
                  <a:prstGeom prst="bentConnector3">
                    <a:avLst>
                      <a:gd name="adj1" fmla="val 50000"/>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cxnSp>
                <p:nvCxnSpPr>
                  <p:cNvPr id="62" name="Elbow Connector 61"/>
                  <p:cNvCxnSpPr>
                    <a:cxnSpLocks noChangeShapeType="1"/>
                  </p:cNvCxnSpPr>
                  <p:nvPr/>
                </p:nvCxnSpPr>
                <p:spPr bwMode="auto">
                  <a:xfrm rot="5400000" flipH="1" flipV="1">
                    <a:off x="3190081" y="4393407"/>
                    <a:ext cx="555625" cy="1588"/>
                  </a:xfrm>
                  <a:prstGeom prst="bentConnector3">
                    <a:avLst>
                      <a:gd name="adj1" fmla="val 50000"/>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cxnSp>
                <p:nvCxnSpPr>
                  <p:cNvPr id="63" name="Elbow Connector 62"/>
                  <p:cNvCxnSpPr>
                    <a:cxnSpLocks noChangeShapeType="1"/>
                  </p:cNvCxnSpPr>
                  <p:nvPr/>
                </p:nvCxnSpPr>
                <p:spPr bwMode="auto">
                  <a:xfrm rot="5400000" flipH="1" flipV="1">
                    <a:off x="2351881" y="4393407"/>
                    <a:ext cx="555625" cy="1588"/>
                  </a:xfrm>
                  <a:prstGeom prst="bentConnector3">
                    <a:avLst>
                      <a:gd name="adj1" fmla="val 50000"/>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cxnSp>
                <p:nvCxnSpPr>
                  <p:cNvPr id="64" name="Elbow Connector 63"/>
                  <p:cNvCxnSpPr>
                    <a:cxnSpLocks noChangeShapeType="1"/>
                  </p:cNvCxnSpPr>
                  <p:nvPr/>
                </p:nvCxnSpPr>
                <p:spPr bwMode="auto">
                  <a:xfrm rot="5400000" flipH="1" flipV="1">
                    <a:off x="4104481" y="4393407"/>
                    <a:ext cx="555625" cy="1588"/>
                  </a:xfrm>
                  <a:prstGeom prst="bentConnector3">
                    <a:avLst>
                      <a:gd name="adj1" fmla="val 50000"/>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grpSp>
            <p:grpSp>
              <p:nvGrpSpPr>
                <p:cNvPr id="17" name="Group 93"/>
                <p:cNvGrpSpPr/>
                <p:nvPr/>
              </p:nvGrpSpPr>
              <p:grpSpPr>
                <a:xfrm>
                  <a:off x="76200" y="914400"/>
                  <a:ext cx="8991600" cy="3200400"/>
                  <a:chOff x="76200" y="914400"/>
                  <a:chExt cx="8991600" cy="3200400"/>
                </a:xfrm>
              </p:grpSpPr>
              <p:sp>
                <p:nvSpPr>
                  <p:cNvPr id="19" name="Rectangle 18"/>
                  <p:cNvSpPr/>
                  <p:nvPr/>
                </p:nvSpPr>
                <p:spPr>
                  <a:xfrm>
                    <a:off x="609600" y="2286000"/>
                    <a:ext cx="7924800" cy="1447800"/>
                  </a:xfrm>
                  <a:prstGeom prst="rect">
                    <a:avLst/>
                  </a:prstGeom>
                  <a:solidFill>
                    <a:srgbClr val="C90C23"/>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r>
                      <a:rPr lang="en-US" b="1" dirty="0"/>
                      <a:t>Enterprise Service Bus</a:t>
                    </a:r>
                  </a:p>
                </p:txBody>
              </p:sp>
              <p:sp>
                <p:nvSpPr>
                  <p:cNvPr id="20" name="Rectangle 19"/>
                  <p:cNvSpPr/>
                  <p:nvPr/>
                </p:nvSpPr>
                <p:spPr>
                  <a:xfrm>
                    <a:off x="2590800" y="3276600"/>
                    <a:ext cx="3962400" cy="304800"/>
                  </a:xfrm>
                  <a:prstGeom prst="rect">
                    <a:avLst/>
                  </a:prstGeom>
                  <a:gradFill>
                    <a:gsLst>
                      <a:gs pos="0">
                        <a:srgbClr val="8488C4"/>
                      </a:gs>
                      <a:gs pos="53000">
                        <a:srgbClr val="D4DEFF"/>
                      </a:gs>
                      <a:gs pos="83000">
                        <a:srgbClr val="D4DEFF"/>
                      </a:gs>
                      <a:gs pos="100000">
                        <a:srgbClr val="96AB94"/>
                      </a:gs>
                    </a:gsLst>
                    <a:lin ang="16200000" scaled="0"/>
                  </a:gra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r>
                      <a:rPr lang="en-US" sz="1800" dirty="0">
                        <a:solidFill>
                          <a:srgbClr val="000000"/>
                        </a:solidFill>
                      </a:rPr>
                      <a:t>High Performance Database</a:t>
                    </a:r>
                  </a:p>
                </p:txBody>
              </p:sp>
              <p:grpSp>
                <p:nvGrpSpPr>
                  <p:cNvPr id="18" name="Group 7"/>
                  <p:cNvGrpSpPr>
                    <a:grpSpLocks/>
                  </p:cNvGrpSpPr>
                  <p:nvPr/>
                </p:nvGrpSpPr>
                <p:grpSpPr bwMode="auto">
                  <a:xfrm>
                    <a:off x="838200" y="3657600"/>
                    <a:ext cx="7467600" cy="457200"/>
                    <a:chOff x="838200" y="4572000"/>
                    <a:chExt cx="7467600" cy="457200"/>
                  </a:xfrm>
                </p:grpSpPr>
                <p:sp>
                  <p:nvSpPr>
                    <p:cNvPr id="42" name="Rectangle 28"/>
                    <p:cNvSpPr/>
                    <p:nvPr/>
                  </p:nvSpPr>
                  <p:spPr>
                    <a:xfrm>
                      <a:off x="25146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43" name="Rectangle 42"/>
                    <p:cNvSpPr/>
                    <p:nvPr/>
                  </p:nvSpPr>
                  <p:spPr>
                    <a:xfrm>
                      <a:off x="33528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44" name="Rectangle 43"/>
                    <p:cNvSpPr/>
                    <p:nvPr/>
                  </p:nvSpPr>
                  <p:spPr>
                    <a:xfrm>
                      <a:off x="42672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45" name="Rectangle 44"/>
                    <p:cNvSpPr/>
                    <p:nvPr/>
                  </p:nvSpPr>
                  <p:spPr>
                    <a:xfrm>
                      <a:off x="51054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46" name="Rectangle 45"/>
                    <p:cNvSpPr/>
                    <p:nvPr/>
                  </p:nvSpPr>
                  <p:spPr>
                    <a:xfrm>
                      <a:off x="637705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47" name="Rectangle 46"/>
                    <p:cNvSpPr/>
                    <p:nvPr/>
                  </p:nvSpPr>
                  <p:spPr>
                    <a:xfrm>
                      <a:off x="1912925"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48" name="Rectangle 47"/>
                    <p:cNvSpPr/>
                    <p:nvPr/>
                  </p:nvSpPr>
                  <p:spPr>
                    <a:xfrm>
                      <a:off x="13716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49" name="Rectangle 48"/>
                    <p:cNvSpPr/>
                    <p:nvPr/>
                  </p:nvSpPr>
                  <p:spPr>
                    <a:xfrm>
                      <a:off x="8382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50" name="Rectangle 49"/>
                    <p:cNvSpPr/>
                    <p:nvPr/>
                  </p:nvSpPr>
                  <p:spPr>
                    <a:xfrm>
                      <a:off x="70104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51" name="Rectangle 50"/>
                    <p:cNvSpPr/>
                    <p:nvPr/>
                  </p:nvSpPr>
                  <p:spPr>
                    <a:xfrm>
                      <a:off x="75438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52" name="Rectangle 51"/>
                    <p:cNvSpPr/>
                    <p:nvPr/>
                  </p:nvSpPr>
                  <p:spPr>
                    <a:xfrm>
                      <a:off x="80772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grpSp>
              <p:sp>
                <p:nvSpPr>
                  <p:cNvPr id="22" name="Rectangle 21"/>
                  <p:cNvSpPr/>
                  <p:nvPr/>
                </p:nvSpPr>
                <p:spPr>
                  <a:xfrm>
                    <a:off x="304800" y="2286000"/>
                    <a:ext cx="228600" cy="1447800"/>
                  </a:xfrm>
                  <a:prstGeom prst="rect">
                    <a:avLst/>
                  </a:prstGeom>
                  <a:solidFill>
                    <a:srgbClr val="C90C23"/>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23" name="Rectangle 22"/>
                  <p:cNvSpPr/>
                  <p:nvPr/>
                </p:nvSpPr>
                <p:spPr>
                  <a:xfrm>
                    <a:off x="76200" y="2286000"/>
                    <a:ext cx="152400" cy="1447800"/>
                  </a:xfrm>
                  <a:prstGeom prst="rect">
                    <a:avLst/>
                  </a:prstGeom>
                  <a:solidFill>
                    <a:srgbClr val="C90C23"/>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24" name="Rectangle 23"/>
                  <p:cNvSpPr/>
                  <p:nvPr/>
                </p:nvSpPr>
                <p:spPr>
                  <a:xfrm>
                    <a:off x="8610600" y="2286000"/>
                    <a:ext cx="228600" cy="1447800"/>
                  </a:xfrm>
                  <a:prstGeom prst="rect">
                    <a:avLst/>
                  </a:prstGeom>
                  <a:solidFill>
                    <a:srgbClr val="C90C23"/>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25" name="Rectangle 24"/>
                  <p:cNvSpPr/>
                  <p:nvPr/>
                </p:nvSpPr>
                <p:spPr>
                  <a:xfrm>
                    <a:off x="8915400" y="2286000"/>
                    <a:ext cx="152400" cy="1447800"/>
                  </a:xfrm>
                  <a:prstGeom prst="rect">
                    <a:avLst/>
                  </a:prstGeom>
                  <a:solidFill>
                    <a:srgbClr val="C90C23"/>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2000" dirty="0"/>
                  </a:p>
                </p:txBody>
              </p:sp>
              <p:sp>
                <p:nvSpPr>
                  <p:cNvPr id="26" name="Rectangle 12"/>
                  <p:cNvSpPr/>
                  <p:nvPr/>
                </p:nvSpPr>
                <p:spPr>
                  <a:xfrm>
                    <a:off x="2226276" y="914400"/>
                    <a:ext cx="838200" cy="1828800"/>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eaVert"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400" b="1" dirty="0">
                        <a:solidFill>
                          <a:srgbClr val="000000"/>
                        </a:solidFill>
                        <a:ea typeface="Times New Roman" charset="0"/>
                        <a:cs typeface="Times New Roman" charset="0"/>
                      </a:rPr>
                      <a:t>Messaging and Transformations</a:t>
                    </a:r>
                  </a:p>
                </p:txBody>
              </p:sp>
              <p:sp>
                <p:nvSpPr>
                  <p:cNvPr id="27" name="Rectangle 26"/>
                  <p:cNvSpPr/>
                  <p:nvPr/>
                </p:nvSpPr>
                <p:spPr>
                  <a:xfrm>
                    <a:off x="3111511" y="914400"/>
                    <a:ext cx="838200" cy="1828800"/>
                  </a:xfrm>
                  <a:prstGeom prst="rect">
                    <a:avLst/>
                  </a:prstGeom>
                  <a:solidFill>
                    <a:schemeClr val="tx2">
                      <a:lumMod val="40000"/>
                      <a:lumOff val="60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eaVert"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600" b="1" dirty="0" smtClean="0">
                        <a:solidFill>
                          <a:srgbClr val="000000"/>
                        </a:solidFill>
                        <a:ea typeface="Times New Roman" charset="0"/>
                        <a:cs typeface="Times New Roman" charset="0"/>
                      </a:rPr>
                      <a:t>BPM &amp; </a:t>
                    </a:r>
                    <a:br>
                      <a:rPr lang="en-US" sz="1600" b="1" dirty="0" smtClean="0">
                        <a:solidFill>
                          <a:srgbClr val="000000"/>
                        </a:solidFill>
                        <a:ea typeface="Times New Roman" charset="0"/>
                        <a:cs typeface="Times New Roman" charset="0"/>
                      </a:rPr>
                    </a:br>
                    <a:r>
                      <a:rPr lang="en-US" sz="1600" b="1" dirty="0" smtClean="0">
                        <a:solidFill>
                          <a:srgbClr val="000000"/>
                        </a:solidFill>
                        <a:ea typeface="Times New Roman" charset="0"/>
                        <a:cs typeface="Times New Roman" charset="0"/>
                      </a:rPr>
                      <a:t>Workflow</a:t>
                    </a:r>
                    <a:endParaRPr lang="en-US" sz="1600" b="1" baseline="90000" dirty="0">
                      <a:solidFill>
                        <a:srgbClr val="000000"/>
                      </a:solidFill>
                      <a:ea typeface="Times New Roman" charset="0"/>
                      <a:cs typeface="Times New Roman" charset="0"/>
                    </a:endParaRPr>
                  </a:p>
                </p:txBody>
              </p:sp>
              <p:sp>
                <p:nvSpPr>
                  <p:cNvPr id="28" name="Rectangle 14"/>
                  <p:cNvSpPr/>
                  <p:nvPr/>
                </p:nvSpPr>
                <p:spPr>
                  <a:xfrm>
                    <a:off x="3987339" y="914400"/>
                    <a:ext cx="838200" cy="18288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eaVert"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600" b="1" dirty="0" smtClean="0">
                        <a:solidFill>
                          <a:srgbClr val="000000"/>
                        </a:solidFill>
                        <a:ea typeface="Times New Roman" charset="0"/>
                        <a:cs typeface="Times New Roman" charset="0"/>
                      </a:rPr>
                      <a:t>Dashboards &amp; Monitoring</a:t>
                    </a:r>
                    <a:endParaRPr lang="en-US" sz="1600" b="1" baseline="90000" dirty="0">
                      <a:solidFill>
                        <a:srgbClr val="000000"/>
                      </a:solidFill>
                      <a:ea typeface="Times New Roman" charset="0"/>
                      <a:cs typeface="Times New Roman" charset="0"/>
                    </a:endParaRPr>
                  </a:p>
                </p:txBody>
              </p:sp>
              <p:sp>
                <p:nvSpPr>
                  <p:cNvPr id="29" name="Rectangle 15"/>
                  <p:cNvSpPr/>
                  <p:nvPr/>
                </p:nvSpPr>
                <p:spPr>
                  <a:xfrm>
                    <a:off x="4872574" y="914400"/>
                    <a:ext cx="838200" cy="1828800"/>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eaVert"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600" b="1" dirty="0">
                        <a:solidFill>
                          <a:srgbClr val="000000"/>
                        </a:solidFill>
                        <a:ea typeface="Times New Roman" charset="0"/>
                        <a:cs typeface="Times New Roman" charset="0"/>
                      </a:rPr>
                      <a:t>Composite Application Development</a:t>
                    </a:r>
                    <a:endParaRPr lang="en-US" sz="1600" b="1" baseline="90000" dirty="0">
                      <a:solidFill>
                        <a:srgbClr val="000000"/>
                      </a:solidFill>
                      <a:ea typeface="Times New Roman" charset="0"/>
                      <a:cs typeface="Times New Roman" charset="0"/>
                    </a:endParaRPr>
                  </a:p>
                </p:txBody>
              </p:sp>
              <p:grpSp>
                <p:nvGrpSpPr>
                  <p:cNvPr id="21" name="Group 16"/>
                  <p:cNvGrpSpPr>
                    <a:grpSpLocks/>
                  </p:cNvGrpSpPr>
                  <p:nvPr/>
                </p:nvGrpSpPr>
                <p:grpSpPr bwMode="auto">
                  <a:xfrm>
                    <a:off x="6533442" y="914400"/>
                    <a:ext cx="1856077" cy="2590800"/>
                    <a:chOff x="6063092" y="1828800"/>
                    <a:chExt cx="1856077" cy="2590800"/>
                  </a:xfrm>
                </p:grpSpPr>
                <p:sp>
                  <p:nvSpPr>
                    <p:cNvPr id="40" name="Bent Arrow 39"/>
                    <p:cNvSpPr/>
                    <p:nvPr/>
                  </p:nvSpPr>
                  <p:spPr>
                    <a:xfrm rot="10800000">
                      <a:off x="6063092" y="2514600"/>
                      <a:ext cx="1447800" cy="1905000"/>
                    </a:xfrm>
                    <a:prstGeom prst="bentArrow">
                      <a:avLst>
                        <a:gd name="adj1" fmla="val 25000"/>
                        <a:gd name="adj2" fmla="val 6828"/>
                        <a:gd name="adj3" fmla="val 25000"/>
                        <a:gd name="adj4" fmla="val 64008"/>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a:solidFill>
                          <a:schemeClr val="tx1"/>
                        </a:solidFill>
                      </a:endParaRPr>
                    </a:p>
                  </p:txBody>
                </p:sp>
                <p:sp>
                  <p:nvSpPr>
                    <p:cNvPr id="41" name="Rectangle 27"/>
                    <p:cNvSpPr/>
                    <p:nvPr/>
                  </p:nvSpPr>
                  <p:spPr>
                    <a:xfrm>
                      <a:off x="7080969" y="1828800"/>
                      <a:ext cx="838200" cy="1828800"/>
                    </a:xfrm>
                    <a:prstGeom prst="rect">
                      <a:avLst/>
                    </a:prstGeom>
                    <a:solidFill>
                      <a:schemeClr val="accent6">
                        <a:lumMod val="75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vert"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r>
                        <a:rPr lang="en-US" sz="1600" b="1" dirty="0">
                          <a:solidFill>
                            <a:srgbClr val="000000"/>
                          </a:solidFill>
                        </a:rPr>
                        <a:t>Real </a:t>
                      </a:r>
                      <a:r>
                        <a:rPr lang="en-US" sz="1600" b="1" dirty="0" smtClean="0">
                          <a:solidFill>
                            <a:srgbClr val="000000"/>
                          </a:solidFill>
                        </a:rPr>
                        <a:t>Time BI &amp; Text Analysis</a:t>
                      </a:r>
                      <a:endParaRPr lang="en-US" sz="1600" b="1" dirty="0">
                        <a:solidFill>
                          <a:srgbClr val="000000"/>
                        </a:solidFill>
                      </a:endParaRPr>
                    </a:p>
                  </p:txBody>
                </p:sp>
              </p:grpSp>
              <p:grpSp>
                <p:nvGrpSpPr>
                  <p:cNvPr id="30" name="Group 17"/>
                  <p:cNvGrpSpPr>
                    <a:grpSpLocks/>
                  </p:cNvGrpSpPr>
                  <p:nvPr/>
                </p:nvGrpSpPr>
                <p:grpSpPr bwMode="auto">
                  <a:xfrm>
                    <a:off x="1369734" y="914402"/>
                    <a:ext cx="842963" cy="1828803"/>
                    <a:chOff x="2109510" y="1828800"/>
                    <a:chExt cx="843230" cy="2006600"/>
                  </a:xfrm>
                </p:grpSpPr>
                <p:sp>
                  <p:nvSpPr>
                    <p:cNvPr id="32" name="Rectangle 18"/>
                    <p:cNvSpPr/>
                    <p:nvPr/>
                  </p:nvSpPr>
                  <p:spPr>
                    <a:xfrm>
                      <a:off x="2109510" y="1828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200" b="1" dirty="0">
                          <a:solidFill>
                            <a:srgbClr val="FFFFFF"/>
                          </a:solidFill>
                          <a:ea typeface="Times New Roman" charset="0"/>
                          <a:cs typeface="Times New Roman" charset="0"/>
                        </a:rPr>
                        <a:t>WS</a:t>
                      </a:r>
                      <a:endParaRPr lang="en-US" sz="1600" b="1" dirty="0">
                        <a:solidFill>
                          <a:srgbClr val="FFFFFF"/>
                        </a:solidFill>
                        <a:ea typeface="Times New Roman" charset="0"/>
                        <a:cs typeface="Times New Roman" charset="0"/>
                      </a:endParaRPr>
                    </a:p>
                  </p:txBody>
                </p:sp>
                <p:sp>
                  <p:nvSpPr>
                    <p:cNvPr id="33" name="Rectangle 32"/>
                    <p:cNvSpPr/>
                    <p:nvPr/>
                  </p:nvSpPr>
                  <p:spPr>
                    <a:xfrm>
                      <a:off x="2109510" y="2082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200" b="1" dirty="0">
                          <a:solidFill>
                            <a:srgbClr val="FFFFFF"/>
                          </a:solidFill>
                          <a:ea typeface="Times New Roman" charset="0"/>
                          <a:cs typeface="Times New Roman" charset="0"/>
                        </a:rPr>
                        <a:t>Java</a:t>
                      </a:r>
                      <a:endParaRPr lang="en-US" sz="1600" b="1" dirty="0">
                        <a:solidFill>
                          <a:srgbClr val="FFFFFF"/>
                        </a:solidFill>
                        <a:ea typeface="Times New Roman" charset="0"/>
                        <a:cs typeface="Times New Roman" charset="0"/>
                      </a:endParaRPr>
                    </a:p>
                  </p:txBody>
                </p:sp>
                <p:sp>
                  <p:nvSpPr>
                    <p:cNvPr id="34" name="Rectangle 33"/>
                    <p:cNvSpPr/>
                    <p:nvPr/>
                  </p:nvSpPr>
                  <p:spPr>
                    <a:xfrm>
                      <a:off x="2109510" y="2336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200" b="1">
                          <a:solidFill>
                            <a:srgbClr val="FFFFFF"/>
                          </a:solidFill>
                          <a:ea typeface="Times New Roman" charset="0"/>
                          <a:cs typeface="Times New Roman" charset="0"/>
                        </a:rPr>
                        <a:t>.NET</a:t>
                      </a:r>
                      <a:endParaRPr lang="en-US" sz="1600" b="1">
                        <a:solidFill>
                          <a:srgbClr val="FFFFFF"/>
                        </a:solidFill>
                        <a:ea typeface="Times New Roman" charset="0"/>
                        <a:cs typeface="Times New Roman" charset="0"/>
                      </a:endParaRPr>
                    </a:p>
                  </p:txBody>
                </p:sp>
                <p:sp>
                  <p:nvSpPr>
                    <p:cNvPr id="35" name="Rectangle 34"/>
                    <p:cNvSpPr/>
                    <p:nvPr/>
                  </p:nvSpPr>
                  <p:spPr>
                    <a:xfrm>
                      <a:off x="2109510" y="2590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200" b="1">
                          <a:solidFill>
                            <a:srgbClr val="FFFFFF"/>
                          </a:solidFill>
                          <a:ea typeface="Times New Roman" charset="0"/>
                          <a:cs typeface="Times New Roman" charset="0"/>
                        </a:rPr>
                        <a:t>EJB</a:t>
                      </a:r>
                      <a:endParaRPr lang="en-US" sz="1600" b="1">
                        <a:solidFill>
                          <a:srgbClr val="FFFFFF"/>
                        </a:solidFill>
                        <a:ea typeface="Times New Roman" charset="0"/>
                        <a:cs typeface="Times New Roman" charset="0"/>
                      </a:endParaRPr>
                    </a:p>
                  </p:txBody>
                </p:sp>
                <p:sp>
                  <p:nvSpPr>
                    <p:cNvPr id="36" name="Rectangle 35"/>
                    <p:cNvSpPr/>
                    <p:nvPr/>
                  </p:nvSpPr>
                  <p:spPr>
                    <a:xfrm>
                      <a:off x="2109510" y="2844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200" b="1">
                          <a:solidFill>
                            <a:srgbClr val="FFFFFF"/>
                          </a:solidFill>
                          <a:ea typeface="Times New Roman" charset="0"/>
                          <a:cs typeface="Times New Roman" charset="0"/>
                        </a:rPr>
                        <a:t>SQL</a:t>
                      </a:r>
                      <a:endParaRPr lang="en-US" sz="1600" b="1">
                        <a:solidFill>
                          <a:srgbClr val="FFFFFF"/>
                        </a:solidFill>
                        <a:ea typeface="Times New Roman" charset="0"/>
                        <a:cs typeface="Times New Roman" charset="0"/>
                      </a:endParaRPr>
                    </a:p>
                  </p:txBody>
                </p:sp>
                <p:sp>
                  <p:nvSpPr>
                    <p:cNvPr id="37" name="Rectangle 36"/>
                    <p:cNvSpPr/>
                    <p:nvPr/>
                  </p:nvSpPr>
                  <p:spPr>
                    <a:xfrm>
                      <a:off x="2109510" y="3098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200" b="1">
                          <a:solidFill>
                            <a:srgbClr val="FFFFFF"/>
                          </a:solidFill>
                          <a:ea typeface="Times New Roman" charset="0"/>
                          <a:cs typeface="Times New Roman" charset="0"/>
                        </a:rPr>
                        <a:t>XML</a:t>
                      </a:r>
                      <a:endParaRPr lang="en-US" sz="1600" b="1">
                        <a:solidFill>
                          <a:srgbClr val="FFFFFF"/>
                        </a:solidFill>
                        <a:ea typeface="Times New Roman" charset="0"/>
                        <a:cs typeface="Times New Roman" charset="0"/>
                      </a:endParaRPr>
                    </a:p>
                  </p:txBody>
                </p:sp>
                <p:sp>
                  <p:nvSpPr>
                    <p:cNvPr id="38" name="Rectangle 37"/>
                    <p:cNvSpPr/>
                    <p:nvPr/>
                  </p:nvSpPr>
                  <p:spPr>
                    <a:xfrm>
                      <a:off x="2114540" y="3352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200" b="1">
                          <a:solidFill>
                            <a:srgbClr val="FFFFFF"/>
                          </a:solidFill>
                          <a:ea typeface="Times New Roman" charset="0"/>
                          <a:cs typeface="Times New Roman" charset="0"/>
                        </a:rPr>
                        <a:t>HL7</a:t>
                      </a:r>
                      <a:endParaRPr lang="en-US" sz="1600" b="1">
                        <a:solidFill>
                          <a:srgbClr val="FFFFFF"/>
                        </a:solidFill>
                        <a:ea typeface="Times New Roman" charset="0"/>
                        <a:cs typeface="Times New Roman" charset="0"/>
                      </a:endParaRPr>
                    </a:p>
                  </p:txBody>
                </p:sp>
                <p:sp>
                  <p:nvSpPr>
                    <p:cNvPr id="39" name="Rectangle 38"/>
                    <p:cNvSpPr/>
                    <p:nvPr/>
                  </p:nvSpPr>
                  <p:spPr>
                    <a:xfrm>
                      <a:off x="2113106" y="35814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200" b="1">
                          <a:solidFill>
                            <a:srgbClr val="FFFFFF"/>
                          </a:solidFill>
                          <a:ea typeface="Times New Roman" charset="0"/>
                          <a:cs typeface="Times New Roman" charset="0"/>
                        </a:rPr>
                        <a:t>X12</a:t>
                      </a:r>
                      <a:endParaRPr lang="en-US" sz="1600" b="1">
                        <a:solidFill>
                          <a:srgbClr val="FFFFFF"/>
                        </a:solidFill>
                        <a:ea typeface="Times New Roman" charset="0"/>
                        <a:cs typeface="Times New Roman" charset="0"/>
                      </a:endParaRPr>
                    </a:p>
                  </p:txBody>
                </p:sp>
              </p:grpSp>
            </p:grpSp>
          </p:grpSp>
        </p:grpSp>
        <p:sp>
          <p:nvSpPr>
            <p:cNvPr id="6" name="Rectangle 5"/>
            <p:cNvSpPr/>
            <p:nvPr/>
          </p:nvSpPr>
          <p:spPr>
            <a:xfrm>
              <a:off x="5753561" y="907164"/>
              <a:ext cx="838200" cy="1828800"/>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eaVert"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600" b="1" dirty="0" smtClean="0">
                  <a:solidFill>
                    <a:srgbClr val="000000"/>
                  </a:solidFill>
                  <a:ea typeface="Times New Roman" charset="0"/>
                  <a:cs typeface="Times New Roman" charset="0"/>
                </a:rPr>
                <a:t>Event Processing</a:t>
              </a:r>
              <a:endParaRPr lang="en-US" sz="1600" b="1" baseline="90000" dirty="0">
                <a:solidFill>
                  <a:srgbClr val="000000"/>
                </a:solidFill>
                <a:ea typeface="Times New Roman" charset="0"/>
                <a:cs typeface="Times New Roman" charset="0"/>
              </a:endParaRPr>
            </a:p>
          </p:txBody>
        </p:sp>
        <p:sp>
          <p:nvSpPr>
            <p:cNvPr id="7" name="Rectangle 6"/>
            <p:cNvSpPr/>
            <p:nvPr/>
          </p:nvSpPr>
          <p:spPr>
            <a:xfrm>
              <a:off x="6649853" y="907164"/>
              <a:ext cx="838200" cy="1828800"/>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eaVert"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1600" b="1" dirty="0" smtClean="0">
                  <a:solidFill>
                    <a:srgbClr val="000000"/>
                  </a:solidFill>
                  <a:ea typeface="Times New Roman" charset="0"/>
                  <a:cs typeface="Times New Roman" charset="0"/>
                </a:rPr>
                <a:t>Business Rules</a:t>
              </a:r>
              <a:endParaRPr lang="en-US" sz="1600" b="1" baseline="90000" dirty="0">
                <a:solidFill>
                  <a:srgbClr val="000000"/>
                </a:solidFill>
                <a:ea typeface="Times New Roman" charset="0"/>
                <a:cs typeface="Times New Roman" charset="0"/>
              </a:endParaRPr>
            </a:p>
          </p:txBody>
        </p:sp>
        <p:sp>
          <p:nvSpPr>
            <p:cNvPr id="8" name="TextBox 7"/>
            <p:cNvSpPr txBox="1"/>
            <p:nvPr/>
          </p:nvSpPr>
          <p:spPr>
            <a:xfrm rot="16200000">
              <a:off x="119480" y="1344579"/>
              <a:ext cx="1744128" cy="326859"/>
            </a:xfrm>
            <a:prstGeom prst="rect">
              <a:avLst/>
            </a:prstGeom>
            <a:noFill/>
          </p:spPr>
          <p:txBody>
            <a:bodyPr wrap="square" rtlCol="0">
              <a:spAutoFit/>
            </a:bodyPr>
            <a:lstStyle/>
            <a:p>
              <a:pPr algn="ctr"/>
              <a:r>
                <a:rPr lang="en-US" sz="1200" b="1" spc="150" dirty="0">
                  <a:solidFill>
                    <a:schemeClr val="accent6">
                      <a:lumMod val="50000"/>
                    </a:schemeClr>
                  </a:solidFill>
                </a:rPr>
                <a:t>Development</a:t>
              </a:r>
            </a:p>
          </p:txBody>
        </p:sp>
        <p:sp>
          <p:nvSpPr>
            <p:cNvPr id="9" name="TextBox 8"/>
            <p:cNvSpPr txBox="1"/>
            <p:nvPr/>
          </p:nvSpPr>
          <p:spPr>
            <a:xfrm rot="5400000">
              <a:off x="7868980" y="1296817"/>
              <a:ext cx="1648607" cy="326859"/>
            </a:xfrm>
            <a:prstGeom prst="rect">
              <a:avLst/>
            </a:prstGeom>
            <a:noFill/>
          </p:spPr>
          <p:txBody>
            <a:bodyPr wrap="square" rtlCol="0">
              <a:spAutoFit/>
            </a:bodyPr>
            <a:lstStyle/>
            <a:p>
              <a:pPr algn="ctr"/>
              <a:r>
                <a:rPr lang="en-US" sz="1200" b="1" spc="150" dirty="0" smtClean="0">
                  <a:solidFill>
                    <a:schemeClr val="accent6">
                      <a:lumMod val="50000"/>
                    </a:schemeClr>
                  </a:solidFill>
                </a:rPr>
                <a:t>Management</a:t>
              </a:r>
              <a:endParaRPr lang="en-US" sz="1200" b="1" spc="150" dirty="0">
                <a:solidFill>
                  <a:schemeClr val="accent6">
                    <a:lumMod val="50000"/>
                  </a:schemeClr>
                </a:solidFill>
              </a:endParaRPr>
            </a:p>
          </p:txBody>
        </p:sp>
        <p:sp>
          <p:nvSpPr>
            <p:cNvPr id="10" name="Flowchart: Magnetic Disk 36"/>
            <p:cNvSpPr/>
            <p:nvPr/>
          </p:nvSpPr>
          <p:spPr bwMode="auto">
            <a:xfrm>
              <a:off x="7010400" y="5191125"/>
              <a:ext cx="381000" cy="533400"/>
            </a:xfrm>
            <a:prstGeom prst="flowChartMagneticDisk">
              <a:avLst/>
            </a:prstGeom>
            <a:solidFill>
              <a:srgbClr val="339933"/>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a:p>
          </p:txBody>
        </p:sp>
        <p:cxnSp>
          <p:nvCxnSpPr>
            <p:cNvPr id="11" name="Straight Arrow Connector 10"/>
            <p:cNvCxnSpPr>
              <a:stCxn id="53" idx="0"/>
              <a:endCxn id="55" idx="1"/>
            </p:cNvCxnSpPr>
            <p:nvPr/>
          </p:nvCxnSpPr>
          <p:spPr>
            <a:xfrm flipV="1">
              <a:off x="5990628" y="4847322"/>
              <a:ext cx="499071" cy="333623"/>
            </a:xfrm>
            <a:prstGeom prst="straightConnector1">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cxnSp>
          <p:nvCxnSpPr>
            <p:cNvPr id="12" name="Straight Arrow Connector 11"/>
            <p:cNvCxnSpPr>
              <a:stCxn id="54" idx="0"/>
              <a:endCxn id="55" idx="1"/>
            </p:cNvCxnSpPr>
            <p:nvPr/>
          </p:nvCxnSpPr>
          <p:spPr>
            <a:xfrm flipH="1" flipV="1">
              <a:off x="6489699" y="4847322"/>
              <a:ext cx="115951" cy="353328"/>
            </a:xfrm>
            <a:prstGeom prst="straightConnector1">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cxnSp>
          <p:nvCxnSpPr>
            <p:cNvPr id="13" name="Straight Arrow Connector 12"/>
            <p:cNvCxnSpPr>
              <a:stCxn id="10" idx="1"/>
              <a:endCxn id="55" idx="1"/>
            </p:cNvCxnSpPr>
            <p:nvPr/>
          </p:nvCxnSpPr>
          <p:spPr>
            <a:xfrm flipH="1" flipV="1">
              <a:off x="6489699" y="4847322"/>
              <a:ext cx="711201" cy="343803"/>
            </a:xfrm>
            <a:prstGeom prst="straightConnector1">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grpSp>
    </p:spTree>
    <p:extLst>
      <p:ext uri="{BB962C8B-B14F-4D97-AF65-F5344CB8AC3E}">
        <p14:creationId xmlns:p14="http://schemas.microsoft.com/office/powerpoint/2010/main" val="1715373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for Strategic </a:t>
            </a:r>
            <a:r>
              <a:rPr lang="en-US" dirty="0" smtClean="0"/>
              <a:t>Interoperability</a:t>
            </a:r>
            <a:endParaRPr lang="en-US" dirty="0"/>
          </a:p>
        </p:txBody>
      </p:sp>
      <p:grpSp>
        <p:nvGrpSpPr>
          <p:cNvPr id="3" name="Content Placeholder 3"/>
          <p:cNvGrpSpPr>
            <a:grpSpLocks noGrp="1"/>
          </p:cNvGrpSpPr>
          <p:nvPr/>
        </p:nvGrpSpPr>
        <p:grpSpPr>
          <a:xfrm>
            <a:off x="1898374" y="4283765"/>
            <a:ext cx="6539947" cy="2430032"/>
            <a:chOff x="76200" y="526815"/>
            <a:chExt cx="8991600" cy="5692194"/>
          </a:xfrm>
        </p:grpSpPr>
        <p:grpSp>
          <p:nvGrpSpPr>
            <p:cNvPr id="4" name="Group 95"/>
            <p:cNvGrpSpPr/>
            <p:nvPr/>
          </p:nvGrpSpPr>
          <p:grpSpPr>
            <a:xfrm>
              <a:off x="76200" y="526815"/>
              <a:ext cx="8991600" cy="5692194"/>
              <a:chOff x="76200" y="526815"/>
              <a:chExt cx="8991600" cy="5692194"/>
            </a:xfrm>
          </p:grpSpPr>
          <p:sp>
            <p:nvSpPr>
              <p:cNvPr id="14" name="Rectangle 13"/>
              <p:cNvSpPr/>
              <p:nvPr/>
            </p:nvSpPr>
            <p:spPr>
              <a:xfrm>
                <a:off x="762000" y="526815"/>
                <a:ext cx="8153400" cy="3915011"/>
              </a:xfrm>
              <a:prstGeom prst="rect">
                <a:avLst/>
              </a:prstGeom>
              <a:solidFill>
                <a:schemeClr val="accent6">
                  <a:lumMod val="60000"/>
                  <a:lumOff val="40000"/>
                </a:schemeClr>
              </a:solidFill>
              <a:effectLst>
                <a:outerShdw blurRad="40000" dist="23000" dir="5400000" rotWithShape="0">
                  <a:srgbClr val="000000">
                    <a:alpha val="35000"/>
                  </a:srgbClr>
                </a:outerShdw>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grpSp>
            <p:nvGrpSpPr>
              <p:cNvPr id="5" name="Group 94"/>
              <p:cNvGrpSpPr/>
              <p:nvPr/>
            </p:nvGrpSpPr>
            <p:grpSpPr>
              <a:xfrm>
                <a:off x="76200" y="914400"/>
                <a:ext cx="8991600" cy="5304609"/>
                <a:chOff x="76200" y="914400"/>
                <a:chExt cx="8991600" cy="5304609"/>
              </a:xfrm>
            </p:grpSpPr>
            <p:sp>
              <p:nvSpPr>
                <p:cNvPr id="16" name="TextBox 15"/>
                <p:cNvSpPr txBox="1">
                  <a:spLocks noChangeArrowheads="1"/>
                </p:cNvSpPr>
                <p:nvPr/>
              </p:nvSpPr>
              <p:spPr bwMode="auto">
                <a:xfrm>
                  <a:off x="5155743" y="5714345"/>
                  <a:ext cx="3114589" cy="504664"/>
                </a:xfrm>
                <a:prstGeom prst="rect">
                  <a:avLst/>
                </a:prstGeom>
                <a:noFill/>
                <a:ln w="9525">
                  <a:noFill/>
                  <a:miter lim="800000"/>
                  <a:headEnd/>
                  <a:tailEnd/>
                </a:ln>
              </p:spPr>
              <p:txBody>
                <a:bodyPr wrap="none">
                  <a:prstTxWarp prst="textNoShape">
                    <a:avLst/>
                  </a:prstTxWarp>
                  <a:spAutoFit/>
                </a:bodyPr>
                <a:lstStyle>
                  <a:defPPr>
                    <a:defRPr lang="en-US"/>
                  </a:defPPr>
                  <a:lvl1pPr algn="l" rtl="0" fontAlgn="base">
                    <a:spcBef>
                      <a:spcPct val="0"/>
                    </a:spcBef>
                    <a:spcAft>
                      <a:spcPct val="0"/>
                    </a:spcAft>
                    <a:defRPr sz="2400" kern="1200">
                      <a:solidFill>
                        <a:schemeClr val="tx1"/>
                      </a:solidFill>
                      <a:latin typeface="Arial" charset="0"/>
                      <a:ea typeface="Times New Roman" charset="0"/>
                      <a:cs typeface="Times New Roman" charset="0"/>
                    </a:defRPr>
                  </a:lvl1pPr>
                  <a:lvl2pPr marL="457200" algn="l" rtl="0" fontAlgn="base">
                    <a:spcBef>
                      <a:spcPct val="0"/>
                    </a:spcBef>
                    <a:spcAft>
                      <a:spcPct val="0"/>
                    </a:spcAft>
                    <a:defRPr sz="2400" kern="1200">
                      <a:solidFill>
                        <a:schemeClr val="tx1"/>
                      </a:solidFill>
                      <a:latin typeface="Arial" charset="0"/>
                      <a:ea typeface="Times New Roman" charset="0"/>
                      <a:cs typeface="Times New Roman" charset="0"/>
                    </a:defRPr>
                  </a:lvl2pPr>
                  <a:lvl3pPr marL="914400" algn="l" rtl="0" fontAlgn="base">
                    <a:spcBef>
                      <a:spcPct val="0"/>
                    </a:spcBef>
                    <a:spcAft>
                      <a:spcPct val="0"/>
                    </a:spcAft>
                    <a:defRPr sz="2400" kern="1200">
                      <a:solidFill>
                        <a:schemeClr val="tx1"/>
                      </a:solidFill>
                      <a:latin typeface="Arial" charset="0"/>
                      <a:ea typeface="Times New Roman" charset="0"/>
                      <a:cs typeface="Times New Roman" charset="0"/>
                    </a:defRPr>
                  </a:lvl3pPr>
                  <a:lvl4pPr marL="1371600" algn="l" rtl="0" fontAlgn="base">
                    <a:spcBef>
                      <a:spcPct val="0"/>
                    </a:spcBef>
                    <a:spcAft>
                      <a:spcPct val="0"/>
                    </a:spcAft>
                    <a:defRPr sz="2400" kern="1200">
                      <a:solidFill>
                        <a:schemeClr val="tx1"/>
                      </a:solidFill>
                      <a:latin typeface="Arial" charset="0"/>
                      <a:ea typeface="Times New Roman" charset="0"/>
                      <a:cs typeface="Times New Roman" charset="0"/>
                    </a:defRPr>
                  </a:lvl4pPr>
                  <a:lvl5pPr marL="1828800" algn="l" rtl="0" fontAlgn="base">
                    <a:spcBef>
                      <a:spcPct val="0"/>
                    </a:spcBef>
                    <a:spcAft>
                      <a:spcPct val="0"/>
                    </a:spcAft>
                    <a:defRPr sz="2400" kern="1200">
                      <a:solidFill>
                        <a:schemeClr val="tx1"/>
                      </a:solidFill>
                      <a:latin typeface="Arial" charset="0"/>
                      <a:ea typeface="Times New Roman" charset="0"/>
                      <a:cs typeface="Times New Roman" charset="0"/>
                    </a:defRPr>
                  </a:lvl5pPr>
                  <a:lvl6pPr marL="2286000" algn="l" defTabSz="457200" rtl="0" eaLnBrk="1" latinLnBrk="0" hangingPunct="1">
                    <a:defRPr sz="2400" kern="1200">
                      <a:solidFill>
                        <a:schemeClr val="tx1"/>
                      </a:solidFill>
                      <a:latin typeface="Arial" charset="0"/>
                      <a:ea typeface="Times New Roman" charset="0"/>
                      <a:cs typeface="Times New Roman" charset="0"/>
                    </a:defRPr>
                  </a:lvl6pPr>
                  <a:lvl7pPr marL="2743200" algn="l" defTabSz="457200" rtl="0" eaLnBrk="1" latinLnBrk="0" hangingPunct="1">
                    <a:defRPr sz="2400" kern="1200">
                      <a:solidFill>
                        <a:schemeClr val="tx1"/>
                      </a:solidFill>
                      <a:latin typeface="Arial" charset="0"/>
                      <a:ea typeface="Times New Roman" charset="0"/>
                      <a:cs typeface="Times New Roman" charset="0"/>
                    </a:defRPr>
                  </a:lvl7pPr>
                  <a:lvl8pPr marL="3200400" algn="l" defTabSz="457200" rtl="0" eaLnBrk="1" latinLnBrk="0" hangingPunct="1">
                    <a:defRPr sz="2400" kern="1200">
                      <a:solidFill>
                        <a:schemeClr val="tx1"/>
                      </a:solidFill>
                      <a:latin typeface="Arial" charset="0"/>
                      <a:ea typeface="Times New Roman" charset="0"/>
                      <a:cs typeface="Times New Roman" charset="0"/>
                    </a:defRPr>
                  </a:lvl8pPr>
                  <a:lvl9pPr marL="3657600" algn="l" defTabSz="457200" rtl="0" eaLnBrk="1" latinLnBrk="0" hangingPunct="1">
                    <a:defRPr sz="2400" kern="1200">
                      <a:solidFill>
                        <a:schemeClr val="tx1"/>
                      </a:solidFill>
                      <a:latin typeface="Arial" charset="0"/>
                      <a:ea typeface="Times New Roman" charset="0"/>
                      <a:cs typeface="Times New Roman" charset="0"/>
                    </a:defRPr>
                  </a:lvl9pPr>
                </a:lstStyle>
                <a:p>
                  <a:pPr algn="ctr"/>
                  <a:r>
                    <a:rPr lang="en-US" sz="800" dirty="0"/>
                    <a:t>Remote </a:t>
                  </a:r>
                  <a:r>
                    <a:rPr lang="en-US" sz="800" dirty="0" smtClean="0"/>
                    <a:t>Services, Applications, Data Sources</a:t>
                  </a:r>
                  <a:endParaRPr lang="en-US" sz="800" dirty="0"/>
                </a:p>
              </p:txBody>
            </p:sp>
            <p:grpSp>
              <p:nvGrpSpPr>
                <p:cNvPr id="15" name="Group 92"/>
                <p:cNvGrpSpPr/>
                <p:nvPr/>
              </p:nvGrpSpPr>
              <p:grpSpPr>
                <a:xfrm>
                  <a:off x="2362200" y="4114800"/>
                  <a:ext cx="4775199" cy="1869366"/>
                  <a:chOff x="2362200" y="4114800"/>
                  <a:chExt cx="4775199" cy="1869366"/>
                </a:xfrm>
              </p:grpSpPr>
              <p:sp>
                <p:nvSpPr>
                  <p:cNvPr id="53" name="Oval 52"/>
                  <p:cNvSpPr/>
                  <p:nvPr/>
                </p:nvSpPr>
                <p:spPr bwMode="auto">
                  <a:xfrm>
                    <a:off x="5723928" y="5180945"/>
                    <a:ext cx="533400" cy="533400"/>
                  </a:xfrm>
                  <a:prstGeom prst="ellipse">
                    <a:avLst/>
                  </a:prstGeom>
                  <a:solidFill>
                    <a:srgbClr val="0033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sz="800" dirty="0"/>
                  </a:p>
                </p:txBody>
              </p:sp>
              <p:sp>
                <p:nvSpPr>
                  <p:cNvPr id="54" name="Oval 53"/>
                  <p:cNvSpPr/>
                  <p:nvPr/>
                </p:nvSpPr>
                <p:spPr bwMode="auto">
                  <a:xfrm>
                    <a:off x="6338950" y="5200650"/>
                    <a:ext cx="533400" cy="533400"/>
                  </a:xfrm>
                  <a:prstGeom prst="ellipse">
                    <a:avLst/>
                  </a:prstGeom>
                  <a:solidFill>
                    <a:srgbClr val="0066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pPr>
                    <a:endParaRPr lang="en-US" sz="800" dirty="0"/>
                  </a:p>
                </p:txBody>
              </p:sp>
              <p:sp>
                <p:nvSpPr>
                  <p:cNvPr id="55" name="Cloud 54"/>
                  <p:cNvSpPr/>
                  <p:nvPr/>
                </p:nvSpPr>
                <p:spPr bwMode="auto">
                  <a:xfrm>
                    <a:off x="5841999" y="4349622"/>
                    <a:ext cx="1295400" cy="498231"/>
                  </a:xfrm>
                  <a:prstGeom prst="cloud">
                    <a:avLst/>
                  </a:prstGeom>
                  <a:solidFill>
                    <a:schemeClr val="bg1"/>
                  </a:solidFill>
                  <a:ln>
                    <a:solidFill>
                      <a:schemeClr val="bg2"/>
                    </a:solid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dirty="0">
                        <a:solidFill>
                          <a:schemeClr val="tx1"/>
                        </a:solidFill>
                        <a:ea typeface="Times New Roman" charset="0"/>
                        <a:cs typeface="Times New Roman" charset="0"/>
                      </a:rPr>
                      <a:t>Internet</a:t>
                    </a:r>
                  </a:p>
                </p:txBody>
              </p:sp>
              <p:sp>
                <p:nvSpPr>
                  <p:cNvPr id="56" name="Oval 55"/>
                  <p:cNvSpPr/>
                  <p:nvPr/>
                </p:nvSpPr>
                <p:spPr bwMode="auto">
                  <a:xfrm>
                    <a:off x="3200400" y="4670453"/>
                    <a:ext cx="533400" cy="533400"/>
                  </a:xfrm>
                  <a:prstGeom prst="ellipse">
                    <a:avLst/>
                  </a:prstGeom>
                  <a:solidFill>
                    <a:srgbClr val="0066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57" name="Oval 56"/>
                  <p:cNvSpPr/>
                  <p:nvPr/>
                </p:nvSpPr>
                <p:spPr bwMode="auto">
                  <a:xfrm>
                    <a:off x="2362200" y="4670453"/>
                    <a:ext cx="533400" cy="533400"/>
                  </a:xfrm>
                  <a:prstGeom prst="ellipse">
                    <a:avLst/>
                  </a:prstGeom>
                  <a:solidFill>
                    <a:srgbClr val="003300"/>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a:p>
                </p:txBody>
              </p:sp>
              <p:sp>
                <p:nvSpPr>
                  <p:cNvPr id="58" name="Flowchart: Magnetic Disk 36"/>
                  <p:cNvSpPr/>
                  <p:nvPr/>
                </p:nvSpPr>
                <p:spPr bwMode="auto">
                  <a:xfrm>
                    <a:off x="4191000" y="4670453"/>
                    <a:ext cx="381000" cy="533400"/>
                  </a:xfrm>
                  <a:prstGeom prst="flowChartMagneticDisk">
                    <a:avLst/>
                  </a:prstGeom>
                  <a:solidFill>
                    <a:srgbClr val="339933"/>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a:p>
                </p:txBody>
              </p:sp>
              <p:sp>
                <p:nvSpPr>
                  <p:cNvPr id="59" name="TextBox 58"/>
                  <p:cNvSpPr txBox="1">
                    <a:spLocks noChangeArrowheads="1"/>
                  </p:cNvSpPr>
                  <p:nvPr/>
                </p:nvSpPr>
                <p:spPr bwMode="auto">
                  <a:xfrm>
                    <a:off x="2464404" y="5191125"/>
                    <a:ext cx="1175133" cy="793041"/>
                  </a:xfrm>
                  <a:prstGeom prst="rect">
                    <a:avLst/>
                  </a:prstGeom>
                  <a:noFill/>
                  <a:ln w="9525">
                    <a:noFill/>
                    <a:miter lim="800000"/>
                    <a:headEnd/>
                    <a:tailEnd/>
                  </a:ln>
                </p:spPr>
                <p:txBody>
                  <a:bodyPr wrap="none">
                    <a:prstTxWarp prst="textNoShape">
                      <a:avLst/>
                    </a:prstTxWarp>
                    <a:spAutoFit/>
                  </a:bodyPr>
                  <a:lstStyle>
                    <a:defPPr>
                      <a:defRPr lang="en-US"/>
                    </a:defPPr>
                    <a:lvl1pPr algn="l" rtl="0" fontAlgn="base">
                      <a:spcBef>
                        <a:spcPct val="0"/>
                      </a:spcBef>
                      <a:spcAft>
                        <a:spcPct val="0"/>
                      </a:spcAft>
                      <a:defRPr sz="2400" kern="1200">
                        <a:solidFill>
                          <a:schemeClr val="tx1"/>
                        </a:solidFill>
                        <a:latin typeface="Arial" charset="0"/>
                        <a:ea typeface="Times New Roman" charset="0"/>
                        <a:cs typeface="Times New Roman" charset="0"/>
                      </a:defRPr>
                    </a:lvl1pPr>
                    <a:lvl2pPr marL="457200" algn="l" rtl="0" fontAlgn="base">
                      <a:spcBef>
                        <a:spcPct val="0"/>
                      </a:spcBef>
                      <a:spcAft>
                        <a:spcPct val="0"/>
                      </a:spcAft>
                      <a:defRPr sz="2400" kern="1200">
                        <a:solidFill>
                          <a:schemeClr val="tx1"/>
                        </a:solidFill>
                        <a:latin typeface="Arial" charset="0"/>
                        <a:ea typeface="Times New Roman" charset="0"/>
                        <a:cs typeface="Times New Roman" charset="0"/>
                      </a:defRPr>
                    </a:lvl2pPr>
                    <a:lvl3pPr marL="914400" algn="l" rtl="0" fontAlgn="base">
                      <a:spcBef>
                        <a:spcPct val="0"/>
                      </a:spcBef>
                      <a:spcAft>
                        <a:spcPct val="0"/>
                      </a:spcAft>
                      <a:defRPr sz="2400" kern="1200">
                        <a:solidFill>
                          <a:schemeClr val="tx1"/>
                        </a:solidFill>
                        <a:latin typeface="Arial" charset="0"/>
                        <a:ea typeface="Times New Roman" charset="0"/>
                        <a:cs typeface="Times New Roman" charset="0"/>
                      </a:defRPr>
                    </a:lvl3pPr>
                    <a:lvl4pPr marL="1371600" algn="l" rtl="0" fontAlgn="base">
                      <a:spcBef>
                        <a:spcPct val="0"/>
                      </a:spcBef>
                      <a:spcAft>
                        <a:spcPct val="0"/>
                      </a:spcAft>
                      <a:defRPr sz="2400" kern="1200">
                        <a:solidFill>
                          <a:schemeClr val="tx1"/>
                        </a:solidFill>
                        <a:latin typeface="Arial" charset="0"/>
                        <a:ea typeface="Times New Roman" charset="0"/>
                        <a:cs typeface="Times New Roman" charset="0"/>
                      </a:defRPr>
                    </a:lvl4pPr>
                    <a:lvl5pPr marL="1828800" algn="l" rtl="0" fontAlgn="base">
                      <a:spcBef>
                        <a:spcPct val="0"/>
                      </a:spcBef>
                      <a:spcAft>
                        <a:spcPct val="0"/>
                      </a:spcAft>
                      <a:defRPr sz="2400" kern="1200">
                        <a:solidFill>
                          <a:schemeClr val="tx1"/>
                        </a:solidFill>
                        <a:latin typeface="Arial" charset="0"/>
                        <a:ea typeface="Times New Roman" charset="0"/>
                        <a:cs typeface="Times New Roman" charset="0"/>
                      </a:defRPr>
                    </a:lvl5pPr>
                    <a:lvl6pPr marL="2286000" algn="l" defTabSz="457200" rtl="0" eaLnBrk="1" latinLnBrk="0" hangingPunct="1">
                      <a:defRPr sz="2400" kern="1200">
                        <a:solidFill>
                          <a:schemeClr val="tx1"/>
                        </a:solidFill>
                        <a:latin typeface="Arial" charset="0"/>
                        <a:ea typeface="Times New Roman" charset="0"/>
                        <a:cs typeface="Times New Roman" charset="0"/>
                      </a:defRPr>
                    </a:lvl6pPr>
                    <a:lvl7pPr marL="2743200" algn="l" defTabSz="457200" rtl="0" eaLnBrk="1" latinLnBrk="0" hangingPunct="1">
                      <a:defRPr sz="2400" kern="1200">
                        <a:solidFill>
                          <a:schemeClr val="tx1"/>
                        </a:solidFill>
                        <a:latin typeface="Arial" charset="0"/>
                        <a:ea typeface="Times New Roman" charset="0"/>
                        <a:cs typeface="Times New Roman" charset="0"/>
                      </a:defRPr>
                    </a:lvl7pPr>
                    <a:lvl8pPr marL="3200400" algn="l" defTabSz="457200" rtl="0" eaLnBrk="1" latinLnBrk="0" hangingPunct="1">
                      <a:defRPr sz="2400" kern="1200">
                        <a:solidFill>
                          <a:schemeClr val="tx1"/>
                        </a:solidFill>
                        <a:latin typeface="Arial" charset="0"/>
                        <a:ea typeface="Times New Roman" charset="0"/>
                        <a:cs typeface="Times New Roman" charset="0"/>
                      </a:defRPr>
                    </a:lvl8pPr>
                    <a:lvl9pPr marL="3657600" algn="l" defTabSz="457200" rtl="0" eaLnBrk="1" latinLnBrk="0" hangingPunct="1">
                      <a:defRPr sz="2400" kern="1200">
                        <a:solidFill>
                          <a:schemeClr val="tx1"/>
                        </a:solidFill>
                        <a:latin typeface="Arial" charset="0"/>
                        <a:ea typeface="Times New Roman" charset="0"/>
                        <a:cs typeface="Times New Roman" charset="0"/>
                      </a:defRPr>
                    </a:lvl9pPr>
                  </a:lstStyle>
                  <a:p>
                    <a:pPr algn="ctr"/>
                    <a:r>
                      <a:rPr lang="en-US" sz="800" dirty="0" smtClean="0"/>
                      <a:t>Local Services</a:t>
                    </a:r>
                    <a:br>
                      <a:rPr lang="en-US" sz="800" dirty="0" smtClean="0"/>
                    </a:br>
                    <a:r>
                      <a:rPr lang="en-US" sz="800" dirty="0" smtClean="0"/>
                      <a:t>&amp; Applications</a:t>
                    </a:r>
                    <a:endParaRPr lang="en-US" sz="800" dirty="0"/>
                  </a:p>
                </p:txBody>
              </p:sp>
              <p:sp>
                <p:nvSpPr>
                  <p:cNvPr id="60" name="TextBox 59"/>
                  <p:cNvSpPr txBox="1">
                    <a:spLocks noChangeArrowheads="1"/>
                  </p:cNvSpPr>
                  <p:nvPr/>
                </p:nvSpPr>
                <p:spPr bwMode="auto">
                  <a:xfrm>
                    <a:off x="3827611" y="5200650"/>
                    <a:ext cx="1113424" cy="504664"/>
                  </a:xfrm>
                  <a:prstGeom prst="rect">
                    <a:avLst/>
                  </a:prstGeom>
                  <a:noFill/>
                  <a:ln w="9525">
                    <a:noFill/>
                    <a:miter lim="800000"/>
                    <a:headEnd/>
                    <a:tailEnd/>
                  </a:ln>
                </p:spPr>
                <p:txBody>
                  <a:bodyPr wrap="none">
                    <a:prstTxWarp prst="textNoShape">
                      <a:avLst/>
                    </a:prstTxWarp>
                    <a:spAutoFit/>
                  </a:bodyPr>
                  <a:lstStyle>
                    <a:defPPr>
                      <a:defRPr lang="en-US"/>
                    </a:defPPr>
                    <a:lvl1pPr algn="l" rtl="0" fontAlgn="base">
                      <a:spcBef>
                        <a:spcPct val="0"/>
                      </a:spcBef>
                      <a:spcAft>
                        <a:spcPct val="0"/>
                      </a:spcAft>
                      <a:defRPr sz="2400" kern="1200">
                        <a:solidFill>
                          <a:schemeClr val="tx1"/>
                        </a:solidFill>
                        <a:latin typeface="Arial" charset="0"/>
                        <a:ea typeface="Times New Roman" charset="0"/>
                        <a:cs typeface="Times New Roman" charset="0"/>
                      </a:defRPr>
                    </a:lvl1pPr>
                    <a:lvl2pPr marL="457200" algn="l" rtl="0" fontAlgn="base">
                      <a:spcBef>
                        <a:spcPct val="0"/>
                      </a:spcBef>
                      <a:spcAft>
                        <a:spcPct val="0"/>
                      </a:spcAft>
                      <a:defRPr sz="2400" kern="1200">
                        <a:solidFill>
                          <a:schemeClr val="tx1"/>
                        </a:solidFill>
                        <a:latin typeface="Arial" charset="0"/>
                        <a:ea typeface="Times New Roman" charset="0"/>
                        <a:cs typeface="Times New Roman" charset="0"/>
                      </a:defRPr>
                    </a:lvl2pPr>
                    <a:lvl3pPr marL="914400" algn="l" rtl="0" fontAlgn="base">
                      <a:spcBef>
                        <a:spcPct val="0"/>
                      </a:spcBef>
                      <a:spcAft>
                        <a:spcPct val="0"/>
                      </a:spcAft>
                      <a:defRPr sz="2400" kern="1200">
                        <a:solidFill>
                          <a:schemeClr val="tx1"/>
                        </a:solidFill>
                        <a:latin typeface="Arial" charset="0"/>
                        <a:ea typeface="Times New Roman" charset="0"/>
                        <a:cs typeface="Times New Roman" charset="0"/>
                      </a:defRPr>
                    </a:lvl3pPr>
                    <a:lvl4pPr marL="1371600" algn="l" rtl="0" fontAlgn="base">
                      <a:spcBef>
                        <a:spcPct val="0"/>
                      </a:spcBef>
                      <a:spcAft>
                        <a:spcPct val="0"/>
                      </a:spcAft>
                      <a:defRPr sz="2400" kern="1200">
                        <a:solidFill>
                          <a:schemeClr val="tx1"/>
                        </a:solidFill>
                        <a:latin typeface="Arial" charset="0"/>
                        <a:ea typeface="Times New Roman" charset="0"/>
                        <a:cs typeface="Times New Roman" charset="0"/>
                      </a:defRPr>
                    </a:lvl4pPr>
                    <a:lvl5pPr marL="1828800" algn="l" rtl="0" fontAlgn="base">
                      <a:spcBef>
                        <a:spcPct val="0"/>
                      </a:spcBef>
                      <a:spcAft>
                        <a:spcPct val="0"/>
                      </a:spcAft>
                      <a:defRPr sz="2400" kern="1200">
                        <a:solidFill>
                          <a:schemeClr val="tx1"/>
                        </a:solidFill>
                        <a:latin typeface="Arial" charset="0"/>
                        <a:ea typeface="Times New Roman" charset="0"/>
                        <a:cs typeface="Times New Roman" charset="0"/>
                      </a:defRPr>
                    </a:lvl5pPr>
                    <a:lvl6pPr marL="2286000" algn="l" defTabSz="457200" rtl="0" eaLnBrk="1" latinLnBrk="0" hangingPunct="1">
                      <a:defRPr sz="2400" kern="1200">
                        <a:solidFill>
                          <a:schemeClr val="tx1"/>
                        </a:solidFill>
                        <a:latin typeface="Arial" charset="0"/>
                        <a:ea typeface="Times New Roman" charset="0"/>
                        <a:cs typeface="Times New Roman" charset="0"/>
                      </a:defRPr>
                    </a:lvl6pPr>
                    <a:lvl7pPr marL="2743200" algn="l" defTabSz="457200" rtl="0" eaLnBrk="1" latinLnBrk="0" hangingPunct="1">
                      <a:defRPr sz="2400" kern="1200">
                        <a:solidFill>
                          <a:schemeClr val="tx1"/>
                        </a:solidFill>
                        <a:latin typeface="Arial" charset="0"/>
                        <a:ea typeface="Times New Roman" charset="0"/>
                        <a:cs typeface="Times New Roman" charset="0"/>
                      </a:defRPr>
                    </a:lvl7pPr>
                    <a:lvl8pPr marL="3200400" algn="l" defTabSz="457200" rtl="0" eaLnBrk="1" latinLnBrk="0" hangingPunct="1">
                      <a:defRPr sz="2400" kern="1200">
                        <a:solidFill>
                          <a:schemeClr val="tx1"/>
                        </a:solidFill>
                        <a:latin typeface="Arial" charset="0"/>
                        <a:ea typeface="Times New Roman" charset="0"/>
                        <a:cs typeface="Times New Roman" charset="0"/>
                      </a:defRPr>
                    </a:lvl8pPr>
                    <a:lvl9pPr marL="3657600" algn="l" defTabSz="457200" rtl="0" eaLnBrk="1" latinLnBrk="0" hangingPunct="1">
                      <a:defRPr sz="2400" kern="1200">
                        <a:solidFill>
                          <a:schemeClr val="tx1"/>
                        </a:solidFill>
                        <a:latin typeface="Arial" charset="0"/>
                        <a:ea typeface="Times New Roman" charset="0"/>
                        <a:cs typeface="Times New Roman" charset="0"/>
                      </a:defRPr>
                    </a:lvl9pPr>
                  </a:lstStyle>
                  <a:p>
                    <a:pPr algn="ctr"/>
                    <a:r>
                      <a:rPr lang="en-US" sz="800" dirty="0" smtClean="0"/>
                      <a:t>Data Sources</a:t>
                    </a:r>
                    <a:endParaRPr lang="en-US" sz="800" dirty="0"/>
                  </a:p>
                </p:txBody>
              </p:sp>
              <p:cxnSp>
                <p:nvCxnSpPr>
                  <p:cNvPr id="61" name="Elbow Connector 60"/>
                  <p:cNvCxnSpPr>
                    <a:cxnSpLocks noChangeShapeType="1"/>
                  </p:cNvCxnSpPr>
                  <p:nvPr/>
                </p:nvCxnSpPr>
                <p:spPr bwMode="auto">
                  <a:xfrm rot="5400000" flipH="1" flipV="1">
                    <a:off x="6326981" y="4277519"/>
                    <a:ext cx="327025" cy="1588"/>
                  </a:xfrm>
                  <a:prstGeom prst="bentConnector3">
                    <a:avLst>
                      <a:gd name="adj1" fmla="val 50000"/>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cxnSp>
                <p:nvCxnSpPr>
                  <p:cNvPr id="62" name="Elbow Connector 61"/>
                  <p:cNvCxnSpPr>
                    <a:cxnSpLocks noChangeShapeType="1"/>
                  </p:cNvCxnSpPr>
                  <p:nvPr/>
                </p:nvCxnSpPr>
                <p:spPr bwMode="auto">
                  <a:xfrm rot="5400000" flipH="1" flipV="1">
                    <a:off x="3190081" y="4393407"/>
                    <a:ext cx="555625" cy="1588"/>
                  </a:xfrm>
                  <a:prstGeom prst="bentConnector3">
                    <a:avLst>
                      <a:gd name="adj1" fmla="val 50000"/>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cxnSp>
                <p:nvCxnSpPr>
                  <p:cNvPr id="63" name="Elbow Connector 62"/>
                  <p:cNvCxnSpPr>
                    <a:cxnSpLocks noChangeShapeType="1"/>
                  </p:cNvCxnSpPr>
                  <p:nvPr/>
                </p:nvCxnSpPr>
                <p:spPr bwMode="auto">
                  <a:xfrm rot="5400000" flipH="1" flipV="1">
                    <a:off x="2351881" y="4393407"/>
                    <a:ext cx="555625" cy="1588"/>
                  </a:xfrm>
                  <a:prstGeom prst="bentConnector3">
                    <a:avLst>
                      <a:gd name="adj1" fmla="val 50000"/>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cxnSp>
                <p:nvCxnSpPr>
                  <p:cNvPr id="64" name="Elbow Connector 63"/>
                  <p:cNvCxnSpPr>
                    <a:cxnSpLocks noChangeShapeType="1"/>
                  </p:cNvCxnSpPr>
                  <p:nvPr/>
                </p:nvCxnSpPr>
                <p:spPr bwMode="auto">
                  <a:xfrm rot="5400000" flipH="1" flipV="1">
                    <a:off x="4104481" y="4393407"/>
                    <a:ext cx="555625" cy="1588"/>
                  </a:xfrm>
                  <a:prstGeom prst="bentConnector3">
                    <a:avLst>
                      <a:gd name="adj1" fmla="val 50000"/>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grpSp>
            <p:grpSp>
              <p:nvGrpSpPr>
                <p:cNvPr id="17" name="Group 93"/>
                <p:cNvGrpSpPr/>
                <p:nvPr/>
              </p:nvGrpSpPr>
              <p:grpSpPr>
                <a:xfrm>
                  <a:off x="76200" y="914400"/>
                  <a:ext cx="8991600" cy="3200400"/>
                  <a:chOff x="76200" y="914400"/>
                  <a:chExt cx="8991600" cy="3200400"/>
                </a:xfrm>
              </p:grpSpPr>
              <p:sp>
                <p:nvSpPr>
                  <p:cNvPr id="19" name="Rectangle 18"/>
                  <p:cNvSpPr/>
                  <p:nvPr/>
                </p:nvSpPr>
                <p:spPr>
                  <a:xfrm>
                    <a:off x="609600" y="2286000"/>
                    <a:ext cx="7924800" cy="1447800"/>
                  </a:xfrm>
                  <a:prstGeom prst="rect">
                    <a:avLst/>
                  </a:prstGeom>
                  <a:solidFill>
                    <a:srgbClr val="C90C23"/>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r>
                      <a:rPr lang="en-US" sz="800" b="1" dirty="0"/>
                      <a:t>Enterprise Service Bus</a:t>
                    </a:r>
                  </a:p>
                </p:txBody>
              </p:sp>
              <p:sp>
                <p:nvSpPr>
                  <p:cNvPr id="20" name="Rectangle 19"/>
                  <p:cNvSpPr/>
                  <p:nvPr/>
                </p:nvSpPr>
                <p:spPr>
                  <a:xfrm>
                    <a:off x="2590800" y="3276600"/>
                    <a:ext cx="3962400" cy="304800"/>
                  </a:xfrm>
                  <a:prstGeom prst="rect">
                    <a:avLst/>
                  </a:prstGeom>
                  <a:gradFill>
                    <a:gsLst>
                      <a:gs pos="0">
                        <a:srgbClr val="8488C4"/>
                      </a:gs>
                      <a:gs pos="53000">
                        <a:srgbClr val="D4DEFF"/>
                      </a:gs>
                      <a:gs pos="83000">
                        <a:srgbClr val="D4DEFF"/>
                      </a:gs>
                      <a:gs pos="100000">
                        <a:srgbClr val="96AB94"/>
                      </a:gs>
                    </a:gsLst>
                    <a:lin ang="16200000" scaled="0"/>
                  </a:gradFill>
                  <a:effectLst>
                    <a:outerShdw blurRad="50800" dist="38100" dir="2700000" algn="tl" rotWithShape="0">
                      <a:prstClr val="black">
                        <a:alpha val="40000"/>
                      </a:prstClr>
                    </a:outerShdw>
                  </a:effectLst>
                </p:spPr>
                <p:style>
                  <a:lnRef idx="0">
                    <a:schemeClr val="accent6"/>
                  </a:lnRef>
                  <a:fillRef idx="3">
                    <a:schemeClr val="accent6"/>
                  </a:fillRef>
                  <a:effectRef idx="3">
                    <a:schemeClr val="accent6"/>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r>
                      <a:rPr lang="en-US" sz="800" dirty="0">
                        <a:solidFill>
                          <a:srgbClr val="000000"/>
                        </a:solidFill>
                      </a:rPr>
                      <a:t>High Performance Database</a:t>
                    </a:r>
                  </a:p>
                </p:txBody>
              </p:sp>
              <p:grpSp>
                <p:nvGrpSpPr>
                  <p:cNvPr id="18" name="Group 7"/>
                  <p:cNvGrpSpPr>
                    <a:grpSpLocks/>
                  </p:cNvGrpSpPr>
                  <p:nvPr/>
                </p:nvGrpSpPr>
                <p:grpSpPr bwMode="auto">
                  <a:xfrm>
                    <a:off x="838200" y="3657600"/>
                    <a:ext cx="7467600" cy="457200"/>
                    <a:chOff x="838200" y="4572000"/>
                    <a:chExt cx="7467600" cy="457200"/>
                  </a:xfrm>
                </p:grpSpPr>
                <p:sp>
                  <p:nvSpPr>
                    <p:cNvPr id="42" name="Rectangle 28"/>
                    <p:cNvSpPr/>
                    <p:nvPr/>
                  </p:nvSpPr>
                  <p:spPr>
                    <a:xfrm>
                      <a:off x="25146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43" name="Rectangle 42"/>
                    <p:cNvSpPr/>
                    <p:nvPr/>
                  </p:nvSpPr>
                  <p:spPr>
                    <a:xfrm>
                      <a:off x="33528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44" name="Rectangle 43"/>
                    <p:cNvSpPr/>
                    <p:nvPr/>
                  </p:nvSpPr>
                  <p:spPr>
                    <a:xfrm>
                      <a:off x="42672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45" name="Rectangle 44"/>
                    <p:cNvSpPr/>
                    <p:nvPr/>
                  </p:nvSpPr>
                  <p:spPr>
                    <a:xfrm>
                      <a:off x="51054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46" name="Rectangle 45"/>
                    <p:cNvSpPr/>
                    <p:nvPr/>
                  </p:nvSpPr>
                  <p:spPr>
                    <a:xfrm>
                      <a:off x="637705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47" name="Rectangle 46"/>
                    <p:cNvSpPr/>
                    <p:nvPr/>
                  </p:nvSpPr>
                  <p:spPr>
                    <a:xfrm>
                      <a:off x="1912925"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48" name="Rectangle 47"/>
                    <p:cNvSpPr/>
                    <p:nvPr/>
                  </p:nvSpPr>
                  <p:spPr>
                    <a:xfrm>
                      <a:off x="13716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49" name="Rectangle 48"/>
                    <p:cNvSpPr/>
                    <p:nvPr/>
                  </p:nvSpPr>
                  <p:spPr>
                    <a:xfrm>
                      <a:off x="8382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50" name="Rectangle 49"/>
                    <p:cNvSpPr/>
                    <p:nvPr/>
                  </p:nvSpPr>
                  <p:spPr>
                    <a:xfrm>
                      <a:off x="70104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51" name="Rectangle 50"/>
                    <p:cNvSpPr/>
                    <p:nvPr/>
                  </p:nvSpPr>
                  <p:spPr>
                    <a:xfrm>
                      <a:off x="75438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52" name="Rectangle 51"/>
                    <p:cNvSpPr/>
                    <p:nvPr/>
                  </p:nvSpPr>
                  <p:spPr>
                    <a:xfrm>
                      <a:off x="8077200" y="4572000"/>
                      <a:ext cx="228600" cy="457200"/>
                    </a:xfrm>
                    <a:prstGeom prst="rect">
                      <a:avLst/>
                    </a:prstGeom>
                    <a:solidFill>
                      <a:srgbClr val="FFC000"/>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grpSp>
              <p:sp>
                <p:nvSpPr>
                  <p:cNvPr id="22" name="Rectangle 21"/>
                  <p:cNvSpPr/>
                  <p:nvPr/>
                </p:nvSpPr>
                <p:spPr>
                  <a:xfrm>
                    <a:off x="304800" y="2286000"/>
                    <a:ext cx="228600" cy="1447800"/>
                  </a:xfrm>
                  <a:prstGeom prst="rect">
                    <a:avLst/>
                  </a:prstGeom>
                  <a:solidFill>
                    <a:srgbClr val="C90C23"/>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23" name="Rectangle 22"/>
                  <p:cNvSpPr/>
                  <p:nvPr/>
                </p:nvSpPr>
                <p:spPr>
                  <a:xfrm>
                    <a:off x="76200" y="2286000"/>
                    <a:ext cx="152400" cy="1447800"/>
                  </a:xfrm>
                  <a:prstGeom prst="rect">
                    <a:avLst/>
                  </a:prstGeom>
                  <a:solidFill>
                    <a:srgbClr val="C90C23"/>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24" name="Rectangle 23"/>
                  <p:cNvSpPr/>
                  <p:nvPr/>
                </p:nvSpPr>
                <p:spPr>
                  <a:xfrm>
                    <a:off x="8610600" y="2286000"/>
                    <a:ext cx="228600" cy="1447800"/>
                  </a:xfrm>
                  <a:prstGeom prst="rect">
                    <a:avLst/>
                  </a:prstGeom>
                  <a:solidFill>
                    <a:srgbClr val="C90C23"/>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25" name="Rectangle 24"/>
                  <p:cNvSpPr/>
                  <p:nvPr/>
                </p:nvSpPr>
                <p:spPr>
                  <a:xfrm>
                    <a:off x="8915400" y="2286000"/>
                    <a:ext cx="152400" cy="1447800"/>
                  </a:xfrm>
                  <a:prstGeom prst="rect">
                    <a:avLst/>
                  </a:prstGeom>
                  <a:solidFill>
                    <a:srgbClr val="C90C23"/>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dirty="0"/>
                  </a:p>
                </p:txBody>
              </p:sp>
              <p:sp>
                <p:nvSpPr>
                  <p:cNvPr id="26" name="Rectangle 12"/>
                  <p:cNvSpPr/>
                  <p:nvPr/>
                </p:nvSpPr>
                <p:spPr>
                  <a:xfrm>
                    <a:off x="2226276" y="914400"/>
                    <a:ext cx="838200" cy="1828800"/>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eaVert"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dirty="0">
                        <a:solidFill>
                          <a:srgbClr val="000000"/>
                        </a:solidFill>
                        <a:ea typeface="Times New Roman" charset="0"/>
                        <a:cs typeface="Times New Roman" charset="0"/>
                      </a:rPr>
                      <a:t>Messaging and Transformations</a:t>
                    </a:r>
                  </a:p>
                </p:txBody>
              </p:sp>
              <p:sp>
                <p:nvSpPr>
                  <p:cNvPr id="27" name="Rectangle 26"/>
                  <p:cNvSpPr/>
                  <p:nvPr/>
                </p:nvSpPr>
                <p:spPr>
                  <a:xfrm>
                    <a:off x="3111511" y="914400"/>
                    <a:ext cx="838200" cy="1828800"/>
                  </a:xfrm>
                  <a:prstGeom prst="rect">
                    <a:avLst/>
                  </a:prstGeom>
                  <a:solidFill>
                    <a:schemeClr val="tx2">
                      <a:lumMod val="40000"/>
                      <a:lumOff val="60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eaVert"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dirty="0" smtClean="0">
                        <a:solidFill>
                          <a:srgbClr val="000000"/>
                        </a:solidFill>
                        <a:ea typeface="Times New Roman" charset="0"/>
                        <a:cs typeface="Times New Roman" charset="0"/>
                      </a:rPr>
                      <a:t>BPM &amp; </a:t>
                    </a:r>
                    <a:br>
                      <a:rPr lang="en-US" sz="800" b="1" dirty="0" smtClean="0">
                        <a:solidFill>
                          <a:srgbClr val="000000"/>
                        </a:solidFill>
                        <a:ea typeface="Times New Roman" charset="0"/>
                        <a:cs typeface="Times New Roman" charset="0"/>
                      </a:rPr>
                    </a:br>
                    <a:r>
                      <a:rPr lang="en-US" sz="800" b="1" dirty="0" smtClean="0">
                        <a:solidFill>
                          <a:srgbClr val="000000"/>
                        </a:solidFill>
                        <a:ea typeface="Times New Roman" charset="0"/>
                        <a:cs typeface="Times New Roman" charset="0"/>
                      </a:rPr>
                      <a:t>Workflow</a:t>
                    </a:r>
                    <a:endParaRPr lang="en-US" sz="800" b="1" baseline="90000" dirty="0">
                      <a:solidFill>
                        <a:srgbClr val="000000"/>
                      </a:solidFill>
                      <a:ea typeface="Times New Roman" charset="0"/>
                      <a:cs typeface="Times New Roman" charset="0"/>
                    </a:endParaRPr>
                  </a:p>
                </p:txBody>
              </p:sp>
              <p:sp>
                <p:nvSpPr>
                  <p:cNvPr id="28" name="Rectangle 14"/>
                  <p:cNvSpPr/>
                  <p:nvPr/>
                </p:nvSpPr>
                <p:spPr>
                  <a:xfrm>
                    <a:off x="3987339" y="914400"/>
                    <a:ext cx="838200" cy="1828800"/>
                  </a:xfrm>
                  <a:prstGeom prst="rect">
                    <a:avLst/>
                  </a:prstGeom>
                  <a:solidFill>
                    <a:schemeClr val="accent1">
                      <a:lumMod val="20000"/>
                      <a:lumOff val="80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eaVert"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dirty="0" smtClean="0">
                        <a:solidFill>
                          <a:srgbClr val="000000"/>
                        </a:solidFill>
                        <a:ea typeface="Times New Roman" charset="0"/>
                        <a:cs typeface="Times New Roman" charset="0"/>
                      </a:rPr>
                      <a:t>Dashboards &amp; Monitoring</a:t>
                    </a:r>
                    <a:endParaRPr lang="en-US" sz="800" b="1" baseline="90000" dirty="0">
                      <a:solidFill>
                        <a:srgbClr val="000000"/>
                      </a:solidFill>
                      <a:ea typeface="Times New Roman" charset="0"/>
                      <a:cs typeface="Times New Roman" charset="0"/>
                    </a:endParaRPr>
                  </a:p>
                </p:txBody>
              </p:sp>
              <p:sp>
                <p:nvSpPr>
                  <p:cNvPr id="29" name="Rectangle 15"/>
                  <p:cNvSpPr/>
                  <p:nvPr/>
                </p:nvSpPr>
                <p:spPr>
                  <a:xfrm>
                    <a:off x="4872574" y="914400"/>
                    <a:ext cx="838200" cy="1828800"/>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eaVert"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dirty="0">
                        <a:solidFill>
                          <a:srgbClr val="000000"/>
                        </a:solidFill>
                        <a:ea typeface="Times New Roman" charset="0"/>
                        <a:cs typeface="Times New Roman" charset="0"/>
                      </a:rPr>
                      <a:t>Composite Application Development</a:t>
                    </a:r>
                    <a:endParaRPr lang="en-US" sz="800" b="1" baseline="90000" dirty="0">
                      <a:solidFill>
                        <a:srgbClr val="000000"/>
                      </a:solidFill>
                      <a:ea typeface="Times New Roman" charset="0"/>
                      <a:cs typeface="Times New Roman" charset="0"/>
                    </a:endParaRPr>
                  </a:p>
                </p:txBody>
              </p:sp>
              <p:grpSp>
                <p:nvGrpSpPr>
                  <p:cNvPr id="21" name="Group 16"/>
                  <p:cNvGrpSpPr>
                    <a:grpSpLocks/>
                  </p:cNvGrpSpPr>
                  <p:nvPr/>
                </p:nvGrpSpPr>
                <p:grpSpPr bwMode="auto">
                  <a:xfrm>
                    <a:off x="6533442" y="914400"/>
                    <a:ext cx="1856077" cy="2590800"/>
                    <a:chOff x="6063092" y="1828800"/>
                    <a:chExt cx="1856077" cy="2590800"/>
                  </a:xfrm>
                </p:grpSpPr>
                <p:sp>
                  <p:nvSpPr>
                    <p:cNvPr id="40" name="Bent Arrow 39"/>
                    <p:cNvSpPr/>
                    <p:nvPr/>
                  </p:nvSpPr>
                  <p:spPr>
                    <a:xfrm rot="10800000">
                      <a:off x="6063092" y="2514600"/>
                      <a:ext cx="1447800" cy="1905000"/>
                    </a:xfrm>
                    <a:prstGeom prst="bentArrow">
                      <a:avLst>
                        <a:gd name="adj1" fmla="val 25000"/>
                        <a:gd name="adj2" fmla="val 6828"/>
                        <a:gd name="adj3" fmla="val 25000"/>
                        <a:gd name="adj4" fmla="val 64008"/>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a:solidFill>
                          <a:schemeClr val="tx1"/>
                        </a:solidFill>
                      </a:endParaRPr>
                    </a:p>
                  </p:txBody>
                </p:sp>
                <p:sp>
                  <p:nvSpPr>
                    <p:cNvPr id="41" name="Rectangle 27"/>
                    <p:cNvSpPr/>
                    <p:nvPr/>
                  </p:nvSpPr>
                  <p:spPr>
                    <a:xfrm>
                      <a:off x="7080969" y="1828800"/>
                      <a:ext cx="838200" cy="1828800"/>
                    </a:xfrm>
                    <a:prstGeom prst="rect">
                      <a:avLst/>
                    </a:prstGeom>
                    <a:solidFill>
                      <a:schemeClr val="accent6">
                        <a:lumMod val="75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vert"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r>
                        <a:rPr lang="en-US" sz="800" b="1" dirty="0">
                          <a:solidFill>
                            <a:srgbClr val="000000"/>
                          </a:solidFill>
                        </a:rPr>
                        <a:t>Real </a:t>
                      </a:r>
                      <a:r>
                        <a:rPr lang="en-US" sz="800" b="1" dirty="0" smtClean="0">
                          <a:solidFill>
                            <a:srgbClr val="000000"/>
                          </a:solidFill>
                        </a:rPr>
                        <a:t>Time BI &amp; Text Analysis</a:t>
                      </a:r>
                      <a:endParaRPr lang="en-US" sz="800" b="1" dirty="0">
                        <a:solidFill>
                          <a:srgbClr val="000000"/>
                        </a:solidFill>
                      </a:endParaRPr>
                    </a:p>
                  </p:txBody>
                </p:sp>
              </p:grpSp>
              <p:grpSp>
                <p:nvGrpSpPr>
                  <p:cNvPr id="30" name="Group 17"/>
                  <p:cNvGrpSpPr>
                    <a:grpSpLocks/>
                  </p:cNvGrpSpPr>
                  <p:nvPr/>
                </p:nvGrpSpPr>
                <p:grpSpPr bwMode="auto">
                  <a:xfrm>
                    <a:off x="1369734" y="914402"/>
                    <a:ext cx="842963" cy="1828803"/>
                    <a:chOff x="2109510" y="1828800"/>
                    <a:chExt cx="843230" cy="2006600"/>
                  </a:xfrm>
                </p:grpSpPr>
                <p:sp>
                  <p:nvSpPr>
                    <p:cNvPr id="32" name="Rectangle 18"/>
                    <p:cNvSpPr/>
                    <p:nvPr/>
                  </p:nvSpPr>
                  <p:spPr>
                    <a:xfrm>
                      <a:off x="2109510" y="1828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dirty="0">
                          <a:solidFill>
                            <a:srgbClr val="FFFFFF"/>
                          </a:solidFill>
                          <a:ea typeface="Times New Roman" charset="0"/>
                          <a:cs typeface="Times New Roman" charset="0"/>
                        </a:rPr>
                        <a:t>WS</a:t>
                      </a:r>
                    </a:p>
                  </p:txBody>
                </p:sp>
                <p:sp>
                  <p:nvSpPr>
                    <p:cNvPr id="33" name="Rectangle 32"/>
                    <p:cNvSpPr/>
                    <p:nvPr/>
                  </p:nvSpPr>
                  <p:spPr>
                    <a:xfrm>
                      <a:off x="2109510" y="2082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dirty="0">
                          <a:solidFill>
                            <a:srgbClr val="FFFFFF"/>
                          </a:solidFill>
                          <a:ea typeface="Times New Roman" charset="0"/>
                          <a:cs typeface="Times New Roman" charset="0"/>
                        </a:rPr>
                        <a:t>Java</a:t>
                      </a:r>
                    </a:p>
                  </p:txBody>
                </p:sp>
                <p:sp>
                  <p:nvSpPr>
                    <p:cNvPr id="34" name="Rectangle 33"/>
                    <p:cNvSpPr/>
                    <p:nvPr/>
                  </p:nvSpPr>
                  <p:spPr>
                    <a:xfrm>
                      <a:off x="2109510" y="2336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a:solidFill>
                            <a:srgbClr val="FFFFFF"/>
                          </a:solidFill>
                          <a:ea typeface="Times New Roman" charset="0"/>
                          <a:cs typeface="Times New Roman" charset="0"/>
                        </a:rPr>
                        <a:t>.NET</a:t>
                      </a:r>
                    </a:p>
                  </p:txBody>
                </p:sp>
                <p:sp>
                  <p:nvSpPr>
                    <p:cNvPr id="35" name="Rectangle 34"/>
                    <p:cNvSpPr/>
                    <p:nvPr/>
                  </p:nvSpPr>
                  <p:spPr>
                    <a:xfrm>
                      <a:off x="2109510" y="2590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a:solidFill>
                            <a:srgbClr val="FFFFFF"/>
                          </a:solidFill>
                          <a:ea typeface="Times New Roman" charset="0"/>
                          <a:cs typeface="Times New Roman" charset="0"/>
                        </a:rPr>
                        <a:t>EJB</a:t>
                      </a:r>
                    </a:p>
                  </p:txBody>
                </p:sp>
                <p:sp>
                  <p:nvSpPr>
                    <p:cNvPr id="36" name="Rectangle 35"/>
                    <p:cNvSpPr/>
                    <p:nvPr/>
                  </p:nvSpPr>
                  <p:spPr>
                    <a:xfrm>
                      <a:off x="2109510" y="2844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a:solidFill>
                            <a:srgbClr val="FFFFFF"/>
                          </a:solidFill>
                          <a:ea typeface="Times New Roman" charset="0"/>
                          <a:cs typeface="Times New Roman" charset="0"/>
                        </a:rPr>
                        <a:t>SQL</a:t>
                      </a:r>
                    </a:p>
                  </p:txBody>
                </p:sp>
                <p:sp>
                  <p:nvSpPr>
                    <p:cNvPr id="37" name="Rectangle 36"/>
                    <p:cNvSpPr/>
                    <p:nvPr/>
                  </p:nvSpPr>
                  <p:spPr>
                    <a:xfrm>
                      <a:off x="2109510" y="3098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a:solidFill>
                            <a:srgbClr val="FFFFFF"/>
                          </a:solidFill>
                          <a:ea typeface="Times New Roman" charset="0"/>
                          <a:cs typeface="Times New Roman" charset="0"/>
                        </a:rPr>
                        <a:t>XML</a:t>
                      </a:r>
                    </a:p>
                  </p:txBody>
                </p:sp>
                <p:sp>
                  <p:nvSpPr>
                    <p:cNvPr id="38" name="Rectangle 37"/>
                    <p:cNvSpPr/>
                    <p:nvPr/>
                  </p:nvSpPr>
                  <p:spPr>
                    <a:xfrm>
                      <a:off x="2114540" y="33528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a:solidFill>
                            <a:srgbClr val="FFFFFF"/>
                          </a:solidFill>
                          <a:ea typeface="Times New Roman" charset="0"/>
                          <a:cs typeface="Times New Roman" charset="0"/>
                        </a:rPr>
                        <a:t>HL7</a:t>
                      </a:r>
                    </a:p>
                  </p:txBody>
                </p:sp>
                <p:sp>
                  <p:nvSpPr>
                    <p:cNvPr id="39" name="Rectangle 38"/>
                    <p:cNvSpPr/>
                    <p:nvPr/>
                  </p:nvSpPr>
                  <p:spPr>
                    <a:xfrm>
                      <a:off x="2113106" y="3581400"/>
                      <a:ext cx="838200" cy="254000"/>
                    </a:xfrm>
                    <a:prstGeom prst="rect">
                      <a:avLst/>
                    </a:prstGeom>
                    <a:solidFill>
                      <a:srgbClr val="666699"/>
                    </a:solidFill>
                  </p:spPr>
                  <p:style>
                    <a:lnRef idx="0">
                      <a:schemeClr val="accent2"/>
                    </a:lnRef>
                    <a:fillRef idx="3">
                      <a:schemeClr val="accent2"/>
                    </a:fillRef>
                    <a:effectRef idx="3">
                      <a:schemeClr val="accent2"/>
                    </a:effectRef>
                    <a:fontRef idx="minor">
                      <a:schemeClr val="lt1"/>
                    </a:fontRef>
                  </p:style>
                  <p:txBody>
                    <a:bodyPr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a:solidFill>
                            <a:srgbClr val="FFFFFF"/>
                          </a:solidFill>
                          <a:ea typeface="Times New Roman" charset="0"/>
                          <a:cs typeface="Times New Roman" charset="0"/>
                        </a:rPr>
                        <a:t>X12</a:t>
                      </a:r>
                    </a:p>
                  </p:txBody>
                </p:sp>
              </p:grpSp>
            </p:grpSp>
          </p:grpSp>
        </p:grpSp>
        <p:sp>
          <p:nvSpPr>
            <p:cNvPr id="6" name="Rectangle 5"/>
            <p:cNvSpPr/>
            <p:nvPr/>
          </p:nvSpPr>
          <p:spPr>
            <a:xfrm>
              <a:off x="5753561" y="907164"/>
              <a:ext cx="838200" cy="1828800"/>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eaVert"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dirty="0" smtClean="0">
                  <a:solidFill>
                    <a:srgbClr val="000000"/>
                  </a:solidFill>
                  <a:ea typeface="Times New Roman" charset="0"/>
                  <a:cs typeface="Times New Roman" charset="0"/>
                </a:rPr>
                <a:t>Event Processing</a:t>
              </a:r>
              <a:endParaRPr lang="en-US" sz="800" b="1" baseline="90000" dirty="0">
                <a:solidFill>
                  <a:srgbClr val="000000"/>
                </a:solidFill>
                <a:ea typeface="Times New Roman" charset="0"/>
                <a:cs typeface="Times New Roman" charset="0"/>
              </a:endParaRPr>
            </a:p>
          </p:txBody>
        </p:sp>
        <p:sp>
          <p:nvSpPr>
            <p:cNvPr id="7" name="Rectangle 6"/>
            <p:cNvSpPr/>
            <p:nvPr/>
          </p:nvSpPr>
          <p:spPr>
            <a:xfrm>
              <a:off x="6649853" y="907164"/>
              <a:ext cx="838200" cy="1828800"/>
            </a:xfrm>
            <a:prstGeom prst="rect">
              <a:avLst/>
            </a:prstGeom>
            <a:solidFill>
              <a:schemeClr val="accent1">
                <a:lumMod val="60000"/>
                <a:lumOff val="40000"/>
              </a:schemeClr>
            </a:solidFill>
            <a:effectLst>
              <a:outerShdw blurRad="50800" dist="38100" dir="2700000" algn="tl"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vert="eaVert" anchor="ctr">
              <a:prstTxWarp prst="textNoShape">
                <a:avLst/>
              </a:prstTxWarp>
            </a:bodyP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r>
                <a:rPr lang="en-US" sz="800" b="1" dirty="0" smtClean="0">
                  <a:solidFill>
                    <a:srgbClr val="000000"/>
                  </a:solidFill>
                  <a:ea typeface="Times New Roman" charset="0"/>
                  <a:cs typeface="Times New Roman" charset="0"/>
                </a:rPr>
                <a:t>Business Rules</a:t>
              </a:r>
              <a:endParaRPr lang="en-US" sz="800" b="1" baseline="90000" dirty="0">
                <a:solidFill>
                  <a:srgbClr val="000000"/>
                </a:solidFill>
                <a:ea typeface="Times New Roman" charset="0"/>
                <a:cs typeface="Times New Roman" charset="0"/>
              </a:endParaRPr>
            </a:p>
          </p:txBody>
        </p:sp>
        <p:sp>
          <p:nvSpPr>
            <p:cNvPr id="8" name="TextBox 7"/>
            <p:cNvSpPr txBox="1"/>
            <p:nvPr/>
          </p:nvSpPr>
          <p:spPr>
            <a:xfrm rot="16200000">
              <a:off x="119480" y="1275275"/>
              <a:ext cx="1744129" cy="465469"/>
            </a:xfrm>
            <a:prstGeom prst="rect">
              <a:avLst/>
            </a:prstGeom>
            <a:noFill/>
          </p:spPr>
          <p:txBody>
            <a:bodyPr wrap="square" rtlCol="0">
              <a:spAutoFit/>
            </a:bodyPr>
            <a:lstStyle/>
            <a:p>
              <a:pPr algn="ctr"/>
              <a:r>
                <a:rPr lang="en-US" sz="800" b="1" spc="150" dirty="0">
                  <a:solidFill>
                    <a:schemeClr val="accent6">
                      <a:lumMod val="50000"/>
                    </a:schemeClr>
                  </a:solidFill>
                </a:rPr>
                <a:t>Development</a:t>
              </a:r>
            </a:p>
          </p:txBody>
        </p:sp>
        <p:sp>
          <p:nvSpPr>
            <p:cNvPr id="9" name="TextBox 8"/>
            <p:cNvSpPr txBox="1"/>
            <p:nvPr/>
          </p:nvSpPr>
          <p:spPr>
            <a:xfrm rot="5400000">
              <a:off x="7868980" y="1227513"/>
              <a:ext cx="1648606" cy="465469"/>
            </a:xfrm>
            <a:prstGeom prst="rect">
              <a:avLst/>
            </a:prstGeom>
            <a:noFill/>
          </p:spPr>
          <p:txBody>
            <a:bodyPr wrap="square" rtlCol="0">
              <a:spAutoFit/>
            </a:bodyPr>
            <a:lstStyle/>
            <a:p>
              <a:pPr algn="ctr"/>
              <a:r>
                <a:rPr lang="en-US" sz="800" b="1" spc="150" dirty="0" smtClean="0">
                  <a:solidFill>
                    <a:schemeClr val="accent6">
                      <a:lumMod val="50000"/>
                    </a:schemeClr>
                  </a:solidFill>
                </a:rPr>
                <a:t>Management</a:t>
              </a:r>
              <a:endParaRPr lang="en-US" sz="800" b="1" spc="150" dirty="0">
                <a:solidFill>
                  <a:schemeClr val="accent6">
                    <a:lumMod val="50000"/>
                  </a:schemeClr>
                </a:solidFill>
              </a:endParaRPr>
            </a:p>
          </p:txBody>
        </p:sp>
        <p:sp>
          <p:nvSpPr>
            <p:cNvPr id="10" name="Flowchart: Magnetic Disk 36"/>
            <p:cNvSpPr/>
            <p:nvPr/>
          </p:nvSpPr>
          <p:spPr bwMode="auto">
            <a:xfrm>
              <a:off x="7010400" y="5191125"/>
              <a:ext cx="381000" cy="533400"/>
            </a:xfrm>
            <a:prstGeom prst="flowChartMagneticDisk">
              <a:avLst/>
            </a:prstGeom>
            <a:solidFill>
              <a:srgbClr val="339933"/>
            </a:solidFill>
            <a:ln/>
            <a:effectLst>
              <a:outerShdw blurRad="50800" dist="38100" dir="2700000" algn="tl"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anchor="ctr"/>
            <a:lstStyle>
              <a:defPPr>
                <a:defRPr lang="en-US"/>
              </a:defPPr>
              <a:lvl1pPr algn="l" rtl="0" fontAlgn="base">
                <a:spcBef>
                  <a:spcPct val="0"/>
                </a:spcBef>
                <a:spcAft>
                  <a:spcPct val="0"/>
                </a:spcAft>
                <a:defRPr sz="2400" kern="1200">
                  <a:solidFill>
                    <a:schemeClr val="lt1"/>
                  </a:solidFill>
                  <a:latin typeface="+mn-lt"/>
                  <a:ea typeface="+mn-ea"/>
                  <a:cs typeface="+mn-cs"/>
                </a:defRPr>
              </a:lvl1pPr>
              <a:lvl2pPr marL="457200" algn="l" rtl="0" fontAlgn="base">
                <a:spcBef>
                  <a:spcPct val="0"/>
                </a:spcBef>
                <a:spcAft>
                  <a:spcPct val="0"/>
                </a:spcAft>
                <a:defRPr sz="2400" kern="1200">
                  <a:solidFill>
                    <a:schemeClr val="lt1"/>
                  </a:solidFill>
                  <a:latin typeface="+mn-lt"/>
                  <a:ea typeface="+mn-ea"/>
                  <a:cs typeface="+mn-cs"/>
                </a:defRPr>
              </a:lvl2pPr>
              <a:lvl3pPr marL="914400" algn="l" rtl="0" fontAlgn="base">
                <a:spcBef>
                  <a:spcPct val="0"/>
                </a:spcBef>
                <a:spcAft>
                  <a:spcPct val="0"/>
                </a:spcAft>
                <a:defRPr sz="2400" kern="1200">
                  <a:solidFill>
                    <a:schemeClr val="lt1"/>
                  </a:solidFill>
                  <a:latin typeface="+mn-lt"/>
                  <a:ea typeface="+mn-ea"/>
                  <a:cs typeface="+mn-cs"/>
                </a:defRPr>
              </a:lvl3pPr>
              <a:lvl4pPr marL="1371600" algn="l" rtl="0" fontAlgn="base">
                <a:spcBef>
                  <a:spcPct val="0"/>
                </a:spcBef>
                <a:spcAft>
                  <a:spcPct val="0"/>
                </a:spcAft>
                <a:defRPr sz="2400" kern="1200">
                  <a:solidFill>
                    <a:schemeClr val="lt1"/>
                  </a:solidFill>
                  <a:latin typeface="+mn-lt"/>
                  <a:ea typeface="+mn-ea"/>
                  <a:cs typeface="+mn-cs"/>
                </a:defRPr>
              </a:lvl4pPr>
              <a:lvl5pPr marL="1828800" algn="l" rtl="0" fontAlgn="base">
                <a:spcBef>
                  <a:spcPct val="0"/>
                </a:spcBef>
                <a:spcAft>
                  <a:spcPct val="0"/>
                </a:spcAft>
                <a:defRPr sz="2400" kern="1200">
                  <a:solidFill>
                    <a:schemeClr val="lt1"/>
                  </a:solidFill>
                  <a:latin typeface="+mn-lt"/>
                  <a:ea typeface="+mn-ea"/>
                  <a:cs typeface="+mn-cs"/>
                </a:defRPr>
              </a:lvl5pPr>
              <a:lvl6pPr marL="2286000" algn="l" defTabSz="457200" rtl="0" eaLnBrk="1" latinLnBrk="0" hangingPunct="1">
                <a:defRPr sz="2400" kern="1200">
                  <a:solidFill>
                    <a:schemeClr val="lt1"/>
                  </a:solidFill>
                  <a:latin typeface="+mn-lt"/>
                  <a:ea typeface="+mn-ea"/>
                  <a:cs typeface="+mn-cs"/>
                </a:defRPr>
              </a:lvl6pPr>
              <a:lvl7pPr marL="2743200" algn="l" defTabSz="457200" rtl="0" eaLnBrk="1" latinLnBrk="0" hangingPunct="1">
                <a:defRPr sz="2400" kern="1200">
                  <a:solidFill>
                    <a:schemeClr val="lt1"/>
                  </a:solidFill>
                  <a:latin typeface="+mn-lt"/>
                  <a:ea typeface="+mn-ea"/>
                  <a:cs typeface="+mn-cs"/>
                </a:defRPr>
              </a:lvl7pPr>
              <a:lvl8pPr marL="3200400" algn="l" defTabSz="457200" rtl="0" eaLnBrk="1" latinLnBrk="0" hangingPunct="1">
                <a:defRPr sz="2400" kern="1200">
                  <a:solidFill>
                    <a:schemeClr val="lt1"/>
                  </a:solidFill>
                  <a:latin typeface="+mn-lt"/>
                  <a:ea typeface="+mn-ea"/>
                  <a:cs typeface="+mn-cs"/>
                </a:defRPr>
              </a:lvl8pPr>
              <a:lvl9pPr marL="3657600" algn="l" defTabSz="457200" rtl="0" eaLnBrk="1" latinLnBrk="0" hangingPunct="1">
                <a:defRPr sz="2400" kern="1200">
                  <a:solidFill>
                    <a:schemeClr val="lt1"/>
                  </a:solidFill>
                  <a:latin typeface="+mn-lt"/>
                  <a:ea typeface="+mn-ea"/>
                  <a:cs typeface="+mn-cs"/>
                </a:defRPr>
              </a:lvl9pPr>
            </a:lstStyle>
            <a:p>
              <a:pPr algn="ctr">
                <a:defRPr/>
              </a:pPr>
              <a:endParaRPr lang="en-US" sz="800"/>
            </a:p>
          </p:txBody>
        </p:sp>
        <p:cxnSp>
          <p:nvCxnSpPr>
            <p:cNvPr id="11" name="Straight Arrow Connector 10"/>
            <p:cNvCxnSpPr>
              <a:stCxn id="53" idx="0"/>
              <a:endCxn id="55" idx="1"/>
            </p:cNvCxnSpPr>
            <p:nvPr/>
          </p:nvCxnSpPr>
          <p:spPr>
            <a:xfrm flipV="1">
              <a:off x="5990628" y="4847322"/>
              <a:ext cx="499071" cy="333623"/>
            </a:xfrm>
            <a:prstGeom prst="straightConnector1">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cxnSp>
          <p:nvCxnSpPr>
            <p:cNvPr id="12" name="Straight Arrow Connector 11"/>
            <p:cNvCxnSpPr>
              <a:stCxn id="54" idx="0"/>
              <a:endCxn id="55" idx="1"/>
            </p:cNvCxnSpPr>
            <p:nvPr/>
          </p:nvCxnSpPr>
          <p:spPr>
            <a:xfrm flipH="1" flipV="1">
              <a:off x="6489699" y="4847322"/>
              <a:ext cx="115951" cy="353328"/>
            </a:xfrm>
            <a:prstGeom prst="straightConnector1">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cxnSp>
          <p:nvCxnSpPr>
            <p:cNvPr id="13" name="Straight Arrow Connector 12"/>
            <p:cNvCxnSpPr>
              <a:stCxn id="10" idx="1"/>
              <a:endCxn id="55" idx="1"/>
            </p:cNvCxnSpPr>
            <p:nvPr/>
          </p:nvCxnSpPr>
          <p:spPr>
            <a:xfrm flipH="1" flipV="1">
              <a:off x="6489699" y="4847322"/>
              <a:ext cx="711201" cy="343803"/>
            </a:xfrm>
            <a:prstGeom prst="straightConnector1">
              <a:avLst/>
            </a:prstGeom>
            <a:noFill/>
            <a:ln w="25400">
              <a:solidFill>
                <a:srgbClr val="98D7B4"/>
              </a:solidFill>
              <a:miter lim="800000"/>
              <a:headEnd type="arrow" w="med" len="med"/>
              <a:tailEnd type="arrow" w="med" len="med"/>
            </a:ln>
            <a:effectLst>
              <a:outerShdw blurRad="63500" dist="20000" dir="5400000" rotWithShape="0">
                <a:srgbClr val="000000">
                  <a:alpha val="37999"/>
                </a:srgbClr>
              </a:outerShdw>
            </a:effectLst>
          </p:spPr>
        </p:cxnSp>
      </p:grpSp>
      <p:sp>
        <p:nvSpPr>
          <p:cNvPr id="65" name="Content Placeholder 2"/>
          <p:cNvSpPr txBox="1">
            <a:spLocks/>
          </p:cNvSpPr>
          <p:nvPr/>
        </p:nvSpPr>
        <p:spPr>
          <a:xfrm>
            <a:off x="333632" y="1149178"/>
            <a:ext cx="8464379" cy="2468665"/>
          </a:xfrm>
          <a:prstGeom prst="rect">
            <a:avLst/>
          </a:prstGeom>
        </p:spPr>
        <p:txBody>
          <a:bodyPr vert="horz" lIns="91440" tIns="45720" rIns="91440" bIns="45720" rtlCol="0">
            <a:noAutofit/>
          </a:bodyPr>
          <a:lstStyle/>
          <a:p>
            <a:pPr marL="234950" marR="0" lvl="0" indent="-234950"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Single, Coherent Integration Platform</a:t>
            </a:r>
          </a:p>
          <a:p>
            <a:pPr marL="519113" marR="0" lvl="1" indent="-284163"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0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Simplicity and Control</a:t>
            </a:r>
          </a:p>
          <a:p>
            <a:pPr marL="234950" marR="0" lvl="0" indent="-234950"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Rapid Application Development Environment</a:t>
            </a:r>
          </a:p>
          <a:p>
            <a:pPr marL="519113" marR="0" lvl="1" indent="-284163"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0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Consistent,  Fast Integration Projects</a:t>
            </a:r>
          </a:p>
          <a:p>
            <a:pPr marL="234950" marR="0" lvl="0" indent="-234950"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Flexible data modeling</a:t>
            </a:r>
          </a:p>
          <a:p>
            <a:pPr marL="519113" marR="0" lvl="1" indent="-284163"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0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Handling the most complex problems</a:t>
            </a:r>
          </a:p>
          <a:p>
            <a:pPr marL="234950" marR="0" lvl="0" indent="-234950"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2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High performance</a:t>
            </a:r>
          </a:p>
          <a:p>
            <a:pPr marL="519113" marR="0" lvl="1" indent="-284163" algn="l" defTabSz="914400" rtl="0" eaLnBrk="1" fontAlgn="auto" latinLnBrk="0" hangingPunct="1">
              <a:lnSpc>
                <a:spcPct val="85000"/>
              </a:lnSpc>
              <a:spcBef>
                <a:spcPts val="0"/>
              </a:spcBef>
              <a:spcAft>
                <a:spcPts val="600"/>
              </a:spcAft>
              <a:buClr>
                <a:schemeClr val="accent1"/>
              </a:buClr>
              <a:buSzPct val="100000"/>
              <a:buFont typeface="Arial" pitchFamily="34" charset="0"/>
              <a:buChar char="–"/>
              <a:tabLst/>
              <a:defRPr/>
            </a:pPr>
            <a:r>
              <a:rPr kumimoji="0" lang="en-US" sz="2000" b="0" i="0" u="none" strike="noStrike" kern="1200" cap="none" spc="0" normalizeH="0" baseline="0" noProof="0" dirty="0" smtClean="0">
                <a:ln>
                  <a:noFill/>
                </a:ln>
                <a:solidFill>
                  <a:schemeClr val="tx1">
                    <a:lumMod val="95000"/>
                    <a:lumOff val="5000"/>
                  </a:schemeClr>
                </a:solidFill>
                <a:effectLst/>
                <a:uLnTx/>
                <a:uFillTx/>
                <a:latin typeface="+mn-lt"/>
                <a:ea typeface="+mn-ea"/>
                <a:cs typeface="+mn-cs"/>
              </a:rPr>
              <a:t>Supporting the largest enterprises</a:t>
            </a:r>
          </a:p>
        </p:txBody>
      </p:sp>
    </p:spTree>
    <p:extLst>
      <p:ext uri="{BB962C8B-B14F-4D97-AF65-F5344CB8AC3E}">
        <p14:creationId xmlns:p14="http://schemas.microsoft.com/office/powerpoint/2010/main" val="73335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OmPrompt</a:t>
            </a:r>
            <a:r>
              <a:rPr lang="en-US" dirty="0" smtClean="0"/>
              <a:t> and Kimberly-Clark</a:t>
            </a:r>
            <a:endParaRPr lang="en-US" dirty="0"/>
          </a:p>
        </p:txBody>
      </p:sp>
      <p:sp>
        <p:nvSpPr>
          <p:cNvPr id="3" name="Content Placeholder 2"/>
          <p:cNvSpPr>
            <a:spLocks noGrp="1"/>
          </p:cNvSpPr>
          <p:nvPr>
            <p:ph idx="1"/>
          </p:nvPr>
        </p:nvSpPr>
        <p:spPr>
          <a:xfrm>
            <a:off x="333632" y="1149178"/>
            <a:ext cx="6047290" cy="4967417"/>
          </a:xfrm>
        </p:spPr>
        <p:txBody>
          <a:bodyPr/>
          <a:lstStyle/>
          <a:p>
            <a:pPr>
              <a:lnSpc>
                <a:spcPct val="150000"/>
              </a:lnSpc>
            </a:pPr>
            <a:r>
              <a:rPr lang="en-US" dirty="0" smtClean="0"/>
              <a:t>Integrated Supply Chain Automation</a:t>
            </a:r>
          </a:p>
          <a:p>
            <a:pPr>
              <a:lnSpc>
                <a:spcPct val="150000"/>
              </a:lnSpc>
            </a:pPr>
            <a:r>
              <a:rPr lang="en-US" dirty="0" smtClean="0"/>
              <a:t>Multi-Tenanted Software as a Service</a:t>
            </a:r>
          </a:p>
          <a:p>
            <a:pPr>
              <a:lnSpc>
                <a:spcPct val="150000"/>
              </a:lnSpc>
            </a:pPr>
            <a:r>
              <a:rPr lang="en-US" dirty="0" smtClean="0"/>
              <a:t>Kimberly-Clark, CEVA Freight,               British Sugar, Avon Distribution</a:t>
            </a:r>
          </a:p>
          <a:p>
            <a:pPr>
              <a:lnSpc>
                <a:spcPct val="150000"/>
              </a:lnSpc>
            </a:pPr>
            <a:r>
              <a:rPr lang="en-US" dirty="0" smtClean="0"/>
              <a:t>Kimberly-Clark</a:t>
            </a:r>
          </a:p>
          <a:p>
            <a:pPr lvl="1">
              <a:lnSpc>
                <a:spcPct val="100000"/>
              </a:lnSpc>
            </a:pPr>
            <a:r>
              <a:rPr lang="en-US" dirty="0"/>
              <a:t>Connected in house transportation logistics </a:t>
            </a:r>
            <a:r>
              <a:rPr lang="en-US" dirty="0" smtClean="0"/>
              <a:t>systems to 100s of small to medium carriers</a:t>
            </a:r>
          </a:p>
          <a:p>
            <a:pPr lvl="1">
              <a:lnSpc>
                <a:spcPct val="150000"/>
              </a:lnSpc>
            </a:pPr>
            <a:r>
              <a:rPr lang="en-US" dirty="0" smtClean="0"/>
              <a:t>EDI, Paper, </a:t>
            </a:r>
            <a:r>
              <a:rPr lang="en-US" dirty="0" err="1" smtClean="0"/>
              <a:t>eMail</a:t>
            </a:r>
            <a:endParaRPr lang="en-US" dirty="0" smtClean="0"/>
          </a:p>
          <a:p>
            <a:pPr lvl="1">
              <a:lnSpc>
                <a:spcPct val="150000"/>
              </a:lnSpc>
            </a:pPr>
            <a:r>
              <a:rPr lang="en-US" dirty="0"/>
              <a:t>“integrates carriers seven times </a:t>
            </a:r>
            <a:r>
              <a:rPr lang="en-US" dirty="0" smtClean="0"/>
              <a:t>faster”</a:t>
            </a:r>
          </a:p>
          <a:p>
            <a:pPr lvl="1">
              <a:lnSpc>
                <a:spcPct val="150000"/>
              </a:lnSpc>
            </a:pPr>
            <a:endParaRPr lang="en-US" dirty="0" smtClean="0"/>
          </a:p>
          <a:p>
            <a:pPr>
              <a:lnSpc>
                <a:spcPct val="150000"/>
              </a:lnSpc>
            </a:pPr>
            <a:endParaRPr lang="en-US" dirty="0"/>
          </a:p>
        </p:txBody>
      </p:sp>
      <p:sp>
        <p:nvSpPr>
          <p:cNvPr id="4" name="Date Placeholder 3"/>
          <p:cNvSpPr>
            <a:spLocks noGrp="1"/>
          </p:cNvSpPr>
          <p:nvPr>
            <p:ph type="dt" sz="half" idx="10"/>
          </p:nvPr>
        </p:nvSpPr>
        <p:spPr/>
        <p:txBody>
          <a:bodyPr/>
          <a:lstStyle/>
          <a:p>
            <a:pPr>
              <a:defRPr/>
            </a:pPr>
            <a:fld id="{7AF4FD56-D70D-4810-B33E-E9D5E797BDB5}" type="datetime1">
              <a:rPr lang="en-US" smtClean="0"/>
              <a:t>5/22/2015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2B3107C-F0AB-4B08-B559-528C919496E6}" type="slidenum">
              <a:rPr lang="en-US" smtClean="0"/>
              <a:pPr>
                <a:defRPr/>
              </a:pPr>
              <a:t>9</a:t>
            </a:fld>
            <a:endParaRPr lang="en-US"/>
          </a:p>
        </p:txBody>
      </p:sp>
      <p:pic>
        <p:nvPicPr>
          <p:cNvPr id="5122" name="Picture 2" descr="Kimberly-Clark"/>
          <p:cNvPicPr>
            <a:picLocks noChangeAspect="1" noChangeArrowheads="1"/>
          </p:cNvPicPr>
          <p:nvPr/>
        </p:nvPicPr>
        <p:blipFill>
          <a:blip r:embed="rId2" cstate="print"/>
          <a:srcRect/>
          <a:stretch>
            <a:fillRect/>
          </a:stretch>
        </p:blipFill>
        <p:spPr bwMode="auto">
          <a:xfrm>
            <a:off x="5582340" y="759308"/>
            <a:ext cx="3497640" cy="2331762"/>
          </a:xfrm>
          <a:prstGeom prst="rect">
            <a:avLst/>
          </a:prstGeom>
          <a:noFill/>
        </p:spPr>
      </p:pic>
    </p:spTree>
    <p:extLst>
      <p:ext uri="{BB962C8B-B14F-4D97-AF65-F5344CB8AC3E}">
        <p14:creationId xmlns:p14="http://schemas.microsoft.com/office/powerpoint/2010/main" val="9896999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33&quot;&gt;&lt;property id=&quot;20148&quot; value=&quot;5&quot;/&gt;&lt;property id=&quot;20300&quot; value=&quot;Slide 2 - &amp;quot;Slide Heading&amp;quot;&quot;/&gt;&lt;property id=&quot;20307&quot; value=&quot;257&quot;/&gt;&lt;/object&gt;&lt;object type=&quot;3&quot; unique_id=&quot;10046&quot;&gt;&lt;property id=&quot;20148&quot; value=&quot;5&quot;/&gt;&lt;property id=&quot;20300&quot; value=&quot;Slide 3 - &amp;quot;Color Palette&amp;quot;&quot;/&gt;&lt;property id=&quot;20307&quot; value=&quot;258&quot;/&gt;&lt;/object&gt;&lt;object type=&quot;3&quot; unique_id=&quot;10163&quot;&gt;&lt;property id=&quot;20148&quot; value=&quot;5&quot;/&gt;&lt;property id=&quot;20300&quot; value=&quot;Slide 1 - &amp;quot;Presentation Title&amp;quot;&quot;/&gt;&lt;property id=&quot;20307&quot; value=&quot;256&quot;/&gt;&lt;/object&gt;&lt;/object&gt;&lt;/object&gt;&lt;/database&gt;"/>
  <p:tag name="SECTOMILLISECCONVERTED" val="1"/>
</p:tagLst>
</file>

<file path=ppt/theme/theme1.xml><?xml version="1.0" encoding="utf-8"?>
<a:theme xmlns:a="http://schemas.openxmlformats.org/drawingml/2006/main" name="IN926034I_BusinessTemplate_PC (1)">
  <a:themeElements>
    <a:clrScheme name="In9">
      <a:dk1>
        <a:sysClr val="windowText" lastClr="000000"/>
      </a:dk1>
      <a:lt1>
        <a:sysClr val="window" lastClr="FFFFFF"/>
      </a:lt1>
      <a:dk2>
        <a:srgbClr val="000000"/>
      </a:dk2>
      <a:lt2>
        <a:srgbClr val="FFFFFF"/>
      </a:lt2>
      <a:accent1>
        <a:srgbClr val="29348A"/>
      </a:accent1>
      <a:accent2>
        <a:srgbClr val="5C88B1"/>
      </a:accent2>
      <a:accent3>
        <a:srgbClr val="829F59"/>
      </a:accent3>
      <a:accent4>
        <a:srgbClr val="FAAF40"/>
      </a:accent4>
      <a:accent5>
        <a:srgbClr val="D11E63"/>
      </a:accent5>
      <a:accent6>
        <a:srgbClr val="46535D"/>
      </a:accent6>
      <a:hlink>
        <a:srgbClr val="C00000"/>
      </a:hlink>
      <a:folHlink>
        <a:srgbClr val="3D505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lumMod val="75000"/>
              <a:lumOff val="25000"/>
            </a:schemeClr>
          </a:solidFill>
        </a:ln>
      </a:spPr>
      <a:bodyPr/>
      <a:lstStyle/>
      <a:style>
        <a:lnRef idx="1">
          <a:schemeClr val="accent1"/>
        </a:lnRef>
        <a:fillRef idx="0">
          <a:schemeClr val="accent1"/>
        </a:fillRef>
        <a:effectRef idx="0">
          <a:schemeClr val="accent1"/>
        </a:effectRef>
        <a:fontRef idx="minor">
          <a:schemeClr val="tx1"/>
        </a:fontRef>
      </a:style>
    </a:lnDef>
    <a:txDef>
      <a:spPr>
        <a:noFill/>
        <a:effectLst/>
      </a:spPr>
      <a:bodyPr wrap="square" lIns="45720" rIns="45720" rtlCol="0">
        <a:noAutofit/>
      </a:bodyPr>
      <a:lstStyle>
        <a:defPPr>
          <a:lnSpc>
            <a:spcPct val="85000"/>
          </a:lnSpc>
          <a:spcBef>
            <a:spcPts val="700"/>
          </a:spcBef>
          <a:defRPr sz="20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DB3A4AE180DD47B2265DD62853D613" ma:contentTypeVersion="1" ma:contentTypeDescription="Create a new document." ma:contentTypeScope="" ma:versionID="52514980c3be3e11b30b25d0948a1f8a">
  <xsd:schema xmlns:xsd="http://www.w3.org/2001/XMLSchema" xmlns:xs="http://www.w3.org/2001/XMLSchema" xmlns:p="http://schemas.microsoft.com/office/2006/metadata/properties" xmlns:ns2="cc79acd4-b01c-4532-8441-db9bbbd706d9" targetNamespace="http://schemas.microsoft.com/office/2006/metadata/properties" ma:root="true" ma:fieldsID="62c826dcb0b809d570c03e125e6926d0" ns2:_="">
    <xsd:import namespace="cc79acd4-b01c-4532-8441-db9bbbd706d9"/>
    <xsd:element name="properties">
      <xsd:complexType>
        <xsd:sequence>
          <xsd:element name="documentManagement">
            <xsd:complexType>
              <xsd:all>
                <xsd:element ref="ns2:ParentListItem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79acd4-b01c-4532-8441-db9bbbd706d9" elementFormDefault="qualified">
    <xsd:import namespace="http://schemas.microsoft.com/office/2006/documentManagement/types"/>
    <xsd:import namespace="http://schemas.microsoft.com/office/infopath/2007/PartnerControls"/>
    <xsd:element name="ParentListItemID" ma:index="8" nillable="true" ma:displayName="ParentListItemID" ma:hidden="true" ma:internalName="ParentListItemID"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arentListItemID xmlns="cc79acd4-b01c-4532-8441-db9bbbd706d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870E85-EF3E-4CF3-9904-529C2903E2D9}"/>
</file>

<file path=customXml/itemProps2.xml><?xml version="1.0" encoding="utf-8"?>
<ds:datastoreItem xmlns:ds="http://schemas.openxmlformats.org/officeDocument/2006/customXml" ds:itemID="{CE425434-C7E9-4FD0-A89C-C650AC722E4F}"/>
</file>

<file path=customXml/itemProps3.xml><?xml version="1.0" encoding="utf-8"?>
<ds:datastoreItem xmlns:ds="http://schemas.openxmlformats.org/officeDocument/2006/customXml" ds:itemID="{ED511277-888E-461B-8042-2FBA8685EB0C}"/>
</file>

<file path=docProps/app.xml><?xml version="1.0" encoding="utf-8"?>
<Properties xmlns="http://schemas.openxmlformats.org/officeDocument/2006/extended-properties" xmlns:vt="http://schemas.openxmlformats.org/officeDocument/2006/docPropsVTypes">
  <Template>IN926034I_BusinessTemplate_PC (1)</Template>
  <TotalTime>9088</TotalTime>
  <Words>4060</Words>
  <Application>Microsoft Office PowerPoint</Application>
  <PresentationFormat>On-screen Show (4:3)</PresentationFormat>
  <Paragraphs>581</Paragraphs>
  <Slides>43</Slides>
  <Notes>28</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IN926034I_BusinessTemplate_PC (1)</vt:lpstr>
      <vt:lpstr>InterSystems Ensemble</vt:lpstr>
      <vt:lpstr>Customer Integration Requirement</vt:lpstr>
      <vt:lpstr>Single Business Platform</vt:lpstr>
      <vt:lpstr>Enterprise Application Integration</vt:lpstr>
      <vt:lpstr>Platform for Strategic Interoperability</vt:lpstr>
      <vt:lpstr>Platform for Strategic Interoperability</vt:lpstr>
      <vt:lpstr>Platform for Strategic Interoperability</vt:lpstr>
      <vt:lpstr>Platform for Strategic Interoperability</vt:lpstr>
      <vt:lpstr>OmPrompt and Kimberly-Clark</vt:lpstr>
      <vt:lpstr>Northgate</vt:lpstr>
      <vt:lpstr>Mediterranean Shipping Company</vt:lpstr>
      <vt:lpstr>A new paradigm for development</vt:lpstr>
      <vt:lpstr>Questions?</vt:lpstr>
      <vt:lpstr>Data Integration</vt:lpstr>
      <vt:lpstr>High Performance Message Routing</vt:lpstr>
      <vt:lpstr>Data Aggregation</vt:lpstr>
      <vt:lpstr>Connectivity</vt:lpstr>
      <vt:lpstr>Rapid development of interfaces</vt:lpstr>
      <vt:lpstr>Ease of Management  </vt:lpstr>
      <vt:lpstr>Secure and Scalable</vt:lpstr>
      <vt:lpstr>Application Orchestration</vt:lpstr>
      <vt:lpstr>Application Orchestration</vt:lpstr>
      <vt:lpstr>Business process Orchestration</vt:lpstr>
      <vt:lpstr>Business process Management</vt:lpstr>
      <vt:lpstr>Composite Applications</vt:lpstr>
      <vt:lpstr>Using Ensemble as an ESB</vt:lpstr>
      <vt:lpstr>Using Ensemble as an ESB</vt:lpstr>
      <vt:lpstr>Using Ensemble as an ESB</vt:lpstr>
      <vt:lpstr>Governance of an Ensemble system</vt:lpstr>
      <vt:lpstr>Service Registry</vt:lpstr>
      <vt:lpstr>Connectivity</vt:lpstr>
      <vt:lpstr>Routing Synchronous Requests with Ensemble</vt:lpstr>
      <vt:lpstr>PowerPoint Presentation</vt:lpstr>
      <vt:lpstr>Ensemble</vt:lpstr>
      <vt:lpstr>PowerPoint Presentation</vt:lpstr>
      <vt:lpstr>Customer Use Cases</vt:lpstr>
      <vt:lpstr>Spare slides</vt:lpstr>
      <vt:lpstr>Data Platform for Strategic Integration</vt:lpstr>
      <vt:lpstr>Data Integration</vt:lpstr>
      <vt:lpstr>Ensemble Architecture</vt:lpstr>
      <vt:lpstr>Ensemble Architecture</vt:lpstr>
      <vt:lpstr>Interação Humana com Workflows</vt:lpstr>
      <vt:lpstr>Color Palette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David Loveluck</dc:creator>
  <cp:lastModifiedBy>David Loveluck</cp:lastModifiedBy>
  <cp:revision>78</cp:revision>
  <dcterms:created xsi:type="dcterms:W3CDTF">2015-03-20T14:17:09Z</dcterms:created>
  <dcterms:modified xsi:type="dcterms:W3CDTF">2015-05-22T17:13:20Z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0x0101003CDB3A4AE180DD47B2265DD62853D613</vt:lpwstr>
  </property>
</Properties>
</file>