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F3541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2F35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1DE"/>
          </a:solidFill>
        </a:fill>
      </a:tcStyle>
    </a:wholeTbl>
    <a:band2H>
      <a:tcTxStyle b="def" i="def"/>
      <a:tcStyle>
        <a:tcBdr/>
        <a:fill>
          <a:solidFill>
            <a:srgbClr val="E6F1E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2F35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F3CD"/>
          </a:solidFill>
        </a:fill>
      </a:tcStyle>
    </a:wholeTbl>
    <a:band2H>
      <a:tcTxStyle b="def" i="def"/>
      <a:tcStyle>
        <a:tcBdr/>
        <a:fill>
          <a:solidFill>
            <a:srgbClr val="FEF9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2F35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CACD"/>
          </a:solidFill>
        </a:fill>
      </a:tcStyle>
    </a:wholeTbl>
    <a:band2H>
      <a:tcTxStyle b="def" i="def"/>
      <a:tcStyle>
        <a:tcBdr/>
        <a:fill>
          <a:solidFill>
            <a:srgbClr val="EEE6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2F35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2F35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F3541"/>
              </a:solidFill>
              <a:prstDash val="solid"/>
              <a:round/>
            </a:ln>
          </a:top>
          <a:bottom>
            <a:ln w="25400" cap="flat">
              <a:solidFill>
                <a:srgbClr val="2F35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F3541"/>
              </a:solidFill>
              <a:prstDash val="solid"/>
              <a:round/>
            </a:ln>
          </a:top>
          <a:bottom>
            <a:ln w="25400" cap="flat">
              <a:solidFill>
                <a:srgbClr val="2F35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2F35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354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354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F35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23_BP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章节，建议：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t>1.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增加</a:t>
            </a:r>
            <a:r>
              <a:t>BP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的工作原理，以及为何</a:t>
            </a:r>
            <a:r>
              <a:t>BP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编译后不需要重启</a:t>
            </a:r>
            <a:r>
              <a:t>Production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中的</a:t>
            </a:r>
            <a:r>
              <a:t>BP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组件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t>2</a:t>
            </a:r>
            <a:r>
              <a:rPr strike="sngStrike"/>
              <a:t>. “BPL Error Handling”</a:t>
            </a:r>
            <a:r>
              <a:rPr strike="sngStrike">
                <a:latin typeface="Songti SC Regular"/>
                <a:ea typeface="Songti SC Regular"/>
                <a:cs typeface="Songti SC Regular"/>
                <a:sym typeface="Songti SC Regular"/>
              </a:rPr>
              <a:t>只有几个截图，需要文字说明</a:t>
            </a:r>
            <a:endParaRPr strike="sngStrike"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t>3.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增加同步调用、异步调用等在</a:t>
            </a:r>
            <a:r>
              <a:t>BP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中的工作逻辑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t>4</a:t>
            </a:r>
            <a:r>
              <a:rPr strike="sngStrike"/>
              <a:t>. “</a:t>
            </a:r>
            <a:r>
              <a:rPr strike="sngStrike">
                <a:latin typeface="Songti SC Regular"/>
                <a:ea typeface="Songti SC Regular"/>
                <a:cs typeface="Songti SC Regular"/>
                <a:sym typeface="Songti SC Regular"/>
              </a:rPr>
              <a:t>使用上下文</a:t>
            </a:r>
            <a:r>
              <a:rPr strike="sngStrike"/>
              <a:t>”</a:t>
            </a:r>
            <a:r>
              <a:rPr strike="sngStrike">
                <a:latin typeface="Songti SC Regular"/>
                <a:ea typeface="Songti SC Regular"/>
                <a:cs typeface="Songti SC Regular"/>
                <a:sym typeface="Songti SC Regular"/>
              </a:rPr>
              <a:t>部分，增加上下文类的使用</a:t>
            </a:r>
            <a:endParaRPr strike="sngStrike"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t>5. resync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解释不清，应解释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t>6.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里面有很多英文未翻译，应翻译完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t>7. “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客户定制</a:t>
            </a:r>
            <a:r>
              <a:t>BP”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，请解释清楚其用途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另外，对于</a:t>
            </a:r>
            <a:r>
              <a:t>BP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部分，补充一点：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/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增加一页，介绍</a:t>
            </a:r>
            <a:r>
              <a:t>BP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编译过程中都会编译出哪些类，以及它们的用途</a:t>
            </a:r>
          </a:p>
          <a:p>
            <a:pPr/>
          </a:p>
          <a:p>
            <a:pPr/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已及</a:t>
            </a:r>
            <a:r>
              <a:t>context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的生命周期：它只在</a:t>
            </a:r>
            <a:r>
              <a:t>BP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</a:t>
            </a:r>
            <a:r>
              <a:t>session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未结束时存在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Shape 3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管理门户中的规则编辑器职能访问上下文中的变量</a:t>
            </a:r>
            <a:r>
              <a:t>; </a:t>
            </a:r>
            <a:r>
              <a:t>因此</a:t>
            </a:r>
            <a:r>
              <a:t>, </a:t>
            </a:r>
            <a:r>
              <a:t>规则需要用到的所有变量都需要被放在上下文中</a:t>
            </a:r>
            <a:r>
              <a:t>.</a:t>
            </a:r>
          </a:p>
          <a:p>
            <a:pPr lvl="1" marL="458787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首先，在上下文中创建要使用的变量</a:t>
            </a:r>
            <a:r>
              <a:t>. </a:t>
            </a:r>
            <a:r>
              <a:t>在调用</a:t>
            </a:r>
            <a:r>
              <a:t>business</a:t>
            </a:r>
            <a:r>
              <a:t> </a:t>
            </a:r>
            <a:r>
              <a:t>rule</a:t>
            </a:r>
            <a:r>
              <a:t>之前，根据需要在</a:t>
            </a:r>
            <a:r>
              <a:t>Business</a:t>
            </a:r>
            <a:r>
              <a:t> </a:t>
            </a:r>
            <a:r>
              <a:t>Process</a:t>
            </a:r>
            <a:r>
              <a:t>中对该变量赋值</a:t>
            </a:r>
            <a:r>
              <a:t>. </a:t>
            </a:r>
            <a:r>
              <a:t>可以通过调用（</a:t>
            </a:r>
            <a:r>
              <a:t>call</a:t>
            </a:r>
            <a:r>
              <a:t> </a:t>
            </a:r>
            <a:r>
              <a:t>activity</a:t>
            </a:r>
            <a:r>
              <a:t>）赋值，也可以使用独立的</a:t>
            </a:r>
            <a:r>
              <a:t>&lt;assign&gt; activity</a:t>
            </a:r>
            <a:r>
              <a:t>来赋值</a:t>
            </a:r>
            <a:r>
              <a:t>.</a:t>
            </a:r>
          </a:p>
          <a:p>
            <a:pPr lvl="2" marL="919162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例如</a:t>
            </a:r>
            <a:r>
              <a:t>, </a:t>
            </a:r>
            <a:r>
              <a:t>假如</a:t>
            </a:r>
            <a:r>
              <a:t>business rule</a:t>
            </a:r>
            <a:r>
              <a:t>需要了解当前的</a:t>
            </a:r>
            <a:r>
              <a:t>customer</a:t>
            </a:r>
            <a:r>
              <a:t>是不是已经存在的</a:t>
            </a:r>
            <a:r>
              <a:t>.</a:t>
            </a:r>
          </a:p>
          <a:p>
            <a:pPr lvl="3" marL="1379537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场景</a:t>
            </a:r>
            <a:r>
              <a:t> 1: </a:t>
            </a:r>
            <a:r>
              <a:t>通过调用获得</a:t>
            </a:r>
            <a:r>
              <a:t>.</a:t>
            </a:r>
          </a:p>
          <a:p>
            <a:pPr lvl="4" marL="1839913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当调用返回时</a:t>
            </a:r>
            <a:r>
              <a:t>, set context.ExistingCustomer =  callresponse.ExistingCustomer.</a:t>
            </a:r>
          </a:p>
          <a:p>
            <a:pPr lvl="3" marL="1379537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场景</a:t>
            </a:r>
            <a:r>
              <a:t> 2: </a:t>
            </a:r>
            <a:r>
              <a:t>信息在</a:t>
            </a:r>
            <a:r>
              <a:t>Business Process</a:t>
            </a:r>
            <a:r>
              <a:t>的请求消息中</a:t>
            </a:r>
            <a:r>
              <a:t>. </a:t>
            </a:r>
          </a:p>
          <a:p>
            <a:pPr lvl="4" marL="1839913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在</a:t>
            </a:r>
            <a:r>
              <a:t>&lt;rule&gt; activity</a:t>
            </a:r>
            <a:r>
              <a:t>之前使用</a:t>
            </a:r>
            <a:r>
              <a:t>&lt;assign&gt; activity, set context.ExistingCustomer = request.ExistingCustomer.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4" name="Shape 4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在</a:t>
            </a:r>
            <a:r>
              <a:t>BPL</a:t>
            </a:r>
            <a:r>
              <a:t>中使用</a:t>
            </a:r>
            <a:r>
              <a:t>&lt;rule&gt;</a:t>
            </a:r>
            <a:r>
              <a:t>元素时，</a:t>
            </a:r>
            <a:r>
              <a:t>Rule Name</a:t>
            </a:r>
            <a:r>
              <a:t>属性的值可以是以下任一值：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一个简单的规则名称：</a:t>
            </a:r>
            <a:r>
              <a:t>CalculateShipping</a:t>
            </a:r>
            <a:r>
              <a:t>。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包名称加上规则名称组合：</a:t>
            </a:r>
            <a:r>
              <a:t>Demo.TRU.Process.OrderProduct.CalculateShipping</a:t>
            </a:r>
            <a:r>
              <a:t>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完整的类名称在管理门户中称为</a:t>
            </a:r>
            <a:r>
              <a:t>“</a:t>
            </a:r>
            <a:r>
              <a:t>包名称</a:t>
            </a:r>
            <a:r>
              <a:t>”</a:t>
            </a:r>
            <a:r>
              <a:t>。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如果</a:t>
            </a:r>
            <a:r>
              <a:t>Rule</a:t>
            </a:r>
            <a:r>
              <a:t>属性是一个简单的</a:t>
            </a:r>
            <a:r>
              <a:t>Rule Name</a:t>
            </a:r>
            <a:r>
              <a:t>，</a:t>
            </a:r>
            <a:r>
              <a:t>则</a:t>
            </a:r>
            <a:r>
              <a:t>Ensemble</a:t>
            </a:r>
            <a:r>
              <a:t>会扩展包含该</a:t>
            </a:r>
            <a:r>
              <a:t>&lt;rule&gt;</a:t>
            </a:r>
            <a:r>
              <a:t>元素的</a:t>
            </a:r>
            <a:r>
              <a:t>BPL Business Process</a:t>
            </a:r>
            <a:r>
              <a:t>的完整类名。 此组合必须标识出在命名空间中有效的业务规则，否则</a:t>
            </a:r>
            <a:r>
              <a:t>&lt;rule&gt;</a:t>
            </a:r>
            <a:r>
              <a:t>的返回值将为空。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因此，每个业务规则集在整个启用</a:t>
            </a:r>
            <a:r>
              <a:t>Ensemble</a:t>
            </a:r>
            <a:r>
              <a:t>支持的命名空间中都具有唯一标识。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这允许</a:t>
            </a:r>
            <a:r>
              <a:t>Business Process</a:t>
            </a:r>
            <a:r>
              <a:t>引用命名空间中的任何业务规则集。</a:t>
            </a:r>
          </a:p>
          <a:p>
            <a:pPr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Shape 4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458787" indent="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在业务流程中的任何需要业务规则的地方添加</a:t>
            </a:r>
            <a:r>
              <a:t>&lt;rule&gt;</a:t>
            </a:r>
            <a:r>
              <a:t>活动。填写</a:t>
            </a:r>
            <a:r>
              <a:t>&lt;rule&gt;</a:t>
            </a:r>
            <a:r>
              <a:t>活动的</a:t>
            </a:r>
            <a:r>
              <a:t>Result Name</a:t>
            </a:r>
            <a:r>
              <a:t>，</a:t>
            </a:r>
            <a:r>
              <a:t>Result Location</a:t>
            </a:r>
            <a:r>
              <a:t>和</a:t>
            </a:r>
            <a:r>
              <a:t>Reason Location</a:t>
            </a:r>
            <a:r>
              <a:t>属性。</a:t>
            </a:r>
          </a:p>
          <a:p>
            <a:pPr lvl="1" marL="458787" indent="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Result Name - </a:t>
            </a:r>
            <a:r>
              <a:t>将业务流程中的</a:t>
            </a:r>
            <a:r>
              <a:t>&lt;rule&gt;</a:t>
            </a:r>
            <a:r>
              <a:t> </a:t>
            </a:r>
            <a:r>
              <a:t>activity</a:t>
            </a:r>
            <a:r>
              <a:t>与管理门户中的业务规则定义相关联。</a:t>
            </a:r>
          </a:p>
          <a:p>
            <a:pPr lvl="1" marL="458787" indent="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Rule Name</a:t>
            </a:r>
            <a:r>
              <a:t>属性的值必须与业务规则集名称的最后一部分完全匹配。</a:t>
            </a:r>
          </a:p>
          <a:p>
            <a:pPr lvl="1" marL="458787" indent="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Result Location- </a:t>
            </a:r>
            <a:r>
              <a:t>存储规则返回值的位置。通常，这是一个上下文属性，例如</a:t>
            </a:r>
            <a:r>
              <a:t>context.MyValue</a:t>
            </a:r>
            <a:r>
              <a:t>。</a:t>
            </a:r>
          </a:p>
          <a:p>
            <a:pPr lvl="1" marL="458787" indent="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Reason Location</a:t>
            </a:r>
            <a:r>
              <a:t> </a:t>
            </a:r>
            <a:r>
              <a:t>- </a:t>
            </a:r>
            <a:r>
              <a:t>存储规则返回原因的位置。规则原因是一个字符串，表示业务规则达成其决定的原因。例如，</a:t>
            </a:r>
            <a:r>
              <a:t>“</a:t>
            </a:r>
            <a:r>
              <a:t>Rule 1”</a:t>
            </a:r>
            <a:r>
              <a:t>或</a:t>
            </a:r>
            <a:r>
              <a:t>“</a:t>
            </a:r>
            <a:r>
              <a:t>Default</a:t>
            </a:r>
            <a:r>
              <a:t>”</a:t>
            </a:r>
            <a:r>
              <a:t>。如果业务规则为空（例如，它是不包含规则的规则集），则决策的原因是</a:t>
            </a:r>
            <a:r>
              <a:t>“</a:t>
            </a:r>
            <a:r>
              <a:t>Rule Missing</a:t>
            </a:r>
            <a:r>
              <a:t>”</a:t>
            </a:r>
            <a:r>
              <a:t>.</a:t>
            </a:r>
            <a:r>
              <a:t>通常，这是一个上下文属性，例如</a:t>
            </a:r>
            <a:r>
              <a:t>context.TheReason</a:t>
            </a:r>
            <a:r>
              <a:t>。</a:t>
            </a:r>
          </a:p>
          <a:p>
            <a:pPr lvl="1" marL="458787" indent="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规则</a:t>
            </a:r>
            <a:r>
              <a:t>Context- </a:t>
            </a:r>
            <a:r>
              <a:t>默认情况下，</a:t>
            </a:r>
            <a:r>
              <a:t>Business Process</a:t>
            </a:r>
            <a:r>
              <a:t>将其执行的环境</a:t>
            </a:r>
            <a:r>
              <a:t>context</a:t>
            </a:r>
            <a:r>
              <a:t>直接传递给规则。如果指定另一个对象作为上下文，则对该对象有一些限制：它必须具有名为％</a:t>
            </a:r>
            <a:r>
              <a:t>Process</a:t>
            </a:r>
            <a:r>
              <a:t>的类型为</a:t>
            </a:r>
            <a:r>
              <a:t>Ens.BusinessProcess</a:t>
            </a:r>
            <a:r>
              <a:t>的属性</a:t>
            </a:r>
            <a:r>
              <a:t>;</a:t>
            </a:r>
            <a:r>
              <a:t>这用于将</a:t>
            </a:r>
            <a:r>
              <a:t>Business</a:t>
            </a:r>
            <a:r>
              <a:t> </a:t>
            </a:r>
            <a:r>
              <a:t>Process</a:t>
            </a:r>
            <a:r>
              <a:t>的上下文传递给规则引擎。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业务分析师或其他非技术人员可以根据</a:t>
            </a:r>
            <a:r>
              <a:t>&lt;rule&gt; activity</a:t>
            </a:r>
            <a:r>
              <a:t>创建一个规则的集合，包含一条或多条规则。每条规则可以执行多项操作并提供一个返回值</a:t>
            </a:r>
            <a:r>
              <a:t>.</a:t>
            </a:r>
          </a:p>
          <a:p>
            <a:pPr lvl="1" marL="458787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书写规则不需要编程能力</a:t>
            </a:r>
            <a:r>
              <a:t>.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通常</a:t>
            </a:r>
            <a:r>
              <a:t>, “rule”</a:t>
            </a:r>
            <a:r>
              <a:t>更多的是指</a:t>
            </a:r>
            <a:r>
              <a:t>“rule set”</a:t>
            </a:r>
            <a:r>
              <a:t>，而不是特定的一条规则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2" name="Shape 4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Assign</a:t>
            </a:r>
            <a:r>
              <a:t>操作允许业务规则设置多个返回值，而不仅仅通过</a:t>
            </a:r>
            <a:r>
              <a:t>RETURN</a:t>
            </a:r>
            <a:r>
              <a:t>返回。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执行</a:t>
            </a:r>
            <a:r>
              <a:t>Assign</a:t>
            </a:r>
            <a:r>
              <a:t>时，只能为上下文属性赋值。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可以任意数量的</a:t>
            </a:r>
            <a:r>
              <a:t>assign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9" name="Shape 4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Utility functions</a:t>
            </a:r>
            <a:r>
              <a:t>可以在业务规则的</a:t>
            </a:r>
            <a:r>
              <a:t>Condition</a:t>
            </a:r>
            <a:r>
              <a:t>部分中使用。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有关所有内置</a:t>
            </a:r>
            <a:r>
              <a:t>Utility functions</a:t>
            </a:r>
            <a:r>
              <a:t>的列表，请参阅文档</a:t>
            </a:r>
            <a:r>
              <a:t>Developing Business Rules </a:t>
            </a:r>
            <a:r>
              <a:t> </a:t>
            </a:r>
            <a:r>
              <a:t>Ensemble Utility Functions</a:t>
            </a:r>
            <a:r>
              <a:t>。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可以扩展</a:t>
            </a:r>
            <a:r>
              <a:t>Utility functions</a:t>
            </a:r>
            <a:r>
              <a:t>以包括用户定义的功能。 添加方法是继承</a:t>
            </a:r>
            <a:r>
              <a:t>Ens.Rule.FunctionSet</a:t>
            </a:r>
            <a:r>
              <a:t>。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for security reason, rule</a:t>
            </a:r>
            <a:r>
              <a:t>里面不应该用代码，</a:t>
            </a:r>
            <a:r>
              <a:t> </a:t>
            </a:r>
            <a:r>
              <a:t>给业务人员用，</a:t>
            </a:r>
            <a:r>
              <a:t> </a:t>
            </a:r>
            <a:r>
              <a:t>尽量写成</a:t>
            </a:r>
            <a:r>
              <a:t>function</a:t>
            </a:r>
          </a:p>
          <a:p>
            <a:pPr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5" name="Shape 4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由于</a:t>
            </a:r>
            <a:r>
              <a:t>utility functions</a:t>
            </a:r>
            <a:r>
              <a:t>可以包含任何</a:t>
            </a:r>
            <a:r>
              <a:t>ObjectScript</a:t>
            </a:r>
            <a:r>
              <a:t>代码，因此可以编写它们以执行您需要的任何计算，比较或操作。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2" name="Shape 4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管理门户用于创建业务规则定义。业务规则定义实际上称为</a:t>
            </a:r>
            <a:r>
              <a:t>“</a:t>
            </a:r>
            <a:r>
              <a:t>规则集</a:t>
            </a:r>
            <a:r>
              <a:t>”</a:t>
            </a:r>
            <a:r>
              <a:t>，其可以具有一个或多个规则。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Package Name</a:t>
            </a:r>
            <a:r>
              <a:t>是调用</a:t>
            </a:r>
            <a:r>
              <a:t>&lt;rule</a:t>
            </a:r>
            <a:r>
              <a:t> </a:t>
            </a:r>
            <a:r>
              <a:t>activity&gt;</a:t>
            </a:r>
            <a:r>
              <a:t>的</a:t>
            </a:r>
            <a:r>
              <a:t>BPL Business Process</a:t>
            </a:r>
            <a:r>
              <a:t>类的实际完整包和类名。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包名称和规则名称的组合唯一标识</a:t>
            </a:r>
            <a:r>
              <a:t>Ensemble</a:t>
            </a:r>
            <a:r>
              <a:t>命名空间中的规则。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定义规则集中的每个规则。</a:t>
            </a:r>
          </a:p>
          <a:p>
            <a:pPr lvl="2" marL="9144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每条规则都有条件，可能的操作和返回值。</a:t>
            </a:r>
          </a:p>
          <a:p>
            <a:pPr lvl="2" marL="9144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Conditions</a:t>
            </a:r>
            <a:r>
              <a:t> </a:t>
            </a:r>
            <a:r>
              <a:t>- </a:t>
            </a:r>
            <a:r>
              <a:t>由值之间的比较运算符组成的一组零个或多个条件。值可以是数字，字符串，上下文属性或表达式。 （可选的）</a:t>
            </a:r>
          </a:p>
          <a:p>
            <a:pPr lvl="2" marL="9144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Actions</a:t>
            </a:r>
            <a:r>
              <a:t> </a:t>
            </a:r>
            <a:r>
              <a:t>- </a:t>
            </a:r>
            <a:r>
              <a:t>如果发现规则为真，则执行一组零个或多个</a:t>
            </a:r>
            <a:r>
              <a:t>assign</a:t>
            </a:r>
            <a:r>
              <a:t>。</a:t>
            </a:r>
            <a:r>
              <a:t>Action</a:t>
            </a:r>
            <a:r>
              <a:t>中只能为上下文属性指定值。 （可选的）</a:t>
            </a:r>
          </a:p>
          <a:p>
            <a:pPr lvl="2" marL="9144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RETURN - </a:t>
            </a:r>
            <a:r>
              <a:t>如果发现规则为</a:t>
            </a:r>
            <a:r>
              <a:t>true</a:t>
            </a:r>
            <a:r>
              <a:t>，</a:t>
            </a:r>
            <a:r>
              <a:t>则返回值。 </a:t>
            </a:r>
            <a:r>
              <a:t>RETURN</a:t>
            </a:r>
            <a:r>
              <a:t>值将转到业务流程的</a:t>
            </a:r>
            <a:r>
              <a:t>&lt;rule&gt;</a:t>
            </a:r>
            <a:r>
              <a:t>活动中定义的</a:t>
            </a:r>
            <a:r>
              <a:t>Result</a:t>
            </a:r>
            <a:r>
              <a:t> </a:t>
            </a:r>
            <a:r>
              <a:t>Location</a:t>
            </a:r>
            <a:r>
              <a:t>。 （需要）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规则定义与业务流程代码完全分开。规则定义存储在</a:t>
            </a:r>
            <a:r>
              <a:t>Ensemble</a:t>
            </a:r>
            <a:r>
              <a:t>数据库中，并在运行时进行评估。对规则定义的修改是对数据库的更新，可以立即应用于正在运行的</a:t>
            </a:r>
            <a:r>
              <a:t>Production</a:t>
            </a:r>
            <a:r>
              <a:t>而无需重启</a:t>
            </a:r>
            <a:r>
              <a:t>Production</a:t>
            </a:r>
            <a:r>
              <a:t>或</a:t>
            </a:r>
            <a:r>
              <a:t>Business</a:t>
            </a:r>
            <a:r>
              <a:t> </a:t>
            </a:r>
            <a:r>
              <a:t>Process</a:t>
            </a:r>
            <a:r>
              <a:t>。</a:t>
            </a:r>
          </a:p>
          <a:p>
            <a:pPr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A Business Process orchestrates the invocation of one or more Business Operations and/or Business Processes to perform a specific defined task and controls the logic of them.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A Business Process only sends requests to Business Operations or Business Processes. 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All requests and responses for a Business Process are inside of Ensemble.</a:t>
            </a:r>
          </a:p>
          <a:p>
            <a:pPr lvl="1" indent="457200"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Message Routers are used heavily with Productions handling HL7 messages and other EDI messages formats.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Also used in Productions that </a:t>
            </a:r>
            <a:r>
              <a:t>route large numbers of messages between large numbers of systems.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Refer to </a:t>
            </a:r>
            <a:r>
              <a:t>Developing Ensemble Productions </a:t>
            </a:r>
            <a:r>
              <a:t>for more information.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general considerations to keep in mind when developing rules in your rule set:</a:t>
            </a:r>
          </a:p>
          <a:p>
            <a:pPr/>
            <a:r>
              <a:t>Once the execution through a rule set encounters a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return</a:t>
            </a:r>
            <a:r>
              <a:t> action, the execution of the rule set ends and returns to the business process that invoked the rule definition class.</a:t>
            </a:r>
          </a:p>
          <a:p>
            <a:pPr/>
            <a:r>
              <a:t>You can control the execution of more than one rule in a rule set by omitting the returns. In other words, if you want to check all rules, do not provide a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return</a:t>
            </a:r>
            <a:r>
              <a:t> action within any of the rule clauses. You may then provide a value in a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return</a:t>
            </a:r>
            <a:r>
              <a:t> action at the end of the rule set for the case where no rule clauses evaluate to true.</a:t>
            </a:r>
          </a:p>
          <a:p>
            <a:pPr/>
            <a:r>
              <a:t>When a rule contains multiple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when</a:t>
            </a:r>
            <a:r>
              <a:t> clauses, only the actions indicated by the first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when</a:t>
            </a:r>
            <a:r>
              <a:t> that evaluates to true are performed. You can use an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otherwise</a:t>
            </a:r>
            <a:r>
              <a:t> clause to perform an action if no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when</a:t>
            </a:r>
            <a:r>
              <a:t> conditions are true.</a:t>
            </a:r>
          </a:p>
          <a:p>
            <a:pPr/>
            <a:r>
              <a:t>Each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when</a:t>
            </a:r>
            <a:r>
              <a:t> clause has a condition property. A common design for a general business rule set is one that contains one rule with a series of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when</a:t>
            </a:r>
            <a:r>
              <a:t> conditions and returning a value depending on which condition is true. If you want to return a default value if none of the conditions is true, you can use the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otherwise</a:t>
            </a:r>
            <a:r>
              <a:t> clause with a return.</a:t>
            </a:r>
          </a:p>
          <a:p>
            <a:pPr/>
            <a:r>
              <a:t>A common design for a routing rule set is one that contains several rules each with a different constraint defined and each with one 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when</a:t>
            </a:r>
            <a:r>
              <a:t> clause describing how and where to route the message that matches the constraint.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  <a:lvl2pPr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lvl2pPr>
          </a:lstStyle>
          <a:p>
            <a:pPr/>
            <a:r>
              <a:t>生效日期允许您指定规则何时生效。 这允许您自动切换规则的活动和非活动状态。</a:t>
            </a:r>
          </a:p>
          <a:p>
            <a:pPr lvl="1"/>
            <a:r>
              <a:t>不一定需要指定生效日期。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Rule</a:t>
            </a:r>
            <a:r>
              <a:t> </a:t>
            </a:r>
            <a:r>
              <a:t>log</a:t>
            </a:r>
            <a:r>
              <a:t>是已执行的业务规则的持久记录，包括执行结果和对应的原因。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Session</a:t>
            </a:r>
            <a:r>
              <a:t> </a:t>
            </a:r>
            <a:r>
              <a:t>ID - </a:t>
            </a:r>
            <a:r>
              <a:t>标识会话</a:t>
            </a:r>
            <a:r>
              <a:t>ID</a:t>
            </a:r>
            <a:r>
              <a:t>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Time Executed - </a:t>
            </a:r>
            <a:r>
              <a:t>上次调用规则的日期和时间。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Rule Name - </a:t>
            </a:r>
            <a:r>
              <a:t>分配给管理门户中规则定义的名称。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Reason</a:t>
            </a:r>
            <a:r>
              <a:t> </a:t>
            </a:r>
            <a:r>
              <a:t>- </a:t>
            </a:r>
            <a:r>
              <a:t>匹配并确定结果的规则集中的规则。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返回 </a:t>
            </a:r>
            <a:r>
              <a:t>- </a:t>
            </a:r>
            <a:r>
              <a:t>规则返回的值。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Error?</a:t>
            </a:r>
            <a:r>
              <a:t> </a:t>
            </a:r>
            <a:r>
              <a:t>– 1</a:t>
            </a:r>
            <a:r>
              <a:t>（</a:t>
            </a:r>
            <a:r>
              <a:t>YES</a:t>
            </a:r>
            <a:r>
              <a:t>）表示错误。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Error Message- </a:t>
            </a:r>
            <a:r>
              <a:t>与错误关联的文本。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Return Value </a:t>
            </a:r>
            <a:r>
              <a:t> </a:t>
            </a:r>
            <a:r>
              <a:t>- </a:t>
            </a:r>
            <a:r>
              <a:t>匹配规则返回的值。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Activity Name - </a:t>
            </a:r>
            <a:r>
              <a:t>分配给业务流程中</a:t>
            </a:r>
            <a:r>
              <a:t>&lt;rule&gt;</a:t>
            </a:r>
            <a:r>
              <a:t> </a:t>
            </a:r>
            <a:r>
              <a:t>activity</a:t>
            </a:r>
            <a:r>
              <a:t>的名称。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Effective Begin Date/Time</a:t>
            </a:r>
            <a:r>
              <a:t>：规则被激活的时间。 如果它是空白的，则它自创建以来一直处于活动状态。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Effective End Date/Time: </a:t>
            </a:r>
            <a:r>
              <a:t>：规则变为非活动状态的时间。</a:t>
            </a:r>
          </a:p>
          <a:p>
            <a:pPr lvl="1" marL="457200" indent="0"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Detailed logging</a:t>
            </a:r>
            <a:r>
              <a:t>可以显示业务规则中的调试操作和评估结果。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用于测试和调试业务规则。</a:t>
            </a:r>
          </a:p>
          <a:p>
            <a:pPr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Business Process</a:t>
            </a:r>
            <a:r>
              <a:t>上的</a:t>
            </a:r>
            <a:r>
              <a:t>RuleLogging</a:t>
            </a:r>
            <a:r>
              <a:t>控制记录的详细级别。</a:t>
            </a:r>
          </a:p>
          <a:p>
            <a:pPr lvl="1" marL="457200" indent="0">
              <a:spcBef>
                <a:spcPts val="300"/>
              </a:spcBef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可以根据需要为</a:t>
            </a:r>
            <a:r>
              <a:t>Business</a:t>
            </a:r>
            <a:r>
              <a:t> </a:t>
            </a:r>
            <a:r>
              <a:t>Process</a:t>
            </a:r>
            <a:r>
              <a:t>配置不同日志级别以记录不同细节程度的信息。</a:t>
            </a:r>
          </a:p>
          <a:p>
            <a:pPr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 lvl="1" marL="457200" indent="0">
              <a:buSzPct val="100000"/>
              <a:buChar char="•"/>
              <a:defRPr sz="10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Char char="•"/>
            </a:pPr>
            <a:r>
              <a:t>RuleLogging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设置业务规则日志中记录的信息的详细程度。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171450" indent="-171450">
              <a:buSzPct val="100000"/>
              <a:buChar char="•"/>
            </a:pPr>
            <a:r>
              <a:t>'e' -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仅记录错误。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171450" indent="-171450">
              <a:buSzPct val="100000"/>
              <a:buChar char="•"/>
            </a:pPr>
            <a:r>
              <a:t>‘r’ -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记录返回值。 默认设置。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171450" indent="-171450">
              <a:buSzPct val="100000"/>
              <a:buChar char="•"/>
            </a:pPr>
            <a:r>
              <a:t>'d' -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在规则中记录用户定义的调试操作。 这还包括</a:t>
            </a:r>
            <a:r>
              <a:t>'r'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。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171450" indent="-171450">
              <a:buSzPct val="100000"/>
              <a:buChar char="•"/>
            </a:pPr>
            <a:r>
              <a:t>'c' -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记录规则中评估的条件的详细信息。 这还包括</a:t>
            </a:r>
            <a:r>
              <a:t>'r'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。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171450" indent="-171450">
              <a:buSzPct val="100000"/>
              <a:buChar char="•"/>
            </a:pPr>
            <a:r>
              <a:t>'a' -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记录所有可用信息。 这相当于</a:t>
            </a:r>
            <a:r>
              <a:t>'rcd'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。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4" name="Shape 3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存在两种类型的</a:t>
            </a:r>
            <a:r>
              <a:t>Rule</a:t>
            </a:r>
            <a:r>
              <a:t> </a:t>
            </a:r>
            <a:r>
              <a:t>Set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：</a:t>
            </a:r>
            <a:br>
              <a:rPr>
                <a:latin typeface="Songti SC Regular"/>
                <a:ea typeface="Songti SC Regular"/>
                <a:cs typeface="Songti SC Regular"/>
                <a:sym typeface="Songti SC Regular"/>
              </a:rPr>
            </a:br>
            <a:r>
              <a:t>	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Rule sets</a:t>
            </a:r>
            <a:br>
              <a:rPr>
                <a:latin typeface="Songti SC Regular"/>
                <a:ea typeface="Songti SC Regular"/>
                <a:cs typeface="Songti SC Regular"/>
                <a:sym typeface="Songti SC Regular"/>
              </a:rPr>
            </a:br>
            <a:r>
              <a:t>		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只能在</a:t>
            </a:r>
            <a:r>
              <a:t>Business Process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上下文对象中设置属性的值。</a:t>
            </a:r>
            <a:br>
              <a:rPr>
                <a:latin typeface="Songti SC Regular"/>
                <a:ea typeface="Songti SC Regular"/>
                <a:cs typeface="Songti SC Regular"/>
                <a:sym typeface="Songti SC Regular"/>
              </a:rPr>
            </a:br>
            <a:r>
              <a:t>	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Routing rule sets</a:t>
            </a:r>
            <a:br>
              <a:rPr>
                <a:latin typeface="Songti SC Regular"/>
                <a:ea typeface="Songti SC Regular"/>
                <a:cs typeface="Songti SC Regular"/>
                <a:sym typeface="Songti SC Regular"/>
              </a:rPr>
            </a:br>
            <a:r>
              <a:t>		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规则可以转换消息，然后通过将消息转发到另一个消息路由器或业务组件来触发操作。</a:t>
            </a:r>
            <a:br>
              <a:rPr>
                <a:latin typeface="Songti SC Regular"/>
                <a:ea typeface="Songti SC Regular"/>
                <a:cs typeface="Songti SC Regular"/>
                <a:sym typeface="Songti SC Regular"/>
              </a:rPr>
            </a:br>
            <a:r>
              <a:t>		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提供基于规则的路由引擎，通过</a:t>
            </a:r>
            <a:r>
              <a:t>Ensemble Production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在应用程序之间路由消息所需的信息。</a:t>
            </a:r>
            <a:br>
              <a:rPr>
                <a:latin typeface="Songti SC Regular"/>
                <a:ea typeface="Songti SC Regular"/>
                <a:cs typeface="Songti SC Regular"/>
                <a:sym typeface="Songti SC Regular"/>
              </a:rPr>
            </a:br>
            <a:r>
              <a:t>		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通常用于路由</a:t>
            </a:r>
            <a:r>
              <a:t>HL7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消息，但支持任何类型的</a:t>
            </a:r>
            <a:r>
              <a:t>Ensemble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消息。</a:t>
            </a:r>
            <a:br>
              <a:rPr>
                <a:latin typeface="Songti SC Regular"/>
                <a:ea typeface="Songti SC Regular"/>
                <a:cs typeface="Songti SC Regular"/>
                <a:sym typeface="Songti SC Regular"/>
              </a:rPr>
            </a:b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有关为</a:t>
            </a:r>
            <a:r>
              <a:t>HL7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消息创建和使用路由规则集的详细信息，请参阅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Ensemble HL7 Version 2 Development Guide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或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Ensemble HL7 Version 3 Development Guide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.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。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9.jpeg"/><Relationship Id="rId10" Type="http://schemas.openxmlformats.org/officeDocument/2006/relationships/image" Target="../media/image8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 (Healthc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solidFill>
          <a:srgbClr val="2E35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/>
          <p:nvPr/>
        </p:nvSpPr>
        <p:spPr>
          <a:xfrm>
            <a:off x="11564056" y="6206840"/>
            <a:ext cx="113748" cy="42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23" y="1457"/>
                </a:moveTo>
                <a:lnTo>
                  <a:pt x="0" y="0"/>
                </a:lnTo>
                <a:lnTo>
                  <a:pt x="0" y="18674"/>
                </a:lnTo>
                <a:lnTo>
                  <a:pt x="21600" y="21600"/>
                </a:lnTo>
                <a:lnTo>
                  <a:pt x="21600" y="18373"/>
                </a:lnTo>
                <a:lnTo>
                  <a:pt x="10823" y="16903"/>
                </a:lnTo>
                <a:lnTo>
                  <a:pt x="10823" y="14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Freeform 6"/>
          <p:cNvSpPr/>
          <p:nvPr/>
        </p:nvSpPr>
        <p:spPr>
          <a:xfrm>
            <a:off x="11621052" y="6172200"/>
            <a:ext cx="113748" cy="422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77" y="20143"/>
                </a:moveTo>
                <a:lnTo>
                  <a:pt x="21600" y="21600"/>
                </a:lnTo>
                <a:lnTo>
                  <a:pt x="21600" y="2926"/>
                </a:lnTo>
                <a:lnTo>
                  <a:pt x="0" y="0"/>
                </a:lnTo>
                <a:lnTo>
                  <a:pt x="0" y="3227"/>
                </a:lnTo>
                <a:lnTo>
                  <a:pt x="10777" y="4697"/>
                </a:lnTo>
                <a:lnTo>
                  <a:pt x="10777" y="2014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traight Connector 5"/>
          <p:cNvSpPr/>
          <p:nvPr/>
        </p:nvSpPr>
        <p:spPr>
          <a:xfrm flipH="1" flipV="1">
            <a:off x="457199" y="6048374"/>
            <a:ext cx="11277601" cy="2"/>
          </a:xfrm>
          <a:prstGeom prst="line">
            <a:avLst/>
          </a:prstGeom>
          <a:ln w="635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57200" y="457200"/>
            <a:ext cx="11277600" cy="4985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457196" y="1412999"/>
            <a:ext cx="11277602" cy="4406776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02895" indent="-188595">
              <a:lnSpc>
                <a:spcPct val="11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79450" indent="-279400">
              <a:lnSpc>
                <a:spcPct val="110000"/>
              </a:lnSpc>
              <a:spcBef>
                <a:spcPts val="1000"/>
              </a:spcBef>
              <a:buChar char="―"/>
              <a:defRPr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0">
              <a:lnSpc>
                <a:spcPct val="110000"/>
              </a:lnSpc>
              <a:spcBef>
                <a:spcPts val="1000"/>
              </a:spcBef>
              <a:buClrTx/>
              <a:buChar char="​"/>
              <a:defRPr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​"/>
              <a:defRPr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457200" y="3479818"/>
            <a:ext cx="8715376" cy="1495795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457200" y="5539068"/>
            <a:ext cx="8715376" cy="43180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buSzTx/>
              <a:buFontTx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457200">
              <a:lnSpc>
                <a:spcPct val="110000"/>
              </a:lnSpc>
              <a:spcBef>
                <a:spcPts val="1000"/>
              </a:spcBef>
              <a:buSzTx/>
              <a:buFontTx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914400">
              <a:lnSpc>
                <a:spcPct val="110000"/>
              </a:lnSpc>
              <a:spcBef>
                <a:spcPts val="1000"/>
              </a:spcBef>
              <a:buSzTx/>
              <a:buFontTx/>
              <a:buNone/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371600">
              <a:lnSpc>
                <a:spcPct val="11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828800">
              <a:lnSpc>
                <a:spcPct val="110000"/>
              </a:lnSpc>
              <a:spcBef>
                <a:spcPts val="1000"/>
              </a:spcBef>
              <a:defRPr sz="2400">
                <a:solidFill>
                  <a:srgbClr val="2F354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traight Connector 7"/>
          <p:cNvSpPr/>
          <p:nvPr/>
        </p:nvSpPr>
        <p:spPr>
          <a:xfrm flipH="1" flipV="1">
            <a:off x="457199" y="5273866"/>
            <a:ext cx="11277601" cy="1"/>
          </a:xfrm>
          <a:prstGeom prst="line">
            <a:avLst/>
          </a:prstGeom>
          <a:ln w="635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 (Gener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6" descr="Picture 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8390" y="2082345"/>
            <a:ext cx="2571752" cy="1998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icture 87" descr="Picture 8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5929" y="5358050"/>
            <a:ext cx="2237214" cy="1499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88" descr="Picture 8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12012" y="5354363"/>
            <a:ext cx="2097910" cy="1398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89" descr="Picture 8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7186" y="172104"/>
            <a:ext cx="6032501" cy="5778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" name="Rectangle 90"/>
          <p:cNvGrpSpPr/>
          <p:nvPr/>
        </p:nvGrpSpPr>
        <p:grpSpPr>
          <a:xfrm>
            <a:off x="321733" y="252473"/>
            <a:ext cx="11590867" cy="1957328"/>
            <a:chOff x="0" y="0"/>
            <a:chExt cx="11590865" cy="1957326"/>
          </a:xfrm>
        </p:grpSpPr>
        <p:sp>
          <p:nvSpPr>
            <p:cNvPr id="56" name="Rectangle"/>
            <p:cNvSpPr/>
            <p:nvPr/>
          </p:nvSpPr>
          <p:spPr>
            <a:xfrm>
              <a:off x="-1" y="-1"/>
              <a:ext cx="11590867" cy="19573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Text"/>
            <p:cNvSpPr txBox="1"/>
            <p:nvPr/>
          </p:nvSpPr>
          <p:spPr>
            <a:xfrm>
              <a:off x="45719" y="799593"/>
              <a:ext cx="1149942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pic>
        <p:nvPicPr>
          <p:cNvPr id="59" name="Picture 91" descr="Picture 9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44078" y="4131259"/>
            <a:ext cx="3651880" cy="2430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icture 92" descr="Picture 9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-172925" y="2973346"/>
            <a:ext cx="3404859" cy="2502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icture 93" descr="Picture 9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12581" y="5578973"/>
            <a:ext cx="1511538" cy="101616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Rectangle 94"/>
          <p:cNvSpPr/>
          <p:nvPr/>
        </p:nvSpPr>
        <p:spPr>
          <a:xfrm>
            <a:off x="321958" y="2191340"/>
            <a:ext cx="5750567" cy="1878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Rectangle 95"/>
          <p:cNvSpPr/>
          <p:nvPr/>
        </p:nvSpPr>
        <p:spPr>
          <a:xfrm>
            <a:off x="304074" y="5590154"/>
            <a:ext cx="1663458" cy="9659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Rectangle 96"/>
          <p:cNvSpPr/>
          <p:nvPr/>
        </p:nvSpPr>
        <p:spPr>
          <a:xfrm>
            <a:off x="10273573" y="4049219"/>
            <a:ext cx="1663459" cy="18901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7" name="Rectangle 97"/>
          <p:cNvGrpSpPr/>
          <p:nvPr/>
        </p:nvGrpSpPr>
        <p:grpSpPr>
          <a:xfrm>
            <a:off x="321733" y="-33021"/>
            <a:ext cx="11590867" cy="358142"/>
            <a:chOff x="0" y="0"/>
            <a:chExt cx="11590865" cy="358140"/>
          </a:xfrm>
        </p:grpSpPr>
        <p:sp>
          <p:nvSpPr>
            <p:cNvPr id="65" name="Rectangle"/>
            <p:cNvSpPr/>
            <p:nvPr/>
          </p:nvSpPr>
          <p:spPr>
            <a:xfrm>
              <a:off x="0" y="33020"/>
              <a:ext cx="11590866" cy="2921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Text"/>
            <p:cNvSpPr txBox="1"/>
            <p:nvPr/>
          </p:nvSpPr>
          <p:spPr>
            <a:xfrm>
              <a:off x="45719" y="0"/>
              <a:ext cx="11499427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grpSp>
        <p:nvGrpSpPr>
          <p:cNvPr id="70" name="Rectangle 98"/>
          <p:cNvGrpSpPr/>
          <p:nvPr/>
        </p:nvGrpSpPr>
        <p:grpSpPr>
          <a:xfrm>
            <a:off x="321733" y="6532880"/>
            <a:ext cx="11590867" cy="358141"/>
            <a:chOff x="0" y="0"/>
            <a:chExt cx="11590865" cy="358140"/>
          </a:xfrm>
        </p:grpSpPr>
        <p:sp>
          <p:nvSpPr>
            <p:cNvPr id="68" name="Rectangle"/>
            <p:cNvSpPr/>
            <p:nvPr/>
          </p:nvSpPr>
          <p:spPr>
            <a:xfrm>
              <a:off x="0" y="33020"/>
              <a:ext cx="11590866" cy="2921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Text"/>
            <p:cNvSpPr txBox="1"/>
            <p:nvPr/>
          </p:nvSpPr>
          <p:spPr>
            <a:xfrm>
              <a:off x="45719" y="0"/>
              <a:ext cx="11499427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grpSp>
        <p:nvGrpSpPr>
          <p:cNvPr id="73" name="Rectangle 99"/>
          <p:cNvGrpSpPr/>
          <p:nvPr/>
        </p:nvGrpSpPr>
        <p:grpSpPr>
          <a:xfrm>
            <a:off x="11866880" y="0"/>
            <a:ext cx="358141" cy="6858000"/>
            <a:chOff x="0" y="0"/>
            <a:chExt cx="358140" cy="6858000"/>
          </a:xfrm>
        </p:grpSpPr>
        <p:sp>
          <p:nvSpPr>
            <p:cNvPr id="71" name="Rectangle"/>
            <p:cNvSpPr/>
            <p:nvPr/>
          </p:nvSpPr>
          <p:spPr>
            <a:xfrm rot="16200000">
              <a:off x="-3249930" y="3282950"/>
              <a:ext cx="6858001" cy="2921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Text"/>
            <p:cNvSpPr txBox="1"/>
            <p:nvPr/>
          </p:nvSpPr>
          <p:spPr>
            <a:xfrm rot="16200000">
              <a:off x="-3204211" y="3249930"/>
              <a:ext cx="6766561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sp>
        <p:nvSpPr>
          <p:cNvPr id="74" name="Rectangle 100"/>
          <p:cNvSpPr/>
          <p:nvPr/>
        </p:nvSpPr>
        <p:spPr>
          <a:xfrm>
            <a:off x="7627739" y="5996554"/>
            <a:ext cx="2095902" cy="5968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PresentationTitle (44pt)"/>
          <p:cNvSpPr txBox="1"/>
          <p:nvPr>
            <p:ph type="title" hasCustomPrompt="1"/>
          </p:nvPr>
        </p:nvSpPr>
        <p:spPr>
          <a:xfrm>
            <a:off x="806008" y="658266"/>
            <a:ext cx="5106005" cy="1112140"/>
          </a:xfrm>
          <a:prstGeom prst="rect">
            <a:avLst/>
          </a:prstGeom>
        </p:spPr>
        <p:txBody>
          <a:bodyPr/>
          <a:lstStyle>
            <a:lvl1pPr>
              <a:defRPr b="1" sz="4400">
                <a:latin typeface="Gotham Black"/>
                <a:ea typeface="Gotham Black"/>
                <a:cs typeface="Gotham Black"/>
                <a:sym typeface="Gotham Black"/>
              </a:defRPr>
            </a:lvl1pPr>
          </a:lstStyle>
          <a:p>
            <a:pPr/>
            <a:r>
              <a:t>PresentationTitle (44pt)</a:t>
            </a:r>
          </a:p>
        </p:txBody>
      </p:sp>
      <p:sp>
        <p:nvSpPr>
          <p:cNvPr id="76" name="Body Level One…"/>
          <p:cNvSpPr txBox="1"/>
          <p:nvPr>
            <p:ph type="body" sz="quarter" idx="1" hasCustomPrompt="1"/>
          </p:nvPr>
        </p:nvSpPr>
        <p:spPr>
          <a:xfrm>
            <a:off x="815208" y="2571722"/>
            <a:ext cx="4409720" cy="44166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buSzTx/>
              <a:buFontTx/>
              <a:buNone/>
              <a:defRPr sz="2800">
                <a:latin typeface="Gotham Book"/>
                <a:ea typeface="Gotham Book"/>
                <a:cs typeface="Gotham Book"/>
                <a:sym typeface="Gotham Book"/>
              </a:defRPr>
            </a:lvl1pPr>
            <a:lvl2pPr marL="0" indent="457200">
              <a:lnSpc>
                <a:spcPct val="110000"/>
              </a:lnSpc>
              <a:spcBef>
                <a:spcPts val="1000"/>
              </a:spcBef>
              <a:buSzTx/>
              <a:buFontTx/>
              <a:buNone/>
              <a:defRPr sz="2800">
                <a:latin typeface="Gotham Book"/>
                <a:ea typeface="Gotham Book"/>
                <a:cs typeface="Gotham Book"/>
                <a:sym typeface="Gotham Book"/>
              </a:defRPr>
            </a:lvl2pPr>
            <a:lvl3pPr marL="0" indent="914400">
              <a:lnSpc>
                <a:spcPct val="110000"/>
              </a:lnSpc>
              <a:spcBef>
                <a:spcPts val="1000"/>
              </a:spcBef>
              <a:buSzTx/>
              <a:buFontTx/>
              <a:buNone/>
              <a:defRPr sz="2800">
                <a:latin typeface="Gotham Book"/>
                <a:ea typeface="Gotham Book"/>
                <a:cs typeface="Gotham Book"/>
                <a:sym typeface="Gotham Book"/>
              </a:defRPr>
            </a:lvl3pPr>
            <a:lvl4pPr marL="0" indent="1371600">
              <a:lnSpc>
                <a:spcPct val="110000"/>
              </a:lnSpc>
              <a:spcBef>
                <a:spcPts val="1000"/>
              </a:spcBef>
              <a:buClrTx/>
              <a:buSzTx/>
              <a:buFontTx/>
              <a:buNone/>
              <a:defRPr sz="2800">
                <a:latin typeface="Gotham Book"/>
                <a:ea typeface="Gotham Book"/>
                <a:cs typeface="Gotham Book"/>
                <a:sym typeface="Gotham Book"/>
              </a:defRPr>
            </a:lvl4pPr>
            <a:lvl5pPr indent="1828800">
              <a:lnSpc>
                <a:spcPct val="110000"/>
              </a:lnSpc>
              <a:spcBef>
                <a:spcPts val="1000"/>
              </a:spcBef>
              <a:defRPr sz="2800">
                <a:solidFill>
                  <a:srgbClr val="2F3541"/>
                </a:solidFill>
                <a:latin typeface="Gotham Book"/>
                <a:ea typeface="Gotham Book"/>
                <a:cs typeface="Gotham Book"/>
                <a:sym typeface="Gotham Book"/>
              </a:defRPr>
            </a:lvl5pPr>
          </a:lstStyle>
          <a:p>
            <a:pPr/>
            <a:r>
              <a:t>Presenter Name (28pt)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Text Placeholder 5"/>
          <p:cNvSpPr/>
          <p:nvPr>
            <p:ph type="body" sz="quarter" idx="21" hasCustomPrompt="1"/>
          </p:nvPr>
        </p:nvSpPr>
        <p:spPr>
          <a:xfrm>
            <a:off x="815208" y="3130351"/>
            <a:ext cx="4409720" cy="18928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b="1" sz="1200">
                <a:latin typeface="Gotham Black"/>
                <a:ea typeface="Gotham Black"/>
                <a:cs typeface="Gotham Black"/>
                <a:sym typeface="Gotham Black"/>
              </a:defRPr>
            </a:lvl1pPr>
          </a:lstStyle>
          <a:p>
            <a:pPr/>
            <a:r>
              <a:t>Presenter Title (12PT)</a:t>
            </a:r>
          </a:p>
        </p:txBody>
      </p:sp>
      <p:pic>
        <p:nvPicPr>
          <p:cNvPr id="78" name="Picture 38" descr="Picture 3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044900" y="954739"/>
            <a:ext cx="2367568" cy="6326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" name="Group 39"/>
          <p:cNvGrpSpPr/>
          <p:nvPr/>
        </p:nvGrpSpPr>
        <p:grpSpPr>
          <a:xfrm>
            <a:off x="245680" y="246579"/>
            <a:ext cx="11700642" cy="6373710"/>
            <a:chOff x="0" y="0"/>
            <a:chExt cx="11700641" cy="6373709"/>
          </a:xfrm>
        </p:grpSpPr>
        <p:grpSp>
          <p:nvGrpSpPr>
            <p:cNvPr id="81" name="Rectangle 40"/>
            <p:cNvGrpSpPr/>
            <p:nvPr/>
          </p:nvGrpSpPr>
          <p:grpSpPr>
            <a:xfrm>
              <a:off x="898" y="1"/>
              <a:ext cx="94384" cy="6359703"/>
              <a:chOff x="0" y="0"/>
              <a:chExt cx="94382" cy="6359702"/>
            </a:xfrm>
          </p:grpSpPr>
          <p:sp>
            <p:nvSpPr>
              <p:cNvPr id="79" name="Rectangle"/>
              <p:cNvSpPr/>
              <p:nvPr/>
            </p:nvSpPr>
            <p:spPr>
              <a:xfrm>
                <a:off x="0" y="0"/>
                <a:ext cx="94383" cy="63597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" name="Text"/>
              <p:cNvSpPr txBox="1"/>
              <p:nvPr/>
            </p:nvSpPr>
            <p:spPr>
              <a:xfrm>
                <a:off x="45719" y="3116351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84" name="Rectangle 41"/>
            <p:cNvGrpSpPr/>
            <p:nvPr/>
          </p:nvGrpSpPr>
          <p:grpSpPr>
            <a:xfrm>
              <a:off x="11606255" y="1"/>
              <a:ext cx="94384" cy="6359703"/>
              <a:chOff x="0" y="0"/>
              <a:chExt cx="94382" cy="6359702"/>
            </a:xfrm>
          </p:grpSpPr>
          <p:sp>
            <p:nvSpPr>
              <p:cNvPr id="82" name="Rectangle"/>
              <p:cNvSpPr/>
              <p:nvPr/>
            </p:nvSpPr>
            <p:spPr>
              <a:xfrm>
                <a:off x="0" y="0"/>
                <a:ext cx="94383" cy="63597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" name="Text"/>
              <p:cNvSpPr txBox="1"/>
              <p:nvPr/>
            </p:nvSpPr>
            <p:spPr>
              <a:xfrm>
                <a:off x="45719" y="3116351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87" name="Rectangle 42"/>
            <p:cNvGrpSpPr/>
            <p:nvPr/>
          </p:nvGrpSpPr>
          <p:grpSpPr>
            <a:xfrm>
              <a:off x="-1" y="0"/>
              <a:ext cx="11700641" cy="91442"/>
              <a:chOff x="0" y="0"/>
              <a:chExt cx="11700640" cy="91441"/>
            </a:xfrm>
          </p:grpSpPr>
          <p:sp>
            <p:nvSpPr>
              <p:cNvPr id="85" name="Rectangle"/>
              <p:cNvSpPr/>
              <p:nvPr/>
            </p:nvSpPr>
            <p:spPr>
              <a:xfrm rot="5400000">
                <a:off x="5804599" y="-5804600"/>
                <a:ext cx="91442" cy="117006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" name="Text"/>
              <p:cNvSpPr txBox="1"/>
              <p:nvPr/>
            </p:nvSpPr>
            <p:spPr>
              <a:xfrm rot="5400000">
                <a:off x="5850319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90" name="Rectangle 43"/>
            <p:cNvGrpSpPr/>
            <p:nvPr/>
          </p:nvGrpSpPr>
          <p:grpSpPr>
            <a:xfrm>
              <a:off x="899" y="1912209"/>
              <a:ext cx="11605354" cy="91443"/>
              <a:chOff x="0" y="0"/>
              <a:chExt cx="11605352" cy="91442"/>
            </a:xfrm>
          </p:grpSpPr>
          <p:sp>
            <p:nvSpPr>
              <p:cNvPr id="88" name="Rectangle"/>
              <p:cNvSpPr/>
              <p:nvPr/>
            </p:nvSpPr>
            <p:spPr>
              <a:xfrm rot="5400000">
                <a:off x="5756955" y="-5756956"/>
                <a:ext cx="91443" cy="1160535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" name="Text"/>
              <p:cNvSpPr txBox="1"/>
              <p:nvPr/>
            </p:nvSpPr>
            <p:spPr>
              <a:xfrm rot="5400000">
                <a:off x="5802675" y="-17779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 </a:t>
                </a:r>
              </a:p>
            </p:txBody>
          </p:sp>
        </p:grpSp>
        <p:grpSp>
          <p:nvGrpSpPr>
            <p:cNvPr id="93" name="Rectangle 44"/>
            <p:cNvGrpSpPr/>
            <p:nvPr/>
          </p:nvGrpSpPr>
          <p:grpSpPr>
            <a:xfrm>
              <a:off x="897" y="3792204"/>
              <a:ext cx="5849421" cy="95059"/>
              <a:chOff x="0" y="0"/>
              <a:chExt cx="5849420" cy="95058"/>
            </a:xfrm>
          </p:grpSpPr>
          <p:sp>
            <p:nvSpPr>
              <p:cNvPr id="91" name="Rectangle"/>
              <p:cNvSpPr/>
              <p:nvPr/>
            </p:nvSpPr>
            <p:spPr>
              <a:xfrm rot="5400000">
                <a:off x="2877180" y="-2877181"/>
                <a:ext cx="95059" cy="584942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" name="Text"/>
              <p:cNvSpPr txBox="1"/>
              <p:nvPr/>
            </p:nvSpPr>
            <p:spPr>
              <a:xfrm rot="5400000">
                <a:off x="2922901" y="-15972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96" name="Rectangle 45"/>
            <p:cNvGrpSpPr/>
            <p:nvPr/>
          </p:nvGrpSpPr>
          <p:grpSpPr>
            <a:xfrm>
              <a:off x="5832595" y="5677783"/>
              <a:ext cx="5811286" cy="91441"/>
              <a:chOff x="0" y="0"/>
              <a:chExt cx="5811285" cy="91440"/>
            </a:xfrm>
          </p:grpSpPr>
          <p:sp>
            <p:nvSpPr>
              <p:cNvPr id="94" name="Rectangle"/>
              <p:cNvSpPr/>
              <p:nvPr/>
            </p:nvSpPr>
            <p:spPr>
              <a:xfrm rot="5400000">
                <a:off x="2859922" y="-2859923"/>
                <a:ext cx="91441" cy="581128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5" name="Text"/>
              <p:cNvSpPr txBox="1"/>
              <p:nvPr/>
            </p:nvSpPr>
            <p:spPr>
              <a:xfrm rot="5400000">
                <a:off x="2905642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99" name="Rectangle 46"/>
            <p:cNvGrpSpPr/>
            <p:nvPr/>
          </p:nvGrpSpPr>
          <p:grpSpPr>
            <a:xfrm>
              <a:off x="5793925" y="1913861"/>
              <a:ext cx="93662" cy="4445844"/>
              <a:chOff x="0" y="0"/>
              <a:chExt cx="93660" cy="4445842"/>
            </a:xfrm>
          </p:grpSpPr>
          <p:sp>
            <p:nvSpPr>
              <p:cNvPr id="97" name="Rectangle"/>
              <p:cNvSpPr/>
              <p:nvPr/>
            </p:nvSpPr>
            <p:spPr>
              <a:xfrm>
                <a:off x="0" y="0"/>
                <a:ext cx="93661" cy="444584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8" name="Text"/>
              <p:cNvSpPr txBox="1"/>
              <p:nvPr/>
            </p:nvSpPr>
            <p:spPr>
              <a:xfrm>
                <a:off x="45720" y="2159421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02" name="Rectangle 47"/>
            <p:cNvGrpSpPr/>
            <p:nvPr/>
          </p:nvGrpSpPr>
          <p:grpSpPr>
            <a:xfrm>
              <a:off x="898" y="5305644"/>
              <a:ext cx="2560416" cy="91441"/>
              <a:chOff x="0" y="0"/>
              <a:chExt cx="2560415" cy="91440"/>
            </a:xfrm>
          </p:grpSpPr>
          <p:sp>
            <p:nvSpPr>
              <p:cNvPr id="100" name="Rectangle"/>
              <p:cNvSpPr/>
              <p:nvPr/>
            </p:nvSpPr>
            <p:spPr>
              <a:xfrm rot="5400000">
                <a:off x="1234487" y="-1234488"/>
                <a:ext cx="91441" cy="256041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" name="Text"/>
              <p:cNvSpPr txBox="1"/>
              <p:nvPr/>
            </p:nvSpPr>
            <p:spPr>
              <a:xfrm rot="5400000">
                <a:off x="1280207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05" name="Rectangle 48"/>
            <p:cNvGrpSpPr/>
            <p:nvPr/>
          </p:nvGrpSpPr>
          <p:grpSpPr>
            <a:xfrm>
              <a:off x="9952973" y="1956393"/>
              <a:ext cx="93662" cy="3763922"/>
              <a:chOff x="0" y="0"/>
              <a:chExt cx="93660" cy="3763921"/>
            </a:xfrm>
          </p:grpSpPr>
          <p:sp>
            <p:nvSpPr>
              <p:cNvPr id="103" name="Rectangle"/>
              <p:cNvSpPr/>
              <p:nvPr/>
            </p:nvSpPr>
            <p:spPr>
              <a:xfrm>
                <a:off x="0" y="-1"/>
                <a:ext cx="93661" cy="376392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" name="Text"/>
              <p:cNvSpPr txBox="1"/>
              <p:nvPr/>
            </p:nvSpPr>
            <p:spPr>
              <a:xfrm>
                <a:off x="45720" y="181846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08" name="Rectangle 49"/>
            <p:cNvGrpSpPr/>
            <p:nvPr/>
          </p:nvGrpSpPr>
          <p:grpSpPr>
            <a:xfrm>
              <a:off x="8296461" y="42532"/>
              <a:ext cx="91441" cy="1913862"/>
              <a:chOff x="0" y="0"/>
              <a:chExt cx="91440" cy="1913861"/>
            </a:xfrm>
          </p:grpSpPr>
          <p:sp>
            <p:nvSpPr>
              <p:cNvPr id="106" name="Rectangle"/>
              <p:cNvSpPr/>
              <p:nvPr/>
            </p:nvSpPr>
            <p:spPr>
              <a:xfrm>
                <a:off x="-1" y="-1"/>
                <a:ext cx="91442" cy="191386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" name="Text"/>
              <p:cNvSpPr txBox="1"/>
              <p:nvPr/>
            </p:nvSpPr>
            <p:spPr>
              <a:xfrm>
                <a:off x="45719" y="89343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11" name="Rectangle 50"/>
            <p:cNvGrpSpPr/>
            <p:nvPr/>
          </p:nvGrpSpPr>
          <p:grpSpPr>
            <a:xfrm>
              <a:off x="10012764" y="3797792"/>
              <a:ext cx="1654007" cy="91442"/>
              <a:chOff x="0" y="0"/>
              <a:chExt cx="1654006" cy="91440"/>
            </a:xfrm>
          </p:grpSpPr>
          <p:sp>
            <p:nvSpPr>
              <p:cNvPr id="109" name="Rectangle"/>
              <p:cNvSpPr/>
              <p:nvPr/>
            </p:nvSpPr>
            <p:spPr>
              <a:xfrm rot="5400000">
                <a:off x="781283" y="-781284"/>
                <a:ext cx="91441" cy="165400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" name="Text"/>
              <p:cNvSpPr txBox="1"/>
              <p:nvPr/>
            </p:nvSpPr>
            <p:spPr>
              <a:xfrm rot="5400000">
                <a:off x="827003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14" name="Rectangle 51"/>
            <p:cNvGrpSpPr/>
            <p:nvPr/>
          </p:nvGrpSpPr>
          <p:grpSpPr>
            <a:xfrm>
              <a:off x="2498828" y="3879182"/>
              <a:ext cx="94384" cy="2480523"/>
              <a:chOff x="0" y="0"/>
              <a:chExt cx="94382" cy="2480521"/>
            </a:xfrm>
          </p:grpSpPr>
          <p:sp>
            <p:nvSpPr>
              <p:cNvPr id="112" name="Rectangle"/>
              <p:cNvSpPr/>
              <p:nvPr/>
            </p:nvSpPr>
            <p:spPr>
              <a:xfrm>
                <a:off x="0" y="-1"/>
                <a:ext cx="94383" cy="248052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" name="Text"/>
              <p:cNvSpPr txBox="1"/>
              <p:nvPr/>
            </p:nvSpPr>
            <p:spPr>
              <a:xfrm>
                <a:off x="45719" y="117676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17" name="Rectangle 52"/>
            <p:cNvGrpSpPr/>
            <p:nvPr/>
          </p:nvGrpSpPr>
          <p:grpSpPr>
            <a:xfrm>
              <a:off x="1669488" y="5305643"/>
              <a:ext cx="94384" cy="1054061"/>
              <a:chOff x="0" y="0"/>
              <a:chExt cx="94382" cy="1054059"/>
            </a:xfrm>
          </p:grpSpPr>
          <p:sp>
            <p:nvSpPr>
              <p:cNvPr id="115" name="Rectangle"/>
              <p:cNvSpPr/>
              <p:nvPr/>
            </p:nvSpPr>
            <p:spPr>
              <a:xfrm>
                <a:off x="0" y="0"/>
                <a:ext cx="94383" cy="105406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Text"/>
              <p:cNvSpPr txBox="1"/>
              <p:nvPr/>
            </p:nvSpPr>
            <p:spPr>
              <a:xfrm>
                <a:off x="45719" y="463529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20" name="Rectangle 53"/>
            <p:cNvGrpSpPr/>
            <p:nvPr/>
          </p:nvGrpSpPr>
          <p:grpSpPr>
            <a:xfrm>
              <a:off x="7323746" y="5730897"/>
              <a:ext cx="93662" cy="639390"/>
              <a:chOff x="0" y="0"/>
              <a:chExt cx="93660" cy="639389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-1"/>
                <a:ext cx="93661" cy="63939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Text"/>
              <p:cNvSpPr txBox="1"/>
              <p:nvPr/>
            </p:nvSpPr>
            <p:spPr>
              <a:xfrm>
                <a:off x="45720" y="256194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23" name="Rectangle 54"/>
            <p:cNvGrpSpPr/>
            <p:nvPr/>
          </p:nvGrpSpPr>
          <p:grpSpPr>
            <a:xfrm>
              <a:off x="0" y="6282268"/>
              <a:ext cx="11700641" cy="91442"/>
              <a:chOff x="0" y="0"/>
              <a:chExt cx="11700640" cy="91441"/>
            </a:xfrm>
          </p:grpSpPr>
          <p:sp>
            <p:nvSpPr>
              <p:cNvPr id="121" name="Rectangle"/>
              <p:cNvSpPr/>
              <p:nvPr/>
            </p:nvSpPr>
            <p:spPr>
              <a:xfrm rot="5400000">
                <a:off x="5804599" y="-5804600"/>
                <a:ext cx="91442" cy="117006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Text"/>
              <p:cNvSpPr txBox="1"/>
              <p:nvPr/>
            </p:nvSpPr>
            <p:spPr>
              <a:xfrm rot="5400000">
                <a:off x="5850319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26" name="Rectangle 55"/>
            <p:cNvGrpSpPr/>
            <p:nvPr/>
          </p:nvGrpSpPr>
          <p:grpSpPr>
            <a:xfrm>
              <a:off x="9429828" y="5730897"/>
              <a:ext cx="93662" cy="639390"/>
              <a:chOff x="0" y="0"/>
              <a:chExt cx="93660" cy="639389"/>
            </a:xfrm>
          </p:grpSpPr>
          <p:sp>
            <p:nvSpPr>
              <p:cNvPr id="124" name="Rectangle"/>
              <p:cNvSpPr/>
              <p:nvPr/>
            </p:nvSpPr>
            <p:spPr>
              <a:xfrm>
                <a:off x="0" y="-1"/>
                <a:ext cx="93661" cy="63939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Text"/>
              <p:cNvSpPr txBox="1"/>
              <p:nvPr/>
            </p:nvSpPr>
            <p:spPr>
              <a:xfrm>
                <a:off x="45720" y="256194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</p:grp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losing (Gener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49" descr="Picture 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8390" y="2082345"/>
            <a:ext cx="2571752" cy="1998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50" descr="Picture 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5929" y="5358050"/>
            <a:ext cx="2237214" cy="1499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12012" y="5354363"/>
            <a:ext cx="2097910" cy="1398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75" descr="Picture 7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7186" y="172104"/>
            <a:ext cx="6032501" cy="5778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" name="Rectangle 76"/>
          <p:cNvGrpSpPr/>
          <p:nvPr/>
        </p:nvGrpSpPr>
        <p:grpSpPr>
          <a:xfrm>
            <a:off x="321733" y="252473"/>
            <a:ext cx="11590867" cy="1957328"/>
            <a:chOff x="0" y="0"/>
            <a:chExt cx="11590865" cy="1957326"/>
          </a:xfrm>
        </p:grpSpPr>
        <p:sp>
          <p:nvSpPr>
            <p:cNvPr id="139" name="Rectangle"/>
            <p:cNvSpPr/>
            <p:nvPr/>
          </p:nvSpPr>
          <p:spPr>
            <a:xfrm>
              <a:off x="-1" y="-1"/>
              <a:ext cx="11590867" cy="19573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Text"/>
            <p:cNvSpPr txBox="1"/>
            <p:nvPr/>
          </p:nvSpPr>
          <p:spPr>
            <a:xfrm>
              <a:off x="45719" y="799593"/>
              <a:ext cx="1149942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pic>
        <p:nvPicPr>
          <p:cNvPr id="142" name="Picture 78" descr="Picture 7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44078" y="4131259"/>
            <a:ext cx="3651880" cy="2430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79" descr="Picture 7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-172925" y="2973346"/>
            <a:ext cx="3404859" cy="2502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80" descr="Picture 8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12581" y="5578973"/>
            <a:ext cx="1511538" cy="101616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ectangle 81"/>
          <p:cNvSpPr/>
          <p:nvPr/>
        </p:nvSpPr>
        <p:spPr>
          <a:xfrm>
            <a:off x="321958" y="2191340"/>
            <a:ext cx="5750567" cy="18782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Rectangle 82"/>
          <p:cNvSpPr/>
          <p:nvPr/>
        </p:nvSpPr>
        <p:spPr>
          <a:xfrm>
            <a:off x="304074" y="5590154"/>
            <a:ext cx="1663458" cy="9659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Rectangle 83"/>
          <p:cNvSpPr/>
          <p:nvPr/>
        </p:nvSpPr>
        <p:spPr>
          <a:xfrm>
            <a:off x="10273573" y="4049219"/>
            <a:ext cx="1663459" cy="18901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Rectangle 84"/>
          <p:cNvSpPr/>
          <p:nvPr/>
        </p:nvSpPr>
        <p:spPr>
          <a:xfrm>
            <a:off x="7627739" y="5996554"/>
            <a:ext cx="2095902" cy="5968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1" name="Rectangle 98"/>
          <p:cNvGrpSpPr/>
          <p:nvPr/>
        </p:nvGrpSpPr>
        <p:grpSpPr>
          <a:xfrm>
            <a:off x="321733" y="6532880"/>
            <a:ext cx="11590867" cy="358141"/>
            <a:chOff x="0" y="0"/>
            <a:chExt cx="11590865" cy="358140"/>
          </a:xfrm>
        </p:grpSpPr>
        <p:sp>
          <p:nvSpPr>
            <p:cNvPr id="149" name="Rectangle"/>
            <p:cNvSpPr/>
            <p:nvPr/>
          </p:nvSpPr>
          <p:spPr>
            <a:xfrm>
              <a:off x="0" y="33020"/>
              <a:ext cx="11590866" cy="2921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Text"/>
            <p:cNvSpPr txBox="1"/>
            <p:nvPr/>
          </p:nvSpPr>
          <p:spPr>
            <a:xfrm>
              <a:off x="45719" y="0"/>
              <a:ext cx="11499427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grpSp>
        <p:nvGrpSpPr>
          <p:cNvPr id="154" name="Rectangle 99"/>
          <p:cNvGrpSpPr/>
          <p:nvPr/>
        </p:nvGrpSpPr>
        <p:grpSpPr>
          <a:xfrm>
            <a:off x="11866880" y="0"/>
            <a:ext cx="358141" cy="6858000"/>
            <a:chOff x="0" y="0"/>
            <a:chExt cx="358140" cy="6858000"/>
          </a:xfrm>
        </p:grpSpPr>
        <p:sp>
          <p:nvSpPr>
            <p:cNvPr id="152" name="Rectangle"/>
            <p:cNvSpPr/>
            <p:nvPr/>
          </p:nvSpPr>
          <p:spPr>
            <a:xfrm rot="16200000">
              <a:off x="-3249930" y="3282950"/>
              <a:ext cx="6858001" cy="2921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Text"/>
            <p:cNvSpPr txBox="1"/>
            <p:nvPr/>
          </p:nvSpPr>
          <p:spPr>
            <a:xfrm rot="16200000">
              <a:off x="-3204211" y="3249930"/>
              <a:ext cx="6766561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grpSp>
        <p:nvGrpSpPr>
          <p:cNvPr id="157" name="Rectangle 52"/>
          <p:cNvGrpSpPr/>
          <p:nvPr/>
        </p:nvGrpSpPr>
        <p:grpSpPr>
          <a:xfrm>
            <a:off x="321733" y="-33021"/>
            <a:ext cx="11590867" cy="358142"/>
            <a:chOff x="0" y="0"/>
            <a:chExt cx="11590865" cy="358140"/>
          </a:xfrm>
        </p:grpSpPr>
        <p:sp>
          <p:nvSpPr>
            <p:cNvPr id="155" name="Rectangle"/>
            <p:cNvSpPr/>
            <p:nvPr/>
          </p:nvSpPr>
          <p:spPr>
            <a:xfrm>
              <a:off x="0" y="33020"/>
              <a:ext cx="11590866" cy="2921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Text"/>
            <p:cNvSpPr txBox="1"/>
            <p:nvPr/>
          </p:nvSpPr>
          <p:spPr>
            <a:xfrm>
              <a:off x="45719" y="0"/>
              <a:ext cx="11499427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grpSp>
        <p:nvGrpSpPr>
          <p:cNvPr id="160" name="Rectangle 53"/>
          <p:cNvGrpSpPr/>
          <p:nvPr/>
        </p:nvGrpSpPr>
        <p:grpSpPr>
          <a:xfrm>
            <a:off x="321733" y="6532880"/>
            <a:ext cx="11590867" cy="358141"/>
            <a:chOff x="0" y="0"/>
            <a:chExt cx="11590865" cy="358140"/>
          </a:xfrm>
        </p:grpSpPr>
        <p:sp>
          <p:nvSpPr>
            <p:cNvPr id="158" name="Rectangle"/>
            <p:cNvSpPr/>
            <p:nvPr/>
          </p:nvSpPr>
          <p:spPr>
            <a:xfrm>
              <a:off x="0" y="33020"/>
              <a:ext cx="11590866" cy="2921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Text"/>
            <p:cNvSpPr txBox="1"/>
            <p:nvPr/>
          </p:nvSpPr>
          <p:spPr>
            <a:xfrm>
              <a:off x="45719" y="0"/>
              <a:ext cx="11499427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grpSp>
        <p:nvGrpSpPr>
          <p:cNvPr id="163" name="Rectangle 54"/>
          <p:cNvGrpSpPr/>
          <p:nvPr/>
        </p:nvGrpSpPr>
        <p:grpSpPr>
          <a:xfrm>
            <a:off x="11866880" y="0"/>
            <a:ext cx="358141" cy="6858000"/>
            <a:chOff x="0" y="0"/>
            <a:chExt cx="358140" cy="6858000"/>
          </a:xfrm>
        </p:grpSpPr>
        <p:sp>
          <p:nvSpPr>
            <p:cNvPr id="161" name="Rectangle"/>
            <p:cNvSpPr/>
            <p:nvPr/>
          </p:nvSpPr>
          <p:spPr>
            <a:xfrm rot="16200000">
              <a:off x="-3249930" y="3282950"/>
              <a:ext cx="6858001" cy="2921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Text"/>
            <p:cNvSpPr txBox="1"/>
            <p:nvPr/>
          </p:nvSpPr>
          <p:spPr>
            <a:xfrm rot="16200000">
              <a:off x="-3204211" y="3249930"/>
              <a:ext cx="6766561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  </a:t>
              </a:r>
            </a:p>
          </p:txBody>
        </p:sp>
      </p:grpSp>
      <p:sp>
        <p:nvSpPr>
          <p:cNvPr id="164" name="Thank you."/>
          <p:cNvSpPr txBox="1"/>
          <p:nvPr>
            <p:ph type="title" hasCustomPrompt="1"/>
          </p:nvPr>
        </p:nvSpPr>
        <p:spPr>
          <a:xfrm>
            <a:off x="1605626" y="2913488"/>
            <a:ext cx="3360687" cy="514084"/>
          </a:xfrm>
          <a:prstGeom prst="rect">
            <a:avLst/>
          </a:prstGeom>
        </p:spPr>
        <p:txBody>
          <a:bodyPr/>
          <a:lstStyle>
            <a:lvl1pPr>
              <a:defRPr b="1">
                <a:latin typeface="Gotham Black"/>
                <a:ea typeface="Gotham Black"/>
                <a:cs typeface="Gotham Black"/>
                <a:sym typeface="Gotham Black"/>
              </a:defRPr>
            </a:lvl1pPr>
          </a:lstStyle>
          <a:p>
            <a:pPr/>
            <a:r>
              <a:t>Thank you.</a:t>
            </a:r>
          </a:p>
        </p:txBody>
      </p:sp>
      <p:pic>
        <p:nvPicPr>
          <p:cNvPr id="165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rcRect l="0" t="30908" r="0" b="22028"/>
          <a:stretch>
            <a:fillRect/>
          </a:stretch>
        </p:blipFill>
        <p:spPr>
          <a:xfrm>
            <a:off x="287106" y="296395"/>
            <a:ext cx="8276302" cy="18915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 39"/>
          <p:cNvGrpSpPr/>
          <p:nvPr/>
        </p:nvGrpSpPr>
        <p:grpSpPr>
          <a:xfrm>
            <a:off x="245680" y="246579"/>
            <a:ext cx="11700642" cy="6373710"/>
            <a:chOff x="0" y="0"/>
            <a:chExt cx="11700641" cy="6373709"/>
          </a:xfrm>
        </p:grpSpPr>
        <p:grpSp>
          <p:nvGrpSpPr>
            <p:cNvPr id="168" name="Rectangle 40"/>
            <p:cNvGrpSpPr/>
            <p:nvPr/>
          </p:nvGrpSpPr>
          <p:grpSpPr>
            <a:xfrm>
              <a:off x="898" y="1"/>
              <a:ext cx="94384" cy="6359703"/>
              <a:chOff x="0" y="0"/>
              <a:chExt cx="94382" cy="6359702"/>
            </a:xfrm>
          </p:grpSpPr>
          <p:sp>
            <p:nvSpPr>
              <p:cNvPr id="166" name="Rectangle"/>
              <p:cNvSpPr/>
              <p:nvPr/>
            </p:nvSpPr>
            <p:spPr>
              <a:xfrm>
                <a:off x="0" y="0"/>
                <a:ext cx="94383" cy="63597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7" name="Text"/>
              <p:cNvSpPr txBox="1"/>
              <p:nvPr/>
            </p:nvSpPr>
            <p:spPr>
              <a:xfrm>
                <a:off x="45719" y="3116351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71" name="Rectangle 41"/>
            <p:cNvGrpSpPr/>
            <p:nvPr/>
          </p:nvGrpSpPr>
          <p:grpSpPr>
            <a:xfrm>
              <a:off x="11606255" y="1"/>
              <a:ext cx="94384" cy="6359703"/>
              <a:chOff x="0" y="0"/>
              <a:chExt cx="94382" cy="6359702"/>
            </a:xfrm>
          </p:grpSpPr>
          <p:sp>
            <p:nvSpPr>
              <p:cNvPr id="169" name="Rectangle"/>
              <p:cNvSpPr/>
              <p:nvPr/>
            </p:nvSpPr>
            <p:spPr>
              <a:xfrm>
                <a:off x="0" y="0"/>
                <a:ext cx="94383" cy="63597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0" name="Text"/>
              <p:cNvSpPr txBox="1"/>
              <p:nvPr/>
            </p:nvSpPr>
            <p:spPr>
              <a:xfrm>
                <a:off x="45719" y="3116351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74" name="Rectangle 42"/>
            <p:cNvGrpSpPr/>
            <p:nvPr/>
          </p:nvGrpSpPr>
          <p:grpSpPr>
            <a:xfrm>
              <a:off x="-1" y="0"/>
              <a:ext cx="11700641" cy="91442"/>
              <a:chOff x="0" y="0"/>
              <a:chExt cx="11700640" cy="91441"/>
            </a:xfrm>
          </p:grpSpPr>
          <p:sp>
            <p:nvSpPr>
              <p:cNvPr id="172" name="Rectangle"/>
              <p:cNvSpPr/>
              <p:nvPr/>
            </p:nvSpPr>
            <p:spPr>
              <a:xfrm rot="5400000">
                <a:off x="5804599" y="-5804600"/>
                <a:ext cx="91442" cy="117006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" name="Text"/>
              <p:cNvSpPr txBox="1"/>
              <p:nvPr/>
            </p:nvSpPr>
            <p:spPr>
              <a:xfrm rot="5400000">
                <a:off x="5850319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77" name="Rectangle 43"/>
            <p:cNvGrpSpPr/>
            <p:nvPr/>
          </p:nvGrpSpPr>
          <p:grpSpPr>
            <a:xfrm>
              <a:off x="899" y="1912209"/>
              <a:ext cx="11605354" cy="91443"/>
              <a:chOff x="0" y="0"/>
              <a:chExt cx="11605352" cy="91442"/>
            </a:xfrm>
          </p:grpSpPr>
          <p:sp>
            <p:nvSpPr>
              <p:cNvPr id="175" name="Rectangle"/>
              <p:cNvSpPr/>
              <p:nvPr/>
            </p:nvSpPr>
            <p:spPr>
              <a:xfrm rot="5400000">
                <a:off x="5756955" y="-5756956"/>
                <a:ext cx="91443" cy="1160535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" name="Text"/>
              <p:cNvSpPr txBox="1"/>
              <p:nvPr/>
            </p:nvSpPr>
            <p:spPr>
              <a:xfrm rot="5400000">
                <a:off x="5802675" y="-17779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 </a:t>
                </a:r>
              </a:p>
            </p:txBody>
          </p:sp>
        </p:grpSp>
        <p:grpSp>
          <p:nvGrpSpPr>
            <p:cNvPr id="180" name="Rectangle 44"/>
            <p:cNvGrpSpPr/>
            <p:nvPr/>
          </p:nvGrpSpPr>
          <p:grpSpPr>
            <a:xfrm>
              <a:off x="897" y="3792204"/>
              <a:ext cx="5849421" cy="95059"/>
              <a:chOff x="0" y="0"/>
              <a:chExt cx="5849420" cy="95058"/>
            </a:xfrm>
          </p:grpSpPr>
          <p:sp>
            <p:nvSpPr>
              <p:cNvPr id="178" name="Rectangle"/>
              <p:cNvSpPr/>
              <p:nvPr/>
            </p:nvSpPr>
            <p:spPr>
              <a:xfrm rot="5400000">
                <a:off x="2877180" y="-2877181"/>
                <a:ext cx="95059" cy="584942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" name="Text"/>
              <p:cNvSpPr txBox="1"/>
              <p:nvPr/>
            </p:nvSpPr>
            <p:spPr>
              <a:xfrm rot="5400000">
                <a:off x="2922901" y="-15972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83" name="Rectangle 45"/>
            <p:cNvGrpSpPr/>
            <p:nvPr/>
          </p:nvGrpSpPr>
          <p:grpSpPr>
            <a:xfrm>
              <a:off x="5832595" y="5677783"/>
              <a:ext cx="5811286" cy="91441"/>
              <a:chOff x="0" y="0"/>
              <a:chExt cx="5811285" cy="91440"/>
            </a:xfrm>
          </p:grpSpPr>
          <p:sp>
            <p:nvSpPr>
              <p:cNvPr id="181" name="Rectangle"/>
              <p:cNvSpPr/>
              <p:nvPr/>
            </p:nvSpPr>
            <p:spPr>
              <a:xfrm rot="5400000">
                <a:off x="2859922" y="-2859923"/>
                <a:ext cx="91441" cy="581128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" name="Text"/>
              <p:cNvSpPr txBox="1"/>
              <p:nvPr/>
            </p:nvSpPr>
            <p:spPr>
              <a:xfrm rot="5400000">
                <a:off x="2905642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86" name="Rectangle 46"/>
            <p:cNvGrpSpPr/>
            <p:nvPr/>
          </p:nvGrpSpPr>
          <p:grpSpPr>
            <a:xfrm>
              <a:off x="5793925" y="1913861"/>
              <a:ext cx="93662" cy="4445844"/>
              <a:chOff x="0" y="0"/>
              <a:chExt cx="93660" cy="4445842"/>
            </a:xfrm>
          </p:grpSpPr>
          <p:sp>
            <p:nvSpPr>
              <p:cNvPr id="184" name="Rectangle"/>
              <p:cNvSpPr/>
              <p:nvPr/>
            </p:nvSpPr>
            <p:spPr>
              <a:xfrm>
                <a:off x="0" y="0"/>
                <a:ext cx="93661" cy="444584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Text"/>
              <p:cNvSpPr txBox="1"/>
              <p:nvPr/>
            </p:nvSpPr>
            <p:spPr>
              <a:xfrm>
                <a:off x="45720" y="2159421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89" name="Rectangle 47"/>
            <p:cNvGrpSpPr/>
            <p:nvPr/>
          </p:nvGrpSpPr>
          <p:grpSpPr>
            <a:xfrm>
              <a:off x="898" y="5305644"/>
              <a:ext cx="2560416" cy="91441"/>
              <a:chOff x="0" y="0"/>
              <a:chExt cx="2560415" cy="91440"/>
            </a:xfrm>
          </p:grpSpPr>
          <p:sp>
            <p:nvSpPr>
              <p:cNvPr id="187" name="Rectangle"/>
              <p:cNvSpPr/>
              <p:nvPr/>
            </p:nvSpPr>
            <p:spPr>
              <a:xfrm rot="5400000">
                <a:off x="1234487" y="-1234488"/>
                <a:ext cx="91441" cy="256041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" name="Text"/>
              <p:cNvSpPr txBox="1"/>
              <p:nvPr/>
            </p:nvSpPr>
            <p:spPr>
              <a:xfrm rot="5400000">
                <a:off x="1280207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92" name="Rectangle 48"/>
            <p:cNvGrpSpPr/>
            <p:nvPr/>
          </p:nvGrpSpPr>
          <p:grpSpPr>
            <a:xfrm>
              <a:off x="9952973" y="1956393"/>
              <a:ext cx="93662" cy="3763922"/>
              <a:chOff x="0" y="0"/>
              <a:chExt cx="93660" cy="3763921"/>
            </a:xfrm>
          </p:grpSpPr>
          <p:sp>
            <p:nvSpPr>
              <p:cNvPr id="190" name="Rectangle"/>
              <p:cNvSpPr/>
              <p:nvPr/>
            </p:nvSpPr>
            <p:spPr>
              <a:xfrm>
                <a:off x="0" y="-1"/>
                <a:ext cx="93661" cy="376392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1" name="Text"/>
              <p:cNvSpPr txBox="1"/>
              <p:nvPr/>
            </p:nvSpPr>
            <p:spPr>
              <a:xfrm>
                <a:off x="45720" y="181846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95" name="Rectangle 55"/>
            <p:cNvGrpSpPr/>
            <p:nvPr/>
          </p:nvGrpSpPr>
          <p:grpSpPr>
            <a:xfrm>
              <a:off x="8296461" y="42532"/>
              <a:ext cx="91441" cy="1913862"/>
              <a:chOff x="0" y="0"/>
              <a:chExt cx="91440" cy="1913861"/>
            </a:xfrm>
          </p:grpSpPr>
          <p:sp>
            <p:nvSpPr>
              <p:cNvPr id="193" name="Rectangle"/>
              <p:cNvSpPr/>
              <p:nvPr/>
            </p:nvSpPr>
            <p:spPr>
              <a:xfrm>
                <a:off x="-1" y="-1"/>
                <a:ext cx="91442" cy="191386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" name="Text"/>
              <p:cNvSpPr txBox="1"/>
              <p:nvPr/>
            </p:nvSpPr>
            <p:spPr>
              <a:xfrm>
                <a:off x="45719" y="89343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198" name="Rectangle 85"/>
            <p:cNvGrpSpPr/>
            <p:nvPr/>
          </p:nvGrpSpPr>
          <p:grpSpPr>
            <a:xfrm>
              <a:off x="10012764" y="3797792"/>
              <a:ext cx="1654007" cy="91442"/>
              <a:chOff x="0" y="0"/>
              <a:chExt cx="1654006" cy="91440"/>
            </a:xfrm>
          </p:grpSpPr>
          <p:sp>
            <p:nvSpPr>
              <p:cNvPr id="196" name="Rectangle"/>
              <p:cNvSpPr/>
              <p:nvPr/>
            </p:nvSpPr>
            <p:spPr>
              <a:xfrm rot="5400000">
                <a:off x="781283" y="-781284"/>
                <a:ext cx="91441" cy="165400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7" name="Text"/>
              <p:cNvSpPr txBox="1"/>
              <p:nvPr/>
            </p:nvSpPr>
            <p:spPr>
              <a:xfrm rot="5400000">
                <a:off x="827003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201" name="Rectangle 86"/>
            <p:cNvGrpSpPr/>
            <p:nvPr/>
          </p:nvGrpSpPr>
          <p:grpSpPr>
            <a:xfrm>
              <a:off x="2498828" y="3879182"/>
              <a:ext cx="94384" cy="2480523"/>
              <a:chOff x="0" y="0"/>
              <a:chExt cx="94382" cy="2480521"/>
            </a:xfrm>
          </p:grpSpPr>
          <p:sp>
            <p:nvSpPr>
              <p:cNvPr id="199" name="Rectangle"/>
              <p:cNvSpPr/>
              <p:nvPr/>
            </p:nvSpPr>
            <p:spPr>
              <a:xfrm>
                <a:off x="0" y="-1"/>
                <a:ext cx="94383" cy="248052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" name="Text"/>
              <p:cNvSpPr txBox="1"/>
              <p:nvPr/>
            </p:nvSpPr>
            <p:spPr>
              <a:xfrm>
                <a:off x="45719" y="117676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204" name="Rectangle 87"/>
            <p:cNvGrpSpPr/>
            <p:nvPr/>
          </p:nvGrpSpPr>
          <p:grpSpPr>
            <a:xfrm>
              <a:off x="1669488" y="5305643"/>
              <a:ext cx="94384" cy="1054061"/>
              <a:chOff x="0" y="0"/>
              <a:chExt cx="94382" cy="1054059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0" y="0"/>
                <a:ext cx="94383" cy="105406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" name="Text"/>
              <p:cNvSpPr txBox="1"/>
              <p:nvPr/>
            </p:nvSpPr>
            <p:spPr>
              <a:xfrm>
                <a:off x="45719" y="463529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207" name="Rectangle 88"/>
            <p:cNvGrpSpPr/>
            <p:nvPr/>
          </p:nvGrpSpPr>
          <p:grpSpPr>
            <a:xfrm>
              <a:off x="7323746" y="5730897"/>
              <a:ext cx="93662" cy="639390"/>
              <a:chOff x="0" y="0"/>
              <a:chExt cx="93660" cy="639389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0" y="-1"/>
                <a:ext cx="93661" cy="63939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6" name="Text"/>
              <p:cNvSpPr txBox="1"/>
              <p:nvPr/>
            </p:nvSpPr>
            <p:spPr>
              <a:xfrm>
                <a:off x="45720" y="256194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210" name="Rectangle 89"/>
            <p:cNvGrpSpPr/>
            <p:nvPr/>
          </p:nvGrpSpPr>
          <p:grpSpPr>
            <a:xfrm>
              <a:off x="0" y="6282268"/>
              <a:ext cx="11700641" cy="91442"/>
              <a:chOff x="0" y="0"/>
              <a:chExt cx="11700640" cy="91441"/>
            </a:xfrm>
          </p:grpSpPr>
          <p:sp>
            <p:nvSpPr>
              <p:cNvPr id="208" name="Rectangle"/>
              <p:cNvSpPr/>
              <p:nvPr/>
            </p:nvSpPr>
            <p:spPr>
              <a:xfrm rot="5400000">
                <a:off x="5804599" y="-5804600"/>
                <a:ext cx="91442" cy="117006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9" name="Text"/>
              <p:cNvSpPr txBox="1"/>
              <p:nvPr/>
            </p:nvSpPr>
            <p:spPr>
              <a:xfrm rot="5400000">
                <a:off x="5850319" y="-17780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  <p:grpSp>
          <p:nvGrpSpPr>
            <p:cNvPr id="213" name="Rectangle 90"/>
            <p:cNvGrpSpPr/>
            <p:nvPr/>
          </p:nvGrpSpPr>
          <p:grpSpPr>
            <a:xfrm>
              <a:off x="9429828" y="5730897"/>
              <a:ext cx="93662" cy="639390"/>
              <a:chOff x="0" y="0"/>
              <a:chExt cx="93660" cy="639389"/>
            </a:xfrm>
          </p:grpSpPr>
          <p:sp>
            <p:nvSpPr>
              <p:cNvPr id="211" name="Rectangle"/>
              <p:cNvSpPr/>
              <p:nvPr/>
            </p:nvSpPr>
            <p:spPr>
              <a:xfrm>
                <a:off x="0" y="-1"/>
                <a:ext cx="93661" cy="63939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2" name="Text"/>
              <p:cNvSpPr txBox="1"/>
              <p:nvPr/>
            </p:nvSpPr>
            <p:spPr>
              <a:xfrm>
                <a:off x="45720" y="256194"/>
                <a:ext cx="1270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</a:t>
                </a:r>
              </a:p>
            </p:txBody>
          </p:sp>
        </p:grpSp>
      </p:grpSp>
      <p:pic>
        <p:nvPicPr>
          <p:cNvPr id="215" name="Picture 57" descr="Picture 57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044900" y="954739"/>
            <a:ext cx="2367568" cy="632615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1564056" y="6172200"/>
            <a:ext cx="170745" cy="457202"/>
            <a:chOff x="0" y="0"/>
            <a:chExt cx="170743" cy="457200"/>
          </a:xfrm>
        </p:grpSpPr>
        <p:sp>
          <p:nvSpPr>
            <p:cNvPr id="2" name="Freeform 5"/>
            <p:cNvSpPr/>
            <p:nvPr/>
          </p:nvSpPr>
          <p:spPr>
            <a:xfrm>
              <a:off x="0" y="34640"/>
              <a:ext cx="113748" cy="42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3" y="1457"/>
                  </a:moveTo>
                  <a:lnTo>
                    <a:pt x="0" y="0"/>
                  </a:lnTo>
                  <a:lnTo>
                    <a:pt x="0" y="18674"/>
                  </a:lnTo>
                  <a:lnTo>
                    <a:pt x="21600" y="21600"/>
                  </a:lnTo>
                  <a:lnTo>
                    <a:pt x="21600" y="18373"/>
                  </a:lnTo>
                  <a:lnTo>
                    <a:pt x="10823" y="16903"/>
                  </a:lnTo>
                  <a:lnTo>
                    <a:pt x="10823" y="1457"/>
                  </a:lnTo>
                  <a:close/>
                </a:path>
              </a:pathLst>
            </a:custGeom>
            <a:solidFill>
              <a:srgbClr val="27318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Freeform 6"/>
            <p:cNvSpPr/>
            <p:nvPr/>
          </p:nvSpPr>
          <p:spPr>
            <a:xfrm>
              <a:off x="56996" y="0"/>
              <a:ext cx="113748" cy="42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7" y="20143"/>
                  </a:moveTo>
                  <a:lnTo>
                    <a:pt x="21600" y="21600"/>
                  </a:lnTo>
                  <a:lnTo>
                    <a:pt x="21600" y="2926"/>
                  </a:lnTo>
                  <a:lnTo>
                    <a:pt x="0" y="0"/>
                  </a:lnTo>
                  <a:lnTo>
                    <a:pt x="0" y="3227"/>
                  </a:lnTo>
                  <a:lnTo>
                    <a:pt x="10777" y="4697"/>
                  </a:lnTo>
                  <a:lnTo>
                    <a:pt x="10777" y="2014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457200" y="466710"/>
            <a:ext cx="11277600" cy="498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196" y="1157599"/>
            <a:ext cx="11277608" cy="4822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302894" indent="-188594"/>
            <a:lvl3pPr marL="495300" indent="-203200">
              <a:spcBef>
                <a:spcPts val="200"/>
              </a:spcBef>
              <a:buChar char="-"/>
              <a:defRPr sz="2000"/>
            </a:lvl3pPr>
            <a:lvl4pPr marL="698500" indent="-215900">
              <a:buClr>
                <a:srgbClr val="FF2600"/>
              </a:buClr>
              <a:buChar char="‣"/>
              <a:defRPr sz="1800"/>
            </a:lvl4pPr>
            <a:lvl5pPr indent="304800">
              <a:buSzTx/>
              <a:buFontTx/>
              <a:buNone/>
              <a:defRPr sz="1800">
                <a:solidFill>
                  <a:srgbClr val="0433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F3541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​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1pPr>
      <a:lvl2pPr marL="320040" marR="0" indent="-20574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2pPr>
      <a:lvl3pPr marL="704850" marR="0" indent="-30480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―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3pPr>
      <a:lvl4pPr marL="0" marR="0" indent="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​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4pPr>
      <a:lvl5pPr marL="0" marR="0" indent="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​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5pPr>
      <a:lvl6pPr marL="2590800" marR="0" indent="-30480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6pPr>
      <a:lvl7pPr marL="3048000" marR="0" indent="-30480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7pPr>
      <a:lvl8pPr marL="3505200" marR="0" indent="-30480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8pPr>
      <a:lvl9pPr marL="3962400" marR="0" indent="-30480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F3541"/>
          </a:solidFill>
          <a:uFillTx/>
          <a:latin typeface="Songti SC Regular"/>
          <a:ea typeface="Songti SC Regular"/>
          <a:cs typeface="Songti SC Regular"/>
          <a:sym typeface="Songti SC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5"/>
          <p:cNvSpPr txBox="1"/>
          <p:nvPr>
            <p:ph type="title"/>
          </p:nvPr>
        </p:nvSpPr>
        <p:spPr>
          <a:xfrm>
            <a:off x="806008" y="658266"/>
            <a:ext cx="6137235" cy="1112140"/>
          </a:xfrm>
          <a:prstGeom prst="rect">
            <a:avLst/>
          </a:prstGeom>
        </p:spPr>
        <p:txBody>
          <a:bodyPr/>
          <a:lstStyle/>
          <a:p>
            <a:pPr defTabSz="768095">
              <a:defRPr sz="3696"/>
            </a:pPr>
            <a:r>
              <a:t>Message</a:t>
            </a:r>
            <a:r>
              <a:t> </a:t>
            </a:r>
            <a:r>
              <a:t>Routing(</a:t>
            </a:r>
            <a:r>
              <a:rPr b="0">
                <a:latin typeface="Songti SC Regular"/>
                <a:ea typeface="Songti SC Regular"/>
                <a:cs typeface="Songti SC Regular"/>
                <a:sym typeface="Songti SC Regular"/>
              </a:rPr>
              <a:t>消息路由</a:t>
            </a:r>
            <a:r>
              <a:t>)</a:t>
            </a:r>
          </a:p>
        </p:txBody>
      </p:sp>
      <p:sp>
        <p:nvSpPr>
          <p:cNvPr id="226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Text Placeholder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</a:pPr>
          </a:p>
        </p:txBody>
      </p:sp>
      <p:sp>
        <p:nvSpPr>
          <p:cNvPr id="228" name="Slide Number Placeholder 1"/>
          <p:cNvSpPr txBox="1"/>
          <p:nvPr>
            <p:ph type="sldNum" sz="quarter" idx="4294967295"/>
          </p:nvPr>
        </p:nvSpPr>
        <p:spPr>
          <a:xfrm>
            <a:off x="5892800" y="6132829"/>
            <a:ext cx="2844800" cy="447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普通消息路由器</a:t>
            </a:r>
          </a:p>
        </p:txBody>
      </p:sp>
      <p:sp>
        <p:nvSpPr>
          <p:cNvPr id="261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71450" indent="-57150">
              <a:spcBef>
                <a:spcPts val="600"/>
              </a:spcBef>
              <a:buSzTx/>
              <a:buNone/>
              <a:tabLst>
                <a:tab pos="177800" algn="l"/>
              </a:tabLst>
            </a:pPr>
            <a:r>
              <a:t>使用消息路由规则， 按照以下条件路由消息</a:t>
            </a:r>
          </a:p>
          <a:p>
            <a:pPr lvl="2">
              <a:lnSpc>
                <a:spcPct val="90000"/>
              </a:lnSpc>
              <a:buClr>
                <a:schemeClr val="accent1"/>
              </a:buClr>
            </a:pPr>
            <a:r>
              <a:t>源业务组件名字</a:t>
            </a:r>
          </a:p>
          <a:p>
            <a:pPr lvl="2">
              <a:lnSpc>
                <a:spcPct val="90000"/>
              </a:lnSpc>
              <a:buClr>
                <a:schemeClr val="accent1"/>
              </a:buClr>
            </a:pPr>
            <a:r>
              <a:t>消息类型 （</a:t>
            </a:r>
            <a:r>
              <a:t>Messages class</a:t>
            </a:r>
            <a:r>
              <a:t>）</a:t>
            </a:r>
          </a:p>
          <a:p>
            <a:pPr lvl="2">
              <a:lnSpc>
                <a:spcPct val="90000"/>
              </a:lnSpc>
              <a:buClr>
                <a:schemeClr val="accent1"/>
              </a:buClr>
            </a:pPr>
            <a:r>
              <a:t>消息中的值， 通常是消息中属性的值</a:t>
            </a:r>
          </a:p>
        </p:txBody>
      </p:sp>
      <p:pic>
        <p:nvPicPr>
          <p:cNvPr id="262" name="Content Placeholder 5" descr="Content Placeholder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883" y="1209041"/>
            <a:ext cx="7703733" cy="4009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创建消息路由规则的要点</a:t>
            </a:r>
          </a:p>
        </p:txBody>
      </p:sp>
      <p:sp>
        <p:nvSpPr>
          <p:cNvPr id="26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通常的设计包含：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多个</a:t>
            </a:r>
            <a:r>
              <a:t>rule, </a:t>
            </a:r>
            <a:r>
              <a:t>每一个</a:t>
            </a:r>
            <a:r>
              <a:t>Rule</a:t>
            </a:r>
            <a:r>
              <a:t>通过</a:t>
            </a:r>
            <a:r>
              <a:t>Constraint</a:t>
            </a:r>
            <a:r>
              <a:t>（约束</a:t>
            </a:r>
            <a:r>
              <a:t>)</a:t>
            </a:r>
            <a:r>
              <a:t>对不同的业务起作用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普通路由规则</a:t>
            </a:r>
            <a:r>
              <a:t>Constriant</a:t>
            </a:r>
            <a:r>
              <a:t>可用消息源组件或者消息类型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每个包含一个</a:t>
            </a:r>
            <a:r>
              <a:t>when</a:t>
            </a:r>
            <a:r>
              <a:t>， 一个或者多个</a:t>
            </a:r>
            <a:r>
              <a:t>send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Send</a:t>
            </a:r>
            <a:r>
              <a:t>中可以使用数据转换。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Rule</a:t>
            </a:r>
            <a:r>
              <a:t>可以设置</a:t>
            </a:r>
            <a:r>
              <a:t>"delegete"</a:t>
            </a:r>
            <a:r>
              <a:t>动作调用另一个</a:t>
            </a:r>
            <a:r>
              <a:t>Rule</a:t>
            </a:r>
          </a:p>
        </p:txBody>
      </p:sp>
      <p:pic>
        <p:nvPicPr>
          <p:cNvPr id="2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579" y="1209041"/>
            <a:ext cx="7679179" cy="4439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Rule</a:t>
            </a:r>
            <a:r>
              <a:t>的执行原则</a:t>
            </a:r>
          </a:p>
        </p:txBody>
      </p:sp>
      <p:sp>
        <p:nvSpPr>
          <p:cNvPr id="271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一个</a:t>
            </a:r>
            <a:r>
              <a:t>RuleSet</a:t>
            </a:r>
            <a:r>
              <a:t>里面可以有多个</a:t>
            </a:r>
            <a:r>
              <a:t>Rule</a:t>
            </a:r>
            <a:r>
              <a:t>，顺序从上往下执行。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碰到</a:t>
            </a:r>
            <a:r>
              <a:t>return, </a:t>
            </a:r>
            <a:r>
              <a:t>退出整个</a:t>
            </a:r>
            <a:r>
              <a:t>ruleset, </a:t>
            </a:r>
            <a:r>
              <a:t>不再执行后面的</a:t>
            </a:r>
            <a:r>
              <a:t>Rule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如果希望在一个</a:t>
            </a:r>
            <a:r>
              <a:t>ruleset</a:t>
            </a:r>
            <a:r>
              <a:t>里面执行多个</a:t>
            </a:r>
            <a:r>
              <a:t>rule, </a:t>
            </a:r>
            <a:r>
              <a:t>前面的</a:t>
            </a:r>
            <a:r>
              <a:t>rule</a:t>
            </a:r>
            <a:r>
              <a:t>不能有</a:t>
            </a:r>
            <a:r>
              <a:t>return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如果一个</a:t>
            </a:r>
            <a:r>
              <a:t>rule</a:t>
            </a:r>
            <a:r>
              <a:t>里面有多条</a:t>
            </a:r>
            <a:r>
              <a:t>when</a:t>
            </a:r>
            <a:r>
              <a:t>， 只有第一个</a:t>
            </a:r>
            <a:r>
              <a:t>true</a:t>
            </a:r>
            <a:r>
              <a:t>的</a:t>
            </a:r>
            <a:r>
              <a:t>when</a:t>
            </a:r>
            <a:r>
              <a:t>语句执行。 可以用</a:t>
            </a:r>
            <a:r>
              <a:t>otherwise</a:t>
            </a:r>
            <a:r>
              <a:t>在执行</a:t>
            </a:r>
            <a:r>
              <a:t>false</a:t>
            </a:r>
            <a:r>
              <a:t>的判断。</a:t>
            </a:r>
          </a:p>
        </p:txBody>
      </p:sp>
      <p:pic>
        <p:nvPicPr>
          <p:cNvPr id="272" name="Content Placeholder 5" descr="Content Placeholder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9338" y="1209041"/>
            <a:ext cx="7701986" cy="4009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路由器的配置</a:t>
            </a:r>
          </a:p>
        </p:txBody>
      </p:sp>
      <p:sp>
        <p:nvSpPr>
          <p:cNvPr id="27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强制同步发送 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路由器默认发送异步消息。如果需要收到返回消息，需要选中该选项。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响应自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从下拉列表选中其中的组件，这些组件返回的消息将被路由器返回给发给路由器的消息源组件（通常是</a:t>
            </a:r>
            <a:r>
              <a:t>BS)</a:t>
            </a:r>
            <a:r>
              <a:t>。* 表示选中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响应目标配置名称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所有返回</a:t>
            </a:r>
            <a:r>
              <a:t>router</a:t>
            </a:r>
            <a:r>
              <a:t>的消息将转发给该表中的目的地组件。</a:t>
            </a:r>
          </a:p>
        </p:txBody>
      </p:sp>
      <p:pic>
        <p:nvPicPr>
          <p:cNvPr id="278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3675" y="955675"/>
            <a:ext cx="3108325" cy="5057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RuleSet</a:t>
            </a:r>
            <a:r>
              <a:t>和</a:t>
            </a:r>
            <a:r>
              <a:t>Effective Dates</a:t>
            </a:r>
          </a:p>
        </p:txBody>
      </p:sp>
      <p:sp>
        <p:nvSpPr>
          <p:cNvPr id="281" name="Rectangle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一个业务规则可以包含多个</a:t>
            </a:r>
            <a:r>
              <a:t>RuleSet</a:t>
            </a:r>
            <a:r>
              <a:t>，在同时只能有一个生效。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添加第</a:t>
            </a:r>
            <a:r>
              <a:t>2</a:t>
            </a:r>
            <a:r>
              <a:t>个</a:t>
            </a:r>
            <a:r>
              <a:t>RuleSet</a:t>
            </a:r>
            <a:r>
              <a:t>在“一般”页面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创建两个</a:t>
            </a:r>
            <a:r>
              <a:t>RuleSet</a:t>
            </a:r>
            <a:r>
              <a:t>，配置相应的生效时段， 可以实现路由业务在一个时间点的自动切换。</a:t>
            </a:r>
          </a:p>
        </p:txBody>
      </p:sp>
      <p:pic>
        <p:nvPicPr>
          <p:cNvPr id="28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3577" y="2999356"/>
            <a:ext cx="7574811" cy="246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其他的细节</a:t>
            </a:r>
          </a:p>
        </p:txBody>
      </p:sp>
      <p:sp>
        <p:nvSpPr>
          <p:cNvPr id="28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Rule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配置</a:t>
            </a:r>
            <a:r>
              <a:t>Rule</a:t>
            </a:r>
            <a:r>
              <a:t>名字便于跟踪管理</a:t>
            </a:r>
          </a:p>
          <a:p>
            <a:pPr/>
            <a:endParaRPr sz="2000"/>
          </a:p>
          <a:p>
            <a:pPr/>
            <a:r>
              <a:t>Rule</a:t>
            </a:r>
            <a:r>
              <a:t>可以设置</a:t>
            </a:r>
            <a:r>
              <a:t>"delegete"</a:t>
            </a:r>
            <a:r>
              <a:t>动作调用另一个</a:t>
            </a:r>
            <a:r>
              <a:t>Rule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3816">
              <a:defRPr sz="4806"/>
            </a:pPr>
            <a:r>
              <a:t>HL7</a:t>
            </a:r>
            <a:r>
              <a:t>消息路由</a:t>
            </a:r>
            <a:r>
              <a:t>(HL7</a:t>
            </a:r>
            <a:r>
              <a:t> </a:t>
            </a:r>
            <a:r>
              <a:t>Message Router)</a:t>
            </a:r>
          </a:p>
        </p:txBody>
      </p:sp>
      <p:sp>
        <p:nvSpPr>
          <p:cNvPr id="290" name="Text Placeholder 4"/>
          <p:cNvSpPr txBox="1"/>
          <p:nvPr>
            <p:ph type="body" sz="quarter" idx="1"/>
          </p:nvPr>
        </p:nvSpPr>
        <p:spPr>
          <a:xfrm>
            <a:off x="457200" y="5539068"/>
            <a:ext cx="8715376" cy="431801"/>
          </a:xfrm>
          <a:prstGeom prst="rect">
            <a:avLst/>
          </a:prstGeom>
        </p:spPr>
        <p:txBody>
          <a:bodyPr/>
          <a:lstStyle/>
          <a:p>
            <a:pPr defTabSz="557784">
              <a:lnSpc>
                <a:spcPct val="88000"/>
              </a:lnSpc>
              <a:spcBef>
                <a:spcPts val="600"/>
              </a:spcBef>
              <a:defRPr sz="2928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提纲</a:t>
            </a:r>
          </a:p>
        </p:txBody>
      </p:sp>
      <p:sp>
        <p:nvSpPr>
          <p:cNvPr id="293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业务规则的基本概念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规则集</a:t>
            </a:r>
            <a:r>
              <a:t> </a:t>
            </a:r>
            <a:r>
              <a:t>（</a:t>
            </a:r>
            <a:r>
              <a:t>RuleSet )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规则执行的逻辑和活动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When, return, assign, send…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普通业务规则</a:t>
            </a:r>
            <a:r>
              <a:t>(General</a:t>
            </a:r>
            <a:r>
              <a:t> </a:t>
            </a:r>
            <a:r>
              <a:t>Business Rule)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路由业务规则 </a:t>
            </a:r>
            <a:r>
              <a:t>(Message</a:t>
            </a:r>
            <a:r>
              <a:t> </a:t>
            </a:r>
            <a:r>
              <a:t>Rule)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HL7</a:t>
            </a:r>
            <a:r>
              <a:t>消息路由规则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其他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Rule Log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UtilityFunction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HL7</a:t>
            </a:r>
            <a:r>
              <a:t>例子</a:t>
            </a:r>
          </a:p>
        </p:txBody>
      </p:sp>
      <p:pic>
        <p:nvPicPr>
          <p:cNvPr id="296" name="内容占位符 7" descr="内容占位符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4001" y="1209675"/>
            <a:ext cx="7043997" cy="4803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HL7</a:t>
            </a:r>
            <a:r>
              <a:t>消息路由</a:t>
            </a:r>
          </a:p>
        </p:txBody>
      </p:sp>
      <p:sp>
        <p:nvSpPr>
          <p:cNvPr id="299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EnsLib.HL7.MsgRouter.RoutingEngine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为</a:t>
            </a:r>
            <a:r>
              <a:t>HL7</a:t>
            </a:r>
            <a:r>
              <a:t>消息提供的路由引擎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提供可选的消息校验功能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根据规则发送</a:t>
            </a:r>
            <a:r>
              <a:t>HL7</a:t>
            </a:r>
            <a:r>
              <a:t>消息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可以发送多个目的地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可以收到并返回响应消息到调用方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可以收到响应消息转发其他目标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可以同时做上面两个操作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提纲</a:t>
            </a:r>
          </a:p>
        </p:txBody>
      </p:sp>
      <p:sp>
        <p:nvSpPr>
          <p:cNvPr id="233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消息路由的使用场景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消息路由的种类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配置， 测试，跟踪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Use</a:t>
            </a:r>
            <a:r>
              <a:t> </a:t>
            </a:r>
            <a:r>
              <a:t>Case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在</a:t>
            </a:r>
            <a:r>
              <a:t>Condition</a:t>
            </a:r>
            <a:r>
              <a:t>中使用自动提示</a:t>
            </a:r>
          </a:p>
        </p:txBody>
      </p:sp>
      <p:sp>
        <p:nvSpPr>
          <p:cNvPr id="302" name="Rectangle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编辑器提供自动提示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必须首先输入</a:t>
            </a:r>
            <a:r>
              <a:t> “HL7.{”</a:t>
            </a:r>
          </a:p>
        </p:txBody>
      </p:sp>
      <p:pic>
        <p:nvPicPr>
          <p:cNvPr id="30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1448594"/>
            <a:ext cx="4860925" cy="3656013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sp>
        <p:nvSpPr>
          <p:cNvPr id="304" name="Oval 7"/>
          <p:cNvSpPr/>
          <p:nvPr/>
        </p:nvSpPr>
        <p:spPr>
          <a:xfrm>
            <a:off x="5181600" y="3276600"/>
            <a:ext cx="1066800" cy="381000"/>
          </a:xfrm>
          <a:prstGeom prst="ellips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27318A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HL7 Message Rule</a:t>
            </a:r>
          </a:p>
        </p:txBody>
      </p:sp>
      <p:sp>
        <p:nvSpPr>
          <p:cNvPr id="307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约束（</a:t>
            </a:r>
            <a:r>
              <a:t>Constraints）</a:t>
            </a:r>
            <a:r>
              <a:t>定义了大众化的限制条件</a:t>
            </a:r>
            <a:r>
              <a:t>: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Source, Schema </a:t>
            </a:r>
            <a:r>
              <a:t>和</a:t>
            </a:r>
            <a:r>
              <a:t>Message Type. (HL7)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HL7</a:t>
            </a:r>
            <a:r>
              <a:t>虚拟文档的寻址方法</a:t>
            </a:r>
          </a:p>
        </p:txBody>
      </p:sp>
      <p:pic>
        <p:nvPicPr>
          <p:cNvPr id="308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3465512"/>
            <a:ext cx="7872415" cy="1409701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演示</a:t>
            </a:r>
            <a:r>
              <a:t>- HL7</a:t>
            </a:r>
            <a:r>
              <a:t>消息路由</a:t>
            </a:r>
          </a:p>
        </p:txBody>
      </p:sp>
      <p:sp>
        <p:nvSpPr>
          <p:cNvPr id="31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914" indent="-293914">
              <a:buFontTx/>
              <a:buChar char="-"/>
            </a:pPr>
            <a:r>
              <a:t>直接添加到</a:t>
            </a:r>
            <a:r>
              <a:t>production</a:t>
            </a:r>
          </a:p>
          <a:p>
            <a:pPr marL="293914" indent="-293914">
              <a:buFontTx/>
              <a:buChar char="-"/>
            </a:pPr>
            <a:r>
              <a:t>强制同步发送， 至少</a:t>
            </a:r>
            <a:r>
              <a:t>HL7</a:t>
            </a:r>
            <a:r>
              <a:t>消息，如果不强制同步， </a:t>
            </a:r>
            <a:r>
              <a:t>BO</a:t>
            </a:r>
            <a:r>
              <a:t>不会向后发响应，哪怕</a:t>
            </a:r>
            <a:r>
              <a:t>BO</a:t>
            </a:r>
            <a:r>
              <a:t>在产品里面测试是发送的。</a:t>
            </a:r>
          </a:p>
          <a:p>
            <a:pPr marL="293914" indent="-293914">
              <a:buFontTx/>
              <a:buChar char="-"/>
            </a:pPr>
            <a:r>
              <a:t>响应自给出从哪里来的响应会被送回</a:t>
            </a:r>
            <a:r>
              <a:t>router</a:t>
            </a:r>
            <a:r>
              <a:t>的</a:t>
            </a:r>
            <a:r>
              <a:t>caller, </a:t>
            </a:r>
            <a:r>
              <a:t>也就是</a:t>
            </a:r>
            <a:r>
              <a:t>BS, "*"</a:t>
            </a:r>
            <a:r>
              <a:t>代表全部。 </a:t>
            </a:r>
          </a:p>
        </p:txBody>
      </p:sp>
      <p:pic>
        <p:nvPicPr>
          <p:cNvPr id="312" name="内容占位符 5" descr="内容占位符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0787" y="1382712"/>
            <a:ext cx="5891213" cy="4090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8863" y="2212975"/>
            <a:ext cx="6610351" cy="3457576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sp>
        <p:nvSpPr>
          <p:cNvPr id="315" name="Rectang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通过</a:t>
            </a:r>
            <a:r>
              <a:t>Wizard</a:t>
            </a:r>
            <a:r>
              <a:t>创建</a:t>
            </a:r>
            <a:r>
              <a:t>HL7 Router</a:t>
            </a:r>
          </a:p>
        </p:txBody>
      </p:sp>
      <p:sp>
        <p:nvSpPr>
          <p:cNvPr id="316" name="文本占位符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可使用创建向导选择</a:t>
            </a:r>
            <a:r>
              <a:t>HL7</a:t>
            </a:r>
            <a:r>
              <a:t> </a:t>
            </a:r>
            <a:r>
              <a:t>Router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HL7</a:t>
            </a:r>
            <a:r>
              <a:t>消息验证</a:t>
            </a:r>
          </a:p>
        </p:txBody>
      </p:sp>
      <p:sp>
        <p:nvSpPr>
          <p:cNvPr id="31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Validation </a:t>
            </a:r>
            <a:r>
              <a:t>为空不校验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典型设定值为“</a:t>
            </a:r>
            <a:r>
              <a:t>dm-z”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d： </a:t>
            </a:r>
            <a:r>
              <a:t>校验文档类型</a:t>
            </a:r>
            <a:r>
              <a:t>DocType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m: </a:t>
            </a:r>
            <a:r>
              <a:t>校验消息结构</a:t>
            </a:r>
            <a:r>
              <a:t>: </a:t>
            </a:r>
            <a:r>
              <a:t>仅仅</a:t>
            </a:r>
            <a:r>
              <a:t>segment</a:t>
            </a:r>
            <a:r>
              <a:t>级别验证不包含</a:t>
            </a:r>
            <a:r>
              <a:t>field</a:t>
            </a:r>
            <a:r>
              <a:t>级别验证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-z = </a:t>
            </a:r>
            <a:r>
              <a:t>校验</a:t>
            </a:r>
            <a:r>
              <a:t>Z-segments</a:t>
            </a:r>
          </a:p>
          <a:p>
            <a:pPr lvl="4">
              <a:spcBef>
                <a:spcPts val="0"/>
              </a:spcBef>
              <a:defRPr>
                <a:solidFill>
                  <a:srgbClr val="27318A"/>
                </a:solidFill>
              </a:defRPr>
            </a:pPr>
          </a:p>
          <a:p>
            <a:pPr lvl="4">
              <a:spcBef>
                <a:spcPts val="0"/>
              </a:spcBef>
              <a:defRPr>
                <a:solidFill>
                  <a:srgbClr val="27318A"/>
                </a:solidFill>
              </a:defRPr>
            </a:pPr>
          </a:p>
          <a:p>
            <a:pPr lvl="4">
              <a:spcBef>
                <a:spcPts val="0"/>
              </a:spcBef>
              <a:defRPr>
                <a:solidFill>
                  <a:srgbClr val="27318A"/>
                </a:solidFill>
              </a:defRPr>
            </a:pPr>
            <a:r>
              <a:t>更多设置参考文档</a:t>
            </a:r>
          </a:p>
        </p:txBody>
      </p:sp>
      <p:pic>
        <p:nvPicPr>
          <p:cNvPr id="320" name="Content Placeholder 10" descr="Content Placeholder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4263" y="1209041"/>
            <a:ext cx="2654301" cy="410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3816">
              <a:defRPr sz="4806"/>
            </a:pPr>
            <a:r>
              <a:t>VDoc</a:t>
            </a:r>
            <a:r>
              <a:t>消息路由</a:t>
            </a:r>
            <a:r>
              <a:t>(VDoc</a:t>
            </a:r>
            <a:r>
              <a:t> </a:t>
            </a:r>
            <a:r>
              <a:t>Message Router)</a:t>
            </a:r>
          </a:p>
        </p:txBody>
      </p:sp>
      <p:sp>
        <p:nvSpPr>
          <p:cNvPr id="323" name="Text Placeholder 4"/>
          <p:cNvSpPr txBox="1"/>
          <p:nvPr>
            <p:ph type="body" sz="quarter" idx="1"/>
          </p:nvPr>
        </p:nvSpPr>
        <p:spPr>
          <a:xfrm>
            <a:off x="457200" y="5539068"/>
            <a:ext cx="8715376" cy="431801"/>
          </a:xfrm>
          <a:prstGeom prst="rect">
            <a:avLst/>
          </a:prstGeom>
        </p:spPr>
        <p:txBody>
          <a:bodyPr/>
          <a:lstStyle/>
          <a:p>
            <a:pPr defTabSz="557784">
              <a:lnSpc>
                <a:spcPct val="88000"/>
              </a:lnSpc>
              <a:spcBef>
                <a:spcPts val="600"/>
              </a:spcBef>
              <a:defRPr sz="2928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虚拟文档</a:t>
            </a:r>
            <a:r>
              <a:t>(Vdoc)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消息路由</a:t>
            </a:r>
          </a:p>
        </p:txBody>
      </p:sp>
      <p:sp>
        <p:nvSpPr>
          <p:cNvPr id="326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Class EnsLib.MsgRouter.VDocRoutingEngine </a:t>
            </a:r>
            <a:r>
              <a:rPr>
                <a:solidFill>
                  <a:schemeClr val="accent1"/>
                </a:solidFill>
              </a:rPr>
              <a:t>Extends EnsLib.MsgRouter.RoutingEngine</a:t>
            </a:r>
            <a:endParaRPr>
              <a:solidFill>
                <a:schemeClr val="accent1"/>
              </a:solidFill>
            </a:endParaRPr>
          </a:p>
          <a:p>
            <a:pPr>
              <a:defRPr sz="2000"/>
            </a:pPr>
            <a:r>
              <a:t>一般情况可以直接使用上面的类， </a:t>
            </a:r>
          </a:p>
          <a:p>
            <a:pPr>
              <a:defRPr sz="2000"/>
            </a:pPr>
            <a:r>
              <a:t>特殊情况需要自己创建类继承以上类</a:t>
            </a:r>
          </a:p>
          <a:p>
            <a:pPr>
              <a:defRPr sz="2000"/>
            </a:pPr>
            <a:r>
              <a:t>validation =1 (default=0)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Vdoc</a:t>
            </a:r>
            <a:r>
              <a:t>消息路由</a:t>
            </a:r>
          </a:p>
        </p:txBody>
      </p:sp>
      <p:pic>
        <p:nvPicPr>
          <p:cNvPr id="32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974" y="1209675"/>
            <a:ext cx="7288050" cy="4803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规则日志</a:t>
            </a:r>
          </a:p>
        </p:txBody>
      </p:sp>
      <p:sp>
        <p:nvSpPr>
          <p:cNvPr id="332" name="Text Placeholder 4"/>
          <p:cNvSpPr txBox="1"/>
          <p:nvPr>
            <p:ph type="body" sz="quarter" idx="1"/>
          </p:nvPr>
        </p:nvSpPr>
        <p:spPr>
          <a:xfrm>
            <a:off x="457200" y="5539068"/>
            <a:ext cx="8715376" cy="431801"/>
          </a:xfrm>
          <a:prstGeom prst="rect">
            <a:avLst/>
          </a:prstGeom>
        </p:spPr>
        <p:txBody>
          <a:bodyPr/>
          <a:lstStyle/>
          <a:p>
            <a:pPr defTabSz="557784">
              <a:lnSpc>
                <a:spcPct val="88000"/>
              </a:lnSpc>
              <a:spcBef>
                <a:spcPts val="600"/>
              </a:spcBef>
              <a:defRPr sz="2928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6889" y="2819400"/>
            <a:ext cx="8658226" cy="2994026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sp>
        <p:nvSpPr>
          <p:cNvPr id="3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规则日志</a:t>
            </a:r>
          </a:p>
        </p:txBody>
      </p:sp>
      <p:sp>
        <p:nvSpPr>
          <p:cNvPr id="336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Ensemble </a:t>
            </a:r>
            <a:r>
              <a:t> </a:t>
            </a:r>
            <a:r>
              <a:t>View </a:t>
            </a:r>
            <a:r>
              <a:t> </a:t>
            </a:r>
            <a:r>
              <a:t>Business Rule Log.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每次尝试匹配规则时都会记录</a:t>
            </a:r>
            <a:r>
              <a:t>.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Reason</a:t>
            </a:r>
            <a:r>
              <a:t>为空表示没有匹配到规则</a:t>
            </a:r>
            <a:r>
              <a:t>.</a:t>
            </a:r>
          </a:p>
        </p:txBody>
      </p:sp>
      <p:sp>
        <p:nvSpPr>
          <p:cNvPr id="337" name="Oval 10"/>
          <p:cNvSpPr/>
          <p:nvPr/>
        </p:nvSpPr>
        <p:spPr>
          <a:xfrm>
            <a:off x="7223125" y="4826000"/>
            <a:ext cx="754065" cy="230189"/>
          </a:xfrm>
          <a:prstGeom prst="ellips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  <p:sp>
        <p:nvSpPr>
          <p:cNvPr id="338" name="Line 12"/>
          <p:cNvSpPr/>
          <p:nvPr/>
        </p:nvSpPr>
        <p:spPr>
          <a:xfrm flipV="1">
            <a:off x="4114799" y="3990974"/>
            <a:ext cx="76201" cy="68580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9" name="Text Box 13"/>
          <p:cNvSpPr txBox="1"/>
          <p:nvPr/>
        </p:nvSpPr>
        <p:spPr>
          <a:xfrm>
            <a:off x="2743200" y="4600576"/>
            <a:ext cx="2590800" cy="418466"/>
          </a:xfrm>
          <a:prstGeom prst="rect">
            <a:avLst/>
          </a:prstGeom>
          <a:solidFill>
            <a:srgbClr val="2F3541"/>
          </a:solidFill>
          <a:ln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8E8E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Rule</a:t>
            </a:r>
            <a:r>
              <a:t> </a:t>
            </a:r>
            <a:r>
              <a:t>name</a:t>
            </a:r>
          </a:p>
        </p:txBody>
      </p:sp>
      <p:sp>
        <p:nvSpPr>
          <p:cNvPr id="340" name="Line 15"/>
          <p:cNvSpPr/>
          <p:nvPr/>
        </p:nvSpPr>
        <p:spPr>
          <a:xfrm flipV="1">
            <a:off x="8305799" y="5334001"/>
            <a:ext cx="533402" cy="44926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Text Box 16"/>
          <p:cNvSpPr txBox="1"/>
          <p:nvPr/>
        </p:nvSpPr>
        <p:spPr>
          <a:xfrm>
            <a:off x="6934200" y="5715001"/>
            <a:ext cx="2743200" cy="418466"/>
          </a:xfrm>
          <a:prstGeom prst="rect">
            <a:avLst/>
          </a:prstGeom>
          <a:solidFill>
            <a:srgbClr val="2F3541"/>
          </a:solidFill>
          <a:ln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E8E8E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发给哪里</a:t>
            </a:r>
          </a:p>
        </p:txBody>
      </p:sp>
      <p:sp>
        <p:nvSpPr>
          <p:cNvPr id="342" name="Line 10"/>
          <p:cNvSpPr/>
          <p:nvPr/>
        </p:nvSpPr>
        <p:spPr>
          <a:xfrm>
            <a:off x="8077199" y="3495674"/>
            <a:ext cx="609601" cy="118110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Text Box 11"/>
          <p:cNvSpPr txBox="1"/>
          <p:nvPr/>
        </p:nvSpPr>
        <p:spPr>
          <a:xfrm>
            <a:off x="6172200" y="2428875"/>
            <a:ext cx="4038600" cy="735966"/>
          </a:xfrm>
          <a:prstGeom prst="rect">
            <a:avLst/>
          </a:prstGeom>
          <a:solidFill>
            <a:srgbClr val="2F3541"/>
          </a:solidFill>
          <a:ln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E8E8E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匹配的具体规则</a:t>
            </a:r>
            <a:r>
              <a:t>. </a:t>
            </a:r>
            <a:r>
              <a:t>为空则表示没有匹配的规则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消息路由的基本概念</a:t>
            </a:r>
          </a:p>
        </p:txBody>
      </p:sp>
      <p:sp>
        <p:nvSpPr>
          <p:cNvPr id="236" name="Text Placeholder 4"/>
          <p:cNvSpPr txBox="1"/>
          <p:nvPr>
            <p:ph type="body" sz="quarter" idx="1"/>
          </p:nvPr>
        </p:nvSpPr>
        <p:spPr>
          <a:xfrm>
            <a:off x="457200" y="5539068"/>
            <a:ext cx="8715376" cy="431801"/>
          </a:xfrm>
          <a:prstGeom prst="rect">
            <a:avLst/>
          </a:prstGeom>
        </p:spPr>
        <p:txBody>
          <a:bodyPr/>
          <a:lstStyle/>
          <a:p>
            <a:pPr defTabSz="557784">
              <a:lnSpc>
                <a:spcPct val="88000"/>
              </a:lnSpc>
              <a:spcBef>
                <a:spcPts val="600"/>
              </a:spcBef>
              <a:defRPr sz="2928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 10"/>
          <p:cNvSpPr/>
          <p:nvPr/>
        </p:nvSpPr>
        <p:spPr>
          <a:xfrm>
            <a:off x="5124450" y="5576887"/>
            <a:ext cx="1581150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规则日志</a:t>
            </a:r>
            <a:r>
              <a:t>(2015.1+)</a:t>
            </a:r>
          </a:p>
        </p:txBody>
      </p:sp>
      <p:sp>
        <p:nvSpPr>
          <p:cNvPr id="34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5602" y="1520827"/>
            <a:ext cx="3230561" cy="4179979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pic>
        <p:nvPicPr>
          <p:cNvPr id="351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2301" y="4719937"/>
            <a:ext cx="3594099" cy="858442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sp>
        <p:nvSpPr>
          <p:cNvPr id="352" name="Line 10"/>
          <p:cNvSpPr/>
          <p:nvPr/>
        </p:nvSpPr>
        <p:spPr>
          <a:xfrm>
            <a:off x="5791200" y="2743200"/>
            <a:ext cx="2087565" cy="1887538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Text Box 11"/>
          <p:cNvSpPr txBox="1"/>
          <p:nvPr/>
        </p:nvSpPr>
        <p:spPr>
          <a:xfrm>
            <a:off x="1874838" y="1528762"/>
            <a:ext cx="4038601" cy="456566"/>
          </a:xfrm>
          <a:prstGeom prst="rect">
            <a:avLst/>
          </a:prstGeom>
          <a:solidFill>
            <a:srgbClr val="2F3541"/>
          </a:solidFill>
          <a:ln>
            <a:solidFill>
              <a:srgbClr val="E8E8E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2000">
                <a:solidFill>
                  <a:srgbClr val="E8E8E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/>
            <a:r>
              <a:t>包含条件和调试条目。</a:t>
            </a:r>
          </a:p>
        </p:txBody>
      </p:sp>
      <p:sp>
        <p:nvSpPr>
          <p:cNvPr id="354" name="Line 10"/>
          <p:cNvSpPr/>
          <p:nvPr/>
        </p:nvSpPr>
        <p:spPr>
          <a:xfrm>
            <a:off x="2666999" y="4630737"/>
            <a:ext cx="1" cy="703263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5" name="Text Box 13"/>
          <p:cNvSpPr txBox="1"/>
          <p:nvPr/>
        </p:nvSpPr>
        <p:spPr>
          <a:xfrm>
            <a:off x="1874838" y="3276601"/>
            <a:ext cx="3611562" cy="812166"/>
          </a:xfrm>
          <a:prstGeom prst="rect">
            <a:avLst/>
          </a:prstGeom>
          <a:solidFill>
            <a:srgbClr val="2F3541"/>
          </a:solidFill>
          <a:ln>
            <a:solidFill>
              <a:srgbClr val="E8E8E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E8E8E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如果</a:t>
            </a:r>
            <a:r>
              <a:t>RuleLogging</a:t>
            </a:r>
            <a:r>
              <a:t>包含</a:t>
            </a:r>
            <a:r>
              <a:t>d</a:t>
            </a:r>
            <a:r>
              <a:t>，</a:t>
            </a:r>
            <a:r>
              <a:t>则将记录规则中的调试操作。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规则日志设置</a:t>
            </a:r>
            <a:r>
              <a:t>(2015.1+)</a:t>
            </a:r>
          </a:p>
        </p:txBody>
      </p:sp>
      <p:sp>
        <p:nvSpPr>
          <p:cNvPr id="360" name="Tex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</a:t>
            </a:r>
            <a:r>
              <a:t>Business Process</a:t>
            </a:r>
            <a:r>
              <a:t>中配置</a:t>
            </a:r>
            <a:r>
              <a:t>.</a:t>
            </a:r>
          </a:p>
        </p:txBody>
      </p:sp>
      <p:graphicFrame>
        <p:nvGraphicFramePr>
          <p:cNvPr id="361" name="Group 3"/>
          <p:cNvGraphicFramePr/>
          <p:nvPr/>
        </p:nvGraphicFramePr>
        <p:xfrm>
          <a:off x="457196" y="1776571"/>
          <a:ext cx="11516502" cy="37503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46889"/>
                <a:gridCol w="1729946"/>
                <a:gridCol w="2804984"/>
                <a:gridCol w="2804984"/>
                <a:gridCol w="2829697"/>
              </a:tblGrid>
              <a:tr h="707137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3541"/>
                          </a:solidFill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rPr>
                        <a:t>设置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28575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错误</a:t>
                      </a:r>
                      <a:r>
                        <a:t>(Errors)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28575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返回值</a:t>
                      </a:r>
                      <a:r>
                        <a:t>(Return Values)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28575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Debug</a:t>
                      </a:r>
                      <a:r>
                        <a:t>动作</a:t>
                      </a:r>
                      <a:r>
                        <a:t>(Debug Actions</a:t>
                      </a:r>
                      <a:r>
                        <a:t>）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28575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规则中的条件</a:t>
                      </a:r>
                      <a:r>
                        <a:t>(Conditions in Rule)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28575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</a:tr>
              <a:tr h="51818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3541"/>
                          </a:solidFill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rPr>
                        <a:t>Empty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</a:tr>
              <a:tr h="51818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3541"/>
                          </a:solidFill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rPr>
                        <a:t>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</a:tr>
              <a:tr h="51818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3541"/>
                          </a:solidFill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rPr>
                        <a:t>r (default)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</a:tr>
              <a:tr h="503014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3541"/>
                          </a:solidFill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</a:tr>
              <a:tr h="46743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3541"/>
                          </a:solidFill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rPr>
                        <a:t>c</a:t>
                      </a:r>
                    </a:p>
                  </a:txBody>
                  <a:tcPr marL="0" marR="0" marT="0" marB="0" anchor="t" anchorCtr="0" horzOverflow="overflow">
                    <a:lnL w="28575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12700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</a:tr>
              <a:tr h="51818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2F3541"/>
                          </a:solidFill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rPr>
                        <a:t>a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28575">
                      <a:solidFill>
                        <a:srgbClr val="2F3541"/>
                      </a:solidFill>
                      <a:miter/>
                    </a:lnB>
                    <a:solidFill>
                      <a:srgbClr val="CBCF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28575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28575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28575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>
                          <a:latin typeface="Songti SC Regular"/>
                          <a:ea typeface="Songti SC Regular"/>
                          <a:cs typeface="Songti SC Regular"/>
                          <a:sym typeface="Songti SC Regular"/>
                        </a:defRPr>
                      </a:pPr>
                      <a:r>
                        <a:t>✓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2F3541"/>
                      </a:solidFill>
                      <a:miter/>
                    </a:lnL>
                    <a:lnR w="12700">
                      <a:solidFill>
                        <a:srgbClr val="2F3541"/>
                      </a:solidFill>
                      <a:miter/>
                    </a:lnR>
                    <a:lnT w="12700">
                      <a:solidFill>
                        <a:srgbClr val="2F3541"/>
                      </a:solidFill>
                      <a:miter/>
                    </a:lnT>
                    <a:lnB w="28575">
                      <a:solidFill>
                        <a:srgbClr val="2F3541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其他</a:t>
            </a:r>
          </a:p>
        </p:txBody>
      </p:sp>
      <p:sp>
        <p:nvSpPr>
          <p:cNvPr id="366" name="Text Placeholder 4"/>
          <p:cNvSpPr txBox="1"/>
          <p:nvPr>
            <p:ph type="body" sz="quarter" idx="1"/>
          </p:nvPr>
        </p:nvSpPr>
        <p:spPr>
          <a:xfrm>
            <a:off x="457200" y="5539068"/>
            <a:ext cx="8715376" cy="431801"/>
          </a:xfrm>
          <a:prstGeom prst="rect">
            <a:avLst/>
          </a:prstGeom>
        </p:spPr>
        <p:txBody>
          <a:bodyPr/>
          <a:lstStyle/>
          <a:p>
            <a:pPr defTabSz="557784">
              <a:lnSpc>
                <a:spcPct val="88000"/>
              </a:lnSpc>
              <a:spcBef>
                <a:spcPts val="600"/>
              </a:spcBef>
              <a:defRPr sz="2928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消息规则的扩展</a:t>
            </a:r>
          </a:p>
        </p:txBody>
      </p:sp>
      <p:sp>
        <p:nvSpPr>
          <p:cNvPr id="369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可能需要铺盖的引擎方法：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（以</a:t>
            </a:r>
            <a:r>
              <a:t>Vdoc</a:t>
            </a:r>
            <a:r>
              <a:t>消息路由为例</a:t>
            </a:r>
            <a:r>
              <a:t>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OnValidate()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OnRequest()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OnResponse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OnInit()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OnTimeOut()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…</a:t>
            </a:r>
          </a:p>
        </p:txBody>
      </p:sp>
      <p:sp>
        <p:nvSpPr>
          <p:cNvPr id="370" name="Content Placeholder 7"/>
          <p:cNvSpPr txBox="1"/>
          <p:nvPr/>
        </p:nvSpPr>
        <p:spPr>
          <a:xfrm>
            <a:off x="4732638" y="1314450"/>
            <a:ext cx="7129848" cy="445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buSzPct val="100000"/>
              <a:buFont typeface="Songti SC Regular"/>
              <a:buChar char="​"/>
              <a:defRPr sz="21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参考范例： </a:t>
            </a:r>
          </a:p>
          <a:p>
            <a:pPr>
              <a:lnSpc>
                <a:spcPct val="88000"/>
              </a:lnSpc>
              <a:spcBef>
                <a:spcPts val="1000"/>
              </a:spcBef>
              <a:defRPr sz="2100"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  <a:p>
            <a:pPr>
              <a:lnSpc>
                <a:spcPct val="88000"/>
              </a:lnSpc>
              <a:spcBef>
                <a:spcPts val="1000"/>
              </a:spcBef>
              <a:buSzPct val="100000"/>
              <a:buFont typeface="Songti SC Regular"/>
              <a:buChar char="​"/>
              <a:defRPr sz="21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Method OnValidate(pDoc As EnsLib.HL7.Message, pValSpec As %String, Output pStatus As %Status) as %Boolean {</a:t>
            </a:r>
          </a:p>
          <a:p>
            <a:pPr>
              <a:lnSpc>
                <a:spcPct val="88000"/>
              </a:lnSpc>
              <a:spcBef>
                <a:spcPts val="1000"/>
              </a:spcBef>
              <a:buSzPct val="100000"/>
              <a:buFont typeface="Songti SC Regular"/>
              <a:buChar char="​"/>
              <a:defRPr sz="21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    Set valid = ##super(pDoc, pValSpec, .res)</a:t>
            </a:r>
          </a:p>
          <a:p>
            <a:pPr>
              <a:lnSpc>
                <a:spcPct val="88000"/>
              </a:lnSpc>
              <a:spcBef>
                <a:spcPts val="1000"/>
              </a:spcBef>
              <a:buSzPct val="100000"/>
              <a:buFont typeface="Songti SC Regular"/>
              <a:buChar char="​"/>
              <a:defRPr sz="21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    set pStatus = res</a:t>
            </a:r>
          </a:p>
          <a:p>
            <a:pPr>
              <a:lnSpc>
                <a:spcPct val="88000"/>
              </a:lnSpc>
              <a:spcBef>
                <a:spcPts val="1000"/>
              </a:spcBef>
              <a:buSzPct val="100000"/>
              <a:buFont typeface="Songti SC Regular"/>
              <a:buChar char="​"/>
              <a:defRPr sz="21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    // Perform custom steps here</a:t>
            </a:r>
          </a:p>
          <a:p>
            <a:pPr>
              <a:lnSpc>
                <a:spcPct val="88000"/>
              </a:lnSpc>
              <a:spcBef>
                <a:spcPts val="1000"/>
              </a:spcBef>
              <a:buSzPct val="100000"/>
              <a:buFont typeface="Songti SC Regular"/>
              <a:buChar char="​"/>
              <a:defRPr sz="21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    quit 0</a:t>
            </a:r>
          </a:p>
          <a:p>
            <a:pPr>
              <a:lnSpc>
                <a:spcPct val="88000"/>
              </a:lnSpc>
              <a:spcBef>
                <a:spcPts val="1000"/>
              </a:spcBef>
              <a:buSzPct val="100000"/>
              <a:buFont typeface="Songti SC Regular"/>
              <a:buChar char="​"/>
              <a:defRPr sz="21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Delegate</a:t>
            </a:r>
          </a:p>
        </p:txBody>
      </p:sp>
      <p:sp>
        <p:nvSpPr>
          <p:cNvPr id="373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subrule. </a:t>
            </a:r>
            <a:r>
              <a:t>调用其他的</a:t>
            </a:r>
            <a:r>
              <a:t>business rule</a:t>
            </a:r>
          </a:p>
          <a:p>
            <a:pPr>
              <a:buSzTx/>
              <a:buNone/>
            </a:pPr>
            <a:r>
              <a:t>缺例子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3276"/>
            </a:pPr>
            <a:r>
              <a:t>Thank</a:t>
            </a:r>
            <a:r>
              <a:t> </a:t>
            </a:r>
            <a: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3816">
              <a:defRPr sz="4806"/>
            </a:pPr>
            <a:r>
              <a:t>普通业务规则</a:t>
            </a:r>
            <a:r>
              <a:t>(General Business Rule)</a:t>
            </a:r>
          </a:p>
        </p:txBody>
      </p:sp>
      <p:sp>
        <p:nvSpPr>
          <p:cNvPr id="378" name="Text Placeholder 4"/>
          <p:cNvSpPr txBox="1"/>
          <p:nvPr>
            <p:ph type="body" sz="quarter" idx="1"/>
          </p:nvPr>
        </p:nvSpPr>
        <p:spPr>
          <a:xfrm>
            <a:off x="457200" y="5539068"/>
            <a:ext cx="8715376" cy="431801"/>
          </a:xfrm>
          <a:prstGeom prst="rect">
            <a:avLst/>
          </a:prstGeom>
        </p:spPr>
        <p:txBody>
          <a:bodyPr/>
          <a:lstStyle/>
          <a:p>
            <a:pPr defTabSz="557784">
              <a:lnSpc>
                <a:spcPct val="88000"/>
              </a:lnSpc>
              <a:spcBef>
                <a:spcPts val="600"/>
              </a:spcBef>
              <a:defRPr sz="2928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Business Rule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类型</a:t>
            </a:r>
          </a:p>
        </p:txBody>
      </p:sp>
      <p:sp>
        <p:nvSpPr>
          <p:cNvPr id="381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普通业务规则</a:t>
            </a:r>
            <a:r>
              <a:t>(General Business Rule)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路由业务规则</a:t>
            </a:r>
            <a:r>
              <a:t>(Message Routing Rule)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HL7</a:t>
            </a:r>
            <a:r>
              <a:t>路由业务规则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Vdoc</a:t>
            </a:r>
            <a:r>
              <a:t>路由业务规则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托管告警业务规则</a:t>
            </a:r>
          </a:p>
        </p:txBody>
      </p:sp>
      <p:pic>
        <p:nvPicPr>
          <p:cNvPr id="38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8650" y="1325562"/>
            <a:ext cx="6483350" cy="4268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创建</a:t>
            </a:r>
            <a:r>
              <a:t>Business Rule</a:t>
            </a:r>
          </a:p>
        </p:txBody>
      </p:sp>
      <p:sp>
        <p:nvSpPr>
          <p:cNvPr id="38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8000"/>
              </a:lnSpc>
              <a:defRPr sz="2300" u="sng"/>
            </a:pPr>
            <a:r>
              <a:t>步骤</a:t>
            </a:r>
            <a:r>
              <a:t> </a:t>
            </a:r>
          </a:p>
          <a:p>
            <a:pPr>
              <a:lnSpc>
                <a:spcPct val="88000"/>
              </a:lnSpc>
              <a:defRPr sz="2300"/>
            </a:pPr>
            <a:r>
              <a:t>1. Business Process:</a:t>
            </a:r>
          </a:p>
          <a:p>
            <a:pPr>
              <a:lnSpc>
                <a:spcPct val="88000"/>
              </a:lnSpc>
              <a:defRPr sz="2300"/>
            </a:pPr>
            <a:r>
              <a:t>    a. </a:t>
            </a:r>
            <a:r>
              <a:t>将规则需要的变量至于上下文</a:t>
            </a:r>
            <a:r>
              <a:t>context</a:t>
            </a:r>
            <a:r>
              <a:t>的属性中</a:t>
            </a:r>
            <a:r>
              <a:t>.</a:t>
            </a:r>
          </a:p>
          <a:p>
            <a:pPr>
              <a:lnSpc>
                <a:spcPct val="88000"/>
              </a:lnSpc>
              <a:defRPr sz="2300"/>
            </a:pPr>
            <a:r>
              <a:t>    b. </a:t>
            </a:r>
            <a:r>
              <a:t>添加</a:t>
            </a:r>
            <a:r>
              <a:t> </a:t>
            </a:r>
            <a:r>
              <a:rPr u="sng"/>
              <a:t>&lt;rule&gt; activity</a:t>
            </a:r>
            <a:r>
              <a:t>.</a:t>
            </a:r>
          </a:p>
          <a:p>
            <a:pPr>
              <a:lnSpc>
                <a:spcPct val="88000"/>
              </a:lnSpc>
              <a:defRPr sz="2300"/>
            </a:pPr>
            <a:r>
              <a:t>2. Business Rule:</a:t>
            </a:r>
          </a:p>
          <a:p>
            <a:pPr>
              <a:lnSpc>
                <a:spcPct val="88000"/>
              </a:lnSpc>
              <a:defRPr sz="2300"/>
            </a:pPr>
            <a:r>
              <a:t>    a. </a:t>
            </a:r>
            <a:r>
              <a:t>制定规则细节</a:t>
            </a:r>
            <a:r>
              <a:t>.</a:t>
            </a:r>
          </a:p>
          <a:p>
            <a:pPr>
              <a:lnSpc>
                <a:spcPct val="88000"/>
              </a:lnSpc>
              <a:defRPr sz="2300">
                <a:solidFill>
                  <a:srgbClr val="E8E8E8"/>
                </a:solidFill>
              </a:defRPr>
            </a:pPr>
          </a:p>
          <a:p>
            <a:pPr>
              <a:lnSpc>
                <a:spcPct val="88000"/>
              </a:lnSpc>
              <a:defRPr sz="2300">
                <a:solidFill>
                  <a:srgbClr val="E8E8E8"/>
                </a:solidFill>
              </a:defRPr>
            </a:pPr>
          </a:p>
          <a:p>
            <a:pPr>
              <a:lnSpc>
                <a:spcPct val="88000"/>
              </a:lnSpc>
              <a:defRPr sz="2300"/>
            </a:pPr>
            <a:r>
              <a:t>General ruleset: </a:t>
            </a:r>
            <a:r>
              <a:t>通常设计只有一个</a:t>
            </a:r>
            <a:r>
              <a:t>rule, </a:t>
            </a:r>
            <a:r>
              <a:t>包含一系列的</a:t>
            </a:r>
            <a:r>
              <a:t>when. </a:t>
            </a:r>
            <a:r>
              <a:t>如果希望没有判断成功时返回一个默认值，用</a:t>
            </a:r>
            <a:r>
              <a:t>otherwise</a:t>
            </a:r>
            <a:r>
              <a:t>和</a:t>
            </a:r>
            <a:r>
              <a:t>return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1633" y="4720549"/>
            <a:ext cx="4308004" cy="1261152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pic>
        <p:nvPicPr>
          <p:cNvPr id="39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88306" y="1667549"/>
            <a:ext cx="4361331" cy="1977351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sp>
        <p:nvSpPr>
          <p:cNvPr id="39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Business Rule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上下文</a:t>
            </a:r>
            <a:r>
              <a:t>Context</a:t>
            </a:r>
          </a:p>
        </p:txBody>
      </p:sp>
      <p:sp>
        <p:nvSpPr>
          <p:cNvPr id="392" name="Rectangle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8000"/>
              </a:lnSpc>
              <a:defRPr sz="1900"/>
            </a:pPr>
            <a:r>
              <a:t>管理门户中的规则编辑器职能访问上下文中的变量</a:t>
            </a:r>
            <a:r>
              <a:t>; </a:t>
            </a:r>
            <a:r>
              <a:t>因此</a:t>
            </a:r>
            <a:r>
              <a:t>, </a:t>
            </a:r>
            <a:r>
              <a:t>规则需要用到的所有变量都需要被放在上下文中</a:t>
            </a:r>
            <a:r>
              <a:t>.</a:t>
            </a:r>
          </a:p>
          <a:p>
            <a:pPr>
              <a:lnSpc>
                <a:spcPct val="88000"/>
              </a:lnSpc>
              <a:defRPr sz="1900"/>
            </a:pPr>
          </a:p>
          <a:p>
            <a:pPr>
              <a:lnSpc>
                <a:spcPct val="88000"/>
              </a:lnSpc>
              <a:defRPr sz="1900"/>
            </a:pPr>
            <a:r>
              <a:t>首先，在上下文中创建要使用的变量</a:t>
            </a:r>
            <a:r>
              <a:t>. </a:t>
            </a:r>
            <a:r>
              <a:t>在调用</a:t>
            </a:r>
            <a:r>
              <a:t>business rule</a:t>
            </a:r>
            <a:r>
              <a:t>之前，根据需要在</a:t>
            </a:r>
            <a:r>
              <a:t>Business Process</a:t>
            </a:r>
            <a:r>
              <a:t>中对该变量赋值</a:t>
            </a:r>
            <a:r>
              <a:t>. </a:t>
            </a:r>
            <a:r>
              <a:t>可以通过调用（</a:t>
            </a:r>
            <a:r>
              <a:t>call activity</a:t>
            </a:r>
            <a:r>
              <a:t>）</a:t>
            </a:r>
            <a:r>
              <a:t>赋值，也可以使用独立的</a:t>
            </a:r>
            <a:r>
              <a:t>&lt;assign&gt; activity</a:t>
            </a:r>
            <a:r>
              <a:t>来赋值</a:t>
            </a:r>
            <a:r>
              <a:t>.</a:t>
            </a:r>
          </a:p>
          <a:p>
            <a:pPr lvl="1" marL="285750" indent="-171450">
              <a:lnSpc>
                <a:spcPct val="80000"/>
              </a:lnSpc>
              <a:spcBef>
                <a:spcPts val="600"/>
              </a:spcBef>
              <a:tabLst>
                <a:tab pos="177800" algn="l"/>
              </a:tabLst>
              <a:defRPr sz="1600"/>
            </a:pPr>
            <a:r>
              <a:t>例如</a:t>
            </a:r>
            <a:r>
              <a:t>, </a:t>
            </a:r>
            <a:r>
              <a:t>假如</a:t>
            </a:r>
            <a:r>
              <a:t>business rule</a:t>
            </a:r>
            <a:r>
              <a:t>需要了解当前的</a:t>
            </a:r>
            <a:r>
              <a:t>customer</a:t>
            </a:r>
            <a:r>
              <a:t>是不是已经存在的</a:t>
            </a:r>
            <a:r>
              <a:t>.</a:t>
            </a:r>
          </a:p>
          <a:p>
            <a:pPr lvl="2" marL="520700" indent="-228600">
              <a:lnSpc>
                <a:spcPct val="72000"/>
              </a:lnSpc>
              <a:spcBef>
                <a:spcPts val="300"/>
              </a:spcBef>
              <a:buClr>
                <a:schemeClr val="accent1"/>
              </a:buClr>
              <a:defRPr sz="1400"/>
            </a:pPr>
            <a:r>
              <a:t>场景 </a:t>
            </a:r>
            <a:r>
              <a:t>1: </a:t>
            </a:r>
            <a:r>
              <a:t>通过调用获得</a:t>
            </a:r>
            <a:r>
              <a:t>.</a:t>
            </a:r>
          </a:p>
          <a:p>
            <a:pPr lvl="3" marL="706437" indent="-223837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defRPr sz="1200"/>
            </a:pPr>
            <a:r>
              <a:t>当调用返回时</a:t>
            </a:r>
            <a:r>
              <a:t>, set context.ExistingCustomer =  callresponse.ExistingCustomer.</a:t>
            </a:r>
          </a:p>
          <a:p>
            <a:pPr lvl="2" marL="520700" indent="-228600">
              <a:lnSpc>
                <a:spcPct val="72000"/>
              </a:lnSpc>
              <a:spcBef>
                <a:spcPts val="300"/>
              </a:spcBef>
              <a:buClr>
                <a:schemeClr val="accent1"/>
              </a:buClr>
              <a:defRPr sz="1400"/>
            </a:pPr>
            <a:r>
              <a:t>场景 </a:t>
            </a:r>
            <a:r>
              <a:t>2: </a:t>
            </a:r>
            <a:r>
              <a:t>信息在</a:t>
            </a:r>
            <a:r>
              <a:t>Business Process</a:t>
            </a:r>
            <a:r>
              <a:t>的请求消息中</a:t>
            </a:r>
            <a:r>
              <a:t>. </a:t>
            </a:r>
          </a:p>
          <a:p>
            <a:pPr lvl="3" marL="706437" indent="-223837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defRPr sz="1200"/>
            </a:pPr>
            <a:r>
              <a:t>在</a:t>
            </a:r>
            <a:r>
              <a:t>&lt;rule&gt; activity</a:t>
            </a:r>
            <a:r>
              <a:t>之前使用</a:t>
            </a:r>
            <a:r>
              <a:t>&lt;assign&gt; activity, set context.ExistingCustomer = request.ExistingCustomer.</a:t>
            </a:r>
          </a:p>
          <a:p>
            <a:pPr lvl="1" marL="285750" indent="-171450">
              <a:lnSpc>
                <a:spcPct val="80000"/>
              </a:lnSpc>
              <a:spcBef>
                <a:spcPts val="600"/>
              </a:spcBef>
              <a:tabLst>
                <a:tab pos="177800" algn="l"/>
              </a:tabLst>
              <a:defRPr sz="1600"/>
            </a:pPr>
          </a:p>
          <a:p>
            <a:pPr>
              <a:lnSpc>
                <a:spcPct val="88000"/>
              </a:lnSpc>
              <a:defRPr sz="1900"/>
            </a:pPr>
          </a:p>
          <a:p>
            <a:pPr>
              <a:lnSpc>
                <a:spcPct val="88000"/>
              </a:lnSpc>
              <a:defRPr sz="1900"/>
            </a:pPr>
          </a:p>
          <a:p>
            <a:pPr>
              <a:lnSpc>
                <a:spcPct val="88000"/>
              </a:lnSpc>
              <a:defRPr sz="1900"/>
            </a:pPr>
            <a:r>
              <a:t>可以放入任何类型的变量</a:t>
            </a:r>
            <a:r>
              <a:t>.</a:t>
            </a:r>
          </a:p>
        </p:txBody>
      </p:sp>
      <p:sp>
        <p:nvSpPr>
          <p:cNvPr id="393" name="Oval 6"/>
          <p:cNvSpPr/>
          <p:nvPr/>
        </p:nvSpPr>
        <p:spPr>
          <a:xfrm>
            <a:off x="8133005" y="5551282"/>
            <a:ext cx="1600201" cy="457201"/>
          </a:xfrm>
          <a:prstGeom prst="ellips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  <p:sp>
        <p:nvSpPr>
          <p:cNvPr id="394" name="Line 14"/>
          <p:cNvSpPr/>
          <p:nvPr/>
        </p:nvSpPr>
        <p:spPr>
          <a:xfrm flipH="1">
            <a:off x="8957161" y="3296341"/>
            <a:ext cx="1600201" cy="227895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5" name="Oval 13"/>
          <p:cNvSpPr/>
          <p:nvPr/>
        </p:nvSpPr>
        <p:spPr>
          <a:xfrm>
            <a:off x="9429956" y="2743200"/>
            <a:ext cx="1905001" cy="533400"/>
          </a:xfrm>
          <a:prstGeom prst="ellips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什么时候使用消息路由器</a:t>
            </a:r>
          </a:p>
        </p:txBody>
      </p:sp>
      <p:sp>
        <p:nvSpPr>
          <p:cNvPr id="23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业务场景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消息转发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消息路由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消息分发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业务编排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报表： 集成平台</a:t>
            </a:r>
            <a:r>
              <a:t>-</a:t>
            </a:r>
            <a:r>
              <a:t> 抓各个系统的数据攒成一个报告（院长报告）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互联互通中抓其他数据，不是典型场景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托卡支付？</a:t>
            </a:r>
          </a:p>
          <a:p>
            <a:pPr lvl="2" marL="0" indent="227013">
              <a:lnSpc>
                <a:spcPct val="90000"/>
              </a:lnSpc>
              <a:spcBef>
                <a:spcPts val="300"/>
              </a:spcBef>
              <a:buSzTx/>
              <a:buNone/>
            </a:pP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Tx/>
            </a:pPr>
            <a:r>
              <a:t>数据转换， 应用于上面所有场景。 （包括</a:t>
            </a:r>
            <a:r>
              <a:t>过滤，校验，转换，汇总。。。）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规则命名规范</a:t>
            </a:r>
          </a:p>
        </p:txBody>
      </p:sp>
      <p:sp>
        <p:nvSpPr>
          <p:cNvPr id="400" name="Rectangle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对</a:t>
            </a:r>
            <a:r>
              <a:t>Rule Name </a:t>
            </a:r>
            <a:r>
              <a:t>属性</a:t>
            </a:r>
            <a:r>
              <a:t>, </a:t>
            </a:r>
            <a:r>
              <a:t>可以</a:t>
            </a:r>
            <a:r>
              <a:t>:</a:t>
            </a:r>
          </a:p>
          <a:p>
            <a:pPr lvl="1" marL="285750" indent="-171450">
              <a:lnSpc>
                <a:spcPct val="90000"/>
              </a:lnSpc>
              <a:spcBef>
                <a:spcPts val="600"/>
              </a:spcBef>
              <a:tabLst>
                <a:tab pos="177800" algn="l"/>
              </a:tabLst>
              <a:defRPr sz="1800"/>
            </a:pPr>
            <a:r>
              <a:t>引用全名</a:t>
            </a:r>
            <a:r>
              <a:t>.</a:t>
            </a:r>
            <a:endParaRPr sz="2400"/>
          </a:p>
          <a:p>
            <a:pPr lvl="2" marL="520700" indent="-2286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defRPr sz="1600"/>
            </a:pPr>
            <a:r>
              <a:t>例如</a:t>
            </a:r>
            <a:r>
              <a:t>, Demo.TRU.Process.OrderProduct.CalculateShipping.</a:t>
            </a:r>
            <a:endParaRPr sz="2000"/>
          </a:p>
          <a:p>
            <a:pPr lvl="2" marL="520700" indent="-2286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defRPr sz="1600"/>
            </a:pPr>
            <a:r>
              <a:t>可以引用命名空间内的任何已定义的规则</a:t>
            </a:r>
            <a:r>
              <a:t>.</a:t>
            </a:r>
            <a:endParaRPr sz="2000"/>
          </a:p>
          <a:p>
            <a:pPr lvl="1" marL="285750" indent="-171450">
              <a:lnSpc>
                <a:spcPct val="90000"/>
              </a:lnSpc>
              <a:spcBef>
                <a:spcPts val="600"/>
              </a:spcBef>
              <a:tabLst>
                <a:tab pos="177800" algn="l"/>
              </a:tabLst>
              <a:defRPr sz="1800"/>
            </a:pPr>
            <a:r>
              <a:t>不含包名的类名</a:t>
            </a:r>
            <a:r>
              <a:t>.</a:t>
            </a:r>
            <a:endParaRPr sz="2400"/>
          </a:p>
          <a:p>
            <a:pPr lvl="2" marL="520700" indent="-2286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defRPr sz="1600"/>
            </a:pPr>
            <a:r>
              <a:t>例如</a:t>
            </a:r>
            <a:r>
              <a:t>, CalculateShipping.</a:t>
            </a:r>
            <a:endParaRPr sz="2000"/>
          </a:p>
          <a:p>
            <a:pPr lvl="2" marL="520700" indent="-2286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defRPr sz="1600"/>
            </a:pPr>
            <a:r>
              <a:t>调用时将自动扩展其类名，包含当前</a:t>
            </a:r>
            <a:r>
              <a:t>Business</a:t>
            </a:r>
            <a:r>
              <a:t> </a:t>
            </a:r>
            <a:r>
              <a:t>Process</a:t>
            </a:r>
            <a:r>
              <a:t>的类路径</a:t>
            </a:r>
            <a:r>
              <a:t>.</a:t>
            </a:r>
          </a:p>
        </p:txBody>
      </p:sp>
      <p:pic>
        <p:nvPicPr>
          <p:cNvPr id="40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3414" y="4100512"/>
            <a:ext cx="3836988" cy="1308101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pic>
        <p:nvPicPr>
          <p:cNvPr id="402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48400" y="4081462"/>
            <a:ext cx="4070350" cy="1308101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Business Rule Locations</a:t>
            </a:r>
          </a:p>
        </p:txBody>
      </p:sp>
      <p:sp>
        <p:nvSpPr>
          <p:cNvPr id="407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</a:t>
            </a:r>
            <a:r>
              <a:t>Business</a:t>
            </a:r>
            <a:r>
              <a:t> </a:t>
            </a:r>
            <a:r>
              <a:t>Process </a:t>
            </a:r>
            <a:r>
              <a:t>中添加</a:t>
            </a:r>
            <a:r>
              <a:t>&lt;rule&gt; activity.</a:t>
            </a:r>
          </a:p>
          <a:p>
            <a:pPr/>
            <a:r>
              <a:t>Rule Name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将业务流程中的</a:t>
            </a:r>
            <a:r>
              <a:t>&lt;rule&gt;</a:t>
            </a:r>
            <a:r>
              <a:t> </a:t>
            </a:r>
            <a:r>
              <a:t>activity</a:t>
            </a:r>
            <a:r>
              <a:t>与管理门户中的业务规则定义相关联</a:t>
            </a:r>
            <a:r>
              <a:t>.</a:t>
            </a:r>
          </a:p>
          <a:p>
            <a:pPr/>
            <a:r>
              <a:t>Result Location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存储规则返回值</a:t>
            </a:r>
            <a:r>
              <a:t>.</a:t>
            </a:r>
          </a:p>
          <a:p>
            <a:pPr/>
            <a:r>
              <a:t>Reason Location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  <a:defRPr>
                <a:solidFill>
                  <a:srgbClr val="FF0000"/>
                </a:solidFill>
              </a:defRPr>
            </a:pPr>
            <a:r>
              <a:t>存储规则返回原因</a:t>
            </a:r>
            <a:r>
              <a:t>.</a:t>
            </a:r>
            <a:r>
              <a:t>（字符串，</a:t>
            </a:r>
            <a:r>
              <a:t> </a:t>
            </a:r>
            <a:r>
              <a:t>通常储存于</a:t>
            </a:r>
            <a:r>
              <a:t>context</a:t>
            </a:r>
            <a:r>
              <a:t>，</a:t>
            </a:r>
            <a:r>
              <a:t> </a:t>
            </a:r>
            <a:r>
              <a:t>表示业务规则达成其决定的原因</a:t>
            </a:r>
            <a:r>
              <a:t>)</a:t>
            </a:r>
          </a:p>
        </p:txBody>
      </p:sp>
      <p:grpSp>
        <p:nvGrpSpPr>
          <p:cNvPr id="412" name="Group 2"/>
          <p:cNvGrpSpPr/>
          <p:nvPr/>
        </p:nvGrpSpPr>
        <p:grpSpPr>
          <a:xfrm>
            <a:off x="8626319" y="825366"/>
            <a:ext cx="2996408" cy="4943476"/>
            <a:chOff x="0" y="0"/>
            <a:chExt cx="2996406" cy="4943475"/>
          </a:xfrm>
        </p:grpSpPr>
        <p:pic>
          <p:nvPicPr>
            <p:cNvPr id="408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6218" y="0"/>
              <a:ext cx="2770189" cy="4943475"/>
            </a:xfrm>
            <a:prstGeom prst="rect">
              <a:avLst/>
            </a:prstGeom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</p:pic>
        <p:sp>
          <p:nvSpPr>
            <p:cNvPr id="409" name="Oval 5"/>
            <p:cNvSpPr/>
            <p:nvPr/>
          </p:nvSpPr>
          <p:spPr>
            <a:xfrm>
              <a:off x="33337" y="4303712"/>
              <a:ext cx="1376366" cy="496889"/>
            </a:xfrm>
            <a:prstGeom prst="ellips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Songti SC Regular"/>
                  <a:ea typeface="Songti SC Regular"/>
                  <a:cs typeface="Songti SC Regular"/>
                  <a:sym typeface="Songti SC Regular"/>
                </a:defRPr>
              </a:pPr>
            </a:p>
          </p:txBody>
        </p:sp>
        <p:sp>
          <p:nvSpPr>
            <p:cNvPr id="410" name="Oval 5"/>
            <p:cNvSpPr/>
            <p:nvPr/>
          </p:nvSpPr>
          <p:spPr>
            <a:xfrm>
              <a:off x="50800" y="3806826"/>
              <a:ext cx="1376363" cy="496889"/>
            </a:xfrm>
            <a:prstGeom prst="ellips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Songti SC Regular"/>
                  <a:ea typeface="Songti SC Regular"/>
                  <a:cs typeface="Songti SC Regular"/>
                  <a:sym typeface="Songti SC Regular"/>
                </a:defRPr>
              </a:pPr>
            </a:p>
          </p:txBody>
        </p:sp>
        <p:sp>
          <p:nvSpPr>
            <p:cNvPr id="411" name="Oval 5"/>
            <p:cNvSpPr/>
            <p:nvPr/>
          </p:nvSpPr>
          <p:spPr>
            <a:xfrm>
              <a:off x="0" y="2471738"/>
              <a:ext cx="1376363" cy="496889"/>
            </a:xfrm>
            <a:prstGeom prst="ellips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Songti SC Regular"/>
                  <a:ea typeface="Songti SC Regular"/>
                  <a:cs typeface="Songti SC Regular"/>
                  <a:sym typeface="Songti SC Regular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通过管理门户编辑</a:t>
            </a:r>
            <a:r>
              <a:t>Business Rule</a:t>
            </a:r>
          </a:p>
        </p:txBody>
      </p:sp>
      <p:sp>
        <p:nvSpPr>
          <p:cNvPr id="41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423" name="Group 2"/>
          <p:cNvGrpSpPr/>
          <p:nvPr/>
        </p:nvGrpSpPr>
        <p:grpSpPr>
          <a:xfrm>
            <a:off x="1756787" y="2126900"/>
            <a:ext cx="7879582" cy="3731289"/>
            <a:chOff x="0" y="0"/>
            <a:chExt cx="7879581" cy="3731288"/>
          </a:xfrm>
        </p:grpSpPr>
        <p:pic>
          <p:nvPicPr>
            <p:cNvPr id="418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7692042" cy="3731289"/>
            </a:xfrm>
            <a:prstGeom prst="rect">
              <a:avLst/>
            </a:prstGeom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</p:pic>
        <p:sp>
          <p:nvSpPr>
            <p:cNvPr id="419" name="Oval 4"/>
            <p:cNvSpPr/>
            <p:nvPr/>
          </p:nvSpPr>
          <p:spPr>
            <a:xfrm>
              <a:off x="1286002" y="221736"/>
              <a:ext cx="1271902" cy="254871"/>
            </a:xfrm>
            <a:prstGeom prst="ellips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Songti SC Regular"/>
                  <a:ea typeface="Songti SC Regular"/>
                  <a:cs typeface="Songti SC Regular"/>
                  <a:sym typeface="Songti SC Regular"/>
                </a:defRPr>
              </a:pPr>
            </a:p>
          </p:txBody>
        </p:sp>
        <p:pic>
          <p:nvPicPr>
            <p:cNvPr id="420" name="Picture 10" descr="Picture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722636" y="1778989"/>
              <a:ext cx="4156946" cy="1359730"/>
            </a:xfrm>
            <a:prstGeom prst="rect">
              <a:avLst/>
            </a:prstGeom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</p:pic>
        <p:sp>
          <p:nvSpPr>
            <p:cNvPr id="421" name="Oval 6"/>
            <p:cNvSpPr/>
            <p:nvPr/>
          </p:nvSpPr>
          <p:spPr>
            <a:xfrm>
              <a:off x="5956219" y="1915343"/>
              <a:ext cx="1305745" cy="305845"/>
            </a:xfrm>
            <a:prstGeom prst="ellips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Songti SC Regular"/>
                  <a:ea typeface="Songti SC Regular"/>
                  <a:cs typeface="Songti SC Regular"/>
                  <a:sym typeface="Songti SC Regular"/>
                </a:defRPr>
              </a:pPr>
            </a:p>
          </p:txBody>
        </p:sp>
        <p:sp>
          <p:nvSpPr>
            <p:cNvPr id="422" name="Line 7"/>
            <p:cNvSpPr/>
            <p:nvPr/>
          </p:nvSpPr>
          <p:spPr>
            <a:xfrm>
              <a:off x="2301265" y="467685"/>
              <a:ext cx="3654953" cy="158019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102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在</a:t>
            </a:r>
            <a:r>
              <a:t>Business Rules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中赋值</a:t>
            </a:r>
          </a:p>
        </p:txBody>
      </p:sp>
      <p:sp>
        <p:nvSpPr>
          <p:cNvPr id="428" name="Rectangle 102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能为</a:t>
            </a:r>
            <a:r>
              <a:t>context</a:t>
            </a:r>
            <a:r>
              <a:t>中的</a:t>
            </a:r>
            <a:r>
              <a:t>properties</a:t>
            </a:r>
            <a:r>
              <a:t>赋值</a:t>
            </a:r>
            <a:r>
              <a:t>.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使返回不仅限于</a:t>
            </a:r>
            <a:r>
              <a:t>RETURN action.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还可以使用</a:t>
            </a:r>
            <a:r>
              <a:rPr>
                <a:solidFill>
                  <a:srgbClr val="FFFF00"/>
                </a:solidFill>
              </a:rPr>
              <a:t>临时变量</a:t>
            </a:r>
            <a:r>
              <a:t>，</a:t>
            </a:r>
            <a:r>
              <a:t> </a:t>
            </a:r>
            <a:r>
              <a:t>只在规则使用过程中有效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</a:pPr>
            <a:r>
              <a:t>（这里值的是</a:t>
            </a:r>
            <a:r>
              <a:t>rule</a:t>
            </a:r>
            <a:r>
              <a:t>里面配置的临时变量</a:t>
            </a:r>
            <a:r>
              <a:t>)</a:t>
            </a:r>
          </a:p>
        </p:txBody>
      </p:sp>
      <p:pic>
        <p:nvPicPr>
          <p:cNvPr id="42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33143" y="2190750"/>
            <a:ext cx="5842001" cy="2552700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sp>
        <p:nvSpPr>
          <p:cNvPr id="430" name="Oval 15"/>
          <p:cNvSpPr/>
          <p:nvPr/>
        </p:nvSpPr>
        <p:spPr>
          <a:xfrm>
            <a:off x="8721967" y="3467100"/>
            <a:ext cx="3398857" cy="533400"/>
          </a:xfrm>
          <a:prstGeom prst="ellips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应用函数</a:t>
            </a:r>
            <a:r>
              <a:t>(Utility Functions)</a:t>
            </a:r>
          </a:p>
        </p:txBody>
      </p:sp>
      <p:sp>
        <p:nvSpPr>
          <p:cNvPr id="435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内置的</a:t>
            </a:r>
            <a:r>
              <a:t>functions</a:t>
            </a:r>
            <a:r>
              <a:t>，</a:t>
            </a:r>
            <a:r>
              <a:t> </a:t>
            </a:r>
            <a:r>
              <a:t>可以在</a:t>
            </a:r>
            <a:r>
              <a:t>Business Rule</a:t>
            </a:r>
            <a:r>
              <a:t>的</a:t>
            </a:r>
            <a:r>
              <a:t>conditions</a:t>
            </a:r>
            <a:r>
              <a:t>段落中使用</a:t>
            </a:r>
            <a:r>
              <a:t>.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如</a:t>
            </a:r>
            <a:r>
              <a:t>: Contains(), DayOfWeek(), Max(), StartsWith().</a:t>
            </a:r>
          </a:p>
          <a:p>
            <a:pPr/>
            <a:r>
              <a:t>能添加用户定义的函数</a:t>
            </a:r>
            <a:r>
              <a:t>.</a:t>
            </a:r>
          </a:p>
        </p:txBody>
      </p:sp>
      <p:pic>
        <p:nvPicPr>
          <p:cNvPr id="43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5914" y="3805239"/>
            <a:ext cx="6480176" cy="1704976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sp>
        <p:nvSpPr>
          <p:cNvPr id="437" name="Oval 15"/>
          <p:cNvSpPr/>
          <p:nvPr/>
        </p:nvSpPr>
        <p:spPr>
          <a:xfrm>
            <a:off x="7315200" y="4267200"/>
            <a:ext cx="1066800" cy="579438"/>
          </a:xfrm>
          <a:prstGeom prst="ellips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创建应用函数</a:t>
            </a:r>
            <a:r>
              <a:t>U</a:t>
            </a:r>
          </a:p>
        </p:txBody>
      </p:sp>
      <p:sp>
        <p:nvSpPr>
          <p:cNvPr id="442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继承</a:t>
            </a:r>
            <a:r>
              <a:t>Ens.Rule.FunctionSet.</a:t>
            </a:r>
          </a:p>
          <a:p>
            <a:pPr>
              <a:lnSpc>
                <a:spcPct val="90000"/>
              </a:lnSpc>
            </a:pPr>
            <a:r>
              <a:t>创建</a:t>
            </a:r>
            <a:r>
              <a:t>class method</a:t>
            </a:r>
            <a:r>
              <a:t>，返回特定的值</a:t>
            </a:r>
            <a:r>
              <a:t>.</a:t>
            </a:r>
          </a:p>
          <a:p>
            <a:pPr>
              <a:lnSpc>
                <a:spcPct val="90000"/>
              </a:lnSpc>
            </a:pPr>
            <a:r>
              <a:t>参见文档：</a:t>
            </a:r>
            <a:r>
              <a:t>Developing Ensemble Productions </a:t>
            </a:r>
            <a:r>
              <a:t> </a:t>
            </a:r>
            <a:r>
              <a:t>Less Common Tasks </a:t>
            </a:r>
            <a:r>
              <a:t> </a:t>
            </a:r>
            <a:r>
              <a:t>Defining Custom Utility Functions</a:t>
            </a:r>
            <a:r>
              <a:t>.</a:t>
            </a:r>
          </a:p>
        </p:txBody>
      </p:sp>
      <p:pic>
        <p:nvPicPr>
          <p:cNvPr id="44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7918" y="2915081"/>
            <a:ext cx="8737601" cy="2617788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3350" y="1162050"/>
            <a:ext cx="4305300" cy="4991100"/>
          </a:xfrm>
          <a:prstGeom prst="rect">
            <a:avLst/>
          </a:prstGeom>
          <a:ln>
            <a:solidFill>
              <a:srgbClr val="E8E8E8"/>
            </a:solidFill>
            <a:miter/>
          </a:ln>
        </p:spPr>
      </p:pic>
      <p:sp>
        <p:nvSpPr>
          <p:cNvPr id="44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Business Rule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的配置</a:t>
            </a:r>
          </a:p>
        </p:txBody>
      </p:sp>
      <p:sp>
        <p:nvSpPr>
          <p:cNvPr id="44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0" name="Oval 15"/>
          <p:cNvSpPr/>
          <p:nvPr/>
        </p:nvSpPr>
        <p:spPr>
          <a:xfrm>
            <a:off x="6324600" y="2957514"/>
            <a:ext cx="1295400" cy="776289"/>
          </a:xfrm>
          <a:prstGeom prst="ellips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  <p:sp>
        <p:nvSpPr>
          <p:cNvPr id="451" name="Line 16"/>
          <p:cNvSpPr/>
          <p:nvPr/>
        </p:nvSpPr>
        <p:spPr>
          <a:xfrm flipV="1">
            <a:off x="4191000" y="3344863"/>
            <a:ext cx="2133601" cy="414338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2" name="Line 18"/>
          <p:cNvSpPr/>
          <p:nvPr/>
        </p:nvSpPr>
        <p:spPr>
          <a:xfrm flipH="1" flipV="1">
            <a:off x="6172200" y="4216399"/>
            <a:ext cx="1676401" cy="18415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3" name="Line 19"/>
          <p:cNvSpPr/>
          <p:nvPr/>
        </p:nvSpPr>
        <p:spPr>
          <a:xfrm flipH="1">
            <a:off x="6095999" y="4502150"/>
            <a:ext cx="1752602" cy="139065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4" name="Text Box 17"/>
          <p:cNvSpPr txBox="1"/>
          <p:nvPr/>
        </p:nvSpPr>
        <p:spPr>
          <a:xfrm>
            <a:off x="7848600" y="4114801"/>
            <a:ext cx="2362200" cy="812166"/>
          </a:xfrm>
          <a:prstGeom prst="rect">
            <a:avLst/>
          </a:prstGeom>
          <a:solidFill>
            <a:srgbClr val="2F3541"/>
          </a:solidFill>
          <a:ln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solidFill>
                  <a:srgbClr val="E8E8E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返回到</a:t>
            </a:r>
            <a:r>
              <a:t>Result</a:t>
            </a:r>
            <a:r>
              <a:t> </a:t>
            </a:r>
            <a:r>
              <a:t>Location.</a:t>
            </a:r>
          </a:p>
        </p:txBody>
      </p:sp>
      <p:sp>
        <p:nvSpPr>
          <p:cNvPr id="455" name="Text Box 8"/>
          <p:cNvSpPr txBox="1"/>
          <p:nvPr/>
        </p:nvSpPr>
        <p:spPr>
          <a:xfrm>
            <a:off x="2590800" y="3378201"/>
            <a:ext cx="1600200" cy="812166"/>
          </a:xfrm>
          <a:prstGeom prst="rect">
            <a:avLst/>
          </a:prstGeom>
          <a:solidFill>
            <a:srgbClr val="2F3541"/>
          </a:solidFill>
          <a:ln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solidFill>
                  <a:srgbClr val="E8E8E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Context</a:t>
            </a:r>
            <a:br/>
            <a:r>
              <a:t>属性</a:t>
            </a:r>
            <a:r>
              <a:t>.</a:t>
            </a:r>
          </a:p>
        </p:txBody>
      </p:sp>
      <p:sp>
        <p:nvSpPr>
          <p:cNvPr id="456" name="Oval 31"/>
          <p:cNvSpPr/>
          <p:nvPr/>
        </p:nvSpPr>
        <p:spPr>
          <a:xfrm>
            <a:off x="3776664" y="1143000"/>
            <a:ext cx="2700339" cy="317500"/>
          </a:xfrm>
          <a:prstGeom prst="ellips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  <p:sp>
        <p:nvSpPr>
          <p:cNvPr id="457" name="Line 32"/>
          <p:cNvSpPr/>
          <p:nvPr/>
        </p:nvSpPr>
        <p:spPr>
          <a:xfrm flipH="1" flipV="1">
            <a:off x="6089649" y="1460500"/>
            <a:ext cx="755651" cy="31750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8" name="Text Box 33"/>
          <p:cNvSpPr txBox="1"/>
          <p:nvPr/>
        </p:nvSpPr>
        <p:spPr>
          <a:xfrm>
            <a:off x="6769100" y="1554162"/>
            <a:ext cx="3048000" cy="456566"/>
          </a:xfrm>
          <a:prstGeom prst="rect">
            <a:avLst/>
          </a:prstGeom>
          <a:solidFill>
            <a:srgbClr val="2F3541"/>
          </a:solidFill>
          <a:ln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000">
                <a:solidFill>
                  <a:srgbClr val="E8E8E8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类的全名</a:t>
            </a:r>
            <a:r>
              <a:t>.</a:t>
            </a:r>
          </a:p>
        </p:txBody>
      </p:sp>
      <p:sp>
        <p:nvSpPr>
          <p:cNvPr id="459" name="Oval 15"/>
          <p:cNvSpPr/>
          <p:nvPr/>
        </p:nvSpPr>
        <p:spPr>
          <a:xfrm>
            <a:off x="5943600" y="3730626"/>
            <a:ext cx="1066800" cy="327027"/>
          </a:xfrm>
          <a:prstGeom prst="ellips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Songti SC Regular"/>
                <a:ea typeface="Songti SC Regular"/>
                <a:cs typeface="Songti SC Regular"/>
                <a:sym typeface="Songti SC Regular"/>
              </a:defRPr>
            </a:pPr>
          </a:p>
        </p:txBody>
      </p:sp>
      <p:sp>
        <p:nvSpPr>
          <p:cNvPr id="460" name="Line 16"/>
          <p:cNvSpPr/>
          <p:nvPr/>
        </p:nvSpPr>
        <p:spPr>
          <a:xfrm>
            <a:off x="4190999" y="3759201"/>
            <a:ext cx="1752602" cy="16351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2772"/>
            </a:pPr>
            <a:r>
              <a:t>什么是消息路由器（消息路由引擎</a:t>
            </a:r>
            <a:r>
              <a:t>)</a:t>
            </a:r>
          </a:p>
        </p:txBody>
      </p:sp>
      <p:sp>
        <p:nvSpPr>
          <p:cNvPr id="242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</a:t>
            </a:r>
            <a:r>
              <a:t> </a:t>
            </a:r>
            <a:r>
              <a:t>Router</a:t>
            </a:r>
            <a:r>
              <a:t>是</a:t>
            </a:r>
            <a:r>
              <a:t>HealthConnect</a:t>
            </a:r>
            <a:r>
              <a:t>系统内置的可直接使用的产品组件。 它是一个</a:t>
            </a:r>
            <a:r>
              <a:t>BusinessProcess</a:t>
            </a:r>
            <a:r>
              <a:t>类，客户不需要了解或者调整</a:t>
            </a:r>
            <a:r>
              <a:t>Router</a:t>
            </a:r>
            <a:r>
              <a:t>的内部机制， 只需要通过写 </a:t>
            </a:r>
            <a:r>
              <a:t>Message</a:t>
            </a:r>
            <a:r>
              <a:t> </a:t>
            </a:r>
            <a:r>
              <a:t>Rule</a:t>
            </a:r>
            <a:r>
              <a:t>（消息规则</a:t>
            </a:r>
            <a:r>
              <a:t>)</a:t>
            </a:r>
            <a:r>
              <a:t>来配置</a:t>
            </a:r>
            <a:r>
              <a:t>Ensemble</a:t>
            </a:r>
            <a:r>
              <a:t>消息的发送和路由。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什么是消息路由规则</a:t>
            </a:r>
          </a:p>
        </p:txBody>
      </p:sp>
      <p:sp>
        <p:nvSpPr>
          <p:cNvPr id="24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用图形化工具创建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供路由引擎使用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通过对消息源，消息类型， 消息内容进行判断， 决定怎么将消息从</a:t>
            </a:r>
            <a:r>
              <a:t>BS</a:t>
            </a:r>
            <a:r>
              <a:t>路由到一个或多个</a:t>
            </a:r>
            <a:r>
              <a:t>BP</a:t>
            </a:r>
            <a:r>
              <a:t>， </a:t>
            </a:r>
            <a:r>
              <a:t>BO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可以认为是一个</a:t>
            </a:r>
            <a:r>
              <a:t>XML</a:t>
            </a:r>
            <a:r>
              <a:t>文档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Business Rule</a:t>
            </a:r>
            <a:r>
              <a:t>继承</a:t>
            </a:r>
            <a:r>
              <a:t>Ens.Rule.RuleDefinition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修改规则不需要重启业务组件</a:t>
            </a:r>
          </a:p>
        </p:txBody>
      </p:sp>
      <p:pic>
        <p:nvPicPr>
          <p:cNvPr id="24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4400" y="320675"/>
            <a:ext cx="6197600" cy="322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5162" y="3639572"/>
            <a:ext cx="4655030" cy="3103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其他的业务规则</a:t>
            </a:r>
          </a:p>
        </p:txBody>
      </p:sp>
      <p:sp>
        <p:nvSpPr>
          <p:cNvPr id="25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除了消息业务规则， 系统还提供了一遍业务规则， 告警业务规则， 他们和消息路由没有关系，而且使用也不像消息规则这么常用。 我们会在介绍</a:t>
            </a:r>
            <a:r>
              <a:t>DTL</a:t>
            </a:r>
            <a:r>
              <a:t>部分介绍。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2772"/>
            </a:lvl1pPr>
          </a:lstStyle>
          <a:p>
            <a:pPr/>
            <a:r>
              <a:t>消息路由的种类</a:t>
            </a:r>
          </a:p>
        </p:txBody>
      </p:sp>
      <p:sp>
        <p:nvSpPr>
          <p:cNvPr id="255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HealthConnect</a:t>
            </a:r>
            <a:r>
              <a:t>内置了</a:t>
            </a:r>
            <a:r>
              <a:t>4</a:t>
            </a:r>
            <a:r>
              <a:t>种不同的路由器</a:t>
            </a:r>
            <a:r>
              <a:t>(</a:t>
            </a:r>
            <a:r>
              <a:t>路由引擎），用于路由不同类型的消息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普通消息路由器</a:t>
            </a:r>
            <a:r>
              <a:t>(General</a:t>
            </a:r>
            <a:r>
              <a:t> </a:t>
            </a:r>
            <a:r>
              <a:t>Message</a:t>
            </a:r>
            <a:r>
              <a:t> </a:t>
            </a:r>
            <a:r>
              <a:t>Router)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EnsLib.MessageRouter.RoutingEngine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虚拟文档消息路由器</a:t>
            </a:r>
            <a:r>
              <a:t>(VDoc</a:t>
            </a:r>
            <a:r>
              <a:t> </a:t>
            </a:r>
            <a:r>
              <a:t>Message</a:t>
            </a:r>
            <a:r>
              <a:t> </a:t>
            </a:r>
            <a:r>
              <a:t>Router)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EnsLib.MessageRouter.VDocRoutingEngine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HL7</a:t>
            </a:r>
            <a:r>
              <a:t>消息路由器</a:t>
            </a:r>
            <a:r>
              <a:t>(HL7</a:t>
            </a:r>
            <a:r>
              <a:t> </a:t>
            </a:r>
            <a:r>
              <a:t>Message</a:t>
            </a:r>
            <a:r>
              <a:t> </a:t>
            </a:r>
            <a:r>
              <a:t>Router)</a:t>
            </a:r>
          </a:p>
          <a:p>
            <a:pPr lvl="3">
              <a:spcBef>
                <a:spcPts val="0"/>
              </a:spcBef>
              <a:buClr>
                <a:srgbClr val="FF0000"/>
              </a:buClr>
            </a:pPr>
            <a:r>
              <a:t>EnsLib.HL7.MessageRouter.RoutingEngine</a:t>
            </a:r>
          </a:p>
          <a:p>
            <a:pPr lvl="1">
              <a:spcBef>
                <a:spcPts val="600"/>
              </a:spcBef>
              <a:tabLst>
                <a:tab pos="177800" algn="l"/>
              </a:tabLst>
            </a:pPr>
            <a:r>
              <a:t>警告消息路由器</a:t>
            </a:r>
            <a:r>
              <a:t>(Alert Message Router)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defRPr sz="5022"/>
            </a:pPr>
            <a:r>
              <a:t>普通消息路由</a:t>
            </a:r>
            <a:r>
              <a:t>(Message Router)</a:t>
            </a:r>
          </a:p>
        </p:txBody>
      </p:sp>
      <p:sp>
        <p:nvSpPr>
          <p:cNvPr id="258" name="Text Placeholder 4"/>
          <p:cNvSpPr txBox="1"/>
          <p:nvPr>
            <p:ph type="body" sz="quarter" idx="1"/>
          </p:nvPr>
        </p:nvSpPr>
        <p:spPr>
          <a:xfrm>
            <a:off x="457200" y="5539068"/>
            <a:ext cx="8715376" cy="431801"/>
          </a:xfrm>
          <a:prstGeom prst="rect">
            <a:avLst/>
          </a:prstGeom>
        </p:spPr>
        <p:txBody>
          <a:bodyPr/>
          <a:lstStyle/>
          <a:p>
            <a:pPr defTabSz="557784">
              <a:lnSpc>
                <a:spcPct val="88000"/>
              </a:lnSpc>
              <a:spcBef>
                <a:spcPts val="600"/>
              </a:spcBef>
              <a:defRPr sz="2928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terSystems Dark">
  <a:themeElements>
    <a:clrScheme name="InterSystems Dark">
      <a:dk1>
        <a:srgbClr val="2F3541"/>
      </a:dk1>
      <a:lt1>
        <a:srgbClr val="FFFFFF"/>
      </a:lt1>
      <a:dk2>
        <a:srgbClr val="A7A7A7"/>
      </a:dk2>
      <a:lt2>
        <a:srgbClr val="535353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0000FF"/>
      </a:hlink>
      <a:folHlink>
        <a:srgbClr val="FF00FF"/>
      </a:folHlink>
    </a:clrScheme>
    <a:fontScheme name="InterSystems Dar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erSystems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3541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3541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erSystems Dark">
  <a:themeElements>
    <a:clrScheme name="InterSystems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99D"/>
      </a:accent1>
      <a:accent2>
        <a:srgbClr val="62A5E5"/>
      </a:accent2>
      <a:accent3>
        <a:srgbClr val="FBDF3C"/>
      </a:accent3>
      <a:accent4>
        <a:srgbClr val="FB7F41"/>
      </a:accent4>
      <a:accent5>
        <a:srgbClr val="9A6ED1"/>
      </a:accent5>
      <a:accent6>
        <a:srgbClr val="910844"/>
      </a:accent6>
      <a:hlink>
        <a:srgbClr val="0000FF"/>
      </a:hlink>
      <a:folHlink>
        <a:srgbClr val="FF00FF"/>
      </a:folHlink>
    </a:clrScheme>
    <a:fontScheme name="InterSystems Dar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erSystems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3541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F3541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