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28" r:id="rId1"/>
  </p:sldMasterIdLst>
  <p:notesMasterIdLst>
    <p:notesMasterId r:id="rId22"/>
  </p:notesMasterIdLst>
  <p:handoutMasterIdLst>
    <p:handoutMasterId r:id="rId23"/>
  </p:handoutMasterIdLst>
  <p:sldIdLst>
    <p:sldId id="697" r:id="rId2"/>
    <p:sldId id="284" r:id="rId3"/>
    <p:sldId id="293" r:id="rId4"/>
    <p:sldId id="303" r:id="rId5"/>
    <p:sldId id="310" r:id="rId6"/>
    <p:sldId id="313" r:id="rId7"/>
    <p:sldId id="323" r:id="rId8"/>
    <p:sldId id="318" r:id="rId9"/>
    <p:sldId id="316" r:id="rId10"/>
    <p:sldId id="321" r:id="rId11"/>
    <p:sldId id="315" r:id="rId12"/>
    <p:sldId id="297" r:id="rId13"/>
    <p:sldId id="314" r:id="rId14"/>
    <p:sldId id="320" r:id="rId15"/>
    <p:sldId id="317" r:id="rId16"/>
    <p:sldId id="319" r:id="rId17"/>
    <p:sldId id="312" r:id="rId18"/>
    <p:sldId id="324" r:id="rId19"/>
    <p:sldId id="322" r:id="rId20"/>
    <p:sldId id="308" r:id="rId21"/>
  </p:sldIdLst>
  <p:sldSz cx="12192000" cy="6858000"/>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Kennedy" initials="KK"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26183"/>
    <a:srgbClr val="4E4462"/>
    <a:srgbClr val="49519D"/>
    <a:srgbClr val="27318B"/>
    <a:srgbClr val="508A9F"/>
    <a:srgbClr val="458899"/>
    <a:srgbClr val="1A3D46"/>
    <a:srgbClr val="EAEAEA"/>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6327" autoAdjust="0"/>
  </p:normalViewPr>
  <p:slideViewPr>
    <p:cSldViewPr snapToGrid="0">
      <p:cViewPr varScale="1">
        <p:scale>
          <a:sx n="119" d="100"/>
          <a:sy n="119" d="100"/>
        </p:scale>
        <p:origin x="800" y="184"/>
      </p:cViewPr>
      <p:guideLst>
        <p:guide orient="horz" pos="2160"/>
        <p:guide pos="3840"/>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9" d="100"/>
          <a:sy n="89" d="100"/>
        </p:scale>
        <p:origin x="380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1" name="Rectangle 3"/>
          <p:cNvSpPr>
            <a:spLocks noGrp="1" noChangeArrowheads="1"/>
          </p:cNvSpPr>
          <p:nvPr>
            <p:ph type="dt" sz="quarter" idx="1"/>
          </p:nvPr>
        </p:nvSpPr>
        <p:spPr bwMode="auto">
          <a:xfrm>
            <a:off x="3971925"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2" name="Rectangle 4"/>
          <p:cNvSpPr>
            <a:spLocks noGrp="1" noChangeArrowheads="1"/>
          </p:cNvSpPr>
          <p:nvPr>
            <p:ph type="ftr" sz="quarter" idx="2"/>
          </p:nvPr>
        </p:nvSpPr>
        <p:spPr bwMode="auto">
          <a:xfrm>
            <a:off x="0"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3" name="Rectangle 5"/>
          <p:cNvSpPr>
            <a:spLocks noGrp="1" noChangeArrowheads="1"/>
          </p:cNvSpPr>
          <p:nvPr>
            <p:ph type="sldNum" sz="quarter" idx="3"/>
          </p:nvPr>
        </p:nvSpPr>
        <p:spPr bwMode="auto">
          <a:xfrm>
            <a:off x="3971925"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fld id="{01654A70-D3DF-4237-8220-59E012FD205D}" type="slidenum">
              <a:rPr lang="en-US"/>
              <a:pPr>
                <a:defRPr/>
              </a:pPr>
              <a:t>‹#›</a:t>
            </a:fld>
            <a:endParaRPr lang="en-US" dirty="0"/>
          </a:p>
        </p:txBody>
      </p:sp>
    </p:spTree>
    <p:extLst>
      <p:ext uri="{BB962C8B-B14F-4D97-AF65-F5344CB8AC3E}">
        <p14:creationId xmlns:p14="http://schemas.microsoft.com/office/powerpoint/2010/main" val="357712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24579" name="Rectangle 3"/>
          <p:cNvSpPr>
            <a:spLocks noGrp="1" noChangeArrowheads="1"/>
          </p:cNvSpPr>
          <p:nvPr>
            <p:ph type="dt" idx="1"/>
          </p:nvPr>
        </p:nvSpPr>
        <p:spPr bwMode="auto">
          <a:xfrm>
            <a:off x="3971925"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44036" name="Rectangle 4"/>
          <p:cNvSpPr>
            <a:spLocks noGrp="1" noRot="1" noChangeAspect="1" noChangeArrowheads="1" noTextEdit="1"/>
          </p:cNvSpPr>
          <p:nvPr>
            <p:ph type="sldImg" idx="2"/>
          </p:nvPr>
        </p:nvSpPr>
        <p:spPr bwMode="auto">
          <a:xfrm>
            <a:off x="409575" y="696913"/>
            <a:ext cx="6192838" cy="348456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35038" y="4414838"/>
            <a:ext cx="5140325" cy="4184650"/>
          </a:xfrm>
          <a:prstGeom prst="rect">
            <a:avLst/>
          </a:prstGeom>
          <a:noFill/>
          <a:ln w="9525">
            <a:noFill/>
            <a:miter lim="800000"/>
            <a:headEnd/>
            <a:tailEnd/>
          </a:ln>
          <a:effectLst/>
        </p:spPr>
        <p:txBody>
          <a:bodyPr vert="horz" wrap="square" lIns="92738" tIns="46369" rIns="92738" bIns="4636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24583" name="Rectangle 7"/>
          <p:cNvSpPr>
            <a:spLocks noGrp="1" noChangeArrowheads="1"/>
          </p:cNvSpPr>
          <p:nvPr>
            <p:ph type="sldNum" sz="quarter" idx="5"/>
          </p:nvPr>
        </p:nvSpPr>
        <p:spPr bwMode="auto">
          <a:xfrm>
            <a:off x="3971925"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fld id="{35F4FE4D-D970-41C4-A419-AB92A14E0D4F}" type="slidenum">
              <a:rPr lang="en-US"/>
              <a:pPr>
                <a:defRPr/>
              </a:pPr>
              <a:t>‹#›</a:t>
            </a:fld>
            <a:endParaRPr lang="en-US" dirty="0"/>
          </a:p>
        </p:txBody>
      </p:sp>
    </p:spTree>
    <p:extLst>
      <p:ext uri="{BB962C8B-B14F-4D97-AF65-F5344CB8AC3E}">
        <p14:creationId xmlns:p14="http://schemas.microsoft.com/office/powerpoint/2010/main" val="2158706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6"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1D1CD35-F8BD-4F00-B55E-7137A4CAADFB}"/>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6147" name="Rectangle 6">
            <a:extLst>
              <a:ext uri="{FF2B5EF4-FFF2-40B4-BE49-F238E27FC236}">
                <a16:creationId xmlns:a16="http://schemas.microsoft.com/office/drawing/2014/main" id="{142C7594-0485-4332-814A-84D6F47D96CA}"/>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6148" name="Rectangle 7">
            <a:extLst>
              <a:ext uri="{FF2B5EF4-FFF2-40B4-BE49-F238E27FC236}">
                <a16:creationId xmlns:a16="http://schemas.microsoft.com/office/drawing/2014/main" id="{76385C72-7258-473B-8C6F-E4D8F30811A8}"/>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6303B1CD-EA7A-48D9-9937-A95E840999B5}" type="slidenum">
              <a:rPr kumimoji="0" lang="en-US" altLang="en-US"/>
              <a:pPr>
                <a:spcBef>
                  <a:spcPct val="0"/>
                </a:spcBef>
              </a:pPr>
              <a:t>1</a:t>
            </a:fld>
            <a:endParaRPr kumimoji="0" lang="en-US" altLang="en-US"/>
          </a:p>
        </p:txBody>
      </p:sp>
      <p:sp>
        <p:nvSpPr>
          <p:cNvPr id="6149" name="Rectangle 2">
            <a:extLst>
              <a:ext uri="{FF2B5EF4-FFF2-40B4-BE49-F238E27FC236}">
                <a16:creationId xmlns:a16="http://schemas.microsoft.com/office/drawing/2014/main" id="{5F0EB759-C762-4D94-BD1B-CE2BE1035BC8}"/>
              </a:ext>
            </a:extLst>
          </p:cNvPr>
          <p:cNvSpPr>
            <a:spLocks noGrp="1" noRot="1" noChangeAspect="1" noChangeArrowheads="1" noTextEdit="1"/>
          </p:cNvSpPr>
          <p:nvPr>
            <p:ph type="sldImg"/>
          </p:nvPr>
        </p:nvSpPr>
        <p:spPr>
          <a:ln/>
        </p:spPr>
      </p:sp>
      <p:sp>
        <p:nvSpPr>
          <p:cNvPr id="6150" name="Rectangle 3">
            <a:extLst>
              <a:ext uri="{FF2B5EF4-FFF2-40B4-BE49-F238E27FC236}">
                <a16:creationId xmlns:a16="http://schemas.microsoft.com/office/drawing/2014/main" id="{D2C44364-7863-45F3-BEF3-980394FCA0CE}"/>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28949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72CA711-BEA9-4ADF-94D5-9B8019DAFE59}"/>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24579" name="Rectangle 6">
            <a:extLst>
              <a:ext uri="{FF2B5EF4-FFF2-40B4-BE49-F238E27FC236}">
                <a16:creationId xmlns:a16="http://schemas.microsoft.com/office/drawing/2014/main" id="{E1FE0F55-E52E-4FFB-A350-12D7ED542CB6}"/>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24580" name="Rectangle 7">
            <a:extLst>
              <a:ext uri="{FF2B5EF4-FFF2-40B4-BE49-F238E27FC236}">
                <a16:creationId xmlns:a16="http://schemas.microsoft.com/office/drawing/2014/main" id="{4345E5FC-1336-476F-8AB0-C6D5AEF5EB8C}"/>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BCFD19EC-9DC2-452C-9450-96CB6ABA5721}" type="slidenum">
              <a:rPr kumimoji="0" lang="en-US" altLang="en-US"/>
              <a:pPr>
                <a:spcBef>
                  <a:spcPct val="0"/>
                </a:spcBef>
              </a:pPr>
              <a:t>10</a:t>
            </a:fld>
            <a:endParaRPr kumimoji="0" lang="en-US" altLang="en-US"/>
          </a:p>
        </p:txBody>
      </p:sp>
      <p:sp>
        <p:nvSpPr>
          <p:cNvPr id="24581" name="Rectangle 2">
            <a:extLst>
              <a:ext uri="{FF2B5EF4-FFF2-40B4-BE49-F238E27FC236}">
                <a16:creationId xmlns:a16="http://schemas.microsoft.com/office/drawing/2014/main" id="{BBC964C7-0042-489E-9397-72BC485C6AF3}"/>
              </a:ext>
            </a:extLst>
          </p:cNvPr>
          <p:cNvSpPr>
            <a:spLocks noGrp="1" noRot="1" noChangeAspect="1" noChangeArrowheads="1" noTextEdit="1"/>
          </p:cNvSpPr>
          <p:nvPr>
            <p:ph type="sldImg"/>
          </p:nvPr>
        </p:nvSpPr>
        <p:spPr>
          <a:ln/>
        </p:spPr>
      </p:sp>
      <p:sp>
        <p:nvSpPr>
          <p:cNvPr id="24582" name="Rectangle 3">
            <a:extLst>
              <a:ext uri="{FF2B5EF4-FFF2-40B4-BE49-F238E27FC236}">
                <a16:creationId xmlns:a16="http://schemas.microsoft.com/office/drawing/2014/main" id="{538A98B9-6B36-4177-B773-7D64851D6AC2}"/>
              </a:ext>
            </a:extLst>
          </p:cNvPr>
          <p:cNvSpPr>
            <a:spLocks noGrp="1" noChangeArrowheads="1"/>
          </p:cNvSpPr>
          <p:nvPr>
            <p:ph type="body" idx="1"/>
          </p:nvPr>
        </p:nvSpPr>
        <p:spPr>
          <a:noFill/>
        </p:spPr>
        <p:txBody>
          <a:bodyPr/>
          <a:lstStyle/>
          <a:p>
            <a:pPr>
              <a:buFontTx/>
              <a:buChar char="•"/>
            </a:pPr>
            <a:r>
              <a:rPr lang="en-US" altLang="en-US" sz="1000">
                <a:latin typeface="Arial" panose="020B0604020202020204" pitchFamily="34" charset="0"/>
                <a:cs typeface="Arial" panose="020B0604020202020204" pitchFamily="34" charset="0"/>
              </a:rPr>
              <a:t>The workflow Business Operation must be added to the Production. The name must be the same as the role name the tasks will be assigned to.</a:t>
            </a:r>
          </a:p>
          <a:p>
            <a:pPr marL="457200" lvl="1" indent="0">
              <a:buFontTx/>
              <a:buChar char="•"/>
            </a:pPr>
            <a:r>
              <a:rPr lang="en-US" altLang="en-US" sz="1000">
                <a:latin typeface="Arial" panose="020B0604020202020204" pitchFamily="34" charset="0"/>
                <a:cs typeface="Arial" panose="020B0604020202020204" pitchFamily="34" charset="0"/>
                <a:sym typeface="Wingdings 3" panose="05040102010807070707" pitchFamily="18" charset="2"/>
              </a:rPr>
              <a:t>A workflow </a:t>
            </a:r>
            <a:r>
              <a:rPr lang="en-US" altLang="en-US" sz="1000">
                <a:latin typeface="Arial" panose="020B0604020202020204" pitchFamily="34" charset="0"/>
                <a:cs typeface="Arial" panose="020B0604020202020204" pitchFamily="34" charset="0"/>
              </a:rPr>
              <a:t>Business Operation is a special-purpose Business Operation that represents a role.</a:t>
            </a:r>
          </a:p>
          <a:p>
            <a:pPr marL="457200" lvl="1" indent="0">
              <a:buFontTx/>
              <a:buChar char="•"/>
            </a:pPr>
            <a:r>
              <a:rPr lang="en-US" altLang="en-US" sz="1000">
                <a:latin typeface="Arial" panose="020B0604020202020204" pitchFamily="34" charset="0"/>
                <a:cs typeface="Arial" panose="020B0604020202020204" pitchFamily="34" charset="0"/>
              </a:rPr>
              <a:t>A workflow Business Operation must be configured as a Business Operation within the same Production as the Business Process that calls the workflow Business Operation.</a:t>
            </a:r>
            <a:endParaRPr lang="en-US" altLang="en-US" sz="1000">
              <a:latin typeface="Arial" panose="020B0604020202020204" pitchFamily="34" charset="0"/>
              <a:cs typeface="Arial" panose="020B0604020202020204" pitchFamily="34" charset="0"/>
              <a:sym typeface="Wingdings 3" panose="05040102010807070707" pitchFamily="18" charset="2"/>
            </a:endParaRPr>
          </a:p>
          <a:p>
            <a:pPr>
              <a:buFontTx/>
              <a:buChar char="•"/>
            </a:pPr>
            <a:endParaRPr lang="en-US" altLang="en-US"/>
          </a:p>
        </p:txBody>
      </p:sp>
    </p:spTree>
    <p:extLst>
      <p:ext uri="{BB962C8B-B14F-4D97-AF65-F5344CB8AC3E}">
        <p14:creationId xmlns:p14="http://schemas.microsoft.com/office/powerpoint/2010/main" val="1246587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B872A98-A519-4F47-9F43-3B4DB1AABAE2}"/>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26627" name="Rectangle 6">
            <a:extLst>
              <a:ext uri="{FF2B5EF4-FFF2-40B4-BE49-F238E27FC236}">
                <a16:creationId xmlns:a16="http://schemas.microsoft.com/office/drawing/2014/main" id="{115EC0E9-4226-40D7-9BB8-B86619DDA470}"/>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26628" name="Rectangle 7">
            <a:extLst>
              <a:ext uri="{FF2B5EF4-FFF2-40B4-BE49-F238E27FC236}">
                <a16:creationId xmlns:a16="http://schemas.microsoft.com/office/drawing/2014/main" id="{5916B950-9DB0-4FEF-8B21-04FBA6E047F6}"/>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0E8C05FA-8F39-41B5-AAC5-5EBC65A22ED0}" type="slidenum">
              <a:rPr kumimoji="0" lang="en-US" altLang="en-US"/>
              <a:pPr>
                <a:spcBef>
                  <a:spcPct val="0"/>
                </a:spcBef>
              </a:pPr>
              <a:t>11</a:t>
            </a:fld>
            <a:endParaRPr kumimoji="0" lang="en-US" altLang="en-US"/>
          </a:p>
        </p:txBody>
      </p:sp>
      <p:sp>
        <p:nvSpPr>
          <p:cNvPr id="26629" name="Rectangle 2">
            <a:extLst>
              <a:ext uri="{FF2B5EF4-FFF2-40B4-BE49-F238E27FC236}">
                <a16:creationId xmlns:a16="http://schemas.microsoft.com/office/drawing/2014/main" id="{1AF98E60-87F8-4C69-A0F7-F8617E174722}"/>
              </a:ext>
            </a:extLst>
          </p:cNvPr>
          <p:cNvSpPr>
            <a:spLocks noGrp="1" noRot="1" noChangeAspect="1" noChangeArrowheads="1" noTextEdit="1"/>
          </p:cNvSpPr>
          <p:nvPr>
            <p:ph type="sldImg"/>
          </p:nvPr>
        </p:nvSpPr>
        <p:spPr>
          <a:ln/>
        </p:spPr>
      </p:sp>
      <p:sp>
        <p:nvSpPr>
          <p:cNvPr id="26630" name="Rectangle 3">
            <a:extLst>
              <a:ext uri="{FF2B5EF4-FFF2-40B4-BE49-F238E27FC236}">
                <a16:creationId xmlns:a16="http://schemas.microsoft.com/office/drawing/2014/main" id="{37B66FA5-5BD3-42DE-9674-74620EB17A8C}"/>
              </a:ext>
            </a:extLst>
          </p:cNvPr>
          <p:cNvSpPr>
            <a:spLocks noGrp="1" noChangeArrowheads="1"/>
          </p:cNvSpPr>
          <p:nvPr>
            <p:ph type="body" idx="1"/>
          </p:nvPr>
        </p:nvSpPr>
        <p:spPr>
          <a:noFill/>
        </p:spPr>
        <p:txBody>
          <a:bodyPr/>
          <a:lstStyle/>
          <a:p>
            <a:pPr>
              <a:buFontTx/>
              <a:buChar char="•"/>
            </a:pPr>
            <a:r>
              <a:rPr lang="en-US" altLang="en-US" sz="1000">
                <a:latin typeface="Arial" panose="020B0604020202020204" pitchFamily="34" charset="0"/>
              </a:rPr>
              <a:t>The distribution of tasks to people through a workflow Business Operation is an ordinary Business Operation to Ensemble with a custom response class.</a:t>
            </a:r>
          </a:p>
          <a:p>
            <a:pPr>
              <a:buFontTx/>
              <a:buChar char="•"/>
            </a:pPr>
            <a:r>
              <a:rPr lang="en-US" altLang="en-US" sz="1000">
                <a:latin typeface="Arial" panose="020B0604020202020204" pitchFamily="34" charset="0"/>
                <a:cs typeface="Arial" panose="020B0604020202020204" pitchFamily="34" charset="0"/>
              </a:rPr>
              <a:t>EnsLib.Workflow.TaskResponse </a:t>
            </a:r>
            <a:r>
              <a:rPr lang="en-US" altLang="en-US" sz="1000">
                <a:solidFill>
                  <a:srgbClr val="000000"/>
                </a:solidFill>
                <a:latin typeface="Arial" panose="020B0604020202020204" pitchFamily="34" charset="0"/>
              </a:rPr>
              <a:t>provides a default Task Distribution algorithm that can be overridden by creating an inherited class. If it is not overridden, the tasks are distributed as follows:</a:t>
            </a:r>
          </a:p>
          <a:p>
            <a:pPr marL="457200" lvl="1" indent="0">
              <a:buFontTx/>
              <a:buChar char="•"/>
            </a:pPr>
            <a:r>
              <a:rPr lang="en-US" altLang="en-US" sz="1000">
                <a:solidFill>
                  <a:srgbClr val="000000"/>
                </a:solidFill>
                <a:latin typeface="Arial" panose="020B0604020202020204" pitchFamily="34" charset="0"/>
              </a:rPr>
              <a:t>First come, first served (FCFS).</a:t>
            </a:r>
          </a:p>
          <a:p>
            <a:pPr marL="457200" lvl="1" indent="0">
              <a:buFontTx/>
              <a:buChar char="•"/>
            </a:pPr>
            <a:r>
              <a:rPr lang="en-US" altLang="en-US" sz="1000">
                <a:solidFill>
                  <a:srgbClr val="000000"/>
                </a:solidFill>
                <a:latin typeface="Arial" panose="020B0604020202020204" pitchFamily="34" charset="0"/>
              </a:rPr>
              <a:t>Assignment by job title.</a:t>
            </a:r>
          </a:p>
          <a:p>
            <a:pPr marL="457200" lvl="1" indent="0">
              <a:buFontTx/>
              <a:buChar char="•"/>
            </a:pPr>
            <a:r>
              <a:rPr lang="en-US" altLang="en-US" sz="1000">
                <a:solidFill>
                  <a:srgbClr val="000000"/>
                </a:solidFill>
                <a:latin typeface="Arial" panose="020B0604020202020204" pitchFamily="34" charset="0"/>
              </a:rPr>
              <a:t>Assignment by name.</a:t>
            </a:r>
          </a:p>
          <a:p>
            <a:pPr marL="457200" lvl="1" indent="0">
              <a:buFontTx/>
              <a:buChar char="•"/>
            </a:pPr>
            <a:r>
              <a:rPr lang="en-US" altLang="en-US" sz="1000">
                <a:solidFill>
                  <a:srgbClr val="000000"/>
                </a:solidFill>
                <a:latin typeface="Arial" panose="020B0604020202020204" pitchFamily="34" charset="0"/>
              </a:rPr>
              <a:t>Assignment by a user-defined ranking.</a:t>
            </a:r>
          </a:p>
          <a:p>
            <a:pPr marL="457200" lvl="1" indent="0">
              <a:buFontTx/>
              <a:buChar char="•"/>
            </a:pPr>
            <a:r>
              <a:rPr lang="en-US" altLang="en-US" sz="1000">
                <a:solidFill>
                  <a:srgbClr val="000000"/>
                </a:solidFill>
                <a:latin typeface="Arial" panose="020B0604020202020204" pitchFamily="34" charset="0"/>
              </a:rPr>
              <a:t>Assignment by current user workload.</a:t>
            </a:r>
          </a:p>
          <a:p>
            <a:pPr marL="457200" lvl="1" indent="0">
              <a:buFontTx/>
              <a:buChar char="•"/>
            </a:pPr>
            <a:r>
              <a:rPr lang="en-US" altLang="en-US" sz="1000">
                <a:solidFill>
                  <a:srgbClr val="000000"/>
                </a:solidFill>
                <a:latin typeface="Arial" panose="020B0604020202020204" pitchFamily="34" charset="0"/>
              </a:rPr>
              <a:t>...and more.</a:t>
            </a:r>
          </a:p>
          <a:p>
            <a:pPr>
              <a:buFontTx/>
              <a:buChar char="•"/>
            </a:pPr>
            <a:r>
              <a:rPr lang="en-US" altLang="en-US" sz="1000">
                <a:latin typeface="Arial" panose="020B0604020202020204" pitchFamily="34" charset="0"/>
              </a:rPr>
              <a:t>Refer to </a:t>
            </a:r>
            <a:r>
              <a:rPr lang="en-US" altLang="en-US" sz="1000" i="1">
                <a:latin typeface="Arial" panose="020B0604020202020204" pitchFamily="34" charset="0"/>
              </a:rPr>
              <a:t>Defining Workflow </a:t>
            </a:r>
            <a:r>
              <a:rPr lang="en-US" altLang="en-US" sz="1000">
                <a:latin typeface="Arial" panose="020B0604020202020204" pitchFamily="34" charset="0"/>
                <a:cs typeface="Arial" panose="020B0604020202020204" pitchFamily="34" charset="0"/>
                <a:sym typeface="Wingdings 3" panose="05040102010807070707" pitchFamily="18" charset="2"/>
              </a:rPr>
              <a:t></a:t>
            </a:r>
            <a:r>
              <a:rPr lang="en-US" altLang="en-US" sz="1000">
                <a:latin typeface="Arial" panose="020B0604020202020204" pitchFamily="34" charset="0"/>
              </a:rPr>
              <a:t> </a:t>
            </a:r>
            <a:r>
              <a:rPr lang="en-US" altLang="en-US" sz="1000" i="1">
                <a:latin typeface="Arial" panose="020B0604020202020204" pitchFamily="34" charset="0"/>
              </a:rPr>
              <a:t>Including Custom Features in a Workflow </a:t>
            </a:r>
            <a:r>
              <a:rPr lang="en-US" altLang="en-US" sz="1000">
                <a:latin typeface="Arial" panose="020B0604020202020204" pitchFamily="34" charset="0"/>
              </a:rPr>
              <a:t>for details on implementing and using a custom task distribution.</a:t>
            </a:r>
          </a:p>
          <a:p>
            <a:pPr marL="457200" lvl="1" indent="0">
              <a:buFontTx/>
              <a:buChar char="•"/>
            </a:pPr>
            <a:r>
              <a:rPr lang="en-US" altLang="en-US" sz="1000">
                <a:latin typeface="Arial" panose="020B0604020202020204" pitchFamily="34" charset="0"/>
              </a:rPr>
              <a:t>When creating your own distribution algorithm, make the assignments through roles rather than users.  People change in an organization, but roles are relatively static. Employees no longer performing a function can be removed from a role. New users can be assigned to existing roles.</a:t>
            </a:r>
          </a:p>
        </p:txBody>
      </p:sp>
    </p:spTree>
    <p:extLst>
      <p:ext uri="{BB962C8B-B14F-4D97-AF65-F5344CB8AC3E}">
        <p14:creationId xmlns:p14="http://schemas.microsoft.com/office/powerpoint/2010/main" val="3908425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4FF4607-2F2B-4919-A500-E35E6DB027E1}"/>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28675" name="Rectangle 6">
            <a:extLst>
              <a:ext uri="{FF2B5EF4-FFF2-40B4-BE49-F238E27FC236}">
                <a16:creationId xmlns:a16="http://schemas.microsoft.com/office/drawing/2014/main" id="{5B88852B-294A-4586-85A7-60ADA5B82560}"/>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28676" name="Rectangle 7">
            <a:extLst>
              <a:ext uri="{FF2B5EF4-FFF2-40B4-BE49-F238E27FC236}">
                <a16:creationId xmlns:a16="http://schemas.microsoft.com/office/drawing/2014/main" id="{1950CF9A-5977-4E95-B3D0-00A1BBF484DD}"/>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C200C39D-EF22-4F18-9DD9-3B9E3FBC19C1}" type="slidenum">
              <a:rPr kumimoji="0" lang="en-US" altLang="en-US"/>
              <a:pPr>
                <a:spcBef>
                  <a:spcPct val="0"/>
                </a:spcBef>
              </a:pPr>
              <a:t>12</a:t>
            </a:fld>
            <a:endParaRPr kumimoji="0" lang="en-US" altLang="en-US"/>
          </a:p>
        </p:txBody>
      </p:sp>
      <p:sp>
        <p:nvSpPr>
          <p:cNvPr id="28677" name="Rectangle 2">
            <a:extLst>
              <a:ext uri="{FF2B5EF4-FFF2-40B4-BE49-F238E27FC236}">
                <a16:creationId xmlns:a16="http://schemas.microsoft.com/office/drawing/2014/main" id="{465C043D-27F6-4B3C-8C1E-F63D7008C4F7}"/>
              </a:ext>
            </a:extLst>
          </p:cNvPr>
          <p:cNvSpPr>
            <a:spLocks noGrp="1" noRot="1" noChangeAspect="1" noChangeArrowheads="1" noTextEdit="1"/>
          </p:cNvSpPr>
          <p:nvPr>
            <p:ph type="sldImg"/>
          </p:nvPr>
        </p:nvSpPr>
        <p:spPr>
          <a:ln/>
        </p:spPr>
      </p:sp>
      <p:sp>
        <p:nvSpPr>
          <p:cNvPr id="28678" name="Rectangle 3">
            <a:extLst>
              <a:ext uri="{FF2B5EF4-FFF2-40B4-BE49-F238E27FC236}">
                <a16:creationId xmlns:a16="http://schemas.microsoft.com/office/drawing/2014/main" id="{286229B0-7809-4C54-BF11-18876FF728B5}"/>
              </a:ext>
            </a:extLst>
          </p:cNvPr>
          <p:cNvSpPr>
            <a:spLocks noGrp="1" noChangeArrowheads="1"/>
          </p:cNvSpPr>
          <p:nvPr>
            <p:ph type="body" idx="1"/>
          </p:nvPr>
        </p:nvSpPr>
        <p:spPr>
          <a:noFill/>
        </p:spPr>
        <p:txBody>
          <a:bodyPr/>
          <a:lstStyle/>
          <a:p>
            <a:pPr>
              <a:buFontTx/>
              <a:buChar char="•"/>
            </a:pPr>
            <a:r>
              <a:rPr lang="en-US" altLang="en-US" sz="1000">
                <a:latin typeface="Arial" panose="020B0604020202020204" pitchFamily="34" charset="0"/>
              </a:rPr>
              <a:t>Each call to a workflow Business Operation will create a task. When the task is completed, the &lt;call&gt; will return. The Sync activity is required to wait for the response to the workflow Business Operation.</a:t>
            </a:r>
          </a:p>
          <a:p>
            <a:pPr>
              <a:buFontTx/>
              <a:buChar char="•"/>
            </a:pPr>
            <a:r>
              <a:rPr lang="en-US" altLang="en-US" sz="1000">
                <a:latin typeface="Arial" panose="020B0604020202020204" pitchFamily="34" charset="0"/>
              </a:rPr>
              <a:t>The Timeout value indicates how long to allow a task to remain with an Unassigned status before discarding the task.</a:t>
            </a:r>
          </a:p>
          <a:p>
            <a:pPr marL="457200" lvl="1" indent="0">
              <a:buFontTx/>
              <a:buChar char="•"/>
            </a:pPr>
            <a:r>
              <a:rPr lang="en-US" altLang="en-US" sz="1000">
                <a:latin typeface="Arial" panose="020B0604020202020204" pitchFamily="34" charset="0"/>
              </a:rPr>
              <a:t>Typically, you do not want a task to be discarded (as a result of timing out) before the task is completed by someone. </a:t>
            </a:r>
          </a:p>
          <a:p>
            <a:pPr marL="457200" lvl="1" indent="0">
              <a:buFontTx/>
              <a:buChar char="•"/>
            </a:pPr>
            <a:r>
              <a:rPr lang="en-US" altLang="en-US" sz="1000">
                <a:latin typeface="Arial" panose="020B0604020202020204" pitchFamily="34" charset="0"/>
              </a:rPr>
              <a:t>If there is a reason to have a task available for only a certain amount of time, specify a Timeout value.</a:t>
            </a:r>
          </a:p>
          <a:p>
            <a:pPr marL="914400" lvl="2" indent="0">
              <a:buFontTx/>
              <a:buChar char="•"/>
            </a:pPr>
            <a:r>
              <a:rPr lang="en-US" altLang="en-US" sz="1000">
                <a:latin typeface="Arial" panose="020B0604020202020204" pitchFamily="34" charset="0"/>
              </a:rPr>
              <a:t>After the Sync activity, you can test if the Sync activity timed out by checking the execution context variable “synctimedout”. Its value is either 1 or 0.</a:t>
            </a:r>
          </a:p>
          <a:p>
            <a:pPr>
              <a:buFontTx/>
              <a:buChar char="•"/>
            </a:pPr>
            <a:r>
              <a:rPr lang="en-US" altLang="en-US" sz="1000">
                <a:latin typeface="Arial" panose="020B0604020202020204" pitchFamily="34" charset="0"/>
              </a:rPr>
              <a:t>If the task times out before it is completed, the task gets a status of Discarded (and turns pink in the Task Browser). </a:t>
            </a:r>
          </a:p>
          <a:p>
            <a:pPr>
              <a:buFontTx/>
              <a:buChar char="•"/>
            </a:pPr>
            <a:r>
              <a:rPr lang="en-US" altLang="en-US" sz="1000">
                <a:latin typeface="Arial" panose="020B0604020202020204" pitchFamily="34" charset="0"/>
              </a:rPr>
              <a:t>To provide a customized Timeout response, override OnCancel() in the message Ens.Workflow.TaskResponse. This allows for an alternative to discarding a timed out task.</a:t>
            </a:r>
          </a:p>
          <a:p>
            <a:endParaRPr lang="en-US" altLang="en-US" sz="1000">
              <a:latin typeface="Arial" panose="020B0604020202020204" pitchFamily="34" charset="0"/>
            </a:endParaRPr>
          </a:p>
          <a:p>
            <a:endParaRPr lang="en-US" altLang="en-US" sz="1000">
              <a:latin typeface="Arial" panose="020B0604020202020204" pitchFamily="34" charset="0"/>
            </a:endParaRPr>
          </a:p>
        </p:txBody>
      </p:sp>
    </p:spTree>
    <p:extLst>
      <p:ext uri="{BB962C8B-B14F-4D97-AF65-F5344CB8AC3E}">
        <p14:creationId xmlns:p14="http://schemas.microsoft.com/office/powerpoint/2010/main" val="4009057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77F65B4-5FB3-4209-A42D-6DCA5C18F2F7}"/>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30723" name="Rectangle 6">
            <a:extLst>
              <a:ext uri="{FF2B5EF4-FFF2-40B4-BE49-F238E27FC236}">
                <a16:creationId xmlns:a16="http://schemas.microsoft.com/office/drawing/2014/main" id="{D52E1F84-36C6-477D-9A26-528B483913A4}"/>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30724" name="Rectangle 7">
            <a:extLst>
              <a:ext uri="{FF2B5EF4-FFF2-40B4-BE49-F238E27FC236}">
                <a16:creationId xmlns:a16="http://schemas.microsoft.com/office/drawing/2014/main" id="{C7D93B9E-90CA-4559-B51C-A563395EB04E}"/>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99B7C1A1-156B-45C1-8B9B-98906A1D0DEB}" type="slidenum">
              <a:rPr kumimoji="0" lang="en-US" altLang="en-US"/>
              <a:pPr>
                <a:spcBef>
                  <a:spcPct val="0"/>
                </a:spcBef>
              </a:pPr>
              <a:t>13</a:t>
            </a:fld>
            <a:endParaRPr kumimoji="0" lang="en-US" altLang="en-US"/>
          </a:p>
        </p:txBody>
      </p:sp>
      <p:sp>
        <p:nvSpPr>
          <p:cNvPr id="30725" name="Rectangle 2">
            <a:extLst>
              <a:ext uri="{FF2B5EF4-FFF2-40B4-BE49-F238E27FC236}">
                <a16:creationId xmlns:a16="http://schemas.microsoft.com/office/drawing/2014/main" id="{A1E3AE92-5484-46EB-BE35-C3770F724E9F}"/>
              </a:ext>
            </a:extLst>
          </p:cNvPr>
          <p:cNvSpPr>
            <a:spLocks noGrp="1" noRot="1" noChangeAspect="1" noChangeArrowheads="1" noTextEdit="1"/>
          </p:cNvSpPr>
          <p:nvPr>
            <p:ph type="sldImg"/>
          </p:nvPr>
        </p:nvSpPr>
        <p:spPr>
          <a:ln/>
        </p:spPr>
      </p:sp>
      <p:sp>
        <p:nvSpPr>
          <p:cNvPr id="30726" name="Rectangle 3">
            <a:extLst>
              <a:ext uri="{FF2B5EF4-FFF2-40B4-BE49-F238E27FC236}">
                <a16:creationId xmlns:a16="http://schemas.microsoft.com/office/drawing/2014/main" id="{F071F6E4-4586-4A5A-9032-5C93718776B3}"/>
              </a:ext>
            </a:extLst>
          </p:cNvPr>
          <p:cNvSpPr>
            <a:spLocks noGrp="1" noChangeArrowheads="1"/>
          </p:cNvSpPr>
          <p:nvPr>
            <p:ph type="body" idx="1"/>
          </p:nvPr>
        </p:nvSpPr>
        <p:spPr>
          <a:noFill/>
        </p:spPr>
        <p:txBody>
          <a:bodyPr/>
          <a:lstStyle/>
          <a:p>
            <a:pPr>
              <a:buFontTx/>
              <a:buChar char="•"/>
            </a:pPr>
            <a:r>
              <a:rPr lang="en-US" altLang="en-US" sz="1000">
                <a:latin typeface="Arial" panose="020B0604020202020204" pitchFamily="34" charset="0"/>
              </a:rPr>
              <a:t>A Business Process sends a Task Request to a workflow Business Operation in exactly the same manner as any other Business Operation.</a:t>
            </a:r>
          </a:p>
          <a:p>
            <a:pPr marL="457200" lvl="1" indent="0">
              <a:buFontTx/>
              <a:buChar char="•"/>
            </a:pPr>
            <a:r>
              <a:rPr lang="en-US" altLang="en-US" sz="1000">
                <a:latin typeface="Arial" panose="020B0604020202020204" pitchFamily="34" charset="0"/>
              </a:rPr>
              <a:t>The call to the workflow Business Operation must be asynchronous. The call must be followed by a Sync activity to wait for the result. </a:t>
            </a:r>
          </a:p>
          <a:p>
            <a:pPr>
              <a:buFontTx/>
              <a:buChar char="•"/>
            </a:pPr>
            <a:r>
              <a:rPr lang="en-US" altLang="en-US" sz="1000">
                <a:latin typeface="Arial" panose="020B0604020202020204" pitchFamily="34" charset="0"/>
              </a:rPr>
              <a:t>The workflow Business Operation will respond with a deferred response. </a:t>
            </a:r>
          </a:p>
          <a:p>
            <a:pPr marL="457200" lvl="1" indent="0">
              <a:buFontTx/>
              <a:buChar char="•"/>
            </a:pPr>
            <a:r>
              <a:rPr lang="en-US" altLang="en-US" sz="1000">
                <a:latin typeface="Arial" panose="020B0604020202020204" pitchFamily="34" charset="0"/>
              </a:rPr>
              <a:t>To do this, the workflow Business Operation automatically sets the Task Request status to Deferred with </a:t>
            </a:r>
            <a:r>
              <a:rPr lang="en-US" altLang="en-US" sz="1000">
                <a:solidFill>
                  <a:srgbClr val="000000"/>
                </a:solidFill>
                <a:latin typeface="Arial" panose="020B0604020202020204" pitchFamily="34" charset="0"/>
              </a:rPr>
              <a:t>..</a:t>
            </a:r>
            <a:r>
              <a:rPr lang="en-US" altLang="en-US" sz="1000">
                <a:solidFill>
                  <a:srgbClr val="0000FF"/>
                </a:solidFill>
                <a:latin typeface="Arial" panose="020B0604020202020204" pitchFamily="34" charset="0"/>
              </a:rPr>
              <a:t>DeferResponse</a:t>
            </a:r>
            <a:r>
              <a:rPr lang="en-US" altLang="en-US" sz="1000">
                <a:solidFill>
                  <a:srgbClr val="000000"/>
                </a:solidFill>
                <a:latin typeface="Arial" panose="020B0604020202020204" pitchFamily="34" charset="0"/>
              </a:rPr>
              <a:t>(.tToken).</a:t>
            </a:r>
            <a:r>
              <a:rPr lang="en-US" altLang="en-US" sz="1000">
                <a:latin typeface="Arial" panose="020B0604020202020204" pitchFamily="34" charset="0"/>
              </a:rPr>
              <a:t> The Task Request has a Deferred status until the workflow Business Operation returns, i.e. the task is completed. </a:t>
            </a:r>
          </a:p>
          <a:p>
            <a:pPr marL="457200" lvl="1" indent="0">
              <a:buFontTx/>
              <a:buChar char="•"/>
            </a:pPr>
            <a:r>
              <a:rPr lang="en-US" altLang="en-US" sz="1000">
                <a:latin typeface="Arial" panose="020B0604020202020204" pitchFamily="34" charset="0"/>
              </a:rPr>
              <a:t>Once the workflow Business Operation returns, the Task Request status changes to Completed and the Task Response is also marked Completed.</a:t>
            </a:r>
          </a:p>
          <a:p>
            <a:endParaRPr lang="en-US" altLang="en-US" sz="1000">
              <a:latin typeface="Arial" panose="020B0604020202020204" pitchFamily="34" charset="0"/>
            </a:endParaRPr>
          </a:p>
        </p:txBody>
      </p:sp>
    </p:spTree>
    <p:extLst>
      <p:ext uri="{BB962C8B-B14F-4D97-AF65-F5344CB8AC3E}">
        <p14:creationId xmlns:p14="http://schemas.microsoft.com/office/powerpoint/2010/main" val="842201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628DA1F-FD03-4E1F-A2D6-DB7A03C72957}"/>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32771" name="Rectangle 6">
            <a:extLst>
              <a:ext uri="{FF2B5EF4-FFF2-40B4-BE49-F238E27FC236}">
                <a16:creationId xmlns:a16="http://schemas.microsoft.com/office/drawing/2014/main" id="{AD20D345-C074-4B3C-A858-D971898DA356}"/>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32772" name="Rectangle 7">
            <a:extLst>
              <a:ext uri="{FF2B5EF4-FFF2-40B4-BE49-F238E27FC236}">
                <a16:creationId xmlns:a16="http://schemas.microsoft.com/office/drawing/2014/main" id="{9CFFE340-D4AF-4911-87E0-839ECF3CE0C7}"/>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ABCB3B1D-5155-43BF-8EB4-8898C22BE818}" type="slidenum">
              <a:rPr kumimoji="0" lang="en-US" altLang="en-US"/>
              <a:pPr>
                <a:spcBef>
                  <a:spcPct val="0"/>
                </a:spcBef>
              </a:pPr>
              <a:t>14</a:t>
            </a:fld>
            <a:endParaRPr kumimoji="0" lang="en-US" altLang="en-US"/>
          </a:p>
        </p:txBody>
      </p:sp>
      <p:sp>
        <p:nvSpPr>
          <p:cNvPr id="32773" name="Rectangle 2">
            <a:extLst>
              <a:ext uri="{FF2B5EF4-FFF2-40B4-BE49-F238E27FC236}">
                <a16:creationId xmlns:a16="http://schemas.microsoft.com/office/drawing/2014/main" id="{18B04D93-1633-4E92-8C28-3302E6907EE1}"/>
              </a:ext>
            </a:extLst>
          </p:cNvPr>
          <p:cNvSpPr>
            <a:spLocks noGrp="1" noRot="1" noChangeAspect="1" noChangeArrowheads="1" noTextEdit="1"/>
          </p:cNvSpPr>
          <p:nvPr>
            <p:ph type="sldImg"/>
          </p:nvPr>
        </p:nvSpPr>
        <p:spPr>
          <a:ln/>
        </p:spPr>
      </p:sp>
      <p:sp>
        <p:nvSpPr>
          <p:cNvPr id="32774" name="Rectangle 3">
            <a:extLst>
              <a:ext uri="{FF2B5EF4-FFF2-40B4-BE49-F238E27FC236}">
                <a16:creationId xmlns:a16="http://schemas.microsoft.com/office/drawing/2014/main" id="{0B1AFE26-7F0D-404A-AD7E-F2932C15CA78}"/>
              </a:ext>
            </a:extLst>
          </p:cNvPr>
          <p:cNvSpPr>
            <a:spLocks noGrp="1" noChangeArrowheads="1"/>
          </p:cNvSpPr>
          <p:nvPr>
            <p:ph type="body" idx="1"/>
          </p:nvPr>
        </p:nvSpPr>
        <p:spPr>
          <a:noFill/>
        </p:spPr>
        <p:txBody>
          <a:bodyPr/>
          <a:lstStyle/>
          <a:p>
            <a:pPr>
              <a:buFontTx/>
              <a:buChar char="•"/>
            </a:pPr>
            <a:r>
              <a:rPr lang="zh-CN" altLang="en-US" sz="1000">
                <a:latin typeface="Arial" panose="020B0604020202020204" pitchFamily="34" charset="0"/>
              </a:rPr>
              <a:t>当设定</a:t>
            </a:r>
            <a:r>
              <a:rPr lang="en-US" altLang="en-US" sz="1000">
                <a:latin typeface="Arial" panose="020B0604020202020204" pitchFamily="34" charset="0"/>
              </a:rPr>
              <a:t>callrequest (EnsLib.Workflow.TaskRequest) to a workflow BO, set the properties to indicate how the Task Request is handled. Below are some of the more popular properties. Refer to </a:t>
            </a:r>
            <a:r>
              <a:rPr lang="en-US" altLang="en-US" sz="1000" i="1">
                <a:latin typeface="Arial" panose="020B0604020202020204" pitchFamily="34" charset="0"/>
              </a:rPr>
              <a:t>Defining Workflows </a:t>
            </a:r>
            <a:r>
              <a:rPr lang="en-US" altLang="en-US" sz="1000">
                <a:latin typeface="Arial" panose="020B0604020202020204" pitchFamily="34" charset="0"/>
                <a:cs typeface="Arial" panose="020B0604020202020204" pitchFamily="34" charset="0"/>
                <a:sym typeface="Wingdings 3" panose="05040102010807070707" pitchFamily="18" charset="2"/>
              </a:rPr>
              <a:t></a:t>
            </a:r>
            <a:r>
              <a:rPr lang="en-US" altLang="en-US" sz="1000">
                <a:latin typeface="Arial" panose="020B0604020202020204" pitchFamily="34" charset="0"/>
              </a:rPr>
              <a:t> </a:t>
            </a:r>
            <a:r>
              <a:rPr lang="en-US" altLang="en-US" sz="1000" i="1">
                <a:latin typeface="Arial" panose="020B0604020202020204" pitchFamily="34" charset="0"/>
              </a:rPr>
              <a:t>Developing a Workflow </a:t>
            </a:r>
            <a:r>
              <a:rPr lang="en-US" altLang="en-US" sz="1000">
                <a:latin typeface="Arial" panose="020B0604020202020204" pitchFamily="34" charset="0"/>
                <a:cs typeface="Arial" panose="020B0604020202020204" pitchFamily="34" charset="0"/>
                <a:sym typeface="Wingdings 3" panose="05040102010807070707" pitchFamily="18" charset="2"/>
              </a:rPr>
              <a:t> </a:t>
            </a:r>
            <a:r>
              <a:rPr lang="en-US" altLang="en-US" sz="1000" i="1">
                <a:latin typeface="Arial" panose="020B0604020202020204" pitchFamily="34" charset="0"/>
                <a:cs typeface="Arial" panose="020B0604020202020204" pitchFamily="34" charset="0"/>
                <a:sym typeface="Wingdings 3" panose="05040102010807070707" pitchFamily="18" charset="2"/>
              </a:rPr>
              <a:t>Defining the Task Request</a:t>
            </a:r>
            <a:r>
              <a:rPr lang="en-US" altLang="en-US" sz="1000" i="1">
                <a:latin typeface="Arial" panose="020B0604020202020204" pitchFamily="34" charset="0"/>
              </a:rPr>
              <a:t> </a:t>
            </a:r>
            <a:r>
              <a:rPr lang="en-US" altLang="en-US" sz="1000">
                <a:latin typeface="Arial" panose="020B0604020202020204" pitchFamily="34" charset="0"/>
              </a:rPr>
              <a:t>for a list of all possible properties and details. Some include:</a:t>
            </a:r>
          </a:p>
          <a:p>
            <a:pPr marL="457200" lvl="1" indent="0">
              <a:buFontTx/>
              <a:buChar char="•"/>
            </a:pPr>
            <a:r>
              <a:rPr lang="en-US" altLang="en-US" sz="1000">
                <a:latin typeface="Arial" panose="020B0604020202020204" pitchFamily="34" charset="0"/>
              </a:rPr>
              <a:t>%Actions – List of defined actions for the task. These determine the label on the buttons displayed when a user reviews a task. </a:t>
            </a:r>
          </a:p>
          <a:p>
            <a:pPr marL="457200" lvl="1" indent="0">
              <a:buFontTx/>
              <a:buChar char="•"/>
            </a:pPr>
            <a:r>
              <a:rPr lang="en-US" altLang="en-US" sz="1000">
                <a:latin typeface="Arial" panose="020B0604020202020204" pitchFamily="34" charset="0"/>
              </a:rPr>
              <a:t>%Subject – A summary of the task displayed when the user reviews the task.</a:t>
            </a:r>
          </a:p>
          <a:p>
            <a:pPr marL="457200" lvl="1" indent="0">
              <a:buFontTx/>
              <a:buChar char="•"/>
            </a:pPr>
            <a:r>
              <a:rPr lang="en-US" altLang="en-US" sz="1000">
                <a:latin typeface="Arial" panose="020B0604020202020204" pitchFamily="34" charset="0"/>
              </a:rPr>
              <a:t>%Message – The message body displayed when the user reviews the task.</a:t>
            </a:r>
          </a:p>
          <a:p>
            <a:pPr marL="457200" lvl="1" indent="0">
              <a:buFontTx/>
              <a:buChar char="•"/>
            </a:pPr>
            <a:r>
              <a:rPr lang="en-US" altLang="en-US" sz="1000">
                <a:latin typeface="Arial" panose="020B0604020202020204" pitchFamily="34" charset="0"/>
              </a:rPr>
              <a:t>%FormFields – List of editable fields to appear in the form associated with the task. </a:t>
            </a:r>
          </a:p>
          <a:p>
            <a:pPr>
              <a:buFontTx/>
              <a:buChar char="•"/>
            </a:pPr>
            <a:r>
              <a:rPr lang="en-US" altLang="en-US" sz="1000">
                <a:latin typeface="Arial" panose="020B0604020202020204" pitchFamily="34" charset="0"/>
              </a:rPr>
              <a:t>When receiving the callresponse (EnsLib.Workflow.TaskRequest) from a workflow Business Operation, save any necessary callresponse property values in a context property. Some response properties indicate how the Task Response was handled. </a:t>
            </a:r>
          </a:p>
          <a:p>
            <a:pPr marL="457200" lvl="1" indent="0">
              <a:buFontTx/>
              <a:buChar char="•"/>
            </a:pPr>
            <a:r>
              <a:rPr lang="en-US" altLang="en-US" sz="1000">
                <a:latin typeface="Arial" panose="020B0604020202020204" pitchFamily="34" charset="0"/>
              </a:rPr>
              <a:t>Processing after the workflow returns may be based on how, or who, handled the task. Having this information in a context variable, allows the Business Process to make decisions based on the callresponse values.</a:t>
            </a:r>
          </a:p>
          <a:p>
            <a:pPr marL="457200" lvl="1" indent="0">
              <a:buFontTx/>
              <a:buChar char="•"/>
            </a:pPr>
            <a:r>
              <a:rPr lang="en-US" altLang="en-US" sz="1000">
                <a:latin typeface="Arial" panose="020B0604020202020204" pitchFamily="34" charset="0"/>
              </a:rPr>
              <a:t>Below are some of the more popular properties. Refer to </a:t>
            </a:r>
            <a:r>
              <a:rPr lang="en-US" altLang="en-US" sz="1000" i="1">
                <a:latin typeface="Arial" panose="020B0604020202020204" pitchFamily="34" charset="0"/>
              </a:rPr>
              <a:t>Defining Workflow </a:t>
            </a:r>
            <a:r>
              <a:rPr lang="en-US" altLang="en-US" sz="1000">
                <a:latin typeface="Arial" panose="020B0604020202020204" pitchFamily="34" charset="0"/>
                <a:cs typeface="Arial" panose="020B0604020202020204" pitchFamily="34" charset="0"/>
                <a:sym typeface="Wingdings 3" panose="05040102010807070707" pitchFamily="18" charset="2"/>
              </a:rPr>
              <a:t></a:t>
            </a:r>
            <a:r>
              <a:rPr lang="en-US" altLang="en-US" sz="1000">
                <a:latin typeface="Arial" panose="020B0604020202020204" pitchFamily="34" charset="0"/>
              </a:rPr>
              <a:t> </a:t>
            </a:r>
            <a:r>
              <a:rPr lang="en-US" altLang="en-US" sz="1000" i="1">
                <a:latin typeface="Arial" panose="020B0604020202020204" pitchFamily="34" charset="0"/>
              </a:rPr>
              <a:t>Developing a Workflow </a:t>
            </a:r>
            <a:r>
              <a:rPr lang="en-US" altLang="en-US" sz="1000">
                <a:latin typeface="Arial" panose="020B0604020202020204" pitchFamily="34" charset="0"/>
                <a:cs typeface="Arial" panose="020B0604020202020204" pitchFamily="34" charset="0"/>
                <a:sym typeface="Wingdings 3" panose="05040102010807070707" pitchFamily="18" charset="2"/>
              </a:rPr>
              <a:t> </a:t>
            </a:r>
            <a:r>
              <a:rPr lang="en-US" altLang="en-US" sz="1000" i="1">
                <a:latin typeface="Arial" panose="020B0604020202020204" pitchFamily="34" charset="0"/>
                <a:cs typeface="Arial" panose="020B0604020202020204" pitchFamily="34" charset="0"/>
                <a:sym typeface="Wingdings 3" panose="05040102010807070707" pitchFamily="18" charset="2"/>
              </a:rPr>
              <a:t>Using the Task Response</a:t>
            </a:r>
            <a:r>
              <a:rPr lang="en-US" altLang="en-US" sz="1000" i="1">
                <a:latin typeface="Arial" panose="020B0604020202020204" pitchFamily="34" charset="0"/>
              </a:rPr>
              <a:t> </a:t>
            </a:r>
            <a:r>
              <a:rPr lang="en-US" altLang="en-US" sz="1000">
                <a:latin typeface="Arial" panose="020B0604020202020204" pitchFamily="34" charset="0"/>
              </a:rPr>
              <a:t>for a list of all possible properties. Some include:</a:t>
            </a:r>
          </a:p>
          <a:p>
            <a:pPr marL="914400" lvl="2" indent="0">
              <a:buFontTx/>
              <a:buChar char="•"/>
            </a:pPr>
            <a:r>
              <a:rPr lang="en-US" altLang="en-US" sz="1000">
                <a:latin typeface="Arial" panose="020B0604020202020204" pitchFamily="34" charset="0"/>
              </a:rPr>
              <a:t>%Action – Value of the action that the user selected to complete the task.</a:t>
            </a:r>
          </a:p>
          <a:p>
            <a:pPr marL="914400" lvl="2" indent="0">
              <a:buFontTx/>
              <a:buChar char="•"/>
            </a:pPr>
            <a:r>
              <a:rPr lang="en-US" altLang="en-US" sz="1000">
                <a:latin typeface="Arial" panose="020B0604020202020204" pitchFamily="34" charset="0"/>
              </a:rPr>
              <a:t>%RoleName – Name of the role that handled the request.</a:t>
            </a:r>
          </a:p>
          <a:p>
            <a:pPr marL="914400" lvl="2" indent="0">
              <a:buFontTx/>
              <a:buChar char="•"/>
            </a:pPr>
            <a:r>
              <a:rPr lang="en-US" altLang="en-US" sz="1000">
                <a:latin typeface="Arial" panose="020B0604020202020204" pitchFamily="34" charset="0"/>
              </a:rPr>
              <a:t>%UserName – Name of the user that handled the request.</a:t>
            </a:r>
          </a:p>
          <a:p>
            <a:endParaRPr lang="en-US" altLang="en-US" sz="1000">
              <a:latin typeface="Arial" panose="020B0604020202020204" pitchFamily="34" charset="0"/>
            </a:endParaRPr>
          </a:p>
        </p:txBody>
      </p:sp>
    </p:spTree>
    <p:extLst>
      <p:ext uri="{BB962C8B-B14F-4D97-AF65-F5344CB8AC3E}">
        <p14:creationId xmlns:p14="http://schemas.microsoft.com/office/powerpoint/2010/main" val="1251413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9078E45-DF6D-47ED-B7D0-564333C07996}"/>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34819" name="Rectangle 6">
            <a:extLst>
              <a:ext uri="{FF2B5EF4-FFF2-40B4-BE49-F238E27FC236}">
                <a16:creationId xmlns:a16="http://schemas.microsoft.com/office/drawing/2014/main" id="{DB3A7146-84D0-4D9B-ACA1-1144246AA443}"/>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34820" name="Rectangle 7">
            <a:extLst>
              <a:ext uri="{FF2B5EF4-FFF2-40B4-BE49-F238E27FC236}">
                <a16:creationId xmlns:a16="http://schemas.microsoft.com/office/drawing/2014/main" id="{8D71CA26-C90A-45C0-B72D-A493524618AD}"/>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2632E858-2737-4C6D-9445-EA0B5ED5ABAF}" type="slidenum">
              <a:rPr kumimoji="0" lang="en-US" altLang="en-US"/>
              <a:pPr>
                <a:spcBef>
                  <a:spcPct val="0"/>
                </a:spcBef>
              </a:pPr>
              <a:t>15</a:t>
            </a:fld>
            <a:endParaRPr kumimoji="0" lang="en-US" altLang="en-US"/>
          </a:p>
        </p:txBody>
      </p:sp>
      <p:sp>
        <p:nvSpPr>
          <p:cNvPr id="34821" name="Rectangle 2">
            <a:extLst>
              <a:ext uri="{FF2B5EF4-FFF2-40B4-BE49-F238E27FC236}">
                <a16:creationId xmlns:a16="http://schemas.microsoft.com/office/drawing/2014/main" id="{98F590CB-8A32-4C6D-8395-4DDD7A5A889B}"/>
              </a:ext>
            </a:extLst>
          </p:cNvPr>
          <p:cNvSpPr>
            <a:spLocks noGrp="1" noRot="1" noChangeAspect="1" noChangeArrowheads="1" noTextEdit="1"/>
          </p:cNvSpPr>
          <p:nvPr>
            <p:ph type="sldImg"/>
          </p:nvPr>
        </p:nvSpPr>
        <p:spPr>
          <a:ln/>
        </p:spPr>
      </p:sp>
      <p:sp>
        <p:nvSpPr>
          <p:cNvPr id="34822" name="Rectangle 3">
            <a:extLst>
              <a:ext uri="{FF2B5EF4-FFF2-40B4-BE49-F238E27FC236}">
                <a16:creationId xmlns:a16="http://schemas.microsoft.com/office/drawing/2014/main" id="{6E255B45-804D-4418-B417-C3F38B88B645}"/>
              </a:ext>
            </a:extLst>
          </p:cNvPr>
          <p:cNvSpPr>
            <a:spLocks noGrp="1" noChangeArrowheads="1"/>
          </p:cNvSpPr>
          <p:nvPr>
            <p:ph type="body" idx="1"/>
          </p:nvPr>
        </p:nvSpPr>
        <p:spPr>
          <a:noFill/>
        </p:spPr>
        <p:txBody>
          <a:bodyPr/>
          <a:lstStyle/>
          <a:p>
            <a:pPr>
              <a:buFontTx/>
              <a:buChar char="•"/>
            </a:pPr>
            <a:r>
              <a:rPr lang="en-US" altLang="en-US" sz="1000">
                <a:solidFill>
                  <a:srgbClr val="000000"/>
                </a:solidFill>
                <a:latin typeface="Arial" panose="020B0604020202020204" pitchFamily="34" charset="0"/>
              </a:rPr>
              <a:t>Properties for EnsLib.Workflow.TaskRequest control what information is provided to the user for a task in the workflow portal. For example, %Subject and %Message determine what subject and message are displayed.</a:t>
            </a:r>
          </a:p>
          <a:p>
            <a:pPr>
              <a:buFontTx/>
              <a:buChar char="•"/>
            </a:pPr>
            <a:r>
              <a:rPr lang="en-US" altLang="en-US" sz="1000">
                <a:solidFill>
                  <a:srgbClr val="000000"/>
                </a:solidFill>
                <a:latin typeface="Arial" panose="020B0604020202020204" pitchFamily="34" charset="0"/>
              </a:rPr>
              <a:t>Properties for EnsLib.Workflow.TaskRequest can also control the look of the task form by adding buttons, adding text entry fields or changing to any other extent required.</a:t>
            </a:r>
          </a:p>
        </p:txBody>
      </p:sp>
    </p:spTree>
    <p:extLst>
      <p:ext uri="{BB962C8B-B14F-4D97-AF65-F5344CB8AC3E}">
        <p14:creationId xmlns:p14="http://schemas.microsoft.com/office/powerpoint/2010/main" val="28056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FF8BA53-92E5-4D12-9495-8D606DD8972B}"/>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36867" name="Rectangle 6">
            <a:extLst>
              <a:ext uri="{FF2B5EF4-FFF2-40B4-BE49-F238E27FC236}">
                <a16:creationId xmlns:a16="http://schemas.microsoft.com/office/drawing/2014/main" id="{8908872C-F934-4B66-AAE8-C3B69961B1E5}"/>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36868" name="Rectangle 7">
            <a:extLst>
              <a:ext uri="{FF2B5EF4-FFF2-40B4-BE49-F238E27FC236}">
                <a16:creationId xmlns:a16="http://schemas.microsoft.com/office/drawing/2014/main" id="{5C54653C-48F1-498D-8F5C-50C961131E9B}"/>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1F37729E-C9B9-4E21-800B-37FB0F00EA76}" type="slidenum">
              <a:rPr kumimoji="0" lang="en-US" altLang="en-US"/>
              <a:pPr>
                <a:spcBef>
                  <a:spcPct val="0"/>
                </a:spcBef>
              </a:pPr>
              <a:t>16</a:t>
            </a:fld>
            <a:endParaRPr kumimoji="0" lang="en-US" altLang="en-US"/>
          </a:p>
        </p:txBody>
      </p:sp>
      <p:sp>
        <p:nvSpPr>
          <p:cNvPr id="36869" name="Rectangle 2">
            <a:extLst>
              <a:ext uri="{FF2B5EF4-FFF2-40B4-BE49-F238E27FC236}">
                <a16:creationId xmlns:a16="http://schemas.microsoft.com/office/drawing/2014/main" id="{1FCBAB84-4E12-4D9D-B671-061590D51CD1}"/>
              </a:ext>
            </a:extLst>
          </p:cNvPr>
          <p:cNvSpPr>
            <a:spLocks noGrp="1" noRot="1" noChangeAspect="1" noChangeArrowheads="1" noTextEdit="1"/>
          </p:cNvSpPr>
          <p:nvPr>
            <p:ph type="sldImg"/>
          </p:nvPr>
        </p:nvSpPr>
        <p:spPr>
          <a:ln/>
        </p:spPr>
      </p:sp>
      <p:sp>
        <p:nvSpPr>
          <p:cNvPr id="36870" name="Rectangle 3">
            <a:extLst>
              <a:ext uri="{FF2B5EF4-FFF2-40B4-BE49-F238E27FC236}">
                <a16:creationId xmlns:a16="http://schemas.microsoft.com/office/drawing/2014/main" id="{4CC32702-2435-4D04-A10C-C56FF53FC542}"/>
              </a:ext>
            </a:extLst>
          </p:cNvPr>
          <p:cNvSpPr>
            <a:spLocks noGrp="1" noChangeArrowheads="1"/>
          </p:cNvSpPr>
          <p:nvPr>
            <p:ph type="body" idx="1"/>
          </p:nvPr>
        </p:nvSpPr>
        <p:spPr>
          <a:noFill/>
        </p:spPr>
        <p:txBody>
          <a:bodyPr/>
          <a:lstStyle/>
          <a:p>
            <a:pPr>
              <a:buFontTx/>
              <a:buChar char="•"/>
            </a:pPr>
            <a:r>
              <a:rPr lang="en-US" altLang="en-US" sz="1000">
                <a:solidFill>
                  <a:srgbClr val="000000"/>
                </a:solidFill>
                <a:latin typeface="Arial" panose="020B0604020202020204" pitchFamily="34" charset="0"/>
              </a:rPr>
              <a:t>The Ensemble </a:t>
            </a:r>
            <a:r>
              <a:rPr lang="en-US" altLang="en-US" sz="1000">
                <a:latin typeface="Arial" panose="020B0604020202020204" pitchFamily="34" charset="0"/>
                <a:cs typeface="Arial" panose="020B0604020202020204" pitchFamily="34" charset="0"/>
                <a:sym typeface="Wingdings 3" panose="05040102010807070707" pitchFamily="18" charset="2"/>
              </a:rPr>
              <a:t> Manage  </a:t>
            </a:r>
            <a:r>
              <a:rPr lang="en-US" altLang="en-US" sz="1000">
                <a:solidFill>
                  <a:srgbClr val="000000"/>
                </a:solidFill>
                <a:latin typeface="Arial" panose="020B0604020202020204" pitchFamily="34" charset="0"/>
              </a:rPr>
              <a:t>Workflow provides the following selection:</a:t>
            </a:r>
          </a:p>
          <a:p>
            <a:pPr marL="457200" lvl="1" indent="0">
              <a:buFontTx/>
              <a:buChar char="•"/>
            </a:pPr>
            <a:r>
              <a:rPr lang="en-US" altLang="en-US" sz="1000">
                <a:solidFill>
                  <a:srgbClr val="000000"/>
                </a:solidFill>
                <a:latin typeface="Arial" panose="020B0604020202020204" pitchFamily="34" charset="0"/>
              </a:rPr>
              <a:t>Workflow Roles – View, modify or create workflow roles.</a:t>
            </a:r>
          </a:p>
          <a:p>
            <a:pPr marL="457200" lvl="1" indent="0">
              <a:buFontTx/>
              <a:buChar char="•"/>
            </a:pPr>
            <a:r>
              <a:rPr lang="en-US" altLang="en-US" sz="1000">
                <a:solidFill>
                  <a:srgbClr val="000000"/>
                </a:solidFill>
                <a:latin typeface="Arial" panose="020B0604020202020204" pitchFamily="34" charset="0"/>
              </a:rPr>
              <a:t>Workflow Users – View, modify or create workflow users.</a:t>
            </a:r>
          </a:p>
          <a:p>
            <a:pPr marL="457200" lvl="1" indent="0">
              <a:buFontTx/>
              <a:buChar char="•"/>
            </a:pPr>
            <a:r>
              <a:rPr lang="en-US" altLang="en-US" sz="1000">
                <a:solidFill>
                  <a:srgbClr val="000000"/>
                </a:solidFill>
                <a:latin typeface="Arial" panose="020B0604020202020204" pitchFamily="34" charset="0"/>
              </a:rPr>
              <a:t>Workflow Tasks – List all tasks that have passed through the Production. Assign a task to a specific user. Edit or cancel a task. Tasks are color-coded.</a:t>
            </a:r>
          </a:p>
          <a:p>
            <a:pPr marL="914400" lvl="2" indent="0">
              <a:buFontTx/>
              <a:buChar char="•"/>
            </a:pPr>
            <a:r>
              <a:rPr lang="en-US" altLang="en-US" sz="1000">
                <a:solidFill>
                  <a:srgbClr val="000000"/>
                </a:solidFill>
                <a:latin typeface="Arial" panose="020B0604020202020204" pitchFamily="34" charset="0"/>
              </a:rPr>
              <a:t>Blue – Assigned task.</a:t>
            </a:r>
          </a:p>
          <a:p>
            <a:pPr marL="914400" lvl="2" indent="0">
              <a:buFontTx/>
              <a:buChar char="•"/>
            </a:pPr>
            <a:r>
              <a:rPr lang="en-US" altLang="en-US" sz="1000">
                <a:solidFill>
                  <a:srgbClr val="000000"/>
                </a:solidFill>
                <a:latin typeface="Arial" panose="020B0604020202020204" pitchFamily="34" charset="0"/>
              </a:rPr>
              <a:t>Yellow – Unassigned task.</a:t>
            </a:r>
          </a:p>
          <a:p>
            <a:pPr marL="914400" lvl="2" indent="0">
              <a:buFontTx/>
              <a:buChar char="•"/>
            </a:pPr>
            <a:r>
              <a:rPr lang="en-US" altLang="en-US" sz="1000">
                <a:solidFill>
                  <a:srgbClr val="000000"/>
                </a:solidFill>
                <a:latin typeface="Arial" panose="020B0604020202020204" pitchFamily="34" charset="0"/>
              </a:rPr>
              <a:t>Grey – Completed task.</a:t>
            </a:r>
          </a:p>
          <a:p>
            <a:pPr marL="914400" lvl="2" indent="0">
              <a:buFontTx/>
              <a:buChar char="•"/>
            </a:pPr>
            <a:r>
              <a:rPr lang="en-US" altLang="en-US" sz="1000">
                <a:solidFill>
                  <a:srgbClr val="000000"/>
                </a:solidFill>
                <a:latin typeface="Arial" panose="020B0604020202020204" pitchFamily="34" charset="0"/>
              </a:rPr>
              <a:t>Pink – Discarded task (no response before timeout limit exceeded).</a:t>
            </a:r>
          </a:p>
          <a:p>
            <a:pPr marL="457200" lvl="1" indent="0">
              <a:buFontTx/>
              <a:buChar char="•"/>
            </a:pPr>
            <a:r>
              <a:rPr lang="en-US" altLang="en-US" sz="1000">
                <a:solidFill>
                  <a:srgbClr val="000000"/>
                </a:solidFill>
                <a:latin typeface="Arial" panose="020B0604020202020204" pitchFamily="34" charset="0"/>
              </a:rPr>
              <a:t>Workflow Worklist – List all currently active tasks (assigned or unassigned).</a:t>
            </a:r>
          </a:p>
          <a:p>
            <a:pPr>
              <a:buFontTx/>
              <a:buChar char="•"/>
            </a:pPr>
            <a:endParaRPr lang="en-US" altLang="en-US" sz="1000">
              <a:solidFill>
                <a:srgbClr val="000000"/>
              </a:solidFill>
              <a:latin typeface="Arial" panose="020B0604020202020204" pitchFamily="34" charset="0"/>
            </a:endParaRPr>
          </a:p>
          <a:p>
            <a:pPr>
              <a:buFontTx/>
              <a:buChar char="•"/>
            </a:pPr>
            <a:endParaRPr lang="en-US" altLang="en-US" sz="1000">
              <a:solidFill>
                <a:srgbClr val="000000"/>
              </a:solidFill>
              <a:latin typeface="Arial" panose="020B0604020202020204" pitchFamily="34" charset="0"/>
            </a:endParaRPr>
          </a:p>
          <a:p>
            <a:endParaRPr lang="en-US" altLang="en-US" sz="1000">
              <a:latin typeface="Arial" panose="020B0604020202020204" pitchFamily="34" charset="0"/>
            </a:endParaRPr>
          </a:p>
        </p:txBody>
      </p:sp>
    </p:spTree>
    <p:extLst>
      <p:ext uri="{BB962C8B-B14F-4D97-AF65-F5344CB8AC3E}">
        <p14:creationId xmlns:p14="http://schemas.microsoft.com/office/powerpoint/2010/main" val="1270670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86AB89C7-D099-4B92-99B7-18F9F9EAE9EA}"/>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F3A5E64B-77C8-47AD-AEEA-DAB9F27B381D}"/>
              </a:ext>
            </a:extLst>
          </p:cNvPr>
          <p:cNvSpPr>
            <a:spLocks noGrp="1" noChangeArrowheads="1"/>
          </p:cNvSpPr>
          <p:nvPr>
            <p:ph type="body" idx="1"/>
          </p:nvPr>
        </p:nvSpPr>
        <p:spPr>
          <a:noFill/>
        </p:spPr>
        <p:txBody>
          <a:bodyPr/>
          <a:lstStyle/>
          <a:p>
            <a:pPr>
              <a:buFontTx/>
              <a:buChar char="•"/>
            </a:pPr>
            <a:r>
              <a:rPr lang="en-US" altLang="en-US" sz="1000">
                <a:solidFill>
                  <a:srgbClr val="000000"/>
                </a:solidFill>
                <a:latin typeface="Arial" panose="020B0604020202020204" pitchFamily="34" charset="0"/>
              </a:rPr>
              <a:t>Users work with workflow tasks in the Workflow Inbox. From here they can view the details of the tasks. They can also update, relinquish or complete the task.</a:t>
            </a:r>
          </a:p>
          <a:p>
            <a:pPr marL="457200" lvl="1" indent="0">
              <a:buFontTx/>
              <a:buChar char="•"/>
            </a:pPr>
            <a:r>
              <a:rPr lang="en-US" altLang="en-US" sz="1000">
                <a:solidFill>
                  <a:srgbClr val="000000"/>
                </a:solidFill>
                <a:latin typeface="Arial" panose="020B0604020202020204" pitchFamily="34" charset="0"/>
              </a:rPr>
              <a:t>The action buttons available to the user are customizable.</a:t>
            </a:r>
          </a:p>
          <a:p>
            <a:endParaRPr lang="en-US" altLang="en-US"/>
          </a:p>
        </p:txBody>
      </p:sp>
      <p:sp>
        <p:nvSpPr>
          <p:cNvPr id="38916" name="Header Placeholder 3">
            <a:extLst>
              <a:ext uri="{FF2B5EF4-FFF2-40B4-BE49-F238E27FC236}">
                <a16:creationId xmlns:a16="http://schemas.microsoft.com/office/drawing/2014/main" id="{8E7E3B95-2D58-4A2D-AA64-51F76DAB1899}"/>
              </a:ext>
            </a:extLst>
          </p:cNvPr>
          <p:cNvSpPr>
            <a:spLocks noGrp="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38917" name="Footer Placeholder 4">
            <a:extLst>
              <a:ext uri="{FF2B5EF4-FFF2-40B4-BE49-F238E27FC236}">
                <a16:creationId xmlns:a16="http://schemas.microsoft.com/office/drawing/2014/main" id="{051BDB78-9C0C-4D7E-8FD4-CB9E4C84C5EF}"/>
              </a:ext>
            </a:extLst>
          </p:cNvPr>
          <p:cNvSpPr>
            <a:spLocks noGrp="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38918" name="Slide Number Placeholder 5">
            <a:extLst>
              <a:ext uri="{FF2B5EF4-FFF2-40B4-BE49-F238E27FC236}">
                <a16:creationId xmlns:a16="http://schemas.microsoft.com/office/drawing/2014/main" id="{3F8DC7E8-7A99-4620-891B-9871EEEDD8A4}"/>
              </a:ext>
            </a:extLst>
          </p:cNvPr>
          <p:cNvSpPr>
            <a:spLocks noGrp="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720A8A5A-AB16-4969-A019-0B14269139DE}" type="slidenum">
              <a:rPr kumimoji="0" lang="en-US" altLang="en-US"/>
              <a:pPr>
                <a:spcBef>
                  <a:spcPct val="0"/>
                </a:spcBef>
              </a:pPr>
              <a:t>17</a:t>
            </a:fld>
            <a:endParaRPr kumimoji="0" lang="en-US" altLang="en-US"/>
          </a:p>
        </p:txBody>
      </p:sp>
    </p:spTree>
    <p:extLst>
      <p:ext uri="{BB962C8B-B14F-4D97-AF65-F5344CB8AC3E}">
        <p14:creationId xmlns:p14="http://schemas.microsoft.com/office/powerpoint/2010/main" val="832008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F56927B-A231-4801-93C2-93538E1E7695}"/>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40963" name="Rectangle 6">
            <a:extLst>
              <a:ext uri="{FF2B5EF4-FFF2-40B4-BE49-F238E27FC236}">
                <a16:creationId xmlns:a16="http://schemas.microsoft.com/office/drawing/2014/main" id="{D393DEA1-1907-4EEF-B6AD-8892A39CDF10}"/>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40964" name="Rectangle 7">
            <a:extLst>
              <a:ext uri="{FF2B5EF4-FFF2-40B4-BE49-F238E27FC236}">
                <a16:creationId xmlns:a16="http://schemas.microsoft.com/office/drawing/2014/main" id="{2AE2EBAE-C238-4BDD-8B6E-4963692AAD7B}"/>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AEB6281F-F075-4FBA-B0B2-DB0C209B22CE}" type="slidenum">
              <a:rPr kumimoji="0" lang="en-US" altLang="en-US"/>
              <a:pPr>
                <a:spcBef>
                  <a:spcPct val="0"/>
                </a:spcBef>
              </a:pPr>
              <a:t>18</a:t>
            </a:fld>
            <a:endParaRPr kumimoji="0" lang="en-US" altLang="en-US"/>
          </a:p>
        </p:txBody>
      </p:sp>
      <p:sp>
        <p:nvSpPr>
          <p:cNvPr id="40965" name="Rectangle 2">
            <a:extLst>
              <a:ext uri="{FF2B5EF4-FFF2-40B4-BE49-F238E27FC236}">
                <a16:creationId xmlns:a16="http://schemas.microsoft.com/office/drawing/2014/main" id="{C874F5D3-5EBD-463A-8613-8FC019035D75}"/>
              </a:ext>
            </a:extLst>
          </p:cNvPr>
          <p:cNvSpPr>
            <a:spLocks noGrp="1" noRot="1" noChangeAspect="1" noChangeArrowheads="1" noTextEdit="1"/>
          </p:cNvSpPr>
          <p:nvPr>
            <p:ph type="sldImg"/>
          </p:nvPr>
        </p:nvSpPr>
        <p:spPr>
          <a:solidFill>
            <a:srgbClr val="FFFFFF"/>
          </a:solidFill>
          <a:ln/>
        </p:spPr>
      </p:sp>
      <p:sp>
        <p:nvSpPr>
          <p:cNvPr id="40966" name="Rectangle 3">
            <a:extLst>
              <a:ext uri="{FF2B5EF4-FFF2-40B4-BE49-F238E27FC236}">
                <a16:creationId xmlns:a16="http://schemas.microsoft.com/office/drawing/2014/main" id="{C9F71DD9-16A5-41A2-978A-FB6810E98DBC}"/>
              </a:ext>
            </a:extLst>
          </p:cNvPr>
          <p:cNvSpPr>
            <a:spLocks noGrp="1" noChangeArrowheads="1"/>
          </p:cNvSpPr>
          <p:nvPr>
            <p:ph type="body" idx="1"/>
          </p:nvPr>
        </p:nvSpPr>
        <p:spPr>
          <a:noFill/>
        </p:spPr>
        <p:txBody>
          <a:bodyPr/>
          <a:lstStyle/>
          <a:p>
            <a:pPr>
              <a:buFontTx/>
              <a:buChar char="•"/>
            </a:pPr>
            <a:r>
              <a:rPr lang="en-US" altLang="en-US" sz="1000">
                <a:latin typeface="Arial" panose="020B0604020202020204" pitchFamily="34" charset="0"/>
                <a:cs typeface="Arial" panose="020B0604020202020204" pitchFamily="34" charset="0"/>
              </a:rPr>
              <a:t>A Business Operation can defer its response. Instead of sending the response in the Business Operation, the response is sent at a later time by another business component.</a:t>
            </a:r>
          </a:p>
          <a:p>
            <a:pPr marL="457200" lvl="1" indent="0">
              <a:buFontTx/>
              <a:buChar char="•"/>
            </a:pPr>
            <a:r>
              <a:rPr lang="en-US" altLang="en-US" sz="1000">
                <a:latin typeface="Arial" panose="020B0604020202020204" pitchFamily="34" charset="0"/>
                <a:cs typeface="Arial" panose="020B0604020202020204" pitchFamily="34" charset="0"/>
              </a:rPr>
              <a:t>This is used with workflow. It can also be used when the outbound request goes out in one way and the reply comes back in through a different route, such as a Business Service, or when the response from the external resource will take a long time.</a:t>
            </a:r>
          </a:p>
          <a:p>
            <a:pPr>
              <a:buFontTx/>
              <a:buChar char="•"/>
            </a:pPr>
            <a:r>
              <a:rPr lang="en-US" altLang="en-US" sz="1000">
                <a:latin typeface="Arial" panose="020B0604020202020204" pitchFamily="34" charset="0"/>
                <a:cs typeface="Arial" panose="020B0604020202020204" pitchFamily="34" charset="0"/>
              </a:rPr>
              <a:t>To defer a response in a Business Operation, do the following:</a:t>
            </a:r>
          </a:p>
          <a:p>
            <a:pPr marL="457200" lvl="1" indent="0">
              <a:buFontTx/>
              <a:buChar char="•"/>
            </a:pPr>
            <a:r>
              <a:rPr lang="en-US" altLang="en-US" sz="1000">
                <a:latin typeface="Arial" panose="020B0604020202020204" pitchFamily="34" charset="0"/>
                <a:cs typeface="Arial" panose="020B0604020202020204" pitchFamily="34" charset="0"/>
              </a:rPr>
              <a:t>1) Defer the response in the Business Operation using:</a:t>
            </a:r>
            <a:br>
              <a:rPr lang="en-US" altLang="en-US" sz="1000">
                <a:latin typeface="Arial" panose="020B0604020202020204" pitchFamily="34" charset="0"/>
                <a:cs typeface="Arial" panose="020B0604020202020204" pitchFamily="34" charset="0"/>
              </a:rPr>
            </a:br>
            <a:r>
              <a:rPr lang="en-US" altLang="en-US" sz="1000">
                <a:latin typeface="Arial" panose="020B0604020202020204" pitchFamily="34" charset="0"/>
                <a:cs typeface="Arial" panose="020B0604020202020204" pitchFamily="34" charset="0"/>
              </a:rPr>
              <a:t>	</a:t>
            </a:r>
            <a:r>
              <a:rPr lang="en-US" altLang="en-US" sz="1000">
                <a:latin typeface="Courier New" panose="02070309020205020404" pitchFamily="49" charset="0"/>
                <a:cs typeface="Arial" panose="020B0604020202020204" pitchFamily="34" charset="0"/>
              </a:rPr>
              <a:t>sc = me.DeferResponse(token)</a:t>
            </a:r>
            <a:r>
              <a:rPr lang="en-US" altLang="en-US" sz="1000">
                <a:latin typeface="Arial" panose="020B0604020202020204" pitchFamily="34" charset="0"/>
                <a:cs typeface="Arial" panose="020B0604020202020204" pitchFamily="34" charset="0"/>
              </a:rPr>
              <a:t> (Basic) </a:t>
            </a:r>
            <a:br>
              <a:rPr lang="en-US" altLang="en-US" sz="1000">
                <a:latin typeface="Arial" panose="020B0604020202020204" pitchFamily="34" charset="0"/>
                <a:cs typeface="Arial" panose="020B0604020202020204" pitchFamily="34" charset="0"/>
              </a:rPr>
            </a:br>
            <a:r>
              <a:rPr lang="en-US" altLang="en-US" sz="1000">
                <a:latin typeface="Arial" panose="020B0604020202020204" pitchFamily="34" charset="0"/>
                <a:cs typeface="Arial" panose="020B0604020202020204" pitchFamily="34" charset="0"/>
              </a:rPr>
              <a:t>The </a:t>
            </a:r>
            <a:r>
              <a:rPr lang="en-US" altLang="en-US" sz="1000" b="1">
                <a:latin typeface="Arial" panose="020B0604020202020204" pitchFamily="34" charset="0"/>
                <a:cs typeface="Arial" panose="020B0604020202020204" pitchFamily="34" charset="0"/>
              </a:rPr>
              <a:t>token </a:t>
            </a:r>
            <a:r>
              <a:rPr lang="en-US" altLang="en-US" sz="1000">
                <a:latin typeface="Arial" panose="020B0604020202020204" pitchFamily="34" charset="0"/>
                <a:cs typeface="Arial" panose="020B0604020202020204" pitchFamily="34" charset="0"/>
              </a:rPr>
              <a:t>is a string and is returned via the reference argument to the method DeferResponse().  Later, </a:t>
            </a:r>
            <a:r>
              <a:rPr lang="en-US" altLang="en-US" sz="1000" b="1">
                <a:latin typeface="Arial" panose="020B0604020202020204" pitchFamily="34" charset="0"/>
                <a:cs typeface="Arial" panose="020B0604020202020204" pitchFamily="34" charset="0"/>
              </a:rPr>
              <a:t>token </a:t>
            </a:r>
            <a:r>
              <a:rPr lang="en-US" altLang="en-US" sz="1000">
                <a:latin typeface="Arial" panose="020B0604020202020204" pitchFamily="34" charset="0"/>
                <a:cs typeface="Arial" panose="020B0604020202020204" pitchFamily="34" charset="0"/>
              </a:rPr>
              <a:t>will be used to send the response.  This method also sets ..DeferResponse=1, which causes the response to be deferred. The Business Operation quits without sending the response, but with ..DeferResponse set to 1, this allows some other code to later send the response using the </a:t>
            </a:r>
            <a:r>
              <a:rPr lang="en-US" altLang="en-US" sz="1000" b="1">
                <a:latin typeface="Arial" panose="020B0604020202020204" pitchFamily="34" charset="0"/>
                <a:cs typeface="Arial" panose="020B0604020202020204" pitchFamily="34" charset="0"/>
              </a:rPr>
              <a:t>token</a:t>
            </a:r>
            <a:r>
              <a:rPr lang="en-US" altLang="en-US" sz="1000">
                <a:latin typeface="Arial" panose="020B0604020202020204" pitchFamily="34" charset="0"/>
                <a:cs typeface="Arial" panose="020B0604020202020204" pitchFamily="34" charset="0"/>
              </a:rPr>
              <a:t>.</a:t>
            </a:r>
            <a:br>
              <a:rPr lang="en-US" altLang="en-US" sz="1000">
                <a:latin typeface="Arial" panose="020B0604020202020204" pitchFamily="34" charset="0"/>
                <a:cs typeface="Arial" panose="020B0604020202020204" pitchFamily="34" charset="0"/>
              </a:rPr>
            </a:br>
            <a:br>
              <a:rPr lang="en-US" altLang="en-US" sz="1000">
                <a:latin typeface="Arial" panose="020B0604020202020204" pitchFamily="34" charset="0"/>
                <a:cs typeface="Arial" panose="020B0604020202020204" pitchFamily="34" charset="0"/>
              </a:rPr>
            </a:br>
            <a:r>
              <a:rPr lang="en-US" altLang="en-US" sz="1000">
                <a:latin typeface="Arial" panose="020B0604020202020204" pitchFamily="34" charset="0"/>
                <a:cs typeface="Arial" panose="020B0604020202020204" pitchFamily="34" charset="0"/>
              </a:rPr>
              <a:t>Once a message is in a deferred state, the Status property of the MessageHeader is “Deferred".</a:t>
            </a:r>
          </a:p>
          <a:p>
            <a:pPr marL="457200" lvl="1" indent="0">
              <a:buFontTx/>
              <a:buChar char="•"/>
            </a:pPr>
            <a:r>
              <a:rPr lang="en-US" altLang="en-US" sz="1000">
                <a:latin typeface="Arial" panose="020B0604020202020204" pitchFamily="34" charset="0"/>
                <a:cs typeface="Arial" panose="020B0604020202020204" pitchFamily="34" charset="0"/>
              </a:rPr>
              <a:t>2) Send the response at a later point:</a:t>
            </a:r>
            <a:br>
              <a:rPr lang="en-US" altLang="en-US" sz="1000">
                <a:latin typeface="Arial" panose="020B0604020202020204" pitchFamily="34" charset="0"/>
                <a:cs typeface="Arial" panose="020B0604020202020204" pitchFamily="34" charset="0"/>
              </a:rPr>
            </a:br>
            <a:r>
              <a:rPr lang="en-US" altLang="en-US" sz="1000">
                <a:latin typeface="Arial" panose="020B0604020202020204" pitchFamily="34" charset="0"/>
                <a:cs typeface="Arial" panose="020B0604020202020204" pitchFamily="34" charset="0"/>
              </a:rPr>
              <a:t>	</a:t>
            </a:r>
            <a:r>
              <a:rPr lang="en-US" altLang="en-US" sz="1000">
                <a:latin typeface="Courier New" panose="02070309020205020404" pitchFamily="49" charset="0"/>
                <a:cs typeface="Arial" panose="020B0604020202020204" pitchFamily="34" charset="0"/>
              </a:rPr>
              <a:t>sc = me.SendDeferredResponse(</a:t>
            </a:r>
            <a:r>
              <a:rPr lang="en-US" altLang="en-US" sz="1000" b="1">
                <a:latin typeface="Courier New" panose="02070309020205020404" pitchFamily="49" charset="0"/>
                <a:cs typeface="Arial" panose="020B0604020202020204" pitchFamily="34" charset="0"/>
              </a:rPr>
              <a:t>token</a:t>
            </a:r>
            <a:r>
              <a:rPr lang="en-US" altLang="en-US" sz="1000">
                <a:latin typeface="Courier New" panose="02070309020205020404" pitchFamily="49" charset="0"/>
                <a:cs typeface="Arial" panose="020B0604020202020204" pitchFamily="34" charset="0"/>
              </a:rPr>
              <a:t>,ResponseBody)</a:t>
            </a:r>
            <a:r>
              <a:rPr lang="en-US" altLang="en-US" sz="1000">
                <a:latin typeface="Arial" panose="020B0604020202020204" pitchFamily="34" charset="0"/>
                <a:cs typeface="Arial" panose="020B0604020202020204" pitchFamily="34" charset="0"/>
              </a:rPr>
              <a:t> (Basic) or</a:t>
            </a:r>
            <a:br>
              <a:rPr lang="en-US" altLang="en-US" sz="1000">
                <a:latin typeface="Arial" panose="020B0604020202020204" pitchFamily="34" charset="0"/>
                <a:cs typeface="Arial" panose="020B0604020202020204" pitchFamily="34" charset="0"/>
              </a:rPr>
            </a:br>
            <a:r>
              <a:rPr lang="en-US" altLang="en-US" sz="1000">
                <a:latin typeface="Arial" panose="020B0604020202020204" pitchFamily="34" charset="0"/>
                <a:cs typeface="Arial" panose="020B0604020202020204" pitchFamily="34" charset="0"/>
              </a:rPr>
              <a:t>	</a:t>
            </a:r>
            <a:r>
              <a:rPr lang="en-US" altLang="en-US" sz="1000">
                <a:latin typeface="Courier New" panose="02070309020205020404" pitchFamily="49" charset="0"/>
                <a:cs typeface="Arial" panose="020B0604020202020204" pitchFamily="34" charset="0"/>
              </a:rPr>
              <a:t>set sc= ..SendDeferredResponse(</a:t>
            </a:r>
            <a:r>
              <a:rPr lang="en-US" altLang="en-US" sz="1000" b="1">
                <a:latin typeface="Courier New" panose="02070309020205020404" pitchFamily="49" charset="0"/>
                <a:cs typeface="Arial" panose="020B0604020202020204" pitchFamily="34" charset="0"/>
              </a:rPr>
              <a:t>token</a:t>
            </a:r>
            <a:r>
              <a:rPr lang="en-US" altLang="en-US" sz="1000">
                <a:latin typeface="Courier New" panose="02070309020205020404" pitchFamily="49" charset="0"/>
                <a:cs typeface="Arial" panose="020B0604020202020204" pitchFamily="34" charset="0"/>
              </a:rPr>
              <a:t>,ResponseBody)</a:t>
            </a:r>
            <a:r>
              <a:rPr lang="en-US" altLang="en-US" sz="1000">
                <a:latin typeface="Arial" panose="020B0604020202020204" pitchFamily="34" charset="0"/>
                <a:cs typeface="Arial" panose="020B0604020202020204" pitchFamily="34" charset="0"/>
              </a:rPr>
              <a:t> (ObjectScript) </a:t>
            </a:r>
            <a:br>
              <a:rPr lang="en-US" altLang="en-US" sz="1000">
                <a:latin typeface="Arial" panose="020B0604020202020204" pitchFamily="34" charset="0"/>
                <a:cs typeface="Arial" panose="020B0604020202020204" pitchFamily="34" charset="0"/>
              </a:rPr>
            </a:br>
            <a:r>
              <a:rPr lang="en-US" altLang="en-US" sz="1000">
                <a:latin typeface="Arial" panose="020B0604020202020204" pitchFamily="34" charset="0"/>
                <a:cs typeface="Arial" panose="020B0604020202020204" pitchFamily="34" charset="0"/>
              </a:rPr>
              <a:t>This will cause the response to be sent back to the sender of the original request message. The first argument is the </a:t>
            </a:r>
            <a:r>
              <a:rPr lang="en-US" altLang="en-US" sz="1000" b="1">
                <a:latin typeface="Arial" panose="020B0604020202020204" pitchFamily="34" charset="0"/>
                <a:cs typeface="Arial" panose="020B0604020202020204" pitchFamily="34" charset="0"/>
              </a:rPr>
              <a:t>token </a:t>
            </a:r>
            <a:r>
              <a:rPr lang="en-US" altLang="en-US" sz="1000">
                <a:latin typeface="Arial" panose="020B0604020202020204" pitchFamily="34" charset="0"/>
                <a:cs typeface="Arial" panose="020B0604020202020204" pitchFamily="34" charset="0"/>
              </a:rPr>
              <a:t>that was created by the call to DeferResponse in the Business Operation. The second argument is an instance of the appropriate response. </a:t>
            </a:r>
            <a:br>
              <a:rPr lang="en-US" altLang="en-US" sz="1000">
                <a:latin typeface="Arial" panose="020B0604020202020204" pitchFamily="34" charset="0"/>
                <a:cs typeface="Arial" panose="020B0604020202020204" pitchFamily="34" charset="0"/>
              </a:rPr>
            </a:br>
            <a:r>
              <a:rPr lang="en-US" altLang="en-US" sz="1000">
                <a:latin typeface="Arial" panose="020B0604020202020204" pitchFamily="34" charset="0"/>
                <a:cs typeface="Arial" panose="020B0604020202020204" pitchFamily="34" charset="0"/>
              </a:rPr>
              <a:t>When the original sender of the request receives the response, the Status property of the MessageHeader is set to “Completed”.</a:t>
            </a:r>
          </a:p>
        </p:txBody>
      </p:sp>
    </p:spTree>
    <p:extLst>
      <p:ext uri="{BB962C8B-B14F-4D97-AF65-F5344CB8AC3E}">
        <p14:creationId xmlns:p14="http://schemas.microsoft.com/office/powerpoint/2010/main" val="1331128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9B374E6-D3E5-4CE6-A95A-AA4FBBB2AA31}"/>
              </a:ext>
            </a:extLst>
          </p:cNvPr>
          <p:cNvSpPr>
            <a:spLocks noGrp="1" noRot="1" noChangeAspect="1" noChangeArrowheads="1" noTextEdit="1"/>
          </p:cNvSpPr>
          <p:nvPr>
            <p:ph type="sldImg"/>
          </p:nvPr>
        </p:nvSpPr>
        <p:spPr>
          <a:ln/>
        </p:spPr>
      </p:sp>
      <p:sp>
        <p:nvSpPr>
          <p:cNvPr id="43011" name="Notes Placeholder 2">
            <a:extLst>
              <a:ext uri="{FF2B5EF4-FFF2-40B4-BE49-F238E27FC236}">
                <a16:creationId xmlns:a16="http://schemas.microsoft.com/office/drawing/2014/main" id="{06B71A10-64E5-4C35-BDF4-592508320CF6}"/>
              </a:ext>
            </a:extLst>
          </p:cNvPr>
          <p:cNvSpPr>
            <a:spLocks noGrp="1" noChangeArrowheads="1"/>
          </p:cNvSpPr>
          <p:nvPr>
            <p:ph type="body" idx="1"/>
          </p:nvPr>
        </p:nvSpPr>
        <p:spPr>
          <a:noFill/>
        </p:spPr>
        <p:txBody>
          <a:bodyPr/>
          <a:lstStyle/>
          <a:p>
            <a:endParaRPr lang="en-US" altLang="en-US"/>
          </a:p>
        </p:txBody>
      </p:sp>
      <p:sp>
        <p:nvSpPr>
          <p:cNvPr id="43012" name="Header Placeholder 3">
            <a:extLst>
              <a:ext uri="{FF2B5EF4-FFF2-40B4-BE49-F238E27FC236}">
                <a16:creationId xmlns:a16="http://schemas.microsoft.com/office/drawing/2014/main" id="{73E53391-74F5-4D5E-B40E-FD8053FEF502}"/>
              </a:ext>
            </a:extLst>
          </p:cNvPr>
          <p:cNvSpPr>
            <a:spLocks noGrp="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43013" name="Footer Placeholder 4">
            <a:extLst>
              <a:ext uri="{FF2B5EF4-FFF2-40B4-BE49-F238E27FC236}">
                <a16:creationId xmlns:a16="http://schemas.microsoft.com/office/drawing/2014/main" id="{E5B82E42-6A38-43DF-91CD-FABF5DA4BC89}"/>
              </a:ext>
            </a:extLst>
          </p:cNvPr>
          <p:cNvSpPr>
            <a:spLocks noGrp="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43014" name="Slide Number Placeholder 5">
            <a:extLst>
              <a:ext uri="{FF2B5EF4-FFF2-40B4-BE49-F238E27FC236}">
                <a16:creationId xmlns:a16="http://schemas.microsoft.com/office/drawing/2014/main" id="{F3739AE7-1F43-47DE-84E0-A45EF8AB3ECF}"/>
              </a:ext>
            </a:extLst>
          </p:cNvPr>
          <p:cNvSpPr>
            <a:spLocks noGrp="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07309A01-0265-4858-9441-8D93A1166FE8}" type="slidenum">
              <a:rPr kumimoji="0" lang="en-US" altLang="en-US"/>
              <a:pPr>
                <a:spcBef>
                  <a:spcPct val="0"/>
                </a:spcBef>
              </a:pPr>
              <a:t>19</a:t>
            </a:fld>
            <a:endParaRPr kumimoji="0" lang="en-US" altLang="en-US"/>
          </a:p>
        </p:txBody>
      </p:sp>
    </p:spTree>
    <p:extLst>
      <p:ext uri="{BB962C8B-B14F-4D97-AF65-F5344CB8AC3E}">
        <p14:creationId xmlns:p14="http://schemas.microsoft.com/office/powerpoint/2010/main" val="163192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58F972D-B1BB-472E-9D7E-459DAA3FDC6C}"/>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8195" name="Rectangle 6">
            <a:extLst>
              <a:ext uri="{FF2B5EF4-FFF2-40B4-BE49-F238E27FC236}">
                <a16:creationId xmlns:a16="http://schemas.microsoft.com/office/drawing/2014/main" id="{E1CA39AE-171B-44ED-9D3E-E126D24F4EE9}"/>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8196" name="Rectangle 7">
            <a:extLst>
              <a:ext uri="{FF2B5EF4-FFF2-40B4-BE49-F238E27FC236}">
                <a16:creationId xmlns:a16="http://schemas.microsoft.com/office/drawing/2014/main" id="{69955B76-B0C8-4340-82D0-5DD1135CD698}"/>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689A574D-135D-4C2E-BD3E-91CEBFA4C1EE}" type="slidenum">
              <a:rPr kumimoji="0" lang="en-US" altLang="en-US"/>
              <a:pPr>
                <a:spcBef>
                  <a:spcPct val="0"/>
                </a:spcBef>
              </a:pPr>
              <a:t>2</a:t>
            </a:fld>
            <a:endParaRPr kumimoji="0" lang="en-US" altLang="en-US"/>
          </a:p>
        </p:txBody>
      </p:sp>
      <p:sp>
        <p:nvSpPr>
          <p:cNvPr id="8197" name="Rectangle 2">
            <a:extLst>
              <a:ext uri="{FF2B5EF4-FFF2-40B4-BE49-F238E27FC236}">
                <a16:creationId xmlns:a16="http://schemas.microsoft.com/office/drawing/2014/main" id="{764CF316-B84D-4F6A-A021-22A3E2D001C2}"/>
              </a:ext>
            </a:extLst>
          </p:cNvPr>
          <p:cNvSpPr>
            <a:spLocks noGrp="1" noRot="1" noChangeAspect="1" noChangeArrowheads="1" noTextEdit="1"/>
          </p:cNvSpPr>
          <p:nvPr>
            <p:ph type="sldImg"/>
          </p:nvPr>
        </p:nvSpPr>
        <p:spPr>
          <a:ln/>
        </p:spPr>
      </p:sp>
      <p:sp>
        <p:nvSpPr>
          <p:cNvPr id="8198" name="Rectangle 3">
            <a:extLst>
              <a:ext uri="{FF2B5EF4-FFF2-40B4-BE49-F238E27FC236}">
                <a16:creationId xmlns:a16="http://schemas.microsoft.com/office/drawing/2014/main" id="{6A892F6E-CBB0-4056-A111-EE49CC0AD73C}"/>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763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1F9FB91-7940-4979-88EC-22CDEB847A8D}"/>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10243" name="Rectangle 6">
            <a:extLst>
              <a:ext uri="{FF2B5EF4-FFF2-40B4-BE49-F238E27FC236}">
                <a16:creationId xmlns:a16="http://schemas.microsoft.com/office/drawing/2014/main" id="{E06CB4B8-17A4-4FC6-BCC3-08F300054A40}"/>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10244" name="Rectangle 7">
            <a:extLst>
              <a:ext uri="{FF2B5EF4-FFF2-40B4-BE49-F238E27FC236}">
                <a16:creationId xmlns:a16="http://schemas.microsoft.com/office/drawing/2014/main" id="{E1206D05-753C-4B45-8A1F-37E3280CE3FE}"/>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C8AF40E4-828B-4460-8821-EA6E5EABBED1}" type="slidenum">
              <a:rPr kumimoji="0" lang="en-US" altLang="en-US"/>
              <a:pPr>
                <a:spcBef>
                  <a:spcPct val="0"/>
                </a:spcBef>
              </a:pPr>
              <a:t>3</a:t>
            </a:fld>
            <a:endParaRPr kumimoji="0" lang="en-US" altLang="en-US"/>
          </a:p>
        </p:txBody>
      </p:sp>
      <p:sp>
        <p:nvSpPr>
          <p:cNvPr id="10245" name="Rectangle 2">
            <a:extLst>
              <a:ext uri="{FF2B5EF4-FFF2-40B4-BE49-F238E27FC236}">
                <a16:creationId xmlns:a16="http://schemas.microsoft.com/office/drawing/2014/main" id="{E37F782C-0AEC-4989-8FE6-9B658FA198AC}"/>
              </a:ext>
            </a:extLst>
          </p:cNvPr>
          <p:cNvSpPr>
            <a:spLocks noGrp="1" noRot="1" noChangeAspect="1" noChangeArrowheads="1" noTextEdit="1"/>
          </p:cNvSpPr>
          <p:nvPr>
            <p:ph type="sldImg"/>
          </p:nvPr>
        </p:nvSpPr>
        <p:spPr>
          <a:ln/>
        </p:spPr>
      </p:sp>
      <p:sp>
        <p:nvSpPr>
          <p:cNvPr id="10246" name="Rectangle 3">
            <a:extLst>
              <a:ext uri="{FF2B5EF4-FFF2-40B4-BE49-F238E27FC236}">
                <a16:creationId xmlns:a16="http://schemas.microsoft.com/office/drawing/2014/main" id="{BA4990E6-BF36-452B-9F91-23524118E560}"/>
              </a:ext>
            </a:extLst>
          </p:cNvPr>
          <p:cNvSpPr>
            <a:spLocks noGrp="1" noChangeArrowheads="1"/>
          </p:cNvSpPr>
          <p:nvPr>
            <p:ph type="body" idx="1"/>
          </p:nvPr>
        </p:nvSpPr>
        <p:spPr>
          <a:noFill/>
        </p:spPr>
        <p:txBody>
          <a:bodyPr/>
          <a:lstStyle/>
          <a:p>
            <a:pPr>
              <a:buFontTx/>
              <a:buChar char="•"/>
            </a:pPr>
            <a:r>
              <a:rPr lang="en-US" altLang="en-US" sz="1000">
                <a:latin typeface="Arial" panose="020B0604020202020204" pitchFamily="34" charset="0"/>
                <a:cs typeface="Arial" panose="020B0604020202020204" pitchFamily="34" charset="0"/>
              </a:rPr>
              <a:t>Workflow makes it possible to incorporate human interaction into automated Business Processes. </a:t>
            </a:r>
          </a:p>
          <a:p>
            <a:pPr marL="457200" lvl="1" indent="0">
              <a:buFontTx/>
              <a:buChar char="•"/>
            </a:pPr>
            <a:r>
              <a:rPr lang="zh-CN" altLang="en-US" sz="1000">
                <a:latin typeface="Arial" panose="020B0604020202020204" pitchFamily="34" charset="0"/>
                <a:cs typeface="Arial" panose="020B0604020202020204" pitchFamily="34" charset="0"/>
              </a:rPr>
              <a:t>典型的</a:t>
            </a:r>
            <a:r>
              <a:rPr lang="en-US" altLang="zh-CN" sz="1000">
                <a:latin typeface="Arial" panose="020B0604020202020204" pitchFamily="34" charset="0"/>
                <a:cs typeface="Arial" panose="020B0604020202020204" pitchFamily="34" charset="0"/>
              </a:rPr>
              <a:t>workflow</a:t>
            </a:r>
            <a:r>
              <a:rPr lang="zh-CN" altLang="en-US" sz="1000">
                <a:latin typeface="Arial" panose="020B0604020202020204" pitchFamily="34" charset="0"/>
                <a:cs typeface="Arial" panose="020B0604020202020204" pitchFamily="34" charset="0"/>
              </a:rPr>
              <a:t>应用包括</a:t>
            </a:r>
            <a:r>
              <a:rPr lang="en-US" altLang="en-US" sz="1000">
                <a:latin typeface="Arial" panose="020B0604020202020204" pitchFamily="34" charset="0"/>
                <a:cs typeface="Arial" panose="020B0604020202020204" pitchFamily="34" charset="0"/>
              </a:rPr>
              <a:t>order entry, order fulfillment, contract approval and help desk activities.</a:t>
            </a:r>
            <a:r>
              <a:rPr lang="en-US" altLang="en-US" sz="1000">
                <a:latin typeface="Arial" panose="020B0604020202020204" pitchFamily="34" charset="0"/>
              </a:rPr>
              <a:t> </a:t>
            </a:r>
          </a:p>
          <a:p>
            <a:pPr>
              <a:buFontTx/>
              <a:buChar char="•"/>
            </a:pPr>
            <a:r>
              <a:rPr lang="en-US" altLang="en-US" sz="1000">
                <a:latin typeface="Arial" panose="020B0604020202020204" pitchFamily="34" charset="0"/>
              </a:rPr>
              <a:t>Workflow is </a:t>
            </a:r>
            <a:r>
              <a:rPr lang="zh-CN" altLang="en-US" sz="1000">
                <a:latin typeface="Arial" panose="020B0604020202020204" pitchFamily="34" charset="0"/>
              </a:rPr>
              <a:t>有人机交互的</a:t>
            </a:r>
            <a:r>
              <a:rPr lang="en-US" altLang="zh-CN" sz="1000">
                <a:latin typeface="Arial" panose="020B0604020202020204" pitchFamily="34" charset="0"/>
              </a:rPr>
              <a:t>BO</a:t>
            </a:r>
            <a:endParaRPr lang="en-US" altLang="en-US" sz="1000">
              <a:latin typeface="Arial" panose="020B0604020202020204" pitchFamily="34" charset="0"/>
            </a:endParaRPr>
          </a:p>
          <a:p>
            <a:pPr>
              <a:buFontTx/>
              <a:buChar char="•"/>
            </a:pPr>
            <a:r>
              <a:rPr lang="en-US" altLang="en-US" sz="1000" i="1">
                <a:latin typeface="Arial" panose="020B0604020202020204" pitchFamily="34" charset="0"/>
                <a:cs typeface="Arial" panose="020B0604020202020204" pitchFamily="34" charset="0"/>
              </a:rPr>
              <a:t>Using Workflow with Ensemble</a:t>
            </a:r>
            <a:r>
              <a:rPr lang="zh-CN" altLang="en-US" sz="1000" i="1">
                <a:latin typeface="Arial" panose="020B0604020202020204" pitchFamily="34" charset="0"/>
              </a:rPr>
              <a:t>文档？？改成</a:t>
            </a:r>
            <a:r>
              <a:rPr lang="en-US" altLang="zh-CN" sz="1000" i="1">
                <a:latin typeface="Arial" panose="020B0604020202020204" pitchFamily="34" charset="0"/>
              </a:rPr>
              <a:t>define workflow</a:t>
            </a:r>
          </a:p>
        </p:txBody>
      </p:sp>
    </p:spTree>
    <p:extLst>
      <p:ext uri="{BB962C8B-B14F-4D97-AF65-F5344CB8AC3E}">
        <p14:creationId xmlns:p14="http://schemas.microsoft.com/office/powerpoint/2010/main" val="67346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90006D5-B9C1-476F-AAC0-4FA0C25B7D23}"/>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12291" name="Rectangle 6">
            <a:extLst>
              <a:ext uri="{FF2B5EF4-FFF2-40B4-BE49-F238E27FC236}">
                <a16:creationId xmlns:a16="http://schemas.microsoft.com/office/drawing/2014/main" id="{7193E2DB-CECC-4931-B5A4-841737B1B069}"/>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12292" name="Rectangle 7">
            <a:extLst>
              <a:ext uri="{FF2B5EF4-FFF2-40B4-BE49-F238E27FC236}">
                <a16:creationId xmlns:a16="http://schemas.microsoft.com/office/drawing/2014/main" id="{537AD30F-6FEF-4E2C-909B-F7F58DD17F09}"/>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82AFF039-C895-4F9C-9CEE-4A0AB807C7CA}" type="slidenum">
              <a:rPr kumimoji="0" lang="en-US" altLang="en-US"/>
              <a:pPr>
                <a:spcBef>
                  <a:spcPct val="0"/>
                </a:spcBef>
              </a:pPr>
              <a:t>4</a:t>
            </a:fld>
            <a:endParaRPr kumimoji="0" lang="en-US" altLang="en-US"/>
          </a:p>
        </p:txBody>
      </p:sp>
      <p:sp>
        <p:nvSpPr>
          <p:cNvPr id="12293" name="Rectangle 2">
            <a:extLst>
              <a:ext uri="{FF2B5EF4-FFF2-40B4-BE49-F238E27FC236}">
                <a16:creationId xmlns:a16="http://schemas.microsoft.com/office/drawing/2014/main" id="{0ED98E34-5865-41C2-A395-6A539F78C317}"/>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E05060AE-7EAF-4538-8E32-D3559A4DC13F}"/>
              </a:ext>
            </a:extLst>
          </p:cNvPr>
          <p:cNvSpPr>
            <a:spLocks noGrp="1" noChangeArrowheads="1"/>
          </p:cNvSpPr>
          <p:nvPr>
            <p:ph type="body" idx="1"/>
          </p:nvPr>
        </p:nvSpPr>
        <p:spPr>
          <a:noFill/>
        </p:spPr>
        <p:txBody>
          <a:bodyPr/>
          <a:lstStyle/>
          <a:p>
            <a:pPr>
              <a:buFontTx/>
              <a:buChar char="•"/>
            </a:pPr>
            <a:r>
              <a:rPr lang="en-US" altLang="en-US" sz="1000">
                <a:latin typeface="Arial" panose="020B0604020202020204" pitchFamily="34" charset="0"/>
                <a:cs typeface="Arial" panose="020B0604020202020204" pitchFamily="34" charset="0"/>
              </a:rPr>
              <a:t>A workflow task is an item assigned to a user</a:t>
            </a:r>
            <a:r>
              <a:rPr lang="zh-CN" altLang="en-US" sz="1000">
                <a:latin typeface="Arial" panose="020B0604020202020204" pitchFamily="34" charset="0"/>
                <a:cs typeface="Arial" panose="020B0604020202020204" pitchFamily="34" charset="0"/>
              </a:rPr>
              <a:t>要求人完成这个任务，</a:t>
            </a:r>
            <a:r>
              <a:rPr lang="en-US" altLang="zh-CN" sz="1000">
                <a:latin typeface="Arial" panose="020B0604020202020204" pitchFamily="34" charset="0"/>
                <a:cs typeface="Arial" panose="020B0604020202020204" pitchFamily="34" charset="0"/>
              </a:rPr>
              <a:t> </a:t>
            </a:r>
            <a:r>
              <a:rPr lang="zh-CN" altLang="en-US" sz="1000">
                <a:latin typeface="Arial" panose="020B0604020202020204" pitchFamily="34" charset="0"/>
                <a:cs typeface="Arial" panose="020B0604020202020204" pitchFamily="34" charset="0"/>
              </a:rPr>
              <a:t>例如打电话，</a:t>
            </a:r>
            <a:r>
              <a:rPr lang="en-US" altLang="zh-CN" sz="1000">
                <a:latin typeface="Arial" panose="020B0604020202020204" pitchFamily="34" charset="0"/>
                <a:cs typeface="Arial" panose="020B0604020202020204" pitchFamily="34" charset="0"/>
              </a:rPr>
              <a:t> </a:t>
            </a:r>
            <a:r>
              <a:rPr lang="zh-CN" altLang="en-US" sz="1000">
                <a:latin typeface="Arial" panose="020B0604020202020204" pitchFamily="34" charset="0"/>
                <a:cs typeface="Arial" panose="020B0604020202020204" pitchFamily="34" charset="0"/>
              </a:rPr>
              <a:t>修计算机，查报账。。</a:t>
            </a:r>
            <a:endParaRPr lang="en-US" altLang="en-US" sz="1000">
              <a:latin typeface="Arial" panose="020B0604020202020204" pitchFamily="34" charset="0"/>
              <a:cs typeface="Arial" panose="020B0604020202020204" pitchFamily="34" charset="0"/>
            </a:endParaRPr>
          </a:p>
          <a:p>
            <a:pPr>
              <a:buFontTx/>
              <a:buChar char="•"/>
            </a:pPr>
            <a:r>
              <a:rPr lang="en-US" altLang="en-US" sz="1000">
                <a:latin typeface="Arial" panose="020B0604020202020204" pitchFamily="34" charset="0"/>
                <a:cs typeface="Arial" panose="020B0604020202020204" pitchFamily="34" charset="0"/>
              </a:rPr>
              <a:t>Workflow and workflow tasks can be managed from Ensemble</a:t>
            </a:r>
            <a:r>
              <a:rPr lang="en-US" altLang="en-US" sz="1000">
                <a:latin typeface="Arial" panose="020B0604020202020204" pitchFamily="34" charset="0"/>
                <a:cs typeface="Arial" panose="020B0604020202020204" pitchFamily="34" charset="0"/>
                <a:sym typeface="Wingdings 3" panose="05040102010807070707" pitchFamily="18" charset="2"/>
              </a:rPr>
              <a:t>ManageWorkflow. </a:t>
            </a:r>
          </a:p>
          <a:p>
            <a:pPr>
              <a:buFontTx/>
              <a:buChar char="•"/>
            </a:pPr>
            <a:r>
              <a:rPr lang="en-US" altLang="en-US" sz="1000">
                <a:latin typeface="Arial" panose="020B0604020202020204" pitchFamily="34" charset="0"/>
                <a:cs typeface="Arial" panose="020B0604020202020204" pitchFamily="34" charset="0"/>
              </a:rPr>
              <a:t>The Workflow Inbox provides an interface for reviewing, assigning, completing and auditing tasks. </a:t>
            </a:r>
          </a:p>
          <a:p>
            <a:pPr marL="457200" lvl="1" indent="0">
              <a:buFontTx/>
              <a:buChar char="•"/>
            </a:pPr>
            <a:r>
              <a:rPr lang="en-US" altLang="en-US" sz="1000">
                <a:latin typeface="Arial" panose="020B0604020202020204" pitchFamily="34" charset="0"/>
                <a:cs typeface="Arial" panose="020B0604020202020204" pitchFamily="34" charset="0"/>
              </a:rPr>
              <a:t>The Workflow Inbox is reached from DeepSee</a:t>
            </a:r>
            <a:r>
              <a:rPr lang="en-US" altLang="en-US" sz="1000">
                <a:latin typeface="Arial" panose="020B0604020202020204" pitchFamily="34" charset="0"/>
                <a:cs typeface="Arial" panose="020B0604020202020204" pitchFamily="34" charset="0"/>
                <a:sym typeface="Wingdings 3" panose="05040102010807070707" pitchFamily="18" charset="2"/>
              </a:rPr>
              <a:t>User PortalWorkflow Inbox</a:t>
            </a:r>
            <a:r>
              <a:rPr lang="en-US" altLang="en-US" sz="1000">
                <a:latin typeface="Arial" panose="020B0604020202020204" pitchFamily="34" charset="0"/>
                <a:cs typeface="Arial" panose="020B0604020202020204" pitchFamily="34" charset="0"/>
              </a:rPr>
              <a:t>. </a:t>
            </a:r>
          </a:p>
          <a:p>
            <a:endParaRPr lang="en-US" altLang="en-US"/>
          </a:p>
        </p:txBody>
      </p:sp>
    </p:spTree>
    <p:extLst>
      <p:ext uri="{BB962C8B-B14F-4D97-AF65-F5344CB8AC3E}">
        <p14:creationId xmlns:p14="http://schemas.microsoft.com/office/powerpoint/2010/main" val="255423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99AC710-1161-463D-94AD-DB08696211FC}"/>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14339" name="Rectangle 6">
            <a:extLst>
              <a:ext uri="{FF2B5EF4-FFF2-40B4-BE49-F238E27FC236}">
                <a16:creationId xmlns:a16="http://schemas.microsoft.com/office/drawing/2014/main" id="{60D2803B-4461-4F3E-B176-F57C50E14733}"/>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14340" name="Rectangle 7">
            <a:extLst>
              <a:ext uri="{FF2B5EF4-FFF2-40B4-BE49-F238E27FC236}">
                <a16:creationId xmlns:a16="http://schemas.microsoft.com/office/drawing/2014/main" id="{9C19BE96-96AB-4FC4-B085-AF2028612228}"/>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65805E93-1531-400B-8F58-78A6CA8EDEAD}" type="slidenum">
              <a:rPr kumimoji="0" lang="en-US" altLang="en-US"/>
              <a:pPr>
                <a:spcBef>
                  <a:spcPct val="0"/>
                </a:spcBef>
              </a:pPr>
              <a:t>5</a:t>
            </a:fld>
            <a:endParaRPr kumimoji="0" lang="en-US" altLang="en-US"/>
          </a:p>
        </p:txBody>
      </p:sp>
      <p:sp>
        <p:nvSpPr>
          <p:cNvPr id="14341" name="Rectangle 2">
            <a:extLst>
              <a:ext uri="{FF2B5EF4-FFF2-40B4-BE49-F238E27FC236}">
                <a16:creationId xmlns:a16="http://schemas.microsoft.com/office/drawing/2014/main" id="{1A23A8BC-D481-494C-95B6-2D7EA8FA5EDF}"/>
              </a:ext>
            </a:extLst>
          </p:cNvPr>
          <p:cNvSpPr>
            <a:spLocks noGrp="1" noRot="1" noChangeAspect="1" noChangeArrowheads="1" noTextEdit="1"/>
          </p:cNvSpPr>
          <p:nvPr>
            <p:ph type="sldImg"/>
          </p:nvPr>
        </p:nvSpPr>
        <p:spPr>
          <a:ln/>
        </p:spPr>
      </p:sp>
      <p:sp>
        <p:nvSpPr>
          <p:cNvPr id="14342" name="Rectangle 3">
            <a:extLst>
              <a:ext uri="{FF2B5EF4-FFF2-40B4-BE49-F238E27FC236}">
                <a16:creationId xmlns:a16="http://schemas.microsoft.com/office/drawing/2014/main" id="{4F5E8551-9B9F-4832-893F-9476D92654F0}"/>
              </a:ext>
            </a:extLst>
          </p:cNvPr>
          <p:cNvSpPr>
            <a:spLocks noGrp="1" noChangeArrowheads="1"/>
          </p:cNvSpPr>
          <p:nvPr>
            <p:ph type="body" idx="1"/>
          </p:nvPr>
        </p:nvSpPr>
        <p:spPr>
          <a:noFill/>
        </p:spPr>
        <p:txBody>
          <a:bodyPr/>
          <a:lstStyle/>
          <a:p>
            <a:pPr>
              <a:buFontTx/>
              <a:buChar char="•"/>
            </a:pPr>
            <a:r>
              <a:rPr lang="en-US" altLang="en-US" sz="1000">
                <a:latin typeface="Arial" panose="020B0604020202020204" pitchFamily="34" charset="0"/>
                <a:cs typeface="Arial" panose="020B0604020202020204" pitchFamily="34" charset="0"/>
              </a:rPr>
              <a:t>A task is assigned to a user with an appropriate role. </a:t>
            </a:r>
          </a:p>
          <a:p>
            <a:pPr marL="457200" lvl="1" indent="0">
              <a:buFontTx/>
              <a:buChar char="•"/>
            </a:pPr>
            <a:r>
              <a:rPr lang="en-US" altLang="en-US" sz="1000">
                <a:latin typeface="Arial" panose="020B0604020202020204" pitchFamily="34" charset="0"/>
                <a:cs typeface="Arial" panose="020B0604020202020204" pitchFamily="34" charset="0"/>
              </a:rPr>
              <a:t>A task is associated with only one role, but a user may have multiple roles. This allows a user to work on a variety of tasks, if necessary.</a:t>
            </a:r>
          </a:p>
          <a:p>
            <a:pPr>
              <a:buFontTx/>
              <a:buChar char="•"/>
            </a:pPr>
            <a:r>
              <a:rPr lang="en-US" altLang="en-US" sz="1000">
                <a:latin typeface="Arial" panose="020B0604020202020204" pitchFamily="34" charset="0"/>
                <a:cs typeface="Arial" panose="020B0604020202020204" pitchFamily="34" charset="0"/>
              </a:rPr>
              <a:t>The Ensemble workflow engine automates the distribution of tasks among users. Tasks are distributed automatically according to a predefined strategy.</a:t>
            </a:r>
          </a:p>
          <a:p>
            <a:pPr marL="457200" lvl="1" indent="0">
              <a:buFontTx/>
              <a:buChar char="•"/>
            </a:pPr>
            <a:r>
              <a:rPr lang="en-US" altLang="en-US" sz="1000">
                <a:latin typeface="Arial" panose="020B0604020202020204" pitchFamily="34" charset="0"/>
                <a:cs typeface="Arial" panose="020B0604020202020204" pitchFamily="34" charset="0"/>
              </a:rPr>
              <a:t>Ensemble provides a variety of distribution strategies, such as assignment by job title and assignment by current user workload. </a:t>
            </a:r>
          </a:p>
          <a:p>
            <a:pPr marL="457200" lvl="1" indent="0">
              <a:buFontTx/>
              <a:buChar char="•"/>
            </a:pPr>
            <a:r>
              <a:rPr lang="en-US" altLang="en-US" sz="1000">
                <a:latin typeface="Arial" panose="020B0604020202020204" pitchFamily="34" charset="0"/>
                <a:cs typeface="Arial" panose="020B0604020202020204" pitchFamily="34" charset="0"/>
              </a:rPr>
              <a:t>Custom task distribution strategies can also be created.</a:t>
            </a:r>
          </a:p>
          <a:p>
            <a:pPr>
              <a:buFontTx/>
              <a:buChar char="•"/>
            </a:pPr>
            <a:r>
              <a:rPr lang="en-US" altLang="en-US" sz="1000">
                <a:latin typeface="Arial" panose="020B0604020202020204" pitchFamily="34" charset="0"/>
                <a:cs typeface="Arial" panose="020B0604020202020204" pitchFamily="34" charset="0"/>
              </a:rPr>
              <a:t>Using the Workflow Inbox, a user can accept a task, add comments to a task, relinquish a task and a variety of other activities.</a:t>
            </a:r>
          </a:p>
          <a:p>
            <a:endParaRPr lang="en-US" altLang="en-US" sz="1000">
              <a:latin typeface="Arial" panose="020B0604020202020204" pitchFamily="34" charset="0"/>
              <a:cs typeface="Arial" panose="020B0604020202020204" pitchFamily="34" charset="0"/>
            </a:endParaRPr>
          </a:p>
          <a:p>
            <a:endParaRPr lang="en-US" altLang="en-US"/>
          </a:p>
        </p:txBody>
      </p:sp>
    </p:spTree>
    <p:extLst>
      <p:ext uri="{BB962C8B-B14F-4D97-AF65-F5344CB8AC3E}">
        <p14:creationId xmlns:p14="http://schemas.microsoft.com/office/powerpoint/2010/main" val="418096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EA88A0C-9FE2-47CF-9C7D-330149DB951E}"/>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16387" name="Rectangle 6">
            <a:extLst>
              <a:ext uri="{FF2B5EF4-FFF2-40B4-BE49-F238E27FC236}">
                <a16:creationId xmlns:a16="http://schemas.microsoft.com/office/drawing/2014/main" id="{E0EA3BE6-E7FD-42A1-AA8A-2B1710C8D3A2}"/>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16388" name="Rectangle 7">
            <a:extLst>
              <a:ext uri="{FF2B5EF4-FFF2-40B4-BE49-F238E27FC236}">
                <a16:creationId xmlns:a16="http://schemas.microsoft.com/office/drawing/2014/main" id="{EC7F5AC7-1BDB-49F2-8755-FB612D4F97CA}"/>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DCD55AFF-CA6B-4139-850B-D9DAF36796DA}" type="slidenum">
              <a:rPr kumimoji="0" lang="en-US" altLang="en-US"/>
              <a:pPr>
                <a:spcBef>
                  <a:spcPct val="0"/>
                </a:spcBef>
              </a:pPr>
              <a:t>6</a:t>
            </a:fld>
            <a:endParaRPr kumimoji="0" lang="en-US" altLang="en-US"/>
          </a:p>
        </p:txBody>
      </p:sp>
      <p:sp>
        <p:nvSpPr>
          <p:cNvPr id="16389" name="Rectangle 1026">
            <a:extLst>
              <a:ext uri="{FF2B5EF4-FFF2-40B4-BE49-F238E27FC236}">
                <a16:creationId xmlns:a16="http://schemas.microsoft.com/office/drawing/2014/main" id="{790A5980-26D2-4637-8122-1B21F0C8D0B9}"/>
              </a:ext>
            </a:extLst>
          </p:cNvPr>
          <p:cNvSpPr>
            <a:spLocks noGrp="1" noRot="1" noChangeAspect="1" noChangeArrowheads="1" noTextEdit="1"/>
          </p:cNvSpPr>
          <p:nvPr>
            <p:ph type="sldImg"/>
          </p:nvPr>
        </p:nvSpPr>
        <p:spPr>
          <a:solidFill>
            <a:srgbClr val="FFFFFF"/>
          </a:solidFill>
          <a:ln/>
        </p:spPr>
      </p:sp>
      <p:sp>
        <p:nvSpPr>
          <p:cNvPr id="16390" name="Rectangle 1027">
            <a:extLst>
              <a:ext uri="{FF2B5EF4-FFF2-40B4-BE49-F238E27FC236}">
                <a16:creationId xmlns:a16="http://schemas.microsoft.com/office/drawing/2014/main" id="{71D39D4B-9BB8-4EB2-B202-42DAF76CE0A1}"/>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4527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CC38FF9-E0F9-43C9-AFA9-631689A50B1C}"/>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18435" name="Rectangle 6">
            <a:extLst>
              <a:ext uri="{FF2B5EF4-FFF2-40B4-BE49-F238E27FC236}">
                <a16:creationId xmlns:a16="http://schemas.microsoft.com/office/drawing/2014/main" id="{122A54F4-8286-4ACB-ADA2-F420018925A9}"/>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18436" name="Rectangle 7">
            <a:extLst>
              <a:ext uri="{FF2B5EF4-FFF2-40B4-BE49-F238E27FC236}">
                <a16:creationId xmlns:a16="http://schemas.microsoft.com/office/drawing/2014/main" id="{DDA0D638-2B0B-4D46-A847-14404A2C3A65}"/>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6014B023-8645-40AA-839D-6FD4DFE2E843}" type="slidenum">
              <a:rPr kumimoji="0" lang="en-US" altLang="en-US"/>
              <a:pPr>
                <a:spcBef>
                  <a:spcPct val="0"/>
                </a:spcBef>
              </a:pPr>
              <a:t>7</a:t>
            </a:fld>
            <a:endParaRPr kumimoji="0" lang="en-US" altLang="en-US"/>
          </a:p>
        </p:txBody>
      </p:sp>
      <p:sp>
        <p:nvSpPr>
          <p:cNvPr id="18437" name="Rectangle 2">
            <a:extLst>
              <a:ext uri="{FF2B5EF4-FFF2-40B4-BE49-F238E27FC236}">
                <a16:creationId xmlns:a16="http://schemas.microsoft.com/office/drawing/2014/main" id="{EC23E441-EFF4-4584-8C3B-08554A63D312}"/>
              </a:ext>
            </a:extLst>
          </p:cNvPr>
          <p:cNvSpPr>
            <a:spLocks noGrp="1" noRot="1" noChangeAspect="1" noChangeArrowheads="1" noTextEdit="1"/>
          </p:cNvSpPr>
          <p:nvPr>
            <p:ph type="sldImg"/>
          </p:nvPr>
        </p:nvSpPr>
        <p:spPr>
          <a:ln/>
        </p:spPr>
      </p:sp>
      <p:sp>
        <p:nvSpPr>
          <p:cNvPr id="18438" name="Rectangle 3">
            <a:extLst>
              <a:ext uri="{FF2B5EF4-FFF2-40B4-BE49-F238E27FC236}">
                <a16:creationId xmlns:a16="http://schemas.microsoft.com/office/drawing/2014/main" id="{BC1313F3-657E-4026-ACAA-76F29B5EDEB7}"/>
              </a:ext>
            </a:extLst>
          </p:cNvPr>
          <p:cNvSpPr>
            <a:spLocks noGrp="1" noChangeArrowheads="1"/>
          </p:cNvSpPr>
          <p:nvPr>
            <p:ph type="body" idx="1"/>
          </p:nvPr>
        </p:nvSpPr>
        <p:spPr>
          <a:noFill/>
        </p:spPr>
        <p:txBody>
          <a:bodyPr/>
          <a:lstStyle/>
          <a:p>
            <a:pPr>
              <a:buFontTx/>
              <a:buChar char="•"/>
            </a:pPr>
            <a:r>
              <a:rPr lang="en-US" altLang="en-US" sz="1000" i="1">
                <a:latin typeface="Arial" panose="020B0604020202020204" pitchFamily="34" charset="0"/>
                <a:cs typeface="Arial" panose="020B0604020202020204" pitchFamily="34" charset="0"/>
              </a:rPr>
              <a:t>Defining Workflows </a:t>
            </a:r>
            <a:r>
              <a:rPr lang="en-US" altLang="en-US" sz="1000">
                <a:latin typeface="Arial" panose="020B0604020202020204" pitchFamily="34" charset="0"/>
                <a:cs typeface="Arial" panose="020B0604020202020204" pitchFamily="34" charset="0"/>
              </a:rPr>
              <a:t>provides further details about the specific steps necessary for adding workflow to a Production.</a:t>
            </a:r>
            <a:endParaRPr lang="en-US" altLang="en-US" sz="1000">
              <a:latin typeface="Arial" panose="020B0604020202020204" pitchFamily="34" charset="0"/>
              <a:cs typeface="Arial" panose="020B0604020202020204" pitchFamily="34" charset="0"/>
              <a:sym typeface="Wingdings 3" panose="05040102010807070707" pitchFamily="18" charset="2"/>
            </a:endParaRPr>
          </a:p>
          <a:p>
            <a:pPr>
              <a:buFontTx/>
              <a:buChar char="•"/>
            </a:pPr>
            <a:endParaRPr lang="en-US" alt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05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405AEFE-CADD-4928-98A7-4903A1314414}"/>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20483" name="Rectangle 6">
            <a:extLst>
              <a:ext uri="{FF2B5EF4-FFF2-40B4-BE49-F238E27FC236}">
                <a16:creationId xmlns:a16="http://schemas.microsoft.com/office/drawing/2014/main" id="{A95C5563-558D-48A0-B717-DA2DE684A08C}"/>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20484" name="Rectangle 7">
            <a:extLst>
              <a:ext uri="{FF2B5EF4-FFF2-40B4-BE49-F238E27FC236}">
                <a16:creationId xmlns:a16="http://schemas.microsoft.com/office/drawing/2014/main" id="{175C1035-5528-4168-A0BF-1029005B43B1}"/>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4111C6FA-F8E8-473A-96C0-5E19C94B1BB7}" type="slidenum">
              <a:rPr kumimoji="0" lang="en-US" altLang="en-US"/>
              <a:pPr>
                <a:spcBef>
                  <a:spcPct val="0"/>
                </a:spcBef>
              </a:pPr>
              <a:t>8</a:t>
            </a:fld>
            <a:endParaRPr kumimoji="0" lang="en-US" altLang="en-US"/>
          </a:p>
        </p:txBody>
      </p:sp>
      <p:sp>
        <p:nvSpPr>
          <p:cNvPr id="20485" name="Rectangle 2">
            <a:extLst>
              <a:ext uri="{FF2B5EF4-FFF2-40B4-BE49-F238E27FC236}">
                <a16:creationId xmlns:a16="http://schemas.microsoft.com/office/drawing/2014/main" id="{8BBC88A4-17E2-4266-A967-2C3CEC56665B}"/>
              </a:ext>
            </a:extLst>
          </p:cNvPr>
          <p:cNvSpPr>
            <a:spLocks noGrp="1" noRot="1" noChangeAspect="1" noChangeArrowheads="1" noTextEdit="1"/>
          </p:cNvSpPr>
          <p:nvPr>
            <p:ph type="sldImg"/>
          </p:nvPr>
        </p:nvSpPr>
        <p:spPr>
          <a:ln/>
        </p:spPr>
      </p:sp>
      <p:sp>
        <p:nvSpPr>
          <p:cNvPr id="20486" name="Rectangle 3">
            <a:extLst>
              <a:ext uri="{FF2B5EF4-FFF2-40B4-BE49-F238E27FC236}">
                <a16:creationId xmlns:a16="http://schemas.microsoft.com/office/drawing/2014/main" id="{03B7AD14-53C0-4AA8-8039-143E8D5484E3}"/>
              </a:ext>
            </a:extLst>
          </p:cNvPr>
          <p:cNvSpPr>
            <a:spLocks noGrp="1" noChangeArrowheads="1"/>
          </p:cNvSpPr>
          <p:nvPr>
            <p:ph type="body" idx="1"/>
          </p:nvPr>
        </p:nvSpPr>
        <p:spPr>
          <a:noFill/>
        </p:spPr>
        <p:txBody>
          <a:bodyPr/>
          <a:lstStyle/>
          <a:p>
            <a:pPr>
              <a:buFontTx/>
              <a:buChar char="•"/>
            </a:pPr>
            <a:r>
              <a:rPr lang="en-US" altLang="en-US" sz="1000">
                <a:latin typeface="Arial" panose="020B0604020202020204" pitchFamily="34" charset="0"/>
                <a:cs typeface="Arial" panose="020B0604020202020204" pitchFamily="34" charset="0"/>
              </a:rPr>
              <a:t>To create a role:</a:t>
            </a:r>
            <a:br>
              <a:rPr lang="en-US" altLang="en-US" sz="1000">
                <a:latin typeface="Arial" panose="020B0604020202020204" pitchFamily="34" charset="0"/>
                <a:cs typeface="Arial" panose="020B0604020202020204" pitchFamily="34" charset="0"/>
              </a:rPr>
            </a:br>
            <a:r>
              <a:rPr lang="en-US" altLang="en-US" sz="1000">
                <a:latin typeface="Arial" panose="020B0604020202020204" pitchFamily="34" charset="0"/>
                <a:cs typeface="Arial" panose="020B0604020202020204" pitchFamily="34" charset="0"/>
              </a:rPr>
              <a:t>Ensemble </a:t>
            </a:r>
            <a:r>
              <a:rPr lang="en-US" altLang="en-US" sz="1000">
                <a:latin typeface="Arial" panose="020B0604020202020204" pitchFamily="34" charset="0"/>
                <a:cs typeface="Arial" panose="020B0604020202020204" pitchFamily="34" charset="0"/>
                <a:sym typeface="Wingdings 3" panose="05040102010807070707" pitchFamily="18" charset="2"/>
              </a:rPr>
              <a:t>Manage  </a:t>
            </a:r>
            <a:r>
              <a:rPr lang="en-US" altLang="en-US" sz="1000">
                <a:latin typeface="Arial" panose="020B0604020202020204" pitchFamily="34" charset="0"/>
                <a:cs typeface="Arial" panose="020B0604020202020204" pitchFamily="34" charset="0"/>
              </a:rPr>
              <a:t>Workflow </a:t>
            </a:r>
            <a:r>
              <a:rPr lang="en-US" altLang="en-US" sz="1000">
                <a:latin typeface="Arial" panose="020B0604020202020204" pitchFamily="34" charset="0"/>
                <a:cs typeface="Arial" panose="020B0604020202020204" pitchFamily="34" charset="0"/>
                <a:sym typeface="Wingdings 3" panose="05040102010807070707" pitchFamily="18" charset="2"/>
              </a:rPr>
              <a:t> Workflow Roles  Complete fields for new role  Save.</a:t>
            </a:r>
          </a:p>
          <a:p>
            <a:pPr>
              <a:buFontTx/>
              <a:buChar char="•"/>
            </a:pPr>
            <a:r>
              <a:rPr lang="en-US" altLang="en-US" sz="1000">
                <a:latin typeface="Arial" panose="020B0604020202020204" pitchFamily="34" charset="0"/>
                <a:cs typeface="Arial" panose="020B0604020202020204" pitchFamily="34" charset="0"/>
                <a:sym typeface="Wingdings 3" panose="05040102010807070707" pitchFamily="18" charset="2"/>
              </a:rPr>
              <a:t>To create a user:</a:t>
            </a:r>
            <a:br>
              <a:rPr lang="en-US" altLang="en-US" sz="1000">
                <a:latin typeface="Arial" panose="020B0604020202020204" pitchFamily="34" charset="0"/>
                <a:cs typeface="Arial" panose="020B0604020202020204" pitchFamily="34" charset="0"/>
                <a:sym typeface="Wingdings 3" panose="05040102010807070707" pitchFamily="18" charset="2"/>
              </a:rPr>
            </a:br>
            <a:r>
              <a:rPr lang="en-US" altLang="en-US" sz="1000">
                <a:latin typeface="Arial" panose="020B0604020202020204" pitchFamily="34" charset="0"/>
                <a:cs typeface="Arial" panose="020B0604020202020204" pitchFamily="34" charset="0"/>
                <a:sym typeface="Wingdings 3" panose="05040102010807070707" pitchFamily="18" charset="2"/>
              </a:rPr>
              <a:t> </a:t>
            </a:r>
            <a:r>
              <a:rPr lang="en-US" altLang="en-US" sz="1000">
                <a:latin typeface="Arial" panose="020B0604020202020204" pitchFamily="34" charset="0"/>
                <a:cs typeface="Arial" panose="020B0604020202020204" pitchFamily="34" charset="0"/>
              </a:rPr>
              <a:t>Ensemble </a:t>
            </a:r>
            <a:r>
              <a:rPr lang="en-US" altLang="en-US" sz="1000">
                <a:latin typeface="Arial" panose="020B0604020202020204" pitchFamily="34" charset="0"/>
                <a:cs typeface="Arial" panose="020B0604020202020204" pitchFamily="34" charset="0"/>
                <a:sym typeface="Wingdings 3" panose="05040102010807070707" pitchFamily="18" charset="2"/>
              </a:rPr>
              <a:t>Manage  </a:t>
            </a:r>
            <a:r>
              <a:rPr lang="en-US" altLang="en-US" sz="1000">
                <a:latin typeface="Arial" panose="020B0604020202020204" pitchFamily="34" charset="0"/>
                <a:cs typeface="Arial" panose="020B0604020202020204" pitchFamily="34" charset="0"/>
              </a:rPr>
              <a:t>Workflow </a:t>
            </a:r>
            <a:r>
              <a:rPr lang="en-US" altLang="en-US" sz="1000">
                <a:latin typeface="Arial" panose="020B0604020202020204" pitchFamily="34" charset="0"/>
                <a:cs typeface="Arial" panose="020B0604020202020204" pitchFamily="34" charset="0"/>
                <a:sym typeface="Wingdings 3" panose="05040102010807070707" pitchFamily="18" charset="2"/>
              </a:rPr>
              <a:t> Workflow Users  Choose existing Ensemble user from drop-down  Complete other fields  Save.</a:t>
            </a:r>
          </a:p>
          <a:p>
            <a:pPr>
              <a:buFontTx/>
              <a:buChar char="•"/>
            </a:pPr>
            <a:r>
              <a:rPr lang="en-US" altLang="en-US" sz="1000">
                <a:latin typeface="Arial" panose="020B0604020202020204" pitchFamily="34" charset="0"/>
                <a:cs typeface="Arial" panose="020B0604020202020204" pitchFamily="34" charset="0"/>
                <a:sym typeface="Wingdings 3" panose="05040102010807070707" pitchFamily="18" charset="2"/>
              </a:rPr>
              <a:t>To assign a user to role:</a:t>
            </a:r>
            <a:br>
              <a:rPr lang="en-US" altLang="en-US" sz="1000">
                <a:latin typeface="Arial" panose="020B0604020202020204" pitchFamily="34" charset="0"/>
                <a:cs typeface="Arial" panose="020B0604020202020204" pitchFamily="34" charset="0"/>
                <a:sym typeface="Wingdings 3" panose="05040102010807070707" pitchFamily="18" charset="2"/>
              </a:rPr>
            </a:br>
            <a:r>
              <a:rPr lang="en-US" altLang="en-US" sz="1000">
                <a:latin typeface="Arial" panose="020B0604020202020204" pitchFamily="34" charset="0"/>
                <a:cs typeface="Arial" panose="020B0604020202020204" pitchFamily="34" charset="0"/>
                <a:sym typeface="Wingdings 3" panose="05040102010807070707" pitchFamily="18" charset="2"/>
              </a:rPr>
              <a:t> </a:t>
            </a:r>
            <a:r>
              <a:rPr lang="en-US" altLang="en-US" sz="1000">
                <a:latin typeface="Arial" panose="020B0604020202020204" pitchFamily="34" charset="0"/>
                <a:cs typeface="Arial" panose="020B0604020202020204" pitchFamily="34" charset="0"/>
              </a:rPr>
              <a:t>Ensemble </a:t>
            </a:r>
            <a:r>
              <a:rPr lang="en-US" altLang="en-US" sz="1000">
                <a:latin typeface="Arial" panose="020B0604020202020204" pitchFamily="34" charset="0"/>
                <a:cs typeface="Arial" panose="020B0604020202020204" pitchFamily="34" charset="0"/>
                <a:sym typeface="Wingdings 3" panose="05040102010807070707" pitchFamily="18" charset="2"/>
              </a:rPr>
              <a:t> Manage  </a:t>
            </a:r>
            <a:r>
              <a:rPr lang="en-US" altLang="en-US" sz="1000">
                <a:latin typeface="Arial" panose="020B0604020202020204" pitchFamily="34" charset="0"/>
                <a:cs typeface="Arial" panose="020B0604020202020204" pitchFamily="34" charset="0"/>
              </a:rPr>
              <a:t>Workflow </a:t>
            </a:r>
            <a:r>
              <a:rPr lang="en-US" altLang="en-US" sz="1000">
                <a:latin typeface="Arial" panose="020B0604020202020204" pitchFamily="34" charset="0"/>
                <a:cs typeface="Arial" panose="020B0604020202020204" pitchFamily="34" charset="0"/>
                <a:sym typeface="Wingdings 3" panose="05040102010807070707" pitchFamily="18" charset="2"/>
              </a:rPr>
              <a:t> Workflow Roles  Select role  Add button.</a:t>
            </a:r>
          </a:p>
          <a:p>
            <a:pPr>
              <a:buFontTx/>
              <a:buChar char="•"/>
            </a:pPr>
            <a:r>
              <a:rPr lang="en-US" altLang="en-US" sz="1000">
                <a:latin typeface="Arial" panose="020B0604020202020204" pitchFamily="34" charset="0"/>
                <a:cs typeface="Arial" panose="020B0604020202020204" pitchFamily="34" charset="0"/>
                <a:sym typeface="Wingdings 3" panose="05040102010807070707" pitchFamily="18" charset="2"/>
              </a:rPr>
              <a:t>To access the Workflow Inbox, the workflow user must be a Caché user.</a:t>
            </a:r>
          </a:p>
          <a:p>
            <a:pPr>
              <a:buFontTx/>
              <a:buChar char="•"/>
            </a:pPr>
            <a:r>
              <a:rPr lang="en-US" altLang="en-US" sz="1000">
                <a:latin typeface="Arial" panose="020B0604020202020204" pitchFamily="34" charset="0"/>
                <a:cs typeface="Arial" panose="020B0604020202020204" pitchFamily="34" charset="0"/>
                <a:sym typeface="Wingdings 3" panose="05040102010807070707" pitchFamily="18" charset="2"/>
              </a:rPr>
              <a:t>For details on creating and managing users and roles, refer to </a:t>
            </a:r>
            <a:r>
              <a:rPr lang="en-US" altLang="en-US" sz="1000" i="1">
                <a:latin typeface="Arial" panose="020B0604020202020204" pitchFamily="34" charset="0"/>
                <a:cs typeface="Arial" panose="020B0604020202020204" pitchFamily="34" charset="0"/>
                <a:sym typeface="Wingdings 3" panose="05040102010807070707" pitchFamily="18" charset="2"/>
              </a:rPr>
              <a:t>Managing Ensemble </a:t>
            </a:r>
            <a:r>
              <a:rPr lang="en-US" altLang="en-US" sz="1000">
                <a:latin typeface="Arial" panose="020B0604020202020204" pitchFamily="34" charset="0"/>
                <a:cs typeface="Arial" panose="020B0604020202020204" pitchFamily="34" charset="0"/>
                <a:sym typeface="Wingdings 3" panose="05040102010807070707" pitchFamily="18" charset="2"/>
              </a:rPr>
              <a:t> </a:t>
            </a:r>
            <a:r>
              <a:rPr lang="en-US" altLang="en-US" sz="1000" i="1">
                <a:latin typeface="Arial" panose="020B0604020202020204" pitchFamily="34" charset="0"/>
                <a:cs typeface="Arial" panose="020B0604020202020204" pitchFamily="34" charset="0"/>
                <a:sym typeface="Wingdings 3" panose="05040102010807070707" pitchFamily="18" charset="2"/>
              </a:rPr>
              <a:t>Managing Workflow Roles, Users, and Tasks</a:t>
            </a:r>
            <a:r>
              <a:rPr lang="en-US" altLang="en-US" sz="1000">
                <a:latin typeface="Arial" panose="020B0604020202020204" pitchFamily="34" charset="0"/>
                <a:cs typeface="Arial" panose="020B0604020202020204" pitchFamily="34" charset="0"/>
                <a:sym typeface="Wingdings 3" panose="05040102010807070707" pitchFamily="18" charset="2"/>
              </a:rPr>
              <a:t>.</a:t>
            </a:r>
            <a:endParaRPr lang="en-US" altLang="en-US" sz="1000">
              <a:latin typeface="Arial" panose="020B0604020202020204" pitchFamily="34" charset="0"/>
              <a:cs typeface="Arial" panose="020B0604020202020204" pitchFamily="34" charset="0"/>
            </a:endParaRPr>
          </a:p>
          <a:p>
            <a:endParaRPr lang="en-US" altLang="en-US"/>
          </a:p>
        </p:txBody>
      </p:sp>
    </p:spTree>
    <p:extLst>
      <p:ext uri="{BB962C8B-B14F-4D97-AF65-F5344CB8AC3E}">
        <p14:creationId xmlns:p14="http://schemas.microsoft.com/office/powerpoint/2010/main" val="155529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5113F12-DF9D-49B7-A0DB-1C6888E1CC86}"/>
              </a:ext>
            </a:extLst>
          </p:cNvPr>
          <p:cNvSpPr>
            <a:spLocks noGrp="1" noChangeArrowheads="1"/>
          </p:cNvSpPr>
          <p:nvPr>
            <p:ph type="hdr" sz="quarter"/>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Workflow</a:t>
            </a:r>
          </a:p>
        </p:txBody>
      </p:sp>
      <p:sp>
        <p:nvSpPr>
          <p:cNvPr id="22531" name="Rectangle 6">
            <a:extLst>
              <a:ext uri="{FF2B5EF4-FFF2-40B4-BE49-F238E27FC236}">
                <a16:creationId xmlns:a16="http://schemas.microsoft.com/office/drawing/2014/main" id="{6EC6F299-D94B-4194-B362-E5822F737335}"/>
              </a:ext>
            </a:extLst>
          </p:cNvPr>
          <p:cNvSpPr>
            <a:spLocks noGrp="1" noChangeArrowheads="1"/>
          </p:cNvSpPr>
          <p:nvPr>
            <p:ph type="ftr" sz="quarter" idx="4"/>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r>
              <a:rPr kumimoji="0" lang="en-US" altLang="en-US"/>
              <a:t>Confidential - Do Not Duplicate</a:t>
            </a:r>
          </a:p>
          <a:p>
            <a:pPr>
              <a:spcBef>
                <a:spcPct val="0"/>
              </a:spcBef>
            </a:pPr>
            <a:endParaRPr kumimoji="0" lang="en-US" altLang="en-US"/>
          </a:p>
        </p:txBody>
      </p:sp>
      <p:sp>
        <p:nvSpPr>
          <p:cNvPr id="22532" name="Rectangle 7">
            <a:extLst>
              <a:ext uri="{FF2B5EF4-FFF2-40B4-BE49-F238E27FC236}">
                <a16:creationId xmlns:a16="http://schemas.microsoft.com/office/drawing/2014/main" id="{CA823B71-6222-46C8-A4CE-AECE785799E7}"/>
              </a:ext>
            </a:extLst>
          </p:cNvPr>
          <p:cNvSpPr>
            <a:spLocks noGrp="1" noChangeArrowheads="1"/>
          </p:cNvSpPr>
          <p:nvPr>
            <p:ph type="sldNum" sz="quarter" idx="5"/>
          </p:nvPr>
        </p:nvSpPr>
        <p:spPr>
          <a:noFill/>
        </p:spPr>
        <p:txBody>
          <a:bodyPr/>
          <a:lstStyle>
            <a:lvl1pPr defTabSz="922338">
              <a:spcBef>
                <a:spcPct val="30000"/>
              </a:spcBef>
              <a:defRPr kumimoji="1" sz="1200">
                <a:solidFill>
                  <a:schemeClr val="tx1"/>
                </a:solidFill>
                <a:latin typeface="Verdana" panose="020B0604030504040204" pitchFamily="34" charset="0"/>
              </a:defRPr>
            </a:lvl1pPr>
            <a:lvl2pPr marL="742950" indent="-285750" defTabSz="922338">
              <a:spcBef>
                <a:spcPct val="30000"/>
              </a:spcBef>
              <a:defRPr kumimoji="1" sz="1200">
                <a:solidFill>
                  <a:schemeClr val="tx1"/>
                </a:solidFill>
                <a:latin typeface="Verdana" panose="020B0604030504040204" pitchFamily="34" charset="0"/>
              </a:defRPr>
            </a:lvl2pPr>
            <a:lvl3pPr marL="1143000" indent="-228600" defTabSz="922338">
              <a:spcBef>
                <a:spcPct val="30000"/>
              </a:spcBef>
              <a:defRPr kumimoji="1" sz="1200">
                <a:solidFill>
                  <a:schemeClr val="tx1"/>
                </a:solidFill>
                <a:latin typeface="Verdana" panose="020B0604030504040204" pitchFamily="34" charset="0"/>
              </a:defRPr>
            </a:lvl3pPr>
            <a:lvl4pPr marL="1600200" indent="-228600" defTabSz="922338">
              <a:spcBef>
                <a:spcPct val="30000"/>
              </a:spcBef>
              <a:defRPr kumimoji="1" sz="1200">
                <a:solidFill>
                  <a:schemeClr val="tx1"/>
                </a:solidFill>
                <a:latin typeface="Verdana" panose="020B0604030504040204" pitchFamily="34" charset="0"/>
              </a:defRPr>
            </a:lvl4pPr>
            <a:lvl5pPr marL="2057400" indent="-228600" defTabSz="922338">
              <a:spcBef>
                <a:spcPct val="30000"/>
              </a:spcBef>
              <a:defRPr kumimoji="1" sz="1200">
                <a:solidFill>
                  <a:schemeClr val="tx1"/>
                </a:solidFill>
                <a:latin typeface="Verdana" panose="020B0604030504040204" pitchFamily="34" charset="0"/>
              </a:defRPr>
            </a:lvl5pPr>
            <a:lvl6pPr marL="2514600" indent="-228600" defTabSz="922338" eaLnBrk="0" fontAlgn="base" hangingPunct="0">
              <a:spcBef>
                <a:spcPct val="30000"/>
              </a:spcBef>
              <a:spcAft>
                <a:spcPct val="0"/>
              </a:spcAft>
              <a:defRPr kumimoji="1" sz="1200">
                <a:solidFill>
                  <a:schemeClr val="tx1"/>
                </a:solidFill>
                <a:latin typeface="Verdana" panose="020B0604030504040204" pitchFamily="34" charset="0"/>
              </a:defRPr>
            </a:lvl6pPr>
            <a:lvl7pPr marL="2971800" indent="-228600" defTabSz="922338" eaLnBrk="0" fontAlgn="base" hangingPunct="0">
              <a:spcBef>
                <a:spcPct val="30000"/>
              </a:spcBef>
              <a:spcAft>
                <a:spcPct val="0"/>
              </a:spcAft>
              <a:defRPr kumimoji="1" sz="1200">
                <a:solidFill>
                  <a:schemeClr val="tx1"/>
                </a:solidFill>
                <a:latin typeface="Verdana" panose="020B0604030504040204" pitchFamily="34" charset="0"/>
              </a:defRPr>
            </a:lvl7pPr>
            <a:lvl8pPr marL="3429000" indent="-228600" defTabSz="922338" eaLnBrk="0" fontAlgn="base" hangingPunct="0">
              <a:spcBef>
                <a:spcPct val="30000"/>
              </a:spcBef>
              <a:spcAft>
                <a:spcPct val="0"/>
              </a:spcAft>
              <a:defRPr kumimoji="1" sz="1200">
                <a:solidFill>
                  <a:schemeClr val="tx1"/>
                </a:solidFill>
                <a:latin typeface="Verdana" panose="020B0604030504040204" pitchFamily="34" charset="0"/>
              </a:defRPr>
            </a:lvl8pPr>
            <a:lvl9pPr marL="3886200" indent="-228600" defTabSz="922338" eaLnBrk="0" fontAlgn="base" hangingPunct="0">
              <a:spcBef>
                <a:spcPct val="30000"/>
              </a:spcBef>
              <a:spcAft>
                <a:spcPct val="0"/>
              </a:spcAft>
              <a:defRPr kumimoji="1" sz="1200">
                <a:solidFill>
                  <a:schemeClr val="tx1"/>
                </a:solidFill>
                <a:latin typeface="Verdana" panose="020B0604030504040204" pitchFamily="34" charset="0"/>
              </a:defRPr>
            </a:lvl9pPr>
          </a:lstStyle>
          <a:p>
            <a:pPr>
              <a:spcBef>
                <a:spcPct val="0"/>
              </a:spcBef>
            </a:pPr>
            <a:fld id="{177E730E-7848-4BE3-B1F8-F5B594D69A91}" type="slidenum">
              <a:rPr kumimoji="0" lang="en-US" altLang="en-US"/>
              <a:pPr>
                <a:spcBef>
                  <a:spcPct val="0"/>
                </a:spcBef>
              </a:pPr>
              <a:t>9</a:t>
            </a:fld>
            <a:endParaRPr kumimoji="0" lang="en-US" altLang="en-US"/>
          </a:p>
        </p:txBody>
      </p:sp>
      <p:sp>
        <p:nvSpPr>
          <p:cNvPr id="22533" name="Rectangle 2">
            <a:extLst>
              <a:ext uri="{FF2B5EF4-FFF2-40B4-BE49-F238E27FC236}">
                <a16:creationId xmlns:a16="http://schemas.microsoft.com/office/drawing/2014/main" id="{8EF81B85-90C4-4007-B4EC-245492ED61FB}"/>
              </a:ext>
            </a:extLst>
          </p:cNvPr>
          <p:cNvSpPr>
            <a:spLocks noGrp="1" noRot="1" noChangeAspect="1" noChangeArrowheads="1" noTextEdit="1"/>
          </p:cNvSpPr>
          <p:nvPr>
            <p:ph type="sldImg"/>
          </p:nvPr>
        </p:nvSpPr>
        <p:spPr>
          <a:ln/>
        </p:spPr>
      </p:sp>
      <p:sp>
        <p:nvSpPr>
          <p:cNvPr id="22534" name="Rectangle 3">
            <a:extLst>
              <a:ext uri="{FF2B5EF4-FFF2-40B4-BE49-F238E27FC236}">
                <a16:creationId xmlns:a16="http://schemas.microsoft.com/office/drawing/2014/main" id="{CF0AA543-83C5-4ACC-8064-CC511D1DCAE0}"/>
              </a:ext>
            </a:extLst>
          </p:cNvPr>
          <p:cNvSpPr>
            <a:spLocks noGrp="1" noChangeArrowheads="1"/>
          </p:cNvSpPr>
          <p:nvPr>
            <p:ph type="body" idx="1"/>
          </p:nvPr>
        </p:nvSpPr>
        <p:spPr>
          <a:noFill/>
        </p:spPr>
        <p:txBody>
          <a:bodyPr/>
          <a:lstStyle/>
          <a:p>
            <a:pPr>
              <a:buFontTx/>
              <a:buChar char="•"/>
            </a:pPr>
            <a:r>
              <a:rPr lang="en-US" altLang="en-US" sz="1000">
                <a:latin typeface="Arial" panose="020B0604020202020204" pitchFamily="34" charset="0"/>
                <a:cs typeface="Arial" panose="020B0604020202020204" pitchFamily="34" charset="0"/>
              </a:rPr>
              <a:t>If a workflow </a:t>
            </a:r>
            <a:r>
              <a:rPr lang="en-US" altLang="zh-CN" sz="1000">
                <a:latin typeface="Arial" panose="020B0604020202020204" pitchFamily="34" charset="0"/>
                <a:cs typeface="Arial" panose="020B0604020202020204" pitchFamily="34" charset="0"/>
              </a:rPr>
              <a:t>BO</a:t>
            </a:r>
            <a:r>
              <a:rPr lang="zh-CN" altLang="en-US" sz="1000">
                <a:latin typeface="Arial" panose="020B0604020202020204" pitchFamily="34" charset="0"/>
                <a:cs typeface="Arial" panose="020B0604020202020204" pitchFamily="34" charset="0"/>
              </a:rPr>
              <a:t>没有角色第一次调用时，</a:t>
            </a:r>
            <a:r>
              <a:rPr lang="en-US" altLang="en-US" sz="1000">
                <a:latin typeface="Arial" panose="020B0604020202020204" pitchFamily="34" charset="0"/>
                <a:cs typeface="Arial" panose="020B0604020202020204" pitchFamily="34" charset="0"/>
              </a:rPr>
              <a:t>role defined when it is first called, a role will automatically be created.</a:t>
            </a:r>
          </a:p>
          <a:p>
            <a:pPr marL="457200" lvl="1" indent="0">
              <a:buFontTx/>
              <a:buChar char="•"/>
            </a:pPr>
            <a:r>
              <a:rPr lang="en-US" altLang="en-US" sz="1000">
                <a:latin typeface="Arial" panose="020B0604020202020204" pitchFamily="34" charset="0"/>
                <a:cs typeface="Arial" panose="020B0604020202020204" pitchFamily="34" charset="0"/>
                <a:sym typeface="Wingdings 3" panose="05040102010807070707" pitchFamily="18" charset="2"/>
              </a:rPr>
              <a:t>No user can accept the task </a:t>
            </a:r>
            <a:r>
              <a:rPr lang="zh-CN" altLang="en-US" sz="1000">
                <a:latin typeface="Arial" panose="020B0604020202020204" pitchFamily="34" charset="0"/>
                <a:sym typeface="Wingdings 3" panose="05040102010807070707" pitchFamily="18" charset="2"/>
              </a:rPr>
              <a:t>直到用户被加到这个属性</a:t>
            </a:r>
            <a:endParaRPr lang="en-US" altLang="zh-CN" sz="1000">
              <a:latin typeface="Arial" panose="020B0604020202020204" pitchFamily="34" charset="0"/>
              <a:sym typeface="Wingdings 3" panose="05040102010807070707" pitchFamily="18" charset="2"/>
            </a:endParaRPr>
          </a:p>
          <a:p>
            <a:pPr marL="457200" lvl="1" indent="0">
              <a:buFontTx/>
              <a:buChar char="•"/>
            </a:pPr>
            <a:r>
              <a:rPr lang="zh-CN" altLang="en-US" sz="1000">
                <a:latin typeface="Arial" panose="020B0604020202020204" pitchFamily="34" charset="0"/>
                <a:sym typeface="Wingdings 3" panose="05040102010807070707" pitchFamily="18" charset="2"/>
              </a:rPr>
              <a:t>如果所有角色都会被先生成，把这个开关关上</a:t>
            </a:r>
            <a:endParaRPr lang="en-US" altLang="en-US" sz="1000">
              <a:latin typeface="Arial" panose="020B0604020202020204" pitchFamily="34" charset="0"/>
              <a:cs typeface="Arial" panose="020B0604020202020204" pitchFamily="34" charset="0"/>
              <a:sym typeface="Wingdings 3" panose="05040102010807070707" pitchFamily="18" charset="2"/>
            </a:endParaRPr>
          </a:p>
          <a:p>
            <a:endParaRPr lang="en-US" altLang="en-US"/>
          </a:p>
        </p:txBody>
      </p:sp>
    </p:spTree>
    <p:extLst>
      <p:ext uri="{BB962C8B-B14F-4D97-AF65-F5344CB8AC3E}">
        <p14:creationId xmlns:p14="http://schemas.microsoft.com/office/powerpoint/2010/main" val="2526629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intersys.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_Solid_Blue">
    <p:spTree>
      <p:nvGrpSpPr>
        <p:cNvPr id="1" name=""/>
        <p:cNvGrpSpPr/>
        <p:nvPr/>
      </p:nvGrpSpPr>
      <p:grpSpPr>
        <a:xfrm>
          <a:off x="0" y="0"/>
          <a:ext cx="0" cy="0"/>
          <a:chOff x="0" y="0"/>
          <a:chExt cx="0" cy="0"/>
        </a:xfrm>
      </p:grpSpPr>
      <p:sp>
        <p:nvSpPr>
          <p:cNvPr id="3" name="Rectangle 2"/>
          <p:cNvSpPr/>
          <p:nvPr userDrawn="1"/>
        </p:nvSpPr>
        <p:spPr bwMode="auto">
          <a:xfrm>
            <a:off x="0" y="0"/>
            <a:ext cx="12279086" cy="6858000"/>
          </a:xfrm>
          <a:prstGeom prst="rect">
            <a:avLst/>
          </a:prstGeom>
          <a:solidFill>
            <a:schemeClr val="tx2">
              <a:lumMod val="5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lvl1pPr>
              <a:defRPr>
                <a:latin typeface="+mj-lt"/>
              </a:defRPr>
            </a:lvl1pPr>
          </a:lstStyle>
          <a:p>
            <a:r>
              <a:rPr lang="zh-CN" altLang="en-US"/>
              <a:t>单击此处编辑母版标题样式</a:t>
            </a:r>
            <a:endParaRPr lang="en-US" dirty="0"/>
          </a:p>
        </p:txBody>
      </p:sp>
      <p:sp>
        <p:nvSpPr>
          <p:cNvPr id="9" name="Text Placeholder 5"/>
          <p:cNvSpPr>
            <a:spLocks noGrp="1"/>
          </p:cNvSpPr>
          <p:nvPr>
            <p:ph idx="1"/>
          </p:nvPr>
        </p:nvSpPr>
        <p:spPr>
          <a:xfrm>
            <a:off x="358924" y="1325131"/>
            <a:ext cx="11493838" cy="4443711"/>
          </a:xfrm>
          <a:prstGeom prst="rect">
            <a:avLst/>
          </a:prstGeom>
        </p:spPr>
        <p:txBody>
          <a:bodyPr vert="horz" lIns="45720" tIns="45720" rIns="45720" bIns="45720" rtlCol="0">
            <a:no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cxnSp>
        <p:nvCxnSpPr>
          <p:cNvPr id="4" name="Straight Connector 3"/>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5" name="TextBox 4"/>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a:t>
            </a:r>
            <a:r>
              <a:rPr lang="en-US" sz="800" b="0" i="0" dirty="0" err="1">
                <a:solidFill>
                  <a:schemeClr val="bg1"/>
                </a:solidFill>
                <a:latin typeface="Arial" charset="0"/>
                <a:ea typeface="Arial" charset="0"/>
                <a:cs typeface="Arial" charset="0"/>
              </a:rPr>
              <a:t>InterSystems</a:t>
            </a:r>
            <a:endParaRPr lang="en-US" sz="800" b="0" i="0" noProof="0" dirty="0">
              <a:solidFill>
                <a:schemeClr val="bg1"/>
              </a:solidFill>
              <a:latin typeface="Arial" charset="0"/>
              <a:ea typeface="Arial" charset="0"/>
              <a:cs typeface="Arial"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Tree>
    <p:extLst>
      <p:ext uri="{BB962C8B-B14F-4D97-AF65-F5344CB8AC3E}">
        <p14:creationId xmlns:p14="http://schemas.microsoft.com/office/powerpoint/2010/main" val="385038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785600" cy="1066800"/>
          </a:xfrm>
        </p:spPr>
        <p:txBody>
          <a:bodyPr/>
          <a:lstStyle/>
          <a:p>
            <a:r>
              <a:rPr lang="en-US"/>
              <a:t>Click to edit Master title style</a:t>
            </a:r>
          </a:p>
        </p:txBody>
      </p:sp>
      <p:sp>
        <p:nvSpPr>
          <p:cNvPr id="3" name="Text Placeholder 2"/>
          <p:cNvSpPr>
            <a:spLocks noGrp="1"/>
          </p:cNvSpPr>
          <p:nvPr>
            <p:ph type="body" sz="half" idx="1"/>
          </p:nvPr>
        </p:nvSpPr>
        <p:spPr>
          <a:xfrm>
            <a:off x="474133" y="1295400"/>
            <a:ext cx="11108267" cy="2286000"/>
          </a:xfrm>
        </p:spPr>
        <p:txBody>
          <a:bodyPr/>
          <a:lstStyle>
            <a:lvl1pPr>
              <a:defRPr sz="24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4133" y="3733800"/>
            <a:ext cx="11108267" cy="2286000"/>
          </a:xfrm>
        </p:spPr>
        <p:txBody>
          <a:bodyPr/>
          <a:lstStyle>
            <a:lvl1pPr>
              <a:defRPr sz="24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78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Slide_Solid_Blue">
    <p:spTree>
      <p:nvGrpSpPr>
        <p:cNvPr id="1" name=""/>
        <p:cNvGrpSpPr/>
        <p:nvPr/>
      </p:nvGrpSpPr>
      <p:grpSpPr>
        <a:xfrm>
          <a:off x="0" y="0"/>
          <a:ext cx="0" cy="0"/>
          <a:chOff x="0" y="0"/>
          <a:chExt cx="0" cy="0"/>
        </a:xfrm>
      </p:grpSpPr>
      <p:sp>
        <p:nvSpPr>
          <p:cNvPr id="3" name="Rectangle 2"/>
          <p:cNvSpPr/>
          <p:nvPr userDrawn="1"/>
        </p:nvSpPr>
        <p:spPr bwMode="auto">
          <a:xfrm>
            <a:off x="0" y="0"/>
            <a:ext cx="12279086" cy="6858000"/>
          </a:xfrm>
          <a:prstGeom prst="rect">
            <a:avLst/>
          </a:prstGeom>
          <a:solidFill>
            <a:schemeClr val="tx2">
              <a:lumMod val="5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9" name="Text Placeholder 5"/>
          <p:cNvSpPr>
            <a:spLocks noGrp="1"/>
          </p:cNvSpPr>
          <p:nvPr>
            <p:ph idx="1"/>
          </p:nvPr>
        </p:nvSpPr>
        <p:spPr>
          <a:xfrm>
            <a:off x="358924" y="1325131"/>
            <a:ext cx="5369016" cy="4443711"/>
          </a:xfrm>
          <a:prstGeom prst="rect">
            <a:avLst/>
          </a:prstGeom>
        </p:spPr>
        <p:txBody>
          <a:bodyPr vert="horz" lIns="45720" tIns="45720" rIns="45720" bIns="45720" rtlCol="0">
            <a:no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cxnSp>
        <p:nvCxnSpPr>
          <p:cNvPr id="4" name="Straight Connector 3"/>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5" name="TextBox 4"/>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a:t>
            </a:r>
            <a:r>
              <a:rPr lang="en-US" sz="800" b="0" i="0" dirty="0" err="1">
                <a:solidFill>
                  <a:schemeClr val="bg1"/>
                </a:solidFill>
                <a:latin typeface="Arial" charset="0"/>
                <a:ea typeface="Arial" charset="0"/>
                <a:cs typeface="Arial" charset="0"/>
              </a:rPr>
              <a:t>InterSystems</a:t>
            </a:r>
            <a:endParaRPr lang="en-US" sz="800" b="0" i="0" noProof="0" dirty="0">
              <a:solidFill>
                <a:schemeClr val="bg1"/>
              </a:solidFill>
              <a:latin typeface="Arial" charset="0"/>
              <a:ea typeface="Arial" charset="0"/>
              <a:cs typeface="Arial"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
        <p:nvSpPr>
          <p:cNvPr id="8" name="Content Placeholder 7">
            <a:extLst>
              <a:ext uri="{FF2B5EF4-FFF2-40B4-BE49-F238E27FC236}">
                <a16:creationId xmlns:a16="http://schemas.microsoft.com/office/drawing/2014/main" id="{33307107-3C1F-4D04-8248-B1EE55257445}"/>
              </a:ext>
            </a:extLst>
          </p:cNvPr>
          <p:cNvSpPr>
            <a:spLocks noGrp="1"/>
          </p:cNvSpPr>
          <p:nvPr>
            <p:ph sz="quarter" idx="10"/>
          </p:nvPr>
        </p:nvSpPr>
        <p:spPr>
          <a:xfrm>
            <a:off x="5961063" y="1325563"/>
            <a:ext cx="5891212" cy="44275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84225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Slide_Solid_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8924" y="1309125"/>
            <a:ext cx="5608320" cy="357021"/>
          </a:xfrm>
          <a:prstGeom prst="rect">
            <a:avLst/>
          </a:prstGeom>
          <a:noFill/>
          <a:ln w="9525">
            <a:noFill/>
            <a:miter lim="800000"/>
            <a:headEnd/>
            <a:tailEnd/>
          </a:ln>
          <a:effectLst/>
        </p:spPr>
        <p:txBody>
          <a:bodyPr vert="horz" wrap="square" lIns="45720" tIns="0" rIns="18288" bIns="18288" numCol="1" rtlCol="0" anchor="b" anchorCtr="0" compatLnSpc="1">
            <a:prstTxWarp prst="textNoShape">
              <a:avLst/>
            </a:prstTxWarp>
            <a:noAutofit/>
          </a:bodyPr>
          <a:lstStyle>
            <a:lvl1pPr>
              <a:defRPr lang="en-US" sz="2000" smtClean="0">
                <a:solidFill>
                  <a:schemeClr val="bg1"/>
                </a:solidFill>
                <a:latin typeface="+mj-lt"/>
              </a:defRPr>
            </a:lvl1pPr>
          </a:lstStyle>
          <a:p>
            <a:pPr marL="0" lvl="0" indent="0">
              <a:spcBef>
                <a:spcPts val="400"/>
              </a:spcBef>
            </a:pPr>
            <a:r>
              <a:rPr lang="zh-CN" altLang="en-US"/>
              <a:t>编辑母版文本样式</a:t>
            </a:r>
          </a:p>
        </p:txBody>
      </p:sp>
      <p:sp>
        <p:nvSpPr>
          <p:cNvPr id="5" name="Text Placeholder 4"/>
          <p:cNvSpPr>
            <a:spLocks noGrp="1"/>
          </p:cNvSpPr>
          <p:nvPr>
            <p:ph type="body" sz="quarter" idx="3"/>
          </p:nvPr>
        </p:nvSpPr>
        <p:spPr>
          <a:xfrm>
            <a:off x="6224757" y="1309125"/>
            <a:ext cx="5608320" cy="357021"/>
          </a:xfrm>
          <a:prstGeom prst="rect">
            <a:avLst/>
          </a:prstGeom>
          <a:noFill/>
          <a:ln w="9525">
            <a:noFill/>
            <a:miter lim="800000"/>
            <a:headEnd/>
            <a:tailEnd/>
          </a:ln>
          <a:effectLst/>
        </p:spPr>
        <p:txBody>
          <a:bodyPr vert="horz" wrap="square" lIns="45720" tIns="0" rIns="18288" bIns="18288" numCol="1" anchor="b" anchorCtr="0" compatLnSpc="1">
            <a:prstTxWarp prst="textNoShape">
              <a:avLst/>
            </a:prstTxWarp>
            <a:noAutofit/>
          </a:bodyPr>
          <a:lstStyle>
            <a:lvl1pPr marL="0" indent="0">
              <a:buNone/>
              <a:defRPr lang="en-US" sz="2000" dirty="0" smtClean="0">
                <a:solidFill>
                  <a:schemeClr val="bg1"/>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1" fontAlgn="base" hangingPunct="1">
              <a:lnSpc>
                <a:spcPct val="100000"/>
              </a:lnSpc>
              <a:spcBef>
                <a:spcPts val="400"/>
              </a:spcBef>
              <a:spcAft>
                <a:spcPts val="400"/>
              </a:spcAft>
              <a:buClr>
                <a:schemeClr val="accent5">
                  <a:lumMod val="50000"/>
                </a:schemeClr>
              </a:buClr>
              <a:buFont typeface="Webdings" pitchFamily="18" charset="2"/>
              <a:buNone/>
            </a:pPr>
            <a:r>
              <a:rPr lang="zh-CN" altLang="en-US"/>
              <a:t>编辑母版文本样式</a:t>
            </a:r>
          </a:p>
        </p:txBody>
      </p:sp>
      <p:sp>
        <p:nvSpPr>
          <p:cNvPr id="4" name="Text Placeholder 3"/>
          <p:cNvSpPr>
            <a:spLocks noGrp="1"/>
          </p:cNvSpPr>
          <p:nvPr>
            <p:ph type="body" sz="quarter" idx="11"/>
          </p:nvPr>
        </p:nvSpPr>
        <p:spPr>
          <a:xfrm>
            <a:off x="368299" y="1795749"/>
            <a:ext cx="5608320" cy="3975132"/>
          </a:xfrm>
        </p:spPr>
        <p:txBody>
          <a:bodyPr/>
          <a:lstStyle>
            <a:lvl1pPr>
              <a:defRPr sz="1800">
                <a:solidFill>
                  <a:schemeClr val="bg1"/>
                </a:solidFill>
                <a:latin typeface="+mn-lt"/>
              </a:defRPr>
            </a:lvl1pPr>
            <a:lvl2pPr>
              <a:defRPr sz="1600">
                <a:solidFill>
                  <a:schemeClr val="bg1"/>
                </a:solidFill>
                <a:latin typeface="+mn-lt"/>
              </a:defRPr>
            </a:lvl2pPr>
            <a:lvl3pPr>
              <a:defRPr sz="1400">
                <a:solidFill>
                  <a:schemeClr val="bg1"/>
                </a:solidFill>
                <a:latin typeface="+mn-lt"/>
              </a:defRPr>
            </a:lvl3pPr>
            <a:lvl4pPr>
              <a:defRPr sz="1200">
                <a:solidFill>
                  <a:schemeClr val="bg1"/>
                </a:solidFill>
                <a:latin typeface="+mn-lt"/>
              </a:defRPr>
            </a:lvl4pPr>
            <a:lvl5pPr>
              <a:defRPr sz="1100">
                <a:solidFill>
                  <a:schemeClr val="bg1"/>
                </a:solidFill>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ext Placeholder 3"/>
          <p:cNvSpPr>
            <a:spLocks noGrp="1"/>
          </p:cNvSpPr>
          <p:nvPr>
            <p:ph type="body" sz="quarter" idx="12"/>
          </p:nvPr>
        </p:nvSpPr>
        <p:spPr>
          <a:xfrm>
            <a:off x="6224757" y="1795748"/>
            <a:ext cx="5608320" cy="3975133"/>
          </a:xfrm>
        </p:spPr>
        <p:txBody>
          <a:bodyPr/>
          <a:lstStyle>
            <a:lvl1pPr>
              <a:defRPr sz="1800">
                <a:solidFill>
                  <a:schemeClr val="bg1"/>
                </a:solidFill>
                <a:latin typeface="+mn-lt"/>
              </a:defRPr>
            </a:lvl1pPr>
            <a:lvl2pPr>
              <a:defRPr sz="1600">
                <a:solidFill>
                  <a:schemeClr val="bg1"/>
                </a:solidFill>
                <a:latin typeface="+mn-lt"/>
              </a:defRPr>
            </a:lvl2pPr>
            <a:lvl3pPr>
              <a:defRPr sz="1400">
                <a:solidFill>
                  <a:schemeClr val="bg1"/>
                </a:solidFill>
                <a:latin typeface="+mn-lt"/>
              </a:defRPr>
            </a:lvl3pPr>
            <a:lvl4pPr>
              <a:defRPr sz="1200">
                <a:solidFill>
                  <a:schemeClr val="bg1"/>
                </a:solidFill>
                <a:latin typeface="+mn-lt"/>
              </a:defRPr>
            </a:lvl4pPr>
            <a:lvl5pPr>
              <a:defRPr sz="1100">
                <a:solidFill>
                  <a:schemeClr val="bg1"/>
                </a:solidFill>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cxnSp>
        <p:nvCxnSpPr>
          <p:cNvPr id="11" name="Straight Connector 10"/>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sp>
        <p:nvSpPr>
          <p:cNvPr id="12" name="TextBox 11"/>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a:t>
            </a:r>
            <a:r>
              <a:rPr lang="en-US" sz="800" b="0" i="0" dirty="0" err="1">
                <a:solidFill>
                  <a:schemeClr val="bg1"/>
                </a:solidFill>
                <a:latin typeface="Arial" charset="0"/>
                <a:ea typeface="Arial" charset="0"/>
                <a:cs typeface="Arial" charset="0"/>
              </a:rPr>
              <a:t>InterSystems</a:t>
            </a:r>
            <a:endParaRPr lang="en-US" sz="800" b="0" i="0" noProof="0" dirty="0">
              <a:solidFill>
                <a:schemeClr val="bg1"/>
              </a:solidFill>
              <a:latin typeface="Arial" charset="0"/>
              <a:ea typeface="Arial" charset="0"/>
              <a:cs typeface="Arial"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Tree>
    <p:extLst>
      <p:ext uri="{BB962C8B-B14F-4D97-AF65-F5344CB8AC3E}">
        <p14:creationId xmlns:p14="http://schemas.microsoft.com/office/powerpoint/2010/main" val="61306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858"/>
            <a:ext cx="12190474" cy="6857142"/>
          </a:xfrm>
          <a:prstGeom prst="rect">
            <a:avLst/>
          </a:prstGeom>
        </p:spPr>
      </p:pic>
      <p:sp>
        <p:nvSpPr>
          <p:cNvPr id="6" name="Text Placeholder 5"/>
          <p:cNvSpPr>
            <a:spLocks noGrp="1"/>
          </p:cNvSpPr>
          <p:nvPr>
            <p:ph type="body" sz="quarter" idx="11"/>
          </p:nvPr>
        </p:nvSpPr>
        <p:spPr>
          <a:xfrm>
            <a:off x="358924" y="2952519"/>
            <a:ext cx="11490176" cy="1685581"/>
          </a:xfrm>
        </p:spPr>
        <p:txBody>
          <a:bodyPr/>
          <a:lstStyle>
            <a:lvl1pPr>
              <a:defRPr sz="4000">
                <a:solidFill>
                  <a:schemeClr val="bg1"/>
                </a:solidFill>
                <a:latin typeface="微软雅黑" panose="020B0503020204020204" pitchFamily="34" charset="-122"/>
                <a:ea typeface="微软雅黑" panose="020B0503020204020204" pitchFamily="34" charset="-122"/>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p:txBody>
      </p:sp>
      <p:sp>
        <p:nvSpPr>
          <p:cNvPr id="2" name="Title 1"/>
          <p:cNvSpPr>
            <a:spLocks noGrp="1"/>
          </p:cNvSpPr>
          <p:nvPr>
            <p:ph type="title"/>
          </p:nvPr>
        </p:nvSpPr>
        <p:spPr>
          <a:xfrm>
            <a:off x="358925" y="2011096"/>
            <a:ext cx="11490175" cy="856890"/>
          </a:xfrm>
        </p:spPr>
        <p:txBody>
          <a:bodyPr/>
          <a:lstStyle>
            <a:lvl1pPr>
              <a:defRPr sz="24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cxnSp>
        <p:nvCxnSpPr>
          <p:cNvPr id="5" name="Straight Connector 4"/>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
        <p:nvSpPr>
          <p:cNvPr id="9" name="TextBox 8"/>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a:t>
            </a:r>
            <a:r>
              <a:rPr lang="en-US" sz="800" b="0" i="0" dirty="0" err="1">
                <a:solidFill>
                  <a:schemeClr val="bg1"/>
                </a:solidFill>
                <a:latin typeface="Arial" charset="0"/>
                <a:ea typeface="Arial" charset="0"/>
                <a:cs typeface="Arial" charset="0"/>
              </a:rPr>
              <a:t>InterSystems</a:t>
            </a:r>
            <a:endParaRPr lang="en-US" sz="800" b="0" i="0" noProof="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80388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_Slide with_Copyrigh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858"/>
            <a:ext cx="12190474" cy="6857142"/>
          </a:xfrm>
          <a:prstGeom prst="rect">
            <a:avLst/>
          </a:prstGeom>
        </p:spPr>
      </p:pic>
      <p:sp>
        <p:nvSpPr>
          <p:cNvPr id="6" name="Text Placeholder 5"/>
          <p:cNvSpPr>
            <a:spLocks noGrp="1"/>
          </p:cNvSpPr>
          <p:nvPr>
            <p:ph type="body" sz="quarter" idx="11" hasCustomPrompt="1"/>
          </p:nvPr>
        </p:nvSpPr>
        <p:spPr>
          <a:xfrm>
            <a:off x="358924" y="2952519"/>
            <a:ext cx="11490176" cy="1685581"/>
          </a:xfrm>
        </p:spPr>
        <p:txBody>
          <a:bodyPr/>
          <a:lstStyle>
            <a:lvl1pPr>
              <a:defRPr sz="4000">
                <a:solidFill>
                  <a:schemeClr val="bg1"/>
                </a:solidFill>
                <a:latin typeface="微软雅黑" panose="020B0503020204020204" pitchFamily="34" charset="-122"/>
                <a:ea typeface="微软雅黑" panose="020B0503020204020204" pitchFamily="34" charset="-122"/>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Thank you</a:t>
            </a:r>
          </a:p>
        </p:txBody>
      </p:sp>
      <p:sp>
        <p:nvSpPr>
          <p:cNvPr id="2" name="Title 1"/>
          <p:cNvSpPr>
            <a:spLocks noGrp="1"/>
          </p:cNvSpPr>
          <p:nvPr>
            <p:ph type="title"/>
          </p:nvPr>
        </p:nvSpPr>
        <p:spPr>
          <a:xfrm>
            <a:off x="358925" y="2011096"/>
            <a:ext cx="11490175" cy="856890"/>
          </a:xfrm>
        </p:spPr>
        <p:txBody>
          <a:bodyPr/>
          <a:lstStyle>
            <a:lvl1pPr>
              <a:defRPr sz="24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cxnSp>
        <p:nvCxnSpPr>
          <p:cNvPr id="5" name="Straight Connector 4"/>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
        <p:nvSpPr>
          <p:cNvPr id="9" name="TextBox 8"/>
          <p:cNvSpPr txBox="1"/>
          <p:nvPr userDrawn="1"/>
        </p:nvSpPr>
        <p:spPr bwMode="auto">
          <a:xfrm>
            <a:off x="349080" y="5670026"/>
            <a:ext cx="11493838" cy="252377"/>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r>
              <a:rPr kumimoji="0" lang="en-US" sz="1400" b="0" i="0" u="none" strike="noStrike" kern="0" cap="none" spc="0" normalizeH="0" baseline="0" noProof="0" dirty="0">
                <a:ln>
                  <a:noFill/>
                </a:ln>
                <a:solidFill>
                  <a:schemeClr val="bg2"/>
                </a:solidFill>
                <a:effectLst/>
                <a:uLnTx/>
                <a:uFillTx/>
                <a:latin typeface="+mn-lt"/>
                <a:ea typeface="+mn-ea"/>
                <a:cs typeface="+mn-cs"/>
              </a:rPr>
              <a:t>© InterSystems Corporation. All rights reserved.</a:t>
            </a:r>
          </a:p>
        </p:txBody>
      </p:sp>
      <p:sp>
        <p:nvSpPr>
          <p:cNvPr id="10" name="TextBox 9"/>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a:t>
            </a:r>
            <a:r>
              <a:rPr lang="en-US" sz="800" b="0" i="0" dirty="0" err="1">
                <a:solidFill>
                  <a:schemeClr val="bg1"/>
                </a:solidFill>
                <a:latin typeface="Arial" charset="0"/>
                <a:ea typeface="Arial" charset="0"/>
                <a:cs typeface="Arial" charset="0"/>
              </a:rPr>
              <a:t>InterSystems</a:t>
            </a:r>
            <a:endParaRPr lang="en-US" sz="800" b="0" i="0" noProof="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4746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Rectangle 46"/>
          <p:cNvSpPr/>
          <p:nvPr userDrawn="1"/>
        </p:nvSpPr>
        <p:spPr bwMode="auto">
          <a:xfrm>
            <a:off x="0" y="5485032"/>
            <a:ext cx="12192000" cy="1372968"/>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defTabSz="914400" eaLnBrk="1" latinLnBrk="0" hangingPunct="1">
              <a:lnSpc>
                <a:spcPct val="100000"/>
              </a:lnSpc>
              <a:buClrTx/>
              <a:buSzTx/>
              <a:buFontTx/>
              <a:buNone/>
              <a:tabLst/>
            </a:pPr>
            <a:endParaRPr kumimoji="0" lang="en-US" b="0" i="0" u="none" strike="noStrike" cap="none" normalizeH="0" baseline="0" dirty="0">
              <a:ln>
                <a:noFill/>
              </a:ln>
              <a:effectLst/>
            </a:endParaRPr>
          </a:p>
        </p:txBody>
      </p:sp>
      <p:pic>
        <p:nvPicPr>
          <p:cNvPr id="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34681" y="5864650"/>
            <a:ext cx="2478024" cy="59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3"/>
          <p:cNvSpPr>
            <a:spLocks noGrp="1"/>
          </p:cNvSpPr>
          <p:nvPr>
            <p:ph type="body" sz="quarter" idx="10" hasCustomPrompt="1"/>
          </p:nvPr>
        </p:nvSpPr>
        <p:spPr>
          <a:xfrm>
            <a:off x="373404" y="5696540"/>
            <a:ext cx="4947602" cy="539331"/>
          </a:xfrm>
        </p:spPr>
        <p:txBody>
          <a:bodyPr anchor="b" anchorCtr="0"/>
          <a:lstStyle>
            <a:lvl1pPr algn="l" rtl="0" eaLnBrk="1" fontAlgn="base" hangingPunct="1">
              <a:lnSpc>
                <a:spcPct val="90000"/>
              </a:lnSpc>
              <a:spcBef>
                <a:spcPct val="0"/>
              </a:spcBef>
              <a:spcAft>
                <a:spcPct val="0"/>
              </a:spcAft>
              <a:defRPr lang="en-US" sz="2400" b="1" dirty="0" smtClean="0">
                <a:solidFill>
                  <a:schemeClr val="bg1"/>
                </a:solidFill>
                <a:latin typeface="微软雅黑" panose="020B0503020204020204" pitchFamily="34" charset="-122"/>
                <a:ea typeface="微软雅黑" panose="020B0503020204020204" pitchFamily="34" charset="-122"/>
                <a:cs typeface="Arial" pitchFamily="34" charset="0"/>
              </a:defRPr>
            </a:lvl1pPr>
          </a:lstStyle>
          <a:p>
            <a:pPr lvl="0"/>
            <a:r>
              <a:rPr lang="en-US" dirty="0"/>
              <a:t>Click to enter title</a:t>
            </a:r>
          </a:p>
        </p:txBody>
      </p:sp>
      <p:sp>
        <p:nvSpPr>
          <p:cNvPr id="10" name="Text Placeholder 3"/>
          <p:cNvSpPr>
            <a:spLocks noGrp="1"/>
          </p:cNvSpPr>
          <p:nvPr>
            <p:ph type="body" sz="quarter" idx="11" hasCustomPrompt="1"/>
          </p:nvPr>
        </p:nvSpPr>
        <p:spPr>
          <a:xfrm>
            <a:off x="373404" y="6245552"/>
            <a:ext cx="4947602" cy="510455"/>
          </a:xfrm>
        </p:spPr>
        <p:txBody>
          <a:bodyPr/>
          <a:lstStyle>
            <a:lvl1pPr algn="l" rtl="0" eaLnBrk="1" fontAlgn="base" hangingPunct="1">
              <a:lnSpc>
                <a:spcPct val="100000"/>
              </a:lnSpc>
              <a:spcBef>
                <a:spcPts val="300"/>
              </a:spcBef>
              <a:spcAft>
                <a:spcPts val="400"/>
              </a:spcAft>
              <a:buClr>
                <a:schemeClr val="accent5">
                  <a:lumMod val="50000"/>
                </a:schemeClr>
              </a:buClr>
              <a:buFont typeface="Webdings" pitchFamily="18" charset="2"/>
              <a:buNone/>
              <a:defRPr lang="en-US" sz="1800" baseline="0" dirty="0" smtClean="0">
                <a:solidFill>
                  <a:schemeClr val="bg1"/>
                </a:solidFill>
                <a:latin typeface="微软雅黑" panose="020B0503020204020204" pitchFamily="34" charset="-122"/>
                <a:ea typeface="微软雅黑" panose="020B0503020204020204" pitchFamily="34" charset="-122"/>
                <a:cs typeface="Arial" pitchFamily="34" charset="0"/>
              </a:defRPr>
            </a:lvl1pPr>
          </a:lstStyle>
          <a:p>
            <a:pPr lvl="0"/>
            <a:r>
              <a:rPr lang="en-US" dirty="0"/>
              <a:t>Date</a:t>
            </a:r>
          </a:p>
        </p:txBody>
      </p:sp>
    </p:spTree>
    <p:extLst>
      <p:ext uri="{BB962C8B-B14F-4D97-AF65-F5344CB8AC3E}">
        <p14:creationId xmlns:p14="http://schemas.microsoft.com/office/powerpoint/2010/main" val="393493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27318A"/>
        </a:solidFill>
        <a:effectLst/>
      </p:bgPr>
    </p:bg>
    <p:spTree>
      <p:nvGrpSpPr>
        <p:cNvPr id="1" name=""/>
        <p:cNvGrpSpPr/>
        <p:nvPr/>
      </p:nvGrpSpPr>
      <p:grpSpPr>
        <a:xfrm>
          <a:off x="0" y="0"/>
          <a:ext cx="0" cy="0"/>
          <a:chOff x="0" y="0"/>
          <a:chExt cx="0" cy="0"/>
        </a:xfrm>
      </p:grpSpPr>
      <p:sp>
        <p:nvSpPr>
          <p:cNvPr id="3" name="Rectangle 1027">
            <a:hlinkClick r:id="rId2"/>
            <a:extLst>
              <a:ext uri="{FF2B5EF4-FFF2-40B4-BE49-F238E27FC236}">
                <a16:creationId xmlns:a16="http://schemas.microsoft.com/office/drawing/2014/main" id="{BC87B757-E2DB-4B74-B5EB-EB80374ECC34}"/>
              </a:ext>
            </a:extLst>
          </p:cNvPr>
          <p:cNvSpPr>
            <a:spLocks noChangeArrowheads="1"/>
          </p:cNvSpPr>
          <p:nvPr/>
        </p:nvSpPr>
        <p:spPr bwMode="auto">
          <a:xfrm>
            <a:off x="5391151" y="3176589"/>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itchFamily="34" charset="0"/>
                <a:ea typeface="ＭＳ Ｐゴシック" charset="-128"/>
              </a:defRPr>
            </a:lvl1pPr>
            <a:lvl2pPr marL="742950" indent="-285750" eaLnBrk="0" hangingPunct="0">
              <a:defRPr sz="2400" b="1">
                <a:solidFill>
                  <a:schemeClr val="tx1"/>
                </a:solidFill>
                <a:latin typeface="Verdana" pitchFamily="34" charset="0"/>
                <a:ea typeface="ＭＳ Ｐゴシック" charset="-128"/>
              </a:defRPr>
            </a:lvl2pPr>
            <a:lvl3pPr marL="1143000" indent="-228600" eaLnBrk="0" hangingPunct="0">
              <a:defRPr sz="2400" b="1">
                <a:solidFill>
                  <a:schemeClr val="tx1"/>
                </a:solidFill>
                <a:latin typeface="Verdana" pitchFamily="34" charset="0"/>
                <a:ea typeface="ＭＳ Ｐゴシック" charset="-128"/>
              </a:defRPr>
            </a:lvl3pPr>
            <a:lvl4pPr marL="1600200" indent="-228600" eaLnBrk="0" hangingPunct="0">
              <a:defRPr sz="2400" b="1">
                <a:solidFill>
                  <a:schemeClr val="tx1"/>
                </a:solidFill>
                <a:latin typeface="Verdana" pitchFamily="34" charset="0"/>
                <a:ea typeface="ＭＳ Ｐゴシック" charset="-128"/>
              </a:defRPr>
            </a:lvl4pPr>
            <a:lvl5pPr marL="2057400" indent="-228600" eaLnBrk="0" hangingPunct="0">
              <a:defRPr sz="2400" b="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sz="2400" b="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sz="2400" b="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sz="2400" b="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sz="2400" b="1">
                <a:solidFill>
                  <a:schemeClr val="tx1"/>
                </a:solidFill>
                <a:latin typeface="Verdana" pitchFamily="34" charset="0"/>
                <a:ea typeface="ＭＳ Ｐゴシック" charset="-128"/>
              </a:defRPr>
            </a:lvl9pPr>
          </a:lstStyle>
          <a:p>
            <a:pPr eaLnBrk="1" hangingPunct="1">
              <a:defRPr/>
            </a:pPr>
            <a:endParaRPr lang="en-US" altLang="en-US" sz="2400"/>
          </a:p>
        </p:txBody>
      </p:sp>
      <p:sp>
        <p:nvSpPr>
          <p:cNvPr id="4" name="Rectangle 1028">
            <a:hlinkClick r:id="rId2"/>
            <a:extLst>
              <a:ext uri="{FF2B5EF4-FFF2-40B4-BE49-F238E27FC236}">
                <a16:creationId xmlns:a16="http://schemas.microsoft.com/office/drawing/2014/main" id="{437FB85E-C8B5-4E86-9B54-A27C3390F413}"/>
              </a:ext>
            </a:extLst>
          </p:cNvPr>
          <p:cNvSpPr>
            <a:spLocks noChangeArrowheads="1"/>
          </p:cNvSpPr>
          <p:nvPr/>
        </p:nvSpPr>
        <p:spPr bwMode="auto">
          <a:xfrm>
            <a:off x="5391151" y="3176589"/>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itchFamily="34" charset="0"/>
                <a:ea typeface="ＭＳ Ｐゴシック" charset="-128"/>
              </a:defRPr>
            </a:lvl1pPr>
            <a:lvl2pPr marL="742950" indent="-285750" eaLnBrk="0" hangingPunct="0">
              <a:defRPr sz="2400" b="1">
                <a:solidFill>
                  <a:schemeClr val="tx1"/>
                </a:solidFill>
                <a:latin typeface="Verdana" pitchFamily="34" charset="0"/>
                <a:ea typeface="ＭＳ Ｐゴシック" charset="-128"/>
              </a:defRPr>
            </a:lvl2pPr>
            <a:lvl3pPr marL="1143000" indent="-228600" eaLnBrk="0" hangingPunct="0">
              <a:defRPr sz="2400" b="1">
                <a:solidFill>
                  <a:schemeClr val="tx1"/>
                </a:solidFill>
                <a:latin typeface="Verdana" pitchFamily="34" charset="0"/>
                <a:ea typeface="ＭＳ Ｐゴシック" charset="-128"/>
              </a:defRPr>
            </a:lvl3pPr>
            <a:lvl4pPr marL="1600200" indent="-228600" eaLnBrk="0" hangingPunct="0">
              <a:defRPr sz="2400" b="1">
                <a:solidFill>
                  <a:schemeClr val="tx1"/>
                </a:solidFill>
                <a:latin typeface="Verdana" pitchFamily="34" charset="0"/>
                <a:ea typeface="ＭＳ Ｐゴシック" charset="-128"/>
              </a:defRPr>
            </a:lvl4pPr>
            <a:lvl5pPr marL="2057400" indent="-228600" eaLnBrk="0" hangingPunct="0">
              <a:defRPr sz="2400" b="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sz="2400" b="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sz="2400" b="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sz="2400" b="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sz="2400" b="1">
                <a:solidFill>
                  <a:schemeClr val="tx1"/>
                </a:solidFill>
                <a:latin typeface="Verdana" pitchFamily="34" charset="0"/>
                <a:ea typeface="ＭＳ Ｐゴシック" charset="-128"/>
              </a:defRPr>
            </a:lvl9pPr>
          </a:lstStyle>
          <a:p>
            <a:pPr eaLnBrk="1" hangingPunct="1">
              <a:defRPr/>
            </a:pPr>
            <a:endParaRPr lang="en-US" altLang="en-US" sz="2400"/>
          </a:p>
        </p:txBody>
      </p:sp>
      <p:pic>
        <p:nvPicPr>
          <p:cNvPr id="5" name="Picture 11">
            <a:extLst>
              <a:ext uri="{FF2B5EF4-FFF2-40B4-BE49-F238E27FC236}">
                <a16:creationId xmlns:a16="http://schemas.microsoft.com/office/drawing/2014/main" id="{D4287030-9AC0-4C07-9D14-2E9FB3A02B0E}"/>
              </a:ext>
            </a:extLst>
          </p:cNvPr>
          <p:cNvPicPr>
            <a:picLocks noChangeAspect="1"/>
          </p:cNvPicPr>
          <p:nvPr/>
        </p:nvPicPr>
        <p:blipFill>
          <a:blip r:embed="rId3">
            <a:extLst>
              <a:ext uri="{28A0092B-C50C-407E-A947-70E740481C1C}">
                <a14:useLocalDpi xmlns:a14="http://schemas.microsoft.com/office/drawing/2010/main" val="0"/>
              </a:ext>
            </a:extLst>
          </a:blip>
          <a:srcRect l="15485" t="36101" r="14478" b="35692"/>
          <a:stretch>
            <a:fillRect/>
          </a:stretch>
        </p:blipFill>
        <p:spPr bwMode="auto">
          <a:xfrm>
            <a:off x="8534400" y="2535239"/>
            <a:ext cx="3448051"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2">
            <a:extLst>
              <a:ext uri="{FF2B5EF4-FFF2-40B4-BE49-F238E27FC236}">
                <a16:creationId xmlns:a16="http://schemas.microsoft.com/office/drawing/2014/main" id="{F62D53B9-1CA1-434D-A616-A5974E4A15D3}"/>
              </a:ext>
            </a:extLst>
          </p:cNvPr>
          <p:cNvCxnSpPr>
            <a:cxnSpLocks noChangeShapeType="1"/>
          </p:cNvCxnSpPr>
          <p:nvPr/>
        </p:nvCxnSpPr>
        <p:spPr bwMode="auto">
          <a:xfrm>
            <a:off x="0" y="3962400"/>
            <a:ext cx="12192000" cy="0"/>
          </a:xfrm>
          <a:prstGeom prst="line">
            <a:avLst/>
          </a:prstGeom>
          <a:noFill/>
          <a:ln w="25400" algn="ctr">
            <a:solidFill>
              <a:schemeClr val="bg1"/>
            </a:solidFill>
            <a:miter lim="800000"/>
            <a:headEnd/>
            <a:tailEnd/>
          </a:ln>
          <a:extLst>
            <a:ext uri="{909E8E84-426E-40DD-AFC4-6F175D3DCCD1}">
              <a14:hiddenFill xmlns:a14="http://schemas.microsoft.com/office/drawing/2010/main">
                <a:noFill/>
              </a14:hiddenFill>
            </a:ext>
          </a:extLst>
        </p:spPr>
      </p:cxnSp>
      <p:cxnSp>
        <p:nvCxnSpPr>
          <p:cNvPr id="7" name="Straight Connector 13">
            <a:extLst>
              <a:ext uri="{FF2B5EF4-FFF2-40B4-BE49-F238E27FC236}">
                <a16:creationId xmlns:a16="http://schemas.microsoft.com/office/drawing/2014/main" id="{F67E323C-9154-47FF-88DD-F648599026FA}"/>
              </a:ext>
            </a:extLst>
          </p:cNvPr>
          <p:cNvCxnSpPr>
            <a:cxnSpLocks noChangeShapeType="1"/>
          </p:cNvCxnSpPr>
          <p:nvPr/>
        </p:nvCxnSpPr>
        <p:spPr bwMode="auto">
          <a:xfrm>
            <a:off x="0" y="1828800"/>
            <a:ext cx="12192000" cy="0"/>
          </a:xfrm>
          <a:prstGeom prst="line">
            <a:avLst/>
          </a:prstGeom>
          <a:noFill/>
          <a:ln w="25400" algn="ctr">
            <a:solidFill>
              <a:schemeClr val="bg1"/>
            </a:solidFill>
            <a:miter lim="800000"/>
            <a:headEnd/>
            <a:tailEnd/>
          </a:ln>
          <a:extLst>
            <a:ext uri="{909E8E84-426E-40DD-AFC4-6F175D3DCCD1}">
              <a14:hiddenFill xmlns:a14="http://schemas.microsoft.com/office/drawing/2010/main">
                <a:noFill/>
              </a14:hiddenFill>
            </a:ext>
          </a:extLst>
        </p:spPr>
      </p:cxnSp>
      <p:sp>
        <p:nvSpPr>
          <p:cNvPr id="243717" name="Rectangle 1029"/>
          <p:cNvSpPr>
            <a:spLocks noGrp="1" noChangeArrowheads="1"/>
          </p:cNvSpPr>
          <p:nvPr>
            <p:ph type="ctrTitle" sz="quarter"/>
          </p:nvPr>
        </p:nvSpPr>
        <p:spPr>
          <a:xfrm>
            <a:off x="121920" y="2167128"/>
            <a:ext cx="8107680" cy="1444752"/>
          </a:xfrm>
        </p:spPr>
        <p:txBody>
          <a:bodyPr/>
          <a:lstStyle>
            <a:lvl1pPr algn="ctr">
              <a:defRPr sz="440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45362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779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895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tx2">
              <a:lumMod val="5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99682" name="Rectangle 2"/>
          <p:cNvSpPr>
            <a:spLocks noGrp="1" noChangeArrowheads="1"/>
          </p:cNvSpPr>
          <p:nvPr>
            <p:ph type="title"/>
          </p:nvPr>
        </p:nvSpPr>
        <p:spPr bwMode="auto">
          <a:xfrm>
            <a:off x="358925" y="228600"/>
            <a:ext cx="11493837" cy="856890"/>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bodyPr>
          <a:lstStyle/>
          <a:p>
            <a:pPr lvl="0"/>
            <a:r>
              <a:rPr lang="zh-CN" altLang="en-US"/>
              <a:t>单击此处编辑母版标题样式</a:t>
            </a:r>
            <a:endParaRPr lang="en-US" dirty="0"/>
          </a:p>
        </p:txBody>
      </p:sp>
      <p:sp>
        <p:nvSpPr>
          <p:cNvPr id="6" name="Text Placeholder 5"/>
          <p:cNvSpPr>
            <a:spLocks noGrp="1"/>
          </p:cNvSpPr>
          <p:nvPr>
            <p:ph type="body" idx="1"/>
          </p:nvPr>
        </p:nvSpPr>
        <p:spPr>
          <a:xfrm>
            <a:off x="358924" y="1325131"/>
            <a:ext cx="11493838" cy="4443711"/>
          </a:xfrm>
          <a:prstGeom prst="rect">
            <a:avLst/>
          </a:prstGeom>
        </p:spPr>
        <p:txBody>
          <a:bodyPr vert="horz" lIns="45720" tIns="45720" rIns="45720" bIns="45720" rtlCol="0">
            <a:no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Box 4"/>
          <p:cNvSpPr txBox="1"/>
          <p:nvPr userDrawn="1"/>
        </p:nvSpPr>
        <p:spPr bwMode="auto">
          <a:xfrm>
            <a:off x="358924" y="6353220"/>
            <a:ext cx="4295775" cy="160044"/>
          </a:xfrm>
          <a:prstGeom prst="rect">
            <a:avLst/>
          </a:prstGeom>
          <a:noFill/>
          <a:ln w="9525">
            <a:noFill/>
            <a:miter lim="800000"/>
            <a:headEnd/>
            <a:tailEnd/>
          </a:ln>
          <a:effectLst/>
        </p:spPr>
        <p:txBody>
          <a:bodyPr vert="horz" wrap="square" lIns="18288" tIns="18288" rIns="18288" bIns="18288" numCol="1" rtlCol="0" anchor="t" anchorCtr="0" compatLnSpc="1">
            <a:prstTxWarp prst="textNoShape">
              <a:avLst/>
            </a:prstTxWarp>
            <a:spAutoFit/>
          </a:bodyPr>
          <a:lstStyle/>
          <a:p>
            <a: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pPr>
            <a:fld id="{775DB951-7644-4E4E-ADEB-A7A5F3AE3B2F}" type="slidenum">
              <a:rPr lang="en-US" sz="800" b="0" i="0" smtClean="0">
                <a:solidFill>
                  <a:schemeClr val="bg1"/>
                </a:solidFill>
                <a:latin typeface="Arial" charset="0"/>
                <a:ea typeface="Arial" charset="0"/>
                <a:cs typeface="Arial" charset="0"/>
              </a:rPr>
              <a:t>‹#›</a:t>
            </a:fld>
            <a:r>
              <a:rPr lang="en-US" sz="800" b="0" i="0" dirty="0">
                <a:solidFill>
                  <a:schemeClr val="bg1"/>
                </a:solidFill>
                <a:latin typeface="Arial" charset="0"/>
                <a:ea typeface="Arial" charset="0"/>
                <a:cs typeface="Arial" charset="0"/>
              </a:rPr>
              <a:t>  |  </a:t>
            </a:r>
            <a:r>
              <a:rPr lang="en-US" sz="800" b="0" i="0" dirty="0" err="1">
                <a:solidFill>
                  <a:schemeClr val="bg1"/>
                </a:solidFill>
                <a:latin typeface="Arial" charset="0"/>
                <a:ea typeface="Arial" charset="0"/>
                <a:cs typeface="Arial" charset="0"/>
              </a:rPr>
              <a:t>InterSystems</a:t>
            </a:r>
            <a:endParaRPr lang="en-US" sz="800" b="0" i="0" noProof="0" dirty="0">
              <a:solidFill>
                <a:schemeClr val="bg1"/>
              </a:solidFill>
              <a:latin typeface="Arial" charset="0"/>
              <a:ea typeface="Arial" charset="0"/>
              <a:cs typeface="Arial" charset="0"/>
            </a:endParaRPr>
          </a:p>
        </p:txBody>
      </p:sp>
      <p:cxnSp>
        <p:nvCxnSpPr>
          <p:cNvPr id="7" name="Straight Connector 6"/>
          <p:cNvCxnSpPr/>
          <p:nvPr userDrawn="1"/>
        </p:nvCxnSpPr>
        <p:spPr bwMode="auto">
          <a:xfrm>
            <a:off x="358924" y="6008484"/>
            <a:ext cx="11493838" cy="0"/>
          </a:xfrm>
          <a:prstGeom prst="line">
            <a:avLst/>
          </a:prstGeom>
          <a:solidFill>
            <a:schemeClr val="accent1"/>
          </a:solidFill>
          <a:ln w="9525" cap="flat" cmpd="sng" algn="ctr">
            <a:solidFill>
              <a:schemeClr val="bg1"/>
            </a:solidFill>
            <a:prstDash val="solid"/>
            <a:miter lim="800000"/>
            <a:headEnd type="none" w="med" len="med"/>
            <a:tailEnd type="none" w="med" len="med"/>
          </a:ln>
          <a:effectLst/>
        </p:spPr>
      </p:cxnSp>
      <p:pic>
        <p:nvPicPr>
          <p:cNvPr id="8" name="Pictur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676350" y="6201658"/>
            <a:ext cx="176412" cy="467715"/>
          </a:xfrm>
          <a:prstGeom prst="rect">
            <a:avLst/>
          </a:prstGeom>
        </p:spPr>
      </p:pic>
    </p:spTree>
    <p:extLst>
      <p:ext uri="{BB962C8B-B14F-4D97-AF65-F5344CB8AC3E}">
        <p14:creationId xmlns:p14="http://schemas.microsoft.com/office/powerpoint/2010/main" val="2566835529"/>
      </p:ext>
    </p:extLst>
  </p:cSld>
  <p:clrMap bg1="lt1" tx1="dk1" bg2="lt2" tx2="dk2" accent1="accent1" accent2="accent2" accent3="accent3" accent4="accent4" accent5="accent5" accent6="accent6" hlink="hlink" folHlink="folHlink"/>
  <p:sldLayoutIdLst>
    <p:sldLayoutId id="2147483751" r:id="rId1"/>
    <p:sldLayoutId id="2147483795" r:id="rId2"/>
    <p:sldLayoutId id="2147483765" r:id="rId3"/>
    <p:sldLayoutId id="2147483745" r:id="rId4"/>
    <p:sldLayoutId id="2147483766" r:id="rId5"/>
    <p:sldLayoutId id="2147483729" r:id="rId6"/>
    <p:sldLayoutId id="2147483796" r:id="rId7"/>
    <p:sldLayoutId id="2147483797" r:id="rId8"/>
    <p:sldLayoutId id="2147483798" r:id="rId9"/>
    <p:sldLayoutId id="2147483799"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lnSpc>
          <a:spcPct val="90000"/>
        </a:lnSpc>
        <a:spcBef>
          <a:spcPct val="0"/>
        </a:spcBef>
        <a:spcAft>
          <a:spcPct val="0"/>
        </a:spcAft>
        <a:defRPr sz="3600" b="0">
          <a:solidFill>
            <a:schemeClr val="bg1"/>
          </a:solidFill>
          <a:latin typeface="微软雅黑" panose="020B0503020204020204" pitchFamily="34" charset="-122"/>
          <a:ea typeface="微软雅黑" panose="020B0503020204020204" pitchFamily="34" charset="-122"/>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algn="l" rtl="0" eaLnBrk="1" fontAlgn="base" hangingPunct="1">
        <a:lnSpc>
          <a:spcPct val="100000"/>
        </a:lnSpc>
        <a:spcBef>
          <a:spcPts val="300"/>
        </a:spcBef>
        <a:spcAft>
          <a:spcPts val="400"/>
        </a:spcAft>
        <a:buClr>
          <a:schemeClr val="accent5">
            <a:lumMod val="50000"/>
          </a:schemeClr>
        </a:buClr>
        <a:buFont typeface="Webdings" pitchFamily="18" charset="2"/>
        <a:buNone/>
        <a:defRPr lang="en-US" sz="2400" dirty="0" smtClean="0">
          <a:solidFill>
            <a:schemeClr val="bg1"/>
          </a:solidFill>
          <a:latin typeface="微软雅黑" panose="020B0503020204020204" pitchFamily="34" charset="-122"/>
          <a:ea typeface="微软雅黑" panose="020B0503020204020204" pitchFamily="34" charset="-122"/>
          <a:cs typeface="Arial" pitchFamily="34" charset="0"/>
        </a:defRPr>
      </a:lvl1pPr>
      <a:lvl2pPr marL="227013" indent="-225425" algn="l" rtl="0" eaLnBrk="1" fontAlgn="base" hangingPunct="1">
        <a:lnSpc>
          <a:spcPct val="100000"/>
        </a:lnSpc>
        <a:spcBef>
          <a:spcPts val="300"/>
        </a:spcBef>
        <a:spcAft>
          <a:spcPts val="400"/>
        </a:spcAft>
        <a:buClr>
          <a:schemeClr val="bg1">
            <a:lumMod val="75000"/>
          </a:schemeClr>
        </a:buClr>
        <a:buSzPct val="95000"/>
        <a:buFont typeface="Wingdings" pitchFamily="2" charset="2"/>
        <a:buChar char="§"/>
        <a:defRPr lang="en-US" sz="2400" dirty="0" smtClean="0">
          <a:solidFill>
            <a:schemeClr val="bg1"/>
          </a:solidFill>
          <a:latin typeface="微软雅黑" panose="020B0503020204020204" pitchFamily="34" charset="-122"/>
          <a:ea typeface="微软雅黑" panose="020B0503020204020204" pitchFamily="34" charset="-122"/>
          <a:cs typeface="Arial" pitchFamily="34" charset="0"/>
        </a:defRPr>
      </a:lvl2pPr>
      <a:lvl3pPr marL="461963" indent="-234950" algn="l" rtl="0" eaLnBrk="1" fontAlgn="base" hangingPunct="1">
        <a:lnSpc>
          <a:spcPct val="100000"/>
        </a:lnSpc>
        <a:spcBef>
          <a:spcPts val="300"/>
        </a:spcBef>
        <a:spcAft>
          <a:spcPts val="400"/>
        </a:spcAft>
        <a:buClr>
          <a:schemeClr val="bg1">
            <a:lumMod val="75000"/>
          </a:schemeClr>
        </a:buClr>
        <a:buSzPct val="80000"/>
        <a:buFont typeface="Arial" pitchFamily="34" charset="0"/>
        <a:buChar char="–"/>
        <a:defRPr lang="en-US" sz="2000" dirty="0" smtClean="0">
          <a:solidFill>
            <a:schemeClr val="bg1"/>
          </a:solidFill>
          <a:latin typeface="微软雅黑" panose="020B0503020204020204" pitchFamily="34" charset="-122"/>
          <a:ea typeface="微软雅黑" panose="020B0503020204020204" pitchFamily="34" charset="-122"/>
          <a:cs typeface="Arial" pitchFamily="34" charset="0"/>
        </a:defRPr>
      </a:lvl3pPr>
      <a:lvl4pPr marL="687388" indent="-225425" algn="l" rtl="0" eaLnBrk="1" fontAlgn="base" hangingPunct="1">
        <a:lnSpc>
          <a:spcPct val="100000"/>
        </a:lnSpc>
        <a:spcBef>
          <a:spcPts val="300"/>
        </a:spcBef>
        <a:spcAft>
          <a:spcPts val="400"/>
        </a:spcAft>
        <a:buClr>
          <a:srgbClr val="FF0000"/>
        </a:buClr>
        <a:buSzPct val="70000"/>
        <a:buFont typeface="Arial" pitchFamily="34" charset="0"/>
        <a:buChar char="•"/>
        <a:defRPr lang="en-US" sz="1800" dirty="0" smtClean="0">
          <a:solidFill>
            <a:schemeClr val="bg1"/>
          </a:solidFill>
          <a:latin typeface="微软雅黑" panose="020B0503020204020204" pitchFamily="34" charset="-122"/>
          <a:ea typeface="微软雅黑" panose="020B0503020204020204" pitchFamily="34" charset="-122"/>
          <a:cs typeface="Arial" pitchFamily="34" charset="0"/>
        </a:defRPr>
      </a:lvl4pPr>
      <a:lvl5pPr marL="914400" indent="-227013" algn="l" rtl="0" eaLnBrk="1" fontAlgn="base" hangingPunct="1">
        <a:lnSpc>
          <a:spcPct val="100000"/>
        </a:lnSpc>
        <a:spcBef>
          <a:spcPts val="300"/>
        </a:spcBef>
        <a:spcAft>
          <a:spcPts val="400"/>
        </a:spcAft>
        <a:buClr>
          <a:schemeClr val="bg1">
            <a:lumMod val="75000"/>
          </a:schemeClr>
        </a:buClr>
        <a:buSzPct val="60000"/>
        <a:buFont typeface="Arial" pitchFamily="34" charset="0"/>
        <a:buChar char="–"/>
        <a:defRPr lang="en-US" sz="1400" dirty="0" smtClean="0">
          <a:solidFill>
            <a:schemeClr val="bg1"/>
          </a:solidFill>
          <a:latin typeface="微软雅黑" panose="020B0503020204020204" pitchFamily="34" charset="-122"/>
          <a:ea typeface="微软雅黑" panose="020B0503020204020204" pitchFamily="34" charset="-122"/>
          <a:cs typeface="Arial" pitchFamily="34" charset="0"/>
        </a:defRPr>
      </a:lvl5pPr>
      <a:lvl6pPr marL="21129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16">
          <p15:clr>
            <a:srgbClr val="F26B43"/>
          </p15:clr>
        </p15:guide>
        <p15:guide id="4" pos="7464">
          <p15:clr>
            <a:srgbClr val="F26B43"/>
          </p15:clr>
        </p15:guide>
        <p15:guide id="5" orient="horz" pos="3984">
          <p15:clr>
            <a:srgbClr val="F26B43"/>
          </p15:clr>
        </p15:guide>
        <p15:guide id="6" orient="horz" pos="144">
          <p15:clr>
            <a:srgbClr val="F26B43"/>
          </p15:clr>
        </p15:guide>
        <p15:guide id="7" orient="horz" pos="624">
          <p15:clr>
            <a:srgbClr val="F26B43"/>
          </p15:clr>
        </p15:guide>
        <p15:guide id="8" orient="horz" pos="864">
          <p15:clr>
            <a:srgbClr val="F26B43"/>
          </p15:clr>
        </p15:guide>
        <p15:guide id="9"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12BusinessRules.ppt"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3516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a:extLst>
              <a:ext uri="{FF2B5EF4-FFF2-40B4-BE49-F238E27FC236}">
                <a16:creationId xmlns:a16="http://schemas.microsoft.com/office/drawing/2014/main" id="{B3F97B41-6B61-4E5A-B1BA-41092C007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4" y="3733800"/>
            <a:ext cx="6480175" cy="25146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pic>
      <p:sp>
        <p:nvSpPr>
          <p:cNvPr id="21507" name="Rectangle 7">
            <a:extLst>
              <a:ext uri="{FF2B5EF4-FFF2-40B4-BE49-F238E27FC236}">
                <a16:creationId xmlns:a16="http://schemas.microsoft.com/office/drawing/2014/main" id="{9AA3E341-9411-48A9-84C1-C2CCEAACC2C8}"/>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自动创建角色属性</a:t>
            </a:r>
            <a:endParaRPr lang="en-US" altLang="en-US">
              <a:ea typeface="ＭＳ Ｐゴシック" panose="020B0600070205080204" pitchFamily="34" charset="-128"/>
            </a:endParaRPr>
          </a:p>
        </p:txBody>
      </p:sp>
      <p:sp>
        <p:nvSpPr>
          <p:cNvPr id="21508" name="Rectangle 9">
            <a:extLst>
              <a:ext uri="{FF2B5EF4-FFF2-40B4-BE49-F238E27FC236}">
                <a16:creationId xmlns:a16="http://schemas.microsoft.com/office/drawing/2014/main" id="{1E9EF83A-792A-4C66-A9B9-EA7227C858EC}"/>
              </a:ext>
            </a:extLst>
          </p:cNvPr>
          <p:cNvSpPr>
            <a:spLocks noGrp="1" noChangeArrowheads="1"/>
          </p:cNvSpPr>
          <p:nvPr>
            <p:ph type="body" sz="half" idx="1"/>
          </p:nvPr>
        </p:nvSpPr>
        <p:spPr>
          <a:xfrm>
            <a:off x="1879600" y="1371600"/>
            <a:ext cx="8331200" cy="2286000"/>
          </a:xfrm>
        </p:spPr>
        <p:txBody>
          <a:bodyPr/>
          <a:lstStyle/>
          <a:p>
            <a:pPr eaLnBrk="1" hangingPunct="1">
              <a:lnSpc>
                <a:spcPct val="90000"/>
              </a:lnSpc>
            </a:pPr>
            <a:r>
              <a:rPr lang="en-US" altLang="en-US">
                <a:ea typeface="ＭＳ Ｐゴシック" panose="020B0600070205080204" pitchFamily="34" charset="-128"/>
              </a:rPr>
              <a:t>Auto Create Role = True</a:t>
            </a:r>
          </a:p>
          <a:p>
            <a:pPr lvl="1" eaLnBrk="1" hangingPunct="1">
              <a:lnSpc>
                <a:spcPct val="90000"/>
              </a:lnSpc>
            </a:pPr>
            <a:r>
              <a:rPr lang="en-US" altLang="en-US">
                <a:ea typeface="ＭＳ Ｐゴシック" panose="020B0600070205080204" pitchFamily="34" charset="-128"/>
              </a:rPr>
              <a:t>Creates role with first attempt to send task to workflow Business Operation with no corresponding role.</a:t>
            </a:r>
          </a:p>
          <a:p>
            <a:pPr lvl="1" eaLnBrk="1" hangingPunct="1">
              <a:lnSpc>
                <a:spcPct val="90000"/>
              </a:lnSpc>
            </a:pPr>
            <a:r>
              <a:rPr lang="en-US" altLang="en-US">
                <a:ea typeface="ＭＳ Ｐゴシック" panose="020B0600070205080204" pitchFamily="34" charset="-128"/>
              </a:rPr>
              <a:t>Add users once role created.</a:t>
            </a:r>
          </a:p>
          <a:p>
            <a:pPr eaLnBrk="1" hangingPunct="1">
              <a:lnSpc>
                <a:spcPct val="90000"/>
              </a:lnSpc>
            </a:pPr>
            <a:r>
              <a:rPr lang="en-US" altLang="en-US">
                <a:ea typeface="ＭＳ Ｐゴシック" panose="020B0600070205080204" pitchFamily="34" charset="-128"/>
              </a:rPr>
              <a:t>Auto Create Role = False</a:t>
            </a:r>
          </a:p>
          <a:p>
            <a:pPr lvl="1" eaLnBrk="1" hangingPunct="1">
              <a:lnSpc>
                <a:spcPct val="90000"/>
              </a:lnSpc>
            </a:pPr>
            <a:r>
              <a:rPr lang="en-US" altLang="en-US">
                <a:ea typeface="ＭＳ Ｐゴシック" panose="020B0600070205080204" pitchFamily="34" charset="-128"/>
              </a:rPr>
              <a:t>Create role manually prior to first task sent to workflow Business Operation.</a:t>
            </a:r>
          </a:p>
          <a:p>
            <a:pPr eaLnBrk="1" hangingPunct="1">
              <a:lnSpc>
                <a:spcPct val="90000"/>
              </a:lnSpc>
            </a:pPr>
            <a:endParaRPr lang="en-US" altLang="en-US" sz="2000">
              <a:ea typeface="ＭＳ Ｐゴシック" panose="020B0600070205080204" pitchFamily="34" charset="-128"/>
            </a:endParaRPr>
          </a:p>
        </p:txBody>
      </p:sp>
      <p:sp>
        <p:nvSpPr>
          <p:cNvPr id="21509" name="Rectangle 10">
            <a:extLst>
              <a:ext uri="{FF2B5EF4-FFF2-40B4-BE49-F238E27FC236}">
                <a16:creationId xmlns:a16="http://schemas.microsoft.com/office/drawing/2014/main" id="{4C7A252D-C1BE-4ADA-AEDC-0E344889E17B}"/>
              </a:ext>
            </a:extLst>
          </p:cNvPr>
          <p:cNvSpPr>
            <a:spLocks noChangeArrowheads="1"/>
          </p:cNvSpPr>
          <p:nvPr/>
        </p:nvSpPr>
        <p:spPr bwMode="auto">
          <a:xfrm>
            <a:off x="6477000" y="5715000"/>
            <a:ext cx="1219200" cy="4572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Tree>
    <p:extLst>
      <p:ext uri="{BB962C8B-B14F-4D97-AF65-F5344CB8AC3E}">
        <p14:creationId xmlns:p14="http://schemas.microsoft.com/office/powerpoint/2010/main" val="31839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1">
            <a:extLst>
              <a:ext uri="{FF2B5EF4-FFF2-40B4-BE49-F238E27FC236}">
                <a16:creationId xmlns:a16="http://schemas.microsoft.com/office/drawing/2014/main" id="{5525851B-5D1C-4463-BD2B-7FCD63BD4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2930525"/>
            <a:ext cx="6254750" cy="33147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a:extLst>
              <a:ext uri="{FF2B5EF4-FFF2-40B4-BE49-F238E27FC236}">
                <a16:creationId xmlns:a16="http://schemas.microsoft.com/office/drawing/2014/main" id="{CC526281-99D6-4C77-8D53-F64E290ECC68}"/>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添加工作流到</a:t>
            </a:r>
            <a:r>
              <a:rPr lang="en-US" altLang="en-US">
                <a:ea typeface="ＭＳ Ｐゴシック" panose="020B0600070205080204" pitchFamily="34" charset="-128"/>
              </a:rPr>
              <a:t>Production</a:t>
            </a:r>
          </a:p>
        </p:txBody>
      </p:sp>
      <p:sp>
        <p:nvSpPr>
          <p:cNvPr id="23556" name="Rectangle 3">
            <a:extLst>
              <a:ext uri="{FF2B5EF4-FFF2-40B4-BE49-F238E27FC236}">
                <a16:creationId xmlns:a16="http://schemas.microsoft.com/office/drawing/2014/main" id="{AEBC6A4B-BD0A-475C-91E2-D3F49F50ADA9}"/>
              </a:ext>
            </a:extLst>
          </p:cNvPr>
          <p:cNvSpPr>
            <a:spLocks noGrp="1" noChangeArrowheads="1"/>
          </p:cNvSpPr>
          <p:nvPr>
            <p:ph type="body" sz="half" idx="1"/>
          </p:nvPr>
        </p:nvSpPr>
        <p:spPr>
          <a:xfrm>
            <a:off x="1879600" y="1371600"/>
            <a:ext cx="8331200" cy="2286000"/>
          </a:xfrm>
        </p:spPr>
        <p:txBody>
          <a:bodyPr/>
          <a:lstStyle/>
          <a:p>
            <a:pPr eaLnBrk="1" hangingPunct="1"/>
            <a:r>
              <a:rPr lang="en-US" altLang="en-US">
                <a:ea typeface="ＭＳ Ｐゴシック" panose="020B0600070205080204" pitchFamily="34" charset="-128"/>
              </a:rPr>
              <a:t>Add workflow Business Operation to Production.</a:t>
            </a:r>
          </a:p>
          <a:p>
            <a:pPr lvl="1" eaLnBrk="1" hangingPunct="1"/>
            <a:r>
              <a:rPr lang="zh-CN" altLang="en-US">
                <a:ea typeface="ＭＳ Ｐゴシック" panose="020B0600070205080204" pitchFamily="34" charset="-128"/>
              </a:rPr>
              <a:t>可以使用</a:t>
            </a:r>
            <a:r>
              <a:rPr lang="en-US" altLang="en-US">
                <a:ea typeface="ＭＳ Ｐゴシック" panose="020B0600070205080204" pitchFamily="34" charset="-128"/>
              </a:rPr>
              <a:t>EnsLib.Workflow.Operation</a:t>
            </a:r>
            <a:r>
              <a:rPr lang="zh-CN" altLang="en-US">
                <a:ea typeface="ＭＳ Ｐゴシック" panose="020B0600070205080204" pitchFamily="34" charset="-128"/>
              </a:rPr>
              <a:t>或者客户自己写</a:t>
            </a:r>
            <a:r>
              <a:rPr lang="en-US" altLang="en-US">
                <a:ea typeface="ＭＳ Ｐゴシック" panose="020B0600070205080204" pitchFamily="34" charset="-128"/>
              </a:rPr>
              <a:t> Business Operation.</a:t>
            </a:r>
          </a:p>
          <a:p>
            <a:pPr lvl="1" eaLnBrk="1" hangingPunct="1"/>
            <a:r>
              <a:rPr lang="zh-CN" altLang="en-US">
                <a:ea typeface="ＭＳ Ｐゴシック" panose="020B0600070205080204" pitchFamily="34" charset="-128"/>
              </a:rPr>
              <a:t>名字必须和角色名一致</a:t>
            </a:r>
            <a:endParaRPr lang="en-US" altLang="en-US">
              <a:ea typeface="ＭＳ Ｐゴシック" panose="020B0600070205080204" pitchFamily="34" charset="-128"/>
            </a:endParaRPr>
          </a:p>
        </p:txBody>
      </p:sp>
      <p:sp>
        <p:nvSpPr>
          <p:cNvPr id="23557" name="Rectangle 7">
            <a:extLst>
              <a:ext uri="{FF2B5EF4-FFF2-40B4-BE49-F238E27FC236}">
                <a16:creationId xmlns:a16="http://schemas.microsoft.com/office/drawing/2014/main" id="{526622B7-B023-46C4-9AAE-B43C980A67B5}"/>
              </a:ext>
            </a:extLst>
          </p:cNvPr>
          <p:cNvSpPr>
            <a:spLocks noChangeArrowheads="1"/>
          </p:cNvSpPr>
          <p:nvPr/>
        </p:nvSpPr>
        <p:spPr bwMode="auto">
          <a:xfrm>
            <a:off x="5410200" y="5140326"/>
            <a:ext cx="2133600" cy="44767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23558" name="Text Box 8">
            <a:extLst>
              <a:ext uri="{FF2B5EF4-FFF2-40B4-BE49-F238E27FC236}">
                <a16:creationId xmlns:a16="http://schemas.microsoft.com/office/drawing/2014/main" id="{EC1DE4DB-FF50-452A-890D-E3AF52C3DDC6}"/>
              </a:ext>
            </a:extLst>
          </p:cNvPr>
          <p:cNvSpPr txBox="1">
            <a:spLocks noChangeArrowheads="1"/>
          </p:cNvSpPr>
          <p:nvPr/>
        </p:nvSpPr>
        <p:spPr bwMode="auto">
          <a:xfrm>
            <a:off x="2209800" y="4300539"/>
            <a:ext cx="1803400" cy="466725"/>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50000"/>
              </a:spcBef>
              <a:buClrTx/>
              <a:buSzTx/>
              <a:buFontTx/>
              <a:buNone/>
            </a:pPr>
            <a:r>
              <a:rPr lang="zh-CN" altLang="en-US" sz="2400">
                <a:solidFill>
                  <a:schemeClr val="bg2"/>
                </a:solidFill>
              </a:rPr>
              <a:t>角色名字</a:t>
            </a:r>
            <a:endParaRPr lang="en-US" altLang="en-US" sz="2400">
              <a:solidFill>
                <a:schemeClr val="bg2"/>
              </a:solidFill>
            </a:endParaRPr>
          </a:p>
        </p:txBody>
      </p:sp>
      <p:sp>
        <p:nvSpPr>
          <p:cNvPr id="23559" name="Line 9">
            <a:extLst>
              <a:ext uri="{FF2B5EF4-FFF2-40B4-BE49-F238E27FC236}">
                <a16:creationId xmlns:a16="http://schemas.microsoft.com/office/drawing/2014/main" id="{AD09A92E-F4C8-4CD0-AD58-1A6CE49AFB76}"/>
              </a:ext>
            </a:extLst>
          </p:cNvPr>
          <p:cNvSpPr>
            <a:spLocks noChangeShapeType="1"/>
          </p:cNvSpPr>
          <p:nvPr/>
        </p:nvSpPr>
        <p:spPr bwMode="auto">
          <a:xfrm flipV="1">
            <a:off x="3124200" y="3821114"/>
            <a:ext cx="0" cy="479425"/>
          </a:xfrm>
          <a:prstGeom prst="line">
            <a:avLst/>
          </a:prstGeom>
          <a:noFill/>
          <a:ln w="38100">
            <a:solidFill>
              <a:schemeClr val="accent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60" name="Text Box 10">
            <a:extLst>
              <a:ext uri="{FF2B5EF4-FFF2-40B4-BE49-F238E27FC236}">
                <a16:creationId xmlns:a16="http://schemas.microsoft.com/office/drawing/2014/main" id="{66013133-B044-4CE4-A3BB-2A7D1ABB566B}"/>
              </a:ext>
            </a:extLst>
          </p:cNvPr>
          <p:cNvSpPr txBox="1">
            <a:spLocks noChangeArrowheads="1"/>
          </p:cNvSpPr>
          <p:nvPr/>
        </p:nvSpPr>
        <p:spPr bwMode="auto">
          <a:xfrm>
            <a:off x="2197100" y="4913313"/>
            <a:ext cx="2133600" cy="831850"/>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50000"/>
              </a:spcBef>
              <a:buClrTx/>
              <a:buSzTx/>
              <a:buFontTx/>
              <a:buNone/>
            </a:pPr>
            <a:r>
              <a:rPr lang="en-US" altLang="en-US" sz="2400">
                <a:solidFill>
                  <a:schemeClr val="bg2"/>
                </a:solidFill>
              </a:rPr>
              <a:t>Default distribution</a:t>
            </a:r>
          </a:p>
        </p:txBody>
      </p:sp>
      <p:sp>
        <p:nvSpPr>
          <p:cNvPr id="23561" name="Line 11">
            <a:extLst>
              <a:ext uri="{FF2B5EF4-FFF2-40B4-BE49-F238E27FC236}">
                <a16:creationId xmlns:a16="http://schemas.microsoft.com/office/drawing/2014/main" id="{D729B8BC-BF76-45CC-9267-34068D5AFDE0}"/>
              </a:ext>
            </a:extLst>
          </p:cNvPr>
          <p:cNvSpPr>
            <a:spLocks noChangeShapeType="1"/>
          </p:cNvSpPr>
          <p:nvPr/>
        </p:nvSpPr>
        <p:spPr bwMode="auto">
          <a:xfrm flipV="1">
            <a:off x="4343400" y="5329238"/>
            <a:ext cx="1066800" cy="0"/>
          </a:xfrm>
          <a:prstGeom prst="line">
            <a:avLst/>
          </a:prstGeom>
          <a:noFill/>
          <a:ln w="38100">
            <a:solidFill>
              <a:schemeClr val="accent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62" name="Rectangle 13">
            <a:extLst>
              <a:ext uri="{FF2B5EF4-FFF2-40B4-BE49-F238E27FC236}">
                <a16:creationId xmlns:a16="http://schemas.microsoft.com/office/drawing/2014/main" id="{A8B0665F-851A-4C02-BCC7-FC44EE722E3A}"/>
              </a:ext>
            </a:extLst>
          </p:cNvPr>
          <p:cNvSpPr>
            <a:spLocks noChangeArrowheads="1"/>
          </p:cNvSpPr>
          <p:nvPr/>
        </p:nvSpPr>
        <p:spPr bwMode="auto">
          <a:xfrm>
            <a:off x="2619375" y="3509963"/>
            <a:ext cx="1460500" cy="26035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Tree>
    <p:extLst>
      <p:ext uri="{BB962C8B-B14F-4D97-AF65-F5344CB8AC3E}">
        <p14:creationId xmlns:p14="http://schemas.microsoft.com/office/powerpoint/2010/main" val="267603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0">
            <a:extLst>
              <a:ext uri="{FF2B5EF4-FFF2-40B4-BE49-F238E27FC236}">
                <a16:creationId xmlns:a16="http://schemas.microsoft.com/office/drawing/2014/main" id="{21F508C9-89DF-4CC0-A944-E41BE29777F1}"/>
              </a:ext>
            </a:extLst>
          </p:cNvPr>
          <p:cNvSpPr>
            <a:spLocks noGrp="1" noChangeArrowheads="1"/>
          </p:cNvSpPr>
          <p:nvPr>
            <p:ph idx="1"/>
          </p:nvPr>
        </p:nvSpPr>
        <p:spPr>
          <a:xfrm>
            <a:off x="1879600" y="1371600"/>
            <a:ext cx="8331200" cy="4724400"/>
          </a:xfrm>
        </p:spPr>
        <p:txBody>
          <a:bodyPr/>
          <a:lstStyle/>
          <a:p>
            <a:pPr eaLnBrk="1" hangingPunct="1">
              <a:buFont typeface="Wingdings" charset="2"/>
              <a:buChar char="n"/>
              <a:defRPr/>
            </a:pPr>
            <a:r>
              <a:rPr lang="zh-CN" altLang="en-US" dirty="0"/>
              <a:t>工作流引擎给该角色的一个用户分配任务</a:t>
            </a:r>
            <a:endParaRPr lang="en-US" altLang="zh-CN" dirty="0"/>
          </a:p>
          <a:p>
            <a:pPr lvl="1" eaLnBrk="1" hangingPunct="1">
              <a:buFont typeface="Wingdings" charset="2"/>
              <a:buChar char="n"/>
              <a:defRPr/>
            </a:pPr>
            <a:r>
              <a:rPr lang="zh-CN" altLang="en-US" dirty="0"/>
              <a:t>默认情况下，先来先服务，然后是按</a:t>
            </a:r>
            <a:r>
              <a:rPr lang="en-US" altLang="zh-CN" dirty="0"/>
              <a:t>job title, </a:t>
            </a:r>
            <a:r>
              <a:rPr lang="zh-CN" altLang="en-US" dirty="0"/>
              <a:t>然后是名字。。。</a:t>
            </a:r>
            <a:endParaRPr lang="en-US" altLang="en-US" dirty="0"/>
          </a:p>
          <a:p>
            <a:pPr eaLnBrk="1" hangingPunct="1">
              <a:buFont typeface="Wingdings" charset="2"/>
              <a:buChar char="n"/>
              <a:defRPr/>
            </a:pPr>
            <a:r>
              <a:rPr lang="zh-CN" altLang="en-US" dirty="0"/>
              <a:t>可以自己指定策略</a:t>
            </a:r>
            <a:r>
              <a:rPr lang="en-US" altLang="en-US" dirty="0"/>
              <a:t>.</a:t>
            </a:r>
          </a:p>
          <a:p>
            <a:pPr lvl="1" eaLnBrk="1" hangingPunct="1">
              <a:buFont typeface="Wingdings" charset="2"/>
              <a:buChar char="n"/>
              <a:defRPr/>
            </a:pPr>
            <a:r>
              <a:rPr lang="en-US" altLang="en-US" dirty="0"/>
              <a:t> </a:t>
            </a:r>
            <a:r>
              <a:rPr lang="zh-CN" altLang="en-US" dirty="0"/>
              <a:t>创建</a:t>
            </a:r>
            <a:r>
              <a:rPr lang="en-US" altLang="en-US" dirty="0" err="1"/>
              <a:t>EnsLib.Workflow.TaskResponse</a:t>
            </a:r>
            <a:r>
              <a:rPr lang="zh-CN" altLang="en-US" dirty="0"/>
              <a:t>子类</a:t>
            </a:r>
            <a:endParaRPr lang="en-US" altLang="en-US" dirty="0"/>
          </a:p>
          <a:p>
            <a:pPr lvl="1" eaLnBrk="1" hangingPunct="1">
              <a:buFont typeface="Wingdings" charset="2"/>
              <a:buChar char="n"/>
              <a:defRPr/>
            </a:pPr>
            <a:r>
              <a:rPr lang="en-US" altLang="en-US" dirty="0"/>
              <a:t>Override at least </a:t>
            </a:r>
            <a:r>
              <a:rPr lang="en-US" altLang="en-US" dirty="0" err="1"/>
              <a:t>OnNewTask</a:t>
            </a:r>
            <a:r>
              <a:rPr lang="en-US" altLang="en-US" dirty="0"/>
              <a:t>() method.</a:t>
            </a:r>
          </a:p>
          <a:p>
            <a:pPr lvl="1" eaLnBrk="1" hangingPunct="1">
              <a:buFont typeface="Wingdings" charset="2"/>
              <a:buChar char="n"/>
              <a:defRPr/>
            </a:pPr>
            <a:r>
              <a:rPr lang="en-US" altLang="en-US" dirty="0"/>
              <a:t>Invoke custom task response by setting %</a:t>
            </a:r>
            <a:r>
              <a:rPr lang="en-US" altLang="en-US" dirty="0" err="1"/>
              <a:t>TaskHandler</a:t>
            </a:r>
            <a:r>
              <a:rPr lang="en-US" altLang="en-US" dirty="0"/>
              <a:t> in request to response class:</a:t>
            </a:r>
          </a:p>
          <a:p>
            <a:pPr>
              <a:defRPr/>
            </a:pPr>
            <a:r>
              <a:rPr lang="en-US" sz="20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set 	</a:t>
            </a:r>
            <a:r>
              <a:rPr lang="en-US" sz="1800" dirty="0" err="1">
                <a:latin typeface="Courier New" panose="02070309020205020404" pitchFamily="49" charset="0"/>
                <a:cs typeface="Courier New" panose="02070309020205020404" pitchFamily="49" charset="0"/>
              </a:rPr>
              <a:t>callrequest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TaskHandler</a:t>
            </a:r>
            <a:r>
              <a:rPr lang="en-US" sz="1800" dirty="0">
                <a:latin typeface="Courier New" panose="02070309020205020404" pitchFamily="49" charset="0"/>
                <a:cs typeface="Courier New" panose="02070309020205020404" pitchFamily="49" charset="0"/>
              </a:rPr>
              <a:t>="</a:t>
            </a:r>
            <a:r>
              <a:rPr lang="en-US" sz="1800" i="1" dirty="0" err="1">
                <a:latin typeface="Courier New" panose="02070309020205020404" pitchFamily="49" charset="0"/>
                <a:cs typeface="Courier New" panose="02070309020205020404" pitchFamily="49" charset="0"/>
              </a:rPr>
              <a:t>MyApp.CustomTaskResponse</a:t>
            </a:r>
            <a:r>
              <a:rPr lang="en-US" sz="1800" dirty="0">
                <a:latin typeface="Courier New" panose="02070309020205020404" pitchFamily="49" charset="0"/>
                <a:cs typeface="Courier New" panose="02070309020205020404" pitchFamily="49" charset="0"/>
              </a:rPr>
              <a:t>"</a:t>
            </a:r>
            <a:endParaRPr lang="en-US" altLang="en-US" sz="1800" dirty="0">
              <a:latin typeface="Courier New" panose="02070309020205020404" pitchFamily="49" charset="0"/>
              <a:cs typeface="Courier New" panose="02070309020205020404" pitchFamily="49" charset="0"/>
            </a:endParaRPr>
          </a:p>
        </p:txBody>
      </p:sp>
      <p:sp>
        <p:nvSpPr>
          <p:cNvPr id="25603" name="Rectangle 29">
            <a:extLst>
              <a:ext uri="{FF2B5EF4-FFF2-40B4-BE49-F238E27FC236}">
                <a16:creationId xmlns:a16="http://schemas.microsoft.com/office/drawing/2014/main" id="{385769C0-9CC4-424F-9D58-0A75AC65BE75}"/>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任务分配策略</a:t>
            </a:r>
            <a:endParaRPr lang="en-US" altLang="en-US">
              <a:ea typeface="ＭＳ Ｐゴシック" panose="020B0600070205080204" pitchFamily="34" charset="-128"/>
            </a:endParaRPr>
          </a:p>
        </p:txBody>
      </p:sp>
    </p:spTree>
    <p:extLst>
      <p:ext uri="{BB962C8B-B14F-4D97-AF65-F5344CB8AC3E}">
        <p14:creationId xmlns:p14="http://schemas.microsoft.com/office/powerpoint/2010/main" val="428145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6">
            <a:extLst>
              <a:ext uri="{FF2B5EF4-FFF2-40B4-BE49-F238E27FC236}">
                <a16:creationId xmlns:a16="http://schemas.microsoft.com/office/drawing/2014/main" id="{F6E9D93F-4E22-441A-A8F0-060CABAC0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0" y="3375026"/>
            <a:ext cx="5805488" cy="28670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Rectangle 2">
            <a:extLst>
              <a:ext uri="{FF2B5EF4-FFF2-40B4-BE49-F238E27FC236}">
                <a16:creationId xmlns:a16="http://schemas.microsoft.com/office/drawing/2014/main" id="{EFD51D3A-3314-4CD1-AEE3-5019C9D58A1A}"/>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调用工作流</a:t>
            </a:r>
            <a:endParaRPr lang="en-US" altLang="en-US">
              <a:ea typeface="ＭＳ Ｐゴシック" panose="020B0600070205080204" pitchFamily="34" charset="-128"/>
            </a:endParaRPr>
          </a:p>
        </p:txBody>
      </p:sp>
      <p:sp>
        <p:nvSpPr>
          <p:cNvPr id="27652" name="Rectangle 3">
            <a:extLst>
              <a:ext uri="{FF2B5EF4-FFF2-40B4-BE49-F238E27FC236}">
                <a16:creationId xmlns:a16="http://schemas.microsoft.com/office/drawing/2014/main" id="{1775CE18-2B6F-4AE7-97E0-C03E99848CF8}"/>
              </a:ext>
            </a:extLst>
          </p:cNvPr>
          <p:cNvSpPr>
            <a:spLocks noGrp="1" noChangeArrowheads="1"/>
          </p:cNvSpPr>
          <p:nvPr>
            <p:ph type="body" sz="half" idx="1"/>
          </p:nvPr>
        </p:nvSpPr>
        <p:spPr/>
        <p:txBody>
          <a:bodyPr/>
          <a:lstStyle/>
          <a:p>
            <a:pPr eaLnBrk="1" hangingPunct="1"/>
            <a:r>
              <a:rPr lang="en-US" altLang="en-US">
                <a:ea typeface="ＭＳ Ｐゴシック" panose="020B0600070205080204" pitchFamily="34" charset="-128"/>
              </a:rPr>
              <a:t>Call workflow Business Operation from Business Process.</a:t>
            </a:r>
          </a:p>
          <a:p>
            <a:pPr lvl="1" eaLnBrk="1" hangingPunct="1"/>
            <a:r>
              <a:rPr lang="en-US" altLang="en-US">
                <a:ea typeface="ＭＳ Ｐゴシック" panose="020B0600070205080204" pitchFamily="34" charset="-128"/>
              </a:rPr>
              <a:t>Each call creates workflow task. </a:t>
            </a:r>
          </a:p>
          <a:p>
            <a:pPr eaLnBrk="1" hangingPunct="1"/>
            <a:r>
              <a:rPr lang="en-US" altLang="en-US">
                <a:ea typeface="ＭＳ Ｐゴシック" panose="020B0600070205080204" pitchFamily="34" charset="-128"/>
              </a:rPr>
              <a:t>Sync activity required to catch results.</a:t>
            </a:r>
          </a:p>
          <a:p>
            <a:pPr lvl="1" eaLnBrk="1" hangingPunct="1"/>
            <a:r>
              <a:rPr lang="en-US" altLang="en-US">
                <a:ea typeface="ＭＳ Ｐゴシック" panose="020B0600070205080204" pitchFamily="34" charset="-128"/>
              </a:rPr>
              <a:t>Blank Timeout means task will not time out.</a:t>
            </a:r>
          </a:p>
        </p:txBody>
      </p:sp>
      <p:sp>
        <p:nvSpPr>
          <p:cNvPr id="27653" name="Oval 20">
            <a:extLst>
              <a:ext uri="{FF2B5EF4-FFF2-40B4-BE49-F238E27FC236}">
                <a16:creationId xmlns:a16="http://schemas.microsoft.com/office/drawing/2014/main" id="{37B2B727-3F01-4005-91D4-96CA1FA35BCD}"/>
              </a:ext>
            </a:extLst>
          </p:cNvPr>
          <p:cNvSpPr>
            <a:spLocks noChangeArrowheads="1"/>
          </p:cNvSpPr>
          <p:nvPr/>
        </p:nvSpPr>
        <p:spPr bwMode="auto">
          <a:xfrm>
            <a:off x="7264400" y="5432425"/>
            <a:ext cx="1066800" cy="381000"/>
          </a:xfrm>
          <a:prstGeom prst="ellipse">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2400">
              <a:solidFill>
                <a:schemeClr val="tx1"/>
              </a:solidFill>
            </a:endParaRPr>
          </a:p>
        </p:txBody>
      </p:sp>
    </p:spTree>
    <p:extLst>
      <p:ext uri="{BB962C8B-B14F-4D97-AF65-F5344CB8AC3E}">
        <p14:creationId xmlns:p14="http://schemas.microsoft.com/office/powerpoint/2010/main" val="428699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3FA61971-A083-4C1F-8AEE-D404A6EBDDA8}"/>
              </a:ext>
            </a:extLst>
          </p:cNvPr>
          <p:cNvSpPr txBox="1">
            <a:spLocks noChangeArrowheads="1"/>
          </p:cNvSpPr>
          <p:nvPr/>
        </p:nvSpPr>
        <p:spPr bwMode="auto">
          <a:xfrm>
            <a:off x="4168775" y="3619500"/>
            <a:ext cx="38100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spcBef>
                <a:spcPct val="0"/>
              </a:spcBef>
              <a:buClrTx/>
              <a:buSzTx/>
              <a:buFontTx/>
              <a:buNone/>
            </a:pPr>
            <a:r>
              <a:rPr lang="en-US" altLang="en-US" sz="1800"/>
              <a:t>EnsLib.Workflow.TaskRequest</a:t>
            </a:r>
            <a:r>
              <a:rPr lang="en-US" altLang="en-US" sz="2000"/>
              <a:t> </a:t>
            </a:r>
            <a:br>
              <a:rPr lang="en-US" altLang="en-US" sz="2000"/>
            </a:br>
            <a:br>
              <a:rPr lang="en-US" altLang="en-US" sz="2000"/>
            </a:br>
            <a:endParaRPr lang="en-US" altLang="en-US" sz="2000"/>
          </a:p>
          <a:p>
            <a:pPr>
              <a:spcBef>
                <a:spcPct val="0"/>
              </a:spcBef>
              <a:buClrTx/>
              <a:buSzTx/>
              <a:buFontTx/>
              <a:buNone/>
            </a:pPr>
            <a:endParaRPr lang="en-US" altLang="en-US" sz="2000"/>
          </a:p>
          <a:p>
            <a:pPr>
              <a:spcBef>
                <a:spcPct val="0"/>
              </a:spcBef>
              <a:buClrTx/>
              <a:buSzTx/>
              <a:buFontTx/>
              <a:buNone/>
            </a:pPr>
            <a:r>
              <a:rPr lang="en-US" altLang="en-US" sz="1800"/>
              <a:t>EnsLib.Workflow.TaskResponse</a:t>
            </a:r>
          </a:p>
        </p:txBody>
      </p:sp>
      <p:sp>
        <p:nvSpPr>
          <p:cNvPr id="29699" name="Rectangle 3">
            <a:extLst>
              <a:ext uri="{FF2B5EF4-FFF2-40B4-BE49-F238E27FC236}">
                <a16:creationId xmlns:a16="http://schemas.microsoft.com/office/drawing/2014/main" id="{6D0AA38E-B686-4A4C-88F2-021894D12118}"/>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调用工作流</a:t>
            </a:r>
            <a:endParaRPr lang="en-US" altLang="en-US">
              <a:ea typeface="ＭＳ Ｐゴシック" panose="020B0600070205080204" pitchFamily="34" charset="-128"/>
            </a:endParaRPr>
          </a:p>
        </p:txBody>
      </p:sp>
      <p:sp>
        <p:nvSpPr>
          <p:cNvPr id="29700" name="Rectangle 4">
            <a:extLst>
              <a:ext uri="{FF2B5EF4-FFF2-40B4-BE49-F238E27FC236}">
                <a16:creationId xmlns:a16="http://schemas.microsoft.com/office/drawing/2014/main" id="{A1084435-F287-4C92-91C7-131EC6894BCC}"/>
              </a:ext>
            </a:extLst>
          </p:cNvPr>
          <p:cNvSpPr>
            <a:spLocks noGrp="1" noChangeArrowheads="1"/>
          </p:cNvSpPr>
          <p:nvPr>
            <p:ph type="body" sz="half" idx="1"/>
          </p:nvPr>
        </p:nvSpPr>
        <p:spPr>
          <a:xfrm>
            <a:off x="1879600" y="1371600"/>
            <a:ext cx="8559800" cy="2286000"/>
          </a:xfrm>
        </p:spPr>
        <p:txBody>
          <a:bodyPr/>
          <a:lstStyle/>
          <a:p>
            <a:pPr eaLnBrk="1" hangingPunct="1"/>
            <a:r>
              <a:rPr lang="en-US" altLang="en-US">
                <a:ea typeface="ＭＳ Ｐゴシック" panose="020B0600070205080204" pitchFamily="34" charset="-128"/>
              </a:rPr>
              <a:t>Send request EnsLib.Workflow.TaskRequest.</a:t>
            </a:r>
          </a:p>
          <a:p>
            <a:pPr lvl="1" eaLnBrk="1" hangingPunct="1"/>
            <a:r>
              <a:rPr lang="en-US" altLang="en-US">
                <a:ea typeface="ＭＳ Ｐゴシック" panose="020B0600070205080204" pitchFamily="34" charset="-128"/>
              </a:rPr>
              <a:t>Set properties appropriately.</a:t>
            </a:r>
          </a:p>
          <a:p>
            <a:pPr lvl="1" eaLnBrk="1" hangingPunct="1"/>
            <a:r>
              <a:rPr lang="en-US" altLang="en-US">
                <a:ea typeface="ＭＳ Ｐゴシック" panose="020B0600070205080204" pitchFamily="34" charset="-128"/>
              </a:rPr>
              <a:t>Send asynchronously.</a:t>
            </a:r>
          </a:p>
          <a:p>
            <a:pPr eaLnBrk="1" hangingPunct="1"/>
            <a:r>
              <a:rPr lang="en-US" altLang="en-US">
                <a:ea typeface="ＭＳ Ｐゴシック" panose="020B0600070205080204" pitchFamily="34" charset="-128"/>
              </a:rPr>
              <a:t>Receive response EnsLib.Workflow.TaskResponse.</a:t>
            </a:r>
          </a:p>
          <a:p>
            <a:pPr lvl="1" eaLnBrk="1" hangingPunct="1"/>
            <a:r>
              <a:rPr lang="en-US" altLang="en-US">
                <a:ea typeface="ＭＳ Ｐゴシック" panose="020B0600070205080204" pitchFamily="34" charset="-128"/>
              </a:rPr>
              <a:t>Save necessary returned information to context properties.</a:t>
            </a:r>
          </a:p>
          <a:p>
            <a:pPr lvl="1" eaLnBrk="1" hangingPunct="1"/>
            <a:endParaRPr lang="en-US" altLang="en-US">
              <a:ea typeface="ＭＳ Ｐゴシック" panose="020B0600070205080204" pitchFamily="34" charset="-128"/>
            </a:endParaRPr>
          </a:p>
        </p:txBody>
      </p:sp>
      <p:sp>
        <p:nvSpPr>
          <p:cNvPr id="29701" name="Rectangle 5">
            <a:extLst>
              <a:ext uri="{FF2B5EF4-FFF2-40B4-BE49-F238E27FC236}">
                <a16:creationId xmlns:a16="http://schemas.microsoft.com/office/drawing/2014/main" id="{6F92EA71-B5E6-4398-8F55-CA8D00E4B6E3}"/>
              </a:ext>
            </a:extLst>
          </p:cNvPr>
          <p:cNvSpPr>
            <a:spLocks noChangeArrowheads="1"/>
          </p:cNvSpPr>
          <p:nvPr/>
        </p:nvSpPr>
        <p:spPr bwMode="auto">
          <a:xfrm>
            <a:off x="7851776" y="3581401"/>
            <a:ext cx="1673225" cy="1901825"/>
          </a:xfrm>
          <a:prstGeom prst="rect">
            <a:avLst/>
          </a:prstGeom>
          <a:solidFill>
            <a:srgbClr val="B2B2B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Workflow</a:t>
            </a:r>
            <a:br>
              <a:rPr lang="en-US" altLang="en-US" sz="2000">
                <a:solidFill>
                  <a:schemeClr val="bg2"/>
                </a:solidFill>
                <a:latin typeface="Arial" panose="020B0604020202020204" pitchFamily="34" charset="0"/>
                <a:cs typeface="Times New Roman" panose="02020603050405020304" pitchFamily="18" charset="0"/>
              </a:rPr>
            </a:br>
            <a:r>
              <a:rPr lang="en-US" altLang="en-US" sz="2000">
                <a:solidFill>
                  <a:schemeClr val="bg2"/>
                </a:solidFill>
                <a:latin typeface="Arial" panose="020B0604020202020204" pitchFamily="34" charset="0"/>
                <a:cs typeface="Times New Roman" panose="02020603050405020304" pitchFamily="18" charset="0"/>
              </a:rPr>
              <a:t>Business</a:t>
            </a:r>
            <a:br>
              <a:rPr lang="en-US" altLang="en-US" sz="2000">
                <a:solidFill>
                  <a:schemeClr val="bg2"/>
                </a:solidFill>
                <a:latin typeface="Arial" panose="020B0604020202020204" pitchFamily="34" charset="0"/>
                <a:cs typeface="Times New Roman" panose="02020603050405020304" pitchFamily="18" charset="0"/>
              </a:rPr>
            </a:br>
            <a:r>
              <a:rPr lang="en-US" altLang="en-US" sz="2000">
                <a:solidFill>
                  <a:schemeClr val="bg2"/>
                </a:solidFill>
                <a:latin typeface="Arial" panose="020B0604020202020204" pitchFamily="34" charset="0"/>
                <a:cs typeface="Times New Roman" panose="02020603050405020304" pitchFamily="18" charset="0"/>
              </a:rPr>
              <a:t>Operation</a:t>
            </a:r>
          </a:p>
        </p:txBody>
      </p:sp>
      <p:sp>
        <p:nvSpPr>
          <p:cNvPr id="29702" name="Rectangle 6">
            <a:extLst>
              <a:ext uri="{FF2B5EF4-FFF2-40B4-BE49-F238E27FC236}">
                <a16:creationId xmlns:a16="http://schemas.microsoft.com/office/drawing/2014/main" id="{C146E77D-71F9-4119-9896-065FE18965BA}"/>
              </a:ext>
            </a:extLst>
          </p:cNvPr>
          <p:cNvSpPr>
            <a:spLocks noChangeArrowheads="1"/>
          </p:cNvSpPr>
          <p:nvPr/>
        </p:nvSpPr>
        <p:spPr bwMode="auto">
          <a:xfrm>
            <a:off x="2568575" y="3543300"/>
            <a:ext cx="1676400" cy="1905000"/>
          </a:xfrm>
          <a:prstGeom prst="rect">
            <a:avLst/>
          </a:prstGeom>
          <a:solidFill>
            <a:srgbClr val="B2B2B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Process</a:t>
            </a:r>
          </a:p>
        </p:txBody>
      </p:sp>
      <p:sp>
        <p:nvSpPr>
          <p:cNvPr id="29703" name="Line 7">
            <a:extLst>
              <a:ext uri="{FF2B5EF4-FFF2-40B4-BE49-F238E27FC236}">
                <a16:creationId xmlns:a16="http://schemas.microsoft.com/office/drawing/2014/main" id="{039A1BE5-87BA-4CE0-80D7-1EA37BF029AB}"/>
              </a:ext>
            </a:extLst>
          </p:cNvPr>
          <p:cNvSpPr>
            <a:spLocks noChangeShapeType="1"/>
          </p:cNvSpPr>
          <p:nvPr/>
        </p:nvSpPr>
        <p:spPr bwMode="auto">
          <a:xfrm>
            <a:off x="4244975" y="3962400"/>
            <a:ext cx="3930650" cy="0"/>
          </a:xfrm>
          <a:prstGeom prst="line">
            <a:avLst/>
          </a:prstGeom>
          <a:noFill/>
          <a:ln w="38100">
            <a:solidFill>
              <a:schemeClr val="accent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9704" name="Line 8">
            <a:extLst>
              <a:ext uri="{FF2B5EF4-FFF2-40B4-BE49-F238E27FC236}">
                <a16:creationId xmlns:a16="http://schemas.microsoft.com/office/drawing/2014/main" id="{F3EA6E1F-9F72-4F39-A266-31FA2E9707C1}"/>
              </a:ext>
            </a:extLst>
          </p:cNvPr>
          <p:cNvSpPr>
            <a:spLocks noChangeShapeType="1"/>
          </p:cNvSpPr>
          <p:nvPr/>
        </p:nvSpPr>
        <p:spPr bwMode="auto">
          <a:xfrm flipH="1" flipV="1">
            <a:off x="3902075" y="5168900"/>
            <a:ext cx="3962400" cy="12700"/>
          </a:xfrm>
          <a:prstGeom prst="line">
            <a:avLst/>
          </a:prstGeom>
          <a:noFill/>
          <a:ln w="38100">
            <a:solidFill>
              <a:schemeClr val="accent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0112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0">
            <a:extLst>
              <a:ext uri="{FF2B5EF4-FFF2-40B4-BE49-F238E27FC236}">
                <a16:creationId xmlns:a16="http://schemas.microsoft.com/office/drawing/2014/main" id="{1F381AA0-C751-4B96-A044-5BB7AC428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919414"/>
            <a:ext cx="5106988" cy="256698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9">
            <a:extLst>
              <a:ext uri="{FF2B5EF4-FFF2-40B4-BE49-F238E27FC236}">
                <a16:creationId xmlns:a16="http://schemas.microsoft.com/office/drawing/2014/main" id="{6FA2B78B-E0B4-44DF-BB20-A7F1F32D3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883150"/>
            <a:ext cx="5226050" cy="13589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8" name="Rectangle 2">
            <a:extLst>
              <a:ext uri="{FF2B5EF4-FFF2-40B4-BE49-F238E27FC236}">
                <a16:creationId xmlns:a16="http://schemas.microsoft.com/office/drawing/2014/main" id="{7FA09278-04BC-461C-9FAE-151F587C2007}"/>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使用</a:t>
            </a:r>
            <a:r>
              <a:rPr lang="en-US" altLang="en-US">
                <a:ea typeface="ＭＳ Ｐゴシック" panose="020B0600070205080204" pitchFamily="34" charset="-128"/>
              </a:rPr>
              <a:t>Properties</a:t>
            </a:r>
          </a:p>
        </p:txBody>
      </p:sp>
      <p:sp>
        <p:nvSpPr>
          <p:cNvPr id="31749" name="Rectangle 6">
            <a:extLst>
              <a:ext uri="{FF2B5EF4-FFF2-40B4-BE49-F238E27FC236}">
                <a16:creationId xmlns:a16="http://schemas.microsoft.com/office/drawing/2014/main" id="{890AED24-6B3B-4F7E-96AA-10FC26CB52F3}"/>
              </a:ext>
            </a:extLst>
          </p:cNvPr>
          <p:cNvSpPr>
            <a:spLocks noChangeArrowheads="1"/>
          </p:cNvSpPr>
          <p:nvPr/>
        </p:nvSpPr>
        <p:spPr bwMode="auto">
          <a:xfrm>
            <a:off x="2628900" y="4038600"/>
            <a:ext cx="1257300" cy="14478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31750" name="Rectangle 7">
            <a:extLst>
              <a:ext uri="{FF2B5EF4-FFF2-40B4-BE49-F238E27FC236}">
                <a16:creationId xmlns:a16="http://schemas.microsoft.com/office/drawing/2014/main" id="{EF4FC17C-69F6-46AF-9DB0-AD7BF3F6E00B}"/>
              </a:ext>
            </a:extLst>
          </p:cNvPr>
          <p:cNvSpPr>
            <a:spLocks noChangeArrowheads="1"/>
          </p:cNvSpPr>
          <p:nvPr/>
        </p:nvSpPr>
        <p:spPr bwMode="auto">
          <a:xfrm>
            <a:off x="6400800" y="5884863"/>
            <a:ext cx="1752600" cy="3048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pic>
        <p:nvPicPr>
          <p:cNvPr id="31751" name="Picture 8">
            <a:extLst>
              <a:ext uri="{FF2B5EF4-FFF2-40B4-BE49-F238E27FC236}">
                <a16:creationId xmlns:a16="http://schemas.microsoft.com/office/drawing/2014/main" id="{459B5A0A-D807-4ADA-A223-A686981EE7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300" y="1371601"/>
            <a:ext cx="5867400" cy="13890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87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0">
            <a:extLst>
              <a:ext uri="{FF2B5EF4-FFF2-40B4-BE49-F238E27FC236}">
                <a16:creationId xmlns:a16="http://schemas.microsoft.com/office/drawing/2014/main" id="{DD1664E1-3F25-4A6F-97F1-CD9DFF165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62"/>
          <a:stretch>
            <a:fillRect/>
          </a:stretch>
        </p:blipFill>
        <p:spPr bwMode="auto">
          <a:xfrm>
            <a:off x="1833564" y="2025650"/>
            <a:ext cx="8516937" cy="41338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2">
            <a:extLst>
              <a:ext uri="{FF2B5EF4-FFF2-40B4-BE49-F238E27FC236}">
                <a16:creationId xmlns:a16="http://schemas.microsoft.com/office/drawing/2014/main" id="{61615B9B-E5C7-49C8-B8E0-0C50D46249DB}"/>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使用</a:t>
            </a:r>
            <a:r>
              <a:rPr lang="en-US" altLang="en-US">
                <a:ea typeface="ＭＳ Ｐゴシック" panose="020B0600070205080204" pitchFamily="34" charset="-128"/>
              </a:rPr>
              <a:t>Properties</a:t>
            </a:r>
          </a:p>
        </p:txBody>
      </p:sp>
      <p:sp>
        <p:nvSpPr>
          <p:cNvPr id="33796" name="Rectangle 4">
            <a:extLst>
              <a:ext uri="{FF2B5EF4-FFF2-40B4-BE49-F238E27FC236}">
                <a16:creationId xmlns:a16="http://schemas.microsoft.com/office/drawing/2014/main" id="{EE8A7A7C-C467-4371-B149-DE8DC1627FE8}"/>
              </a:ext>
            </a:extLst>
          </p:cNvPr>
          <p:cNvSpPr>
            <a:spLocks noGrp="1" noChangeArrowheads="1"/>
          </p:cNvSpPr>
          <p:nvPr>
            <p:ph type="body" sz="half" idx="1"/>
          </p:nvPr>
        </p:nvSpPr>
        <p:spPr>
          <a:xfrm>
            <a:off x="1879600" y="1219200"/>
            <a:ext cx="8331200" cy="2286000"/>
          </a:xfrm>
        </p:spPr>
        <p:txBody>
          <a:bodyPr/>
          <a:lstStyle/>
          <a:p>
            <a:pPr eaLnBrk="1" hangingPunct="1"/>
            <a:r>
              <a:rPr lang="zh-CN" altLang="en-US">
                <a:ea typeface="ＭＳ Ｐゴシック" panose="020B0600070205080204" pitchFamily="34" charset="-128"/>
              </a:rPr>
              <a:t>从</a:t>
            </a:r>
            <a:r>
              <a:rPr lang="en-US" altLang="en-US">
                <a:ea typeface="ＭＳ Ｐゴシック" panose="020B0600070205080204" pitchFamily="34" charset="-128"/>
              </a:rPr>
              <a:t>Task Request</a:t>
            </a:r>
            <a:r>
              <a:rPr lang="zh-CN" altLang="en-US">
                <a:ea typeface="ＭＳ Ｐゴシック" panose="020B0600070205080204" pitchFamily="34" charset="-128"/>
              </a:rPr>
              <a:t>收到的信息</a:t>
            </a:r>
            <a:endParaRPr lang="en-US" altLang="en-US">
              <a:ea typeface="ＭＳ Ｐゴシック" panose="020B0600070205080204" pitchFamily="34" charset="-128"/>
            </a:endParaRPr>
          </a:p>
        </p:txBody>
      </p:sp>
      <p:pic>
        <p:nvPicPr>
          <p:cNvPr id="33797" name="Picture 9">
            <a:extLst>
              <a:ext uri="{FF2B5EF4-FFF2-40B4-BE49-F238E27FC236}">
                <a16:creationId xmlns:a16="http://schemas.microsoft.com/office/drawing/2014/main" id="{C17C6C7C-9895-4E0F-8827-359257BB7B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961" b="4489"/>
          <a:stretch>
            <a:fillRect/>
          </a:stretch>
        </p:blipFill>
        <p:spPr bwMode="auto">
          <a:xfrm>
            <a:off x="6896100" y="2398714"/>
            <a:ext cx="3619500" cy="26320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8" name="Line 15">
            <a:extLst>
              <a:ext uri="{FF2B5EF4-FFF2-40B4-BE49-F238E27FC236}">
                <a16:creationId xmlns:a16="http://schemas.microsoft.com/office/drawing/2014/main" id="{84543F07-EFFF-454C-8CF1-3AF79D036EB7}"/>
              </a:ext>
            </a:extLst>
          </p:cNvPr>
          <p:cNvSpPr>
            <a:spLocks noChangeShapeType="1"/>
          </p:cNvSpPr>
          <p:nvPr/>
        </p:nvSpPr>
        <p:spPr bwMode="auto">
          <a:xfrm flipH="1">
            <a:off x="5181600" y="4572000"/>
            <a:ext cx="1771650" cy="1295400"/>
          </a:xfrm>
          <a:prstGeom prst="line">
            <a:avLst/>
          </a:prstGeom>
          <a:noFill/>
          <a:ln w="38100">
            <a:solidFill>
              <a:schemeClr val="accent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799" name="Line 16">
            <a:extLst>
              <a:ext uri="{FF2B5EF4-FFF2-40B4-BE49-F238E27FC236}">
                <a16:creationId xmlns:a16="http://schemas.microsoft.com/office/drawing/2014/main" id="{A9F5FB00-ED2C-4025-B975-5C85ACB1F0F9}"/>
              </a:ext>
            </a:extLst>
          </p:cNvPr>
          <p:cNvSpPr>
            <a:spLocks noChangeShapeType="1"/>
          </p:cNvSpPr>
          <p:nvPr/>
        </p:nvSpPr>
        <p:spPr bwMode="auto">
          <a:xfrm flipH="1">
            <a:off x="6553200" y="3819526"/>
            <a:ext cx="400050" cy="1211263"/>
          </a:xfrm>
          <a:prstGeom prst="line">
            <a:avLst/>
          </a:prstGeom>
          <a:noFill/>
          <a:ln w="38100">
            <a:solidFill>
              <a:schemeClr val="accent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00" name="Line 17">
            <a:extLst>
              <a:ext uri="{FF2B5EF4-FFF2-40B4-BE49-F238E27FC236}">
                <a16:creationId xmlns:a16="http://schemas.microsoft.com/office/drawing/2014/main" id="{C9A979D4-43AF-46EF-9818-A878BF513701}"/>
              </a:ext>
            </a:extLst>
          </p:cNvPr>
          <p:cNvSpPr>
            <a:spLocks noChangeShapeType="1"/>
          </p:cNvSpPr>
          <p:nvPr/>
        </p:nvSpPr>
        <p:spPr bwMode="auto">
          <a:xfrm flipH="1">
            <a:off x="4572000" y="4114800"/>
            <a:ext cx="2381250" cy="1295400"/>
          </a:xfrm>
          <a:prstGeom prst="line">
            <a:avLst/>
          </a:prstGeom>
          <a:noFill/>
          <a:ln w="38100">
            <a:solidFill>
              <a:schemeClr val="accent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98980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51AA06F-8927-4A3D-8452-DC06D02C49C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Workflow</a:t>
            </a:r>
            <a:r>
              <a:rPr lang="zh-CN" altLang="en-US">
                <a:ea typeface="ＭＳ Ｐゴシック" panose="020B0600070205080204" pitchFamily="34" charset="-128"/>
              </a:rPr>
              <a:t>配置流程</a:t>
            </a:r>
            <a:endParaRPr lang="en-US" altLang="en-US">
              <a:ea typeface="ＭＳ Ｐゴシック" panose="020B0600070205080204" pitchFamily="34" charset="-128"/>
            </a:endParaRPr>
          </a:p>
        </p:txBody>
      </p:sp>
      <p:sp>
        <p:nvSpPr>
          <p:cNvPr id="35843" name="Rectangle 3">
            <a:extLst>
              <a:ext uri="{FF2B5EF4-FFF2-40B4-BE49-F238E27FC236}">
                <a16:creationId xmlns:a16="http://schemas.microsoft.com/office/drawing/2014/main" id="{7F9FDFB5-AB5C-45D7-A8F3-E658B44795E7}"/>
              </a:ext>
            </a:extLst>
          </p:cNvPr>
          <p:cNvSpPr>
            <a:spLocks noGrp="1" noChangeArrowheads="1"/>
          </p:cNvSpPr>
          <p:nvPr>
            <p:ph type="body" sz="half" idx="1"/>
          </p:nvPr>
        </p:nvSpPr>
        <p:spPr/>
        <p:txBody>
          <a:bodyPr/>
          <a:lstStyle/>
          <a:p>
            <a:pPr eaLnBrk="1" hangingPunct="1"/>
            <a:r>
              <a:rPr lang="en-US" altLang="en-US">
                <a:ea typeface="ＭＳ Ｐゴシック" panose="020B0600070205080204" pitchFamily="34" charset="-128"/>
              </a:rPr>
              <a:t>Ensemble </a:t>
            </a:r>
            <a:r>
              <a:rPr lang="en-US" altLang="en-US">
                <a:ea typeface="ＭＳ Ｐゴシック" panose="020B0600070205080204" pitchFamily="34" charset="-128"/>
                <a:sym typeface="Wingdings" panose="05000000000000000000" pitchFamily="2" charset="2"/>
              </a:rPr>
              <a:t> Manage  </a:t>
            </a:r>
            <a:r>
              <a:rPr lang="en-US" altLang="en-US">
                <a:ea typeface="ＭＳ Ｐゴシック" panose="020B0600070205080204" pitchFamily="34" charset="-128"/>
              </a:rPr>
              <a:t>Workflow used to manage workflow.</a:t>
            </a:r>
          </a:p>
          <a:p>
            <a:pPr lvl="1" eaLnBrk="1" hangingPunct="1"/>
            <a:r>
              <a:rPr lang="en-US" altLang="en-US">
                <a:ea typeface="ＭＳ Ｐゴシック" panose="020B0600070205080204" pitchFamily="34" charset="-128"/>
              </a:rPr>
              <a:t>Create roles. </a:t>
            </a:r>
          </a:p>
          <a:p>
            <a:pPr lvl="1" eaLnBrk="1" hangingPunct="1"/>
            <a:r>
              <a:rPr lang="en-US" altLang="en-US">
                <a:ea typeface="ＭＳ Ｐゴシック" panose="020B0600070205080204" pitchFamily="34" charset="-128"/>
              </a:rPr>
              <a:t>Create users.</a:t>
            </a:r>
          </a:p>
          <a:p>
            <a:pPr lvl="1" eaLnBrk="1" hangingPunct="1"/>
            <a:r>
              <a:rPr lang="en-US" altLang="en-US">
                <a:ea typeface="ＭＳ Ｐゴシック" panose="020B0600070205080204" pitchFamily="34" charset="-128"/>
              </a:rPr>
              <a:t>Assign tasks.</a:t>
            </a:r>
          </a:p>
          <a:p>
            <a:pPr lvl="1" eaLnBrk="1" hangingPunct="1"/>
            <a:r>
              <a:rPr lang="en-US" altLang="en-US">
                <a:ea typeface="ＭＳ Ｐゴシック" panose="020B0600070205080204" pitchFamily="34" charset="-128"/>
              </a:rPr>
              <a:t>View worklist details.</a:t>
            </a:r>
          </a:p>
        </p:txBody>
      </p:sp>
      <p:pic>
        <p:nvPicPr>
          <p:cNvPr id="35844" name="Picture 5">
            <a:extLst>
              <a:ext uri="{FF2B5EF4-FFF2-40B4-BE49-F238E27FC236}">
                <a16:creationId xmlns:a16="http://schemas.microsoft.com/office/drawing/2014/main" id="{7376064B-C823-4010-8040-5558255E2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1540"/>
          <a:stretch>
            <a:fillRect/>
          </a:stretch>
        </p:blipFill>
        <p:spPr bwMode="auto">
          <a:xfrm>
            <a:off x="2809876" y="3608388"/>
            <a:ext cx="6786563" cy="2640012"/>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7135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5404F45-3257-402D-ABA3-C6143B7DB29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Workflow</a:t>
            </a:r>
            <a:r>
              <a:rPr lang="zh-CN" altLang="en-US">
                <a:ea typeface="ＭＳ Ｐゴシック" panose="020B0600070205080204" pitchFamily="34" charset="-128"/>
              </a:rPr>
              <a:t>配置流程</a:t>
            </a:r>
            <a:endParaRPr lang="en-US" altLang="en-US">
              <a:ea typeface="ＭＳ Ｐゴシック" panose="020B0600070205080204" pitchFamily="34" charset="-128"/>
            </a:endParaRPr>
          </a:p>
        </p:txBody>
      </p:sp>
      <p:sp>
        <p:nvSpPr>
          <p:cNvPr id="37891" name="Text Placeholder 2">
            <a:extLst>
              <a:ext uri="{FF2B5EF4-FFF2-40B4-BE49-F238E27FC236}">
                <a16:creationId xmlns:a16="http://schemas.microsoft.com/office/drawing/2014/main" id="{5B36BFB7-8877-421A-B625-AE7C61D96462}"/>
              </a:ext>
            </a:extLst>
          </p:cNvPr>
          <p:cNvSpPr>
            <a:spLocks noGrp="1" noChangeArrowheads="1"/>
          </p:cNvSpPr>
          <p:nvPr>
            <p:ph type="body" sz="half" idx="1"/>
          </p:nvPr>
        </p:nvSpPr>
        <p:spPr>
          <a:xfrm>
            <a:off x="1879600" y="1143000"/>
            <a:ext cx="8331200" cy="2286000"/>
          </a:xfrm>
        </p:spPr>
        <p:txBody>
          <a:bodyPr/>
          <a:lstStyle/>
          <a:p>
            <a:pPr eaLnBrk="1" hangingPunct="1"/>
            <a:r>
              <a:rPr lang="en-US" altLang="en-US">
                <a:ea typeface="ＭＳ Ｐゴシック" panose="020B0600070205080204" pitchFamily="34" charset="-128"/>
              </a:rPr>
              <a:t>Users work with tasks in Workflow Inbox.</a:t>
            </a:r>
          </a:p>
          <a:p>
            <a:pPr eaLnBrk="1" hangingPunct="1"/>
            <a:r>
              <a:rPr lang="en-US" altLang="en-US">
                <a:ea typeface="ＭＳ Ｐゴシック" panose="020B0600070205080204" pitchFamily="34" charset="-128"/>
              </a:rPr>
              <a:t>DeepSee </a:t>
            </a:r>
            <a:r>
              <a:rPr lang="en-US" altLang="en-US">
                <a:ea typeface="ＭＳ Ｐゴシック" panose="020B0600070205080204" pitchFamily="34" charset="-128"/>
                <a:sym typeface="Wingdings" panose="05000000000000000000" pitchFamily="2" charset="2"/>
              </a:rPr>
              <a:t> User Portal  Workflow Inbox.</a:t>
            </a:r>
            <a:endParaRPr lang="en-US" altLang="en-US">
              <a:ea typeface="ＭＳ Ｐゴシック" panose="020B0600070205080204" pitchFamily="34" charset="-128"/>
            </a:endParaRPr>
          </a:p>
        </p:txBody>
      </p:sp>
      <p:sp>
        <p:nvSpPr>
          <p:cNvPr id="37892" name="Content Placeholder 3">
            <a:extLst>
              <a:ext uri="{FF2B5EF4-FFF2-40B4-BE49-F238E27FC236}">
                <a16:creationId xmlns:a16="http://schemas.microsoft.com/office/drawing/2014/main" id="{9061C9F2-EF01-4D1A-9912-C2869104A2B1}"/>
              </a:ext>
            </a:extLst>
          </p:cNvPr>
          <p:cNvSpPr>
            <a:spLocks noGrp="1" noChangeArrowheads="1"/>
          </p:cNvSpPr>
          <p:nvPr>
            <p:ph sz="half" idx="2"/>
          </p:nvPr>
        </p:nvSpPr>
        <p:spPr>
          <a:xfrm>
            <a:off x="1879600" y="3581400"/>
            <a:ext cx="8331200" cy="2286000"/>
          </a:xfrm>
        </p:spPr>
        <p:txBody>
          <a:bodyPr/>
          <a:lstStyle/>
          <a:p>
            <a:pPr eaLnBrk="1" hangingPunct="1"/>
            <a:endParaRPr lang="en-US" altLang="en-US">
              <a:ea typeface="ＭＳ Ｐゴシック" panose="020B0600070205080204" pitchFamily="34" charset="-128"/>
            </a:endParaRPr>
          </a:p>
        </p:txBody>
      </p:sp>
      <p:pic>
        <p:nvPicPr>
          <p:cNvPr id="37893" name="Picture 10">
            <a:extLst>
              <a:ext uri="{FF2B5EF4-FFF2-40B4-BE49-F238E27FC236}">
                <a16:creationId xmlns:a16="http://schemas.microsoft.com/office/drawing/2014/main" id="{EA31E9F7-F214-4AC0-AAAE-71F46E5BA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62"/>
          <a:stretch>
            <a:fillRect/>
          </a:stretch>
        </p:blipFill>
        <p:spPr bwMode="auto">
          <a:xfrm>
            <a:off x="1833564" y="2025650"/>
            <a:ext cx="8516937" cy="41338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067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3C669E56-42B5-41AA-8391-3481D68D069D}"/>
              </a:ext>
            </a:extLst>
          </p:cNvPr>
          <p:cNvSpPr>
            <a:spLocks noGrp="1" noChangeArrowheads="1"/>
          </p:cNvSpPr>
          <p:nvPr>
            <p:ph idx="1"/>
          </p:nvPr>
        </p:nvSpPr>
        <p:spPr/>
        <p:txBody>
          <a:bodyPr/>
          <a:lstStyle/>
          <a:p>
            <a:pPr eaLnBrk="1" hangingPunct="1"/>
            <a:r>
              <a:rPr lang="en-US" altLang="en-US">
                <a:ea typeface="ＭＳ Ｐゴシック" panose="020B0600070205080204" pitchFamily="34" charset="-128"/>
              </a:rPr>
              <a:t>Business Operation can defer its response.</a:t>
            </a:r>
          </a:p>
          <a:p>
            <a:pPr lvl="1" eaLnBrk="1" hangingPunct="1"/>
            <a:r>
              <a:rPr lang="en-US" altLang="en-US">
                <a:latin typeface="Courier New" panose="02070309020205020404" pitchFamily="49" charset="0"/>
                <a:ea typeface="ＭＳ Ｐゴシック" panose="020B0600070205080204" pitchFamily="34" charset="-128"/>
              </a:rPr>
              <a:t>DeferResponse(token)</a:t>
            </a:r>
          </a:p>
          <a:p>
            <a:pPr lvl="1" eaLnBrk="1" hangingPunct="1"/>
            <a:r>
              <a:rPr lang="en-US" altLang="en-US">
                <a:ea typeface="ＭＳ Ｐゴシック" panose="020B0600070205080204" pitchFamily="34" charset="-128"/>
              </a:rPr>
              <a:t>Message status is “Deferred”.</a:t>
            </a:r>
          </a:p>
          <a:p>
            <a:pPr eaLnBrk="1" hangingPunct="1"/>
            <a:r>
              <a:rPr lang="en-US" altLang="en-US">
                <a:ea typeface="ＭＳ Ｐゴシック" panose="020B0600070205080204" pitchFamily="34" charset="-128"/>
              </a:rPr>
              <a:t>Send message later.</a:t>
            </a:r>
          </a:p>
          <a:p>
            <a:pPr lvl="1" eaLnBrk="1" hangingPunct="1"/>
            <a:r>
              <a:rPr lang="en-US" altLang="en-US">
                <a:latin typeface="Courier New" panose="02070309020205020404" pitchFamily="49" charset="0"/>
                <a:ea typeface="ＭＳ Ｐゴシック" panose="020B0600070205080204" pitchFamily="34" charset="-128"/>
              </a:rPr>
              <a:t>SendDeferredResponse(token,ResponseBody)</a:t>
            </a:r>
          </a:p>
          <a:p>
            <a:pPr eaLnBrk="1" hangingPunct="1"/>
            <a:r>
              <a:rPr lang="en-US" altLang="en-US">
                <a:ea typeface="ＭＳ Ｐゴシック" panose="020B0600070205080204" pitchFamily="34" charset="-128"/>
              </a:rPr>
              <a:t>Used with workflow Business Operations.</a:t>
            </a:r>
          </a:p>
          <a:p>
            <a:pPr lvl="1" eaLnBrk="1" hangingPunct="1"/>
            <a:r>
              <a:rPr lang="en-US" altLang="en-US">
                <a:ea typeface="ＭＳ Ｐゴシック" panose="020B0600070205080204" pitchFamily="34" charset="-128"/>
              </a:rPr>
              <a:t>Response returned when person provides response.</a:t>
            </a:r>
          </a:p>
        </p:txBody>
      </p:sp>
      <p:sp>
        <p:nvSpPr>
          <p:cNvPr id="39939" name="Rectangle 2">
            <a:extLst>
              <a:ext uri="{FF2B5EF4-FFF2-40B4-BE49-F238E27FC236}">
                <a16:creationId xmlns:a16="http://schemas.microsoft.com/office/drawing/2014/main" id="{B4475FEC-EB35-41DE-9BF3-A9F2AFC648A6}"/>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延迟响应</a:t>
            </a:r>
            <a:r>
              <a:rPr lang="en-US" altLang="zh-CN">
                <a:ea typeface="ＭＳ Ｐゴシック" panose="020B0600070205080204" pitchFamily="34" charset="-128"/>
              </a:rPr>
              <a:t>(</a:t>
            </a:r>
            <a:r>
              <a:rPr lang="en-US" altLang="en-US">
                <a:ea typeface="ＭＳ Ｐゴシック" panose="020B0600070205080204" pitchFamily="34" charset="-128"/>
              </a:rPr>
              <a:t>Deferred Response)</a:t>
            </a:r>
          </a:p>
        </p:txBody>
      </p:sp>
    </p:spTree>
    <p:extLst>
      <p:ext uri="{BB962C8B-B14F-4D97-AF65-F5344CB8AC3E}">
        <p14:creationId xmlns:p14="http://schemas.microsoft.com/office/powerpoint/2010/main" val="403298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2EAD9DD9-84F5-4F7C-9FEB-92ACECA8815A}"/>
              </a:ext>
            </a:extLst>
          </p:cNvPr>
          <p:cNvSpPr>
            <a:spLocks noGrp="1" noChangeArrowheads="1"/>
          </p:cNvSpPr>
          <p:nvPr>
            <p:ph type="ctrTitle" sz="quarter"/>
          </p:nvPr>
        </p:nvSpPr>
        <p:spPr>
          <a:xfrm>
            <a:off x="1616076" y="2166939"/>
            <a:ext cx="6080125" cy="1444625"/>
          </a:xfrm>
        </p:spPr>
        <p:txBody>
          <a:bodyPr/>
          <a:lstStyle/>
          <a:p>
            <a:pPr eaLnBrk="1" hangingPunct="1"/>
            <a:r>
              <a:rPr lang="zh-CN" altLang="en-US">
                <a:ea typeface="ＭＳ Ｐゴシック" panose="020B0600070205080204" pitchFamily="34" charset="-128"/>
              </a:rPr>
              <a:t>工作流（</a:t>
            </a:r>
            <a:r>
              <a:rPr lang="en-US" altLang="en-US">
                <a:ea typeface="ＭＳ Ｐゴシック" panose="020B0600070205080204" pitchFamily="34" charset="-128"/>
              </a:rPr>
              <a:t>Workflow</a:t>
            </a:r>
            <a:r>
              <a:rPr lang="zh-CN" altLang="en-US">
                <a:ea typeface="ＭＳ Ｐゴシック" panose="020B0600070205080204" pitchFamily="34" charset="-128"/>
              </a:rPr>
              <a:t>）</a:t>
            </a:r>
            <a:endParaRPr lang="en-US" altLang="en-US">
              <a:ea typeface="ＭＳ Ｐゴシック" panose="020B0600070205080204" pitchFamily="34" charset="-128"/>
            </a:endParaRPr>
          </a:p>
        </p:txBody>
      </p:sp>
    </p:spTree>
    <p:extLst>
      <p:ext uri="{BB962C8B-B14F-4D97-AF65-F5344CB8AC3E}">
        <p14:creationId xmlns:p14="http://schemas.microsoft.com/office/powerpoint/2010/main" val="275920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7">
            <a:extLst>
              <a:ext uri="{FF2B5EF4-FFF2-40B4-BE49-F238E27FC236}">
                <a16:creationId xmlns:a16="http://schemas.microsoft.com/office/drawing/2014/main" id="{69E05D40-66FA-4863-AFCE-759B36D3050F}"/>
              </a:ext>
            </a:extLst>
          </p:cNvPr>
          <p:cNvSpPr>
            <a:spLocks noGrp="1" noChangeArrowheads="1"/>
          </p:cNvSpPr>
          <p:nvPr>
            <p:ph idx="1"/>
          </p:nvPr>
        </p:nvSpPr>
        <p:spPr/>
        <p:txBody>
          <a:bodyPr/>
          <a:lstStyle/>
          <a:p>
            <a:pPr eaLnBrk="1" hangingPunct="1"/>
            <a:r>
              <a:rPr lang="en-US" altLang="en-US" sz="3200">
                <a:ea typeface="ＭＳ Ｐゴシック" panose="020B0600070205080204" pitchFamily="34" charset="-128"/>
              </a:rPr>
              <a:t>What are the key points for this module?</a:t>
            </a:r>
          </a:p>
        </p:txBody>
      </p:sp>
      <p:sp>
        <p:nvSpPr>
          <p:cNvPr id="41987" name="Rectangle 1026">
            <a:extLst>
              <a:ext uri="{FF2B5EF4-FFF2-40B4-BE49-F238E27FC236}">
                <a16:creationId xmlns:a16="http://schemas.microsoft.com/office/drawing/2014/main" id="{ED260DD8-D229-4047-B2A4-AE946779840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Summary</a:t>
            </a:r>
          </a:p>
        </p:txBody>
      </p:sp>
      <p:pic>
        <p:nvPicPr>
          <p:cNvPr id="41988" name="Picture 1029" descr="J0239203">
            <a:hlinkClick r:id="rId3"/>
            <a:extLst>
              <a:ext uri="{FF2B5EF4-FFF2-40B4-BE49-F238E27FC236}">
                <a16:creationId xmlns:a16="http://schemas.microsoft.com/office/drawing/2014/main" id="{B6E91A57-0A8C-4B0E-825D-7EDF9B089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2438400"/>
            <a:ext cx="272415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75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CC18B0EC-C2D7-4797-8183-8B10DBE270EA}"/>
              </a:ext>
            </a:extLst>
          </p:cNvPr>
          <p:cNvSpPr>
            <a:spLocks noGrp="1" noChangeArrowheads="1"/>
          </p:cNvSpPr>
          <p:nvPr>
            <p:ph idx="1"/>
          </p:nvPr>
        </p:nvSpPr>
        <p:spPr>
          <a:xfrm>
            <a:off x="1879600" y="1371600"/>
            <a:ext cx="8331200" cy="4724400"/>
          </a:xfrm>
        </p:spPr>
        <p:txBody>
          <a:bodyPr/>
          <a:lstStyle/>
          <a:p>
            <a:pPr eaLnBrk="1" hangingPunct="1"/>
            <a:r>
              <a:rPr lang="en-US" altLang="en-US">
                <a:ea typeface="ＭＳ Ｐゴシック" panose="020B0600070205080204" pitchFamily="34" charset="-128"/>
              </a:rPr>
              <a:t>Definition.</a:t>
            </a:r>
          </a:p>
          <a:p>
            <a:pPr eaLnBrk="1" hangingPunct="1"/>
            <a:r>
              <a:rPr lang="en-US" altLang="en-US">
                <a:ea typeface="ＭＳ Ｐゴシック" panose="020B0600070205080204" pitchFamily="34" charset="-128"/>
              </a:rPr>
              <a:t>Demonstration.</a:t>
            </a:r>
          </a:p>
          <a:p>
            <a:pPr eaLnBrk="1" hangingPunct="1"/>
            <a:r>
              <a:rPr lang="en-US" altLang="en-US">
                <a:ea typeface="ＭＳ Ｐゴシック" panose="020B0600070205080204" pitchFamily="34" charset="-128"/>
              </a:rPr>
              <a:t>Review:</a:t>
            </a:r>
          </a:p>
          <a:p>
            <a:pPr lvl="1" eaLnBrk="1" hangingPunct="1"/>
            <a:r>
              <a:rPr lang="en-US" altLang="en-US">
                <a:ea typeface="ＭＳ Ｐゴシック" panose="020B0600070205080204" pitchFamily="34" charset="-128"/>
              </a:rPr>
              <a:t>Implementation.</a:t>
            </a:r>
          </a:p>
          <a:p>
            <a:pPr lvl="1" eaLnBrk="1" hangingPunct="1"/>
            <a:r>
              <a:rPr lang="en-US" altLang="en-US">
                <a:ea typeface="ＭＳ Ｐゴシック" panose="020B0600070205080204" pitchFamily="34" charset="-128"/>
              </a:rPr>
              <a:t>Workflow portal.</a:t>
            </a:r>
          </a:p>
        </p:txBody>
      </p:sp>
      <p:sp>
        <p:nvSpPr>
          <p:cNvPr id="7171" name="Rectangle 2">
            <a:extLst>
              <a:ext uri="{FF2B5EF4-FFF2-40B4-BE49-F238E27FC236}">
                <a16:creationId xmlns:a16="http://schemas.microsoft.com/office/drawing/2014/main" id="{E73245FE-EABE-4035-ABD8-F671BA459EA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Overview</a:t>
            </a:r>
          </a:p>
        </p:txBody>
      </p:sp>
    </p:spTree>
    <p:extLst>
      <p:ext uri="{BB962C8B-B14F-4D97-AF65-F5344CB8AC3E}">
        <p14:creationId xmlns:p14="http://schemas.microsoft.com/office/powerpoint/2010/main" val="226552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74A4D10-833A-4BB9-A4A4-0B107CF90C2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Workflow</a:t>
            </a:r>
          </a:p>
        </p:txBody>
      </p:sp>
      <p:sp>
        <p:nvSpPr>
          <p:cNvPr id="9219" name="Rectangle 3">
            <a:extLst>
              <a:ext uri="{FF2B5EF4-FFF2-40B4-BE49-F238E27FC236}">
                <a16:creationId xmlns:a16="http://schemas.microsoft.com/office/drawing/2014/main" id="{76218520-2680-4D0D-9EBB-4FC16AFC3FC6}"/>
              </a:ext>
            </a:extLst>
          </p:cNvPr>
          <p:cNvSpPr>
            <a:spLocks noChangeArrowheads="1"/>
          </p:cNvSpPr>
          <p:nvPr/>
        </p:nvSpPr>
        <p:spPr bwMode="auto">
          <a:xfrm>
            <a:off x="3200400" y="1371600"/>
            <a:ext cx="5867400" cy="4419600"/>
          </a:xfrm>
          <a:prstGeom prst="rect">
            <a:avLst/>
          </a:prstGeom>
          <a:solidFill>
            <a:srgbClr val="007C9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9220" name="Rectangle 4">
            <a:extLst>
              <a:ext uri="{FF2B5EF4-FFF2-40B4-BE49-F238E27FC236}">
                <a16:creationId xmlns:a16="http://schemas.microsoft.com/office/drawing/2014/main" id="{EF9F8E09-7870-4360-9DC9-3A661AA5EEC7}"/>
              </a:ext>
            </a:extLst>
          </p:cNvPr>
          <p:cNvSpPr>
            <a:spLocks noChangeArrowheads="1"/>
          </p:cNvSpPr>
          <p:nvPr/>
        </p:nvSpPr>
        <p:spPr bwMode="auto">
          <a:xfrm>
            <a:off x="5181600" y="2743200"/>
            <a:ext cx="1676400" cy="1905000"/>
          </a:xfrm>
          <a:prstGeom prst="rect">
            <a:avLst/>
          </a:prstGeom>
          <a:solidFill>
            <a:srgbClr val="B2B2B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Processes</a:t>
            </a:r>
          </a:p>
        </p:txBody>
      </p:sp>
      <p:sp>
        <p:nvSpPr>
          <p:cNvPr id="9221" name="Rectangle 5">
            <a:extLst>
              <a:ext uri="{FF2B5EF4-FFF2-40B4-BE49-F238E27FC236}">
                <a16:creationId xmlns:a16="http://schemas.microsoft.com/office/drawing/2014/main" id="{9C7CA373-1489-4BCF-B916-5E0B134DD7AF}"/>
              </a:ext>
            </a:extLst>
          </p:cNvPr>
          <p:cNvSpPr>
            <a:spLocks noChangeArrowheads="1"/>
          </p:cNvSpPr>
          <p:nvPr/>
        </p:nvSpPr>
        <p:spPr bwMode="auto">
          <a:xfrm>
            <a:off x="7391400" y="2057400"/>
            <a:ext cx="1676400" cy="3352800"/>
          </a:xfrm>
          <a:prstGeom prst="rect">
            <a:avLst/>
          </a:prstGeom>
          <a:solidFill>
            <a:srgbClr val="B2B2B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Operations</a:t>
            </a:r>
          </a:p>
        </p:txBody>
      </p:sp>
      <p:sp>
        <p:nvSpPr>
          <p:cNvPr id="9222" name="Rectangle 6">
            <a:extLst>
              <a:ext uri="{FF2B5EF4-FFF2-40B4-BE49-F238E27FC236}">
                <a16:creationId xmlns:a16="http://schemas.microsoft.com/office/drawing/2014/main" id="{5959F1CC-AF66-444D-939D-03AC39F17B5F}"/>
              </a:ext>
            </a:extLst>
          </p:cNvPr>
          <p:cNvSpPr>
            <a:spLocks noChangeArrowheads="1"/>
          </p:cNvSpPr>
          <p:nvPr/>
        </p:nvSpPr>
        <p:spPr bwMode="auto">
          <a:xfrm>
            <a:off x="3187700" y="2057400"/>
            <a:ext cx="1390650" cy="1676400"/>
          </a:xfrm>
          <a:prstGeom prst="rect">
            <a:avLst/>
          </a:prstGeom>
          <a:solidFill>
            <a:srgbClr val="B2B2B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Business</a:t>
            </a:r>
          </a:p>
          <a:p>
            <a:pPr algn="ctr" eaLnBrk="1" hangingPunct="1">
              <a:spcBef>
                <a:spcPct val="0"/>
              </a:spcBef>
              <a:buClrTx/>
              <a:buSzTx/>
              <a:buFontTx/>
              <a:buNone/>
            </a:pPr>
            <a:r>
              <a:rPr lang="en-US" altLang="en-US" sz="2000">
                <a:solidFill>
                  <a:schemeClr val="bg2"/>
                </a:solidFill>
                <a:latin typeface="Arial" panose="020B0604020202020204" pitchFamily="34" charset="0"/>
                <a:cs typeface="Times New Roman" panose="02020603050405020304" pitchFamily="18" charset="0"/>
              </a:rPr>
              <a:t>Services</a:t>
            </a:r>
          </a:p>
        </p:txBody>
      </p:sp>
      <p:sp>
        <p:nvSpPr>
          <p:cNvPr id="9223" name="Freeform 7">
            <a:extLst>
              <a:ext uri="{FF2B5EF4-FFF2-40B4-BE49-F238E27FC236}">
                <a16:creationId xmlns:a16="http://schemas.microsoft.com/office/drawing/2014/main" id="{22C6CB3C-BF8C-4614-A2D7-9F70884B4728}"/>
              </a:ext>
            </a:extLst>
          </p:cNvPr>
          <p:cNvSpPr>
            <a:spLocks/>
          </p:cNvSpPr>
          <p:nvPr/>
        </p:nvSpPr>
        <p:spPr bwMode="auto">
          <a:xfrm>
            <a:off x="4572000" y="3048000"/>
            <a:ext cx="609600" cy="76200"/>
          </a:xfrm>
          <a:custGeom>
            <a:avLst/>
            <a:gdLst>
              <a:gd name="T0" fmla="*/ 0 w 456"/>
              <a:gd name="T1" fmla="*/ 0 h 1"/>
              <a:gd name="T2" fmla="*/ 2147483646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chemeClr val="bg2"/>
          </a:solidFill>
          <a:ln w="31750">
            <a:solidFill>
              <a:schemeClr val="bg2"/>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Freeform 8">
            <a:extLst>
              <a:ext uri="{FF2B5EF4-FFF2-40B4-BE49-F238E27FC236}">
                <a16:creationId xmlns:a16="http://schemas.microsoft.com/office/drawing/2014/main" id="{E7B7C2A1-0767-466F-91C6-652AFBB07CC8}"/>
              </a:ext>
            </a:extLst>
          </p:cNvPr>
          <p:cNvSpPr>
            <a:spLocks/>
          </p:cNvSpPr>
          <p:nvPr/>
        </p:nvSpPr>
        <p:spPr bwMode="auto">
          <a:xfrm flipV="1">
            <a:off x="4572000" y="2286000"/>
            <a:ext cx="2819400" cy="76200"/>
          </a:xfrm>
          <a:custGeom>
            <a:avLst/>
            <a:gdLst>
              <a:gd name="T0" fmla="*/ 0 w 456"/>
              <a:gd name="T1" fmla="*/ 0 h 1"/>
              <a:gd name="T2" fmla="*/ 2147483646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chemeClr val="bg2"/>
          </a:solidFill>
          <a:ln w="31750">
            <a:solidFill>
              <a:schemeClr val="bg2"/>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Freeform 9">
            <a:extLst>
              <a:ext uri="{FF2B5EF4-FFF2-40B4-BE49-F238E27FC236}">
                <a16:creationId xmlns:a16="http://schemas.microsoft.com/office/drawing/2014/main" id="{EE148541-D22C-43EF-A48D-62914F000A42}"/>
              </a:ext>
            </a:extLst>
          </p:cNvPr>
          <p:cNvSpPr>
            <a:spLocks/>
          </p:cNvSpPr>
          <p:nvPr/>
        </p:nvSpPr>
        <p:spPr bwMode="auto">
          <a:xfrm flipV="1">
            <a:off x="6858000" y="3581400"/>
            <a:ext cx="533400" cy="76200"/>
          </a:xfrm>
          <a:custGeom>
            <a:avLst/>
            <a:gdLst>
              <a:gd name="T0" fmla="*/ 0 w 456"/>
              <a:gd name="T1" fmla="*/ 0 h 1"/>
              <a:gd name="T2" fmla="*/ 2147483646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chemeClr val="bg2"/>
          </a:solidFill>
          <a:ln w="31750">
            <a:solidFill>
              <a:schemeClr val="bg2"/>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Text Box 10">
            <a:extLst>
              <a:ext uri="{FF2B5EF4-FFF2-40B4-BE49-F238E27FC236}">
                <a16:creationId xmlns:a16="http://schemas.microsoft.com/office/drawing/2014/main" id="{4583027A-BA85-4F40-BAEA-A6E916DEA107}"/>
              </a:ext>
            </a:extLst>
          </p:cNvPr>
          <p:cNvSpPr txBox="1">
            <a:spLocks noChangeArrowheads="1"/>
          </p:cNvSpPr>
          <p:nvPr/>
        </p:nvSpPr>
        <p:spPr bwMode="auto">
          <a:xfrm>
            <a:off x="5029200" y="5257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50000"/>
              </a:spcBef>
              <a:buClrTx/>
              <a:buSzTx/>
              <a:buFontTx/>
              <a:buNone/>
            </a:pPr>
            <a:r>
              <a:rPr lang="en-US" altLang="en-US" sz="2400"/>
              <a:t>Ensemble</a:t>
            </a:r>
          </a:p>
        </p:txBody>
      </p:sp>
      <p:sp>
        <p:nvSpPr>
          <p:cNvPr id="9227" name="Rectangle 11">
            <a:extLst>
              <a:ext uri="{FF2B5EF4-FFF2-40B4-BE49-F238E27FC236}">
                <a16:creationId xmlns:a16="http://schemas.microsoft.com/office/drawing/2014/main" id="{DAB16EA6-FC0E-4CEE-9492-37812B638655}"/>
              </a:ext>
            </a:extLst>
          </p:cNvPr>
          <p:cNvSpPr>
            <a:spLocks noChangeArrowheads="1"/>
          </p:cNvSpPr>
          <p:nvPr/>
        </p:nvSpPr>
        <p:spPr bwMode="auto">
          <a:xfrm>
            <a:off x="2787650" y="2057400"/>
            <a:ext cx="400110" cy="1676400"/>
          </a:xfrm>
          <a:prstGeom prst="rect">
            <a:avLst/>
          </a:prstGeom>
          <a:solidFill>
            <a:srgbClr val="777777"/>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400">
                <a:solidFill>
                  <a:schemeClr val="bg2"/>
                </a:solidFill>
                <a:latin typeface="Arial" panose="020B0604020202020204" pitchFamily="34" charset="0"/>
                <a:cs typeface="Times New Roman" panose="02020603050405020304" pitchFamily="18" charset="0"/>
              </a:rPr>
              <a:t>Inbound Adapters</a:t>
            </a:r>
          </a:p>
        </p:txBody>
      </p:sp>
      <p:grpSp>
        <p:nvGrpSpPr>
          <p:cNvPr id="9228" name="Group 12">
            <a:extLst>
              <a:ext uri="{FF2B5EF4-FFF2-40B4-BE49-F238E27FC236}">
                <a16:creationId xmlns:a16="http://schemas.microsoft.com/office/drawing/2014/main" id="{2AE4C957-3336-41F5-AD19-13E93677FA48}"/>
              </a:ext>
            </a:extLst>
          </p:cNvPr>
          <p:cNvGrpSpPr>
            <a:grpSpLocks/>
          </p:cNvGrpSpPr>
          <p:nvPr/>
        </p:nvGrpSpPr>
        <p:grpSpPr bwMode="auto">
          <a:xfrm>
            <a:off x="2355850" y="2438400"/>
            <a:ext cx="419100" cy="990600"/>
            <a:chOff x="4968" y="1920"/>
            <a:chExt cx="264" cy="624"/>
          </a:xfrm>
        </p:grpSpPr>
        <p:sp>
          <p:nvSpPr>
            <p:cNvPr id="9238" name="Freeform 13">
              <a:extLst>
                <a:ext uri="{FF2B5EF4-FFF2-40B4-BE49-F238E27FC236}">
                  <a16:creationId xmlns:a16="http://schemas.microsoft.com/office/drawing/2014/main" id="{B1509A7E-EFCB-4423-9C90-ABA4F6E71051}"/>
                </a:ext>
              </a:extLst>
            </p:cNvPr>
            <p:cNvSpPr>
              <a:spLocks/>
            </p:cNvSpPr>
            <p:nvPr/>
          </p:nvSpPr>
          <p:spPr bwMode="auto">
            <a:xfrm>
              <a:off x="4968" y="1920"/>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rgbClr val="007C91"/>
            </a:solidFill>
            <a:ln w="19050">
              <a:solidFill>
                <a:schemeClr val="bg2"/>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9" name="Freeform 14">
              <a:extLst>
                <a:ext uri="{FF2B5EF4-FFF2-40B4-BE49-F238E27FC236}">
                  <a16:creationId xmlns:a16="http://schemas.microsoft.com/office/drawing/2014/main" id="{3A0CD76B-B758-4D78-BF1D-71C5B41A5625}"/>
                </a:ext>
              </a:extLst>
            </p:cNvPr>
            <p:cNvSpPr>
              <a:spLocks/>
            </p:cNvSpPr>
            <p:nvPr/>
          </p:nvSpPr>
          <p:spPr bwMode="auto">
            <a:xfrm>
              <a:off x="4968" y="2208"/>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rgbClr val="007C91"/>
            </a:solidFill>
            <a:ln w="19050">
              <a:solidFill>
                <a:schemeClr val="bg2"/>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0" name="Freeform 15">
              <a:extLst>
                <a:ext uri="{FF2B5EF4-FFF2-40B4-BE49-F238E27FC236}">
                  <a16:creationId xmlns:a16="http://schemas.microsoft.com/office/drawing/2014/main" id="{F0CF278F-66F7-4AA1-9B35-A52E3AA6B9AF}"/>
                </a:ext>
              </a:extLst>
            </p:cNvPr>
            <p:cNvSpPr>
              <a:spLocks/>
            </p:cNvSpPr>
            <p:nvPr/>
          </p:nvSpPr>
          <p:spPr bwMode="auto">
            <a:xfrm>
              <a:off x="4968" y="2496"/>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rgbClr val="007C91"/>
            </a:solidFill>
            <a:ln w="19050">
              <a:solidFill>
                <a:schemeClr val="bg2"/>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29" name="Rectangle 16">
            <a:extLst>
              <a:ext uri="{FF2B5EF4-FFF2-40B4-BE49-F238E27FC236}">
                <a16:creationId xmlns:a16="http://schemas.microsoft.com/office/drawing/2014/main" id="{6949D756-9B9F-440A-88AC-357BE0F159A0}"/>
              </a:ext>
            </a:extLst>
          </p:cNvPr>
          <p:cNvSpPr>
            <a:spLocks noChangeArrowheads="1"/>
          </p:cNvSpPr>
          <p:nvPr/>
        </p:nvSpPr>
        <p:spPr bwMode="auto">
          <a:xfrm>
            <a:off x="1949451" y="2057400"/>
            <a:ext cx="430887" cy="1981200"/>
          </a:xfrm>
          <a:prstGeom prst="rect">
            <a:avLst/>
          </a:prstGeom>
          <a:solidFill>
            <a:srgbClr val="777777"/>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600">
                <a:solidFill>
                  <a:schemeClr val="bg2"/>
                </a:solidFill>
                <a:latin typeface="Arial" panose="020B0604020202020204" pitchFamily="34" charset="0"/>
                <a:cs typeface="Times New Roman" panose="02020603050405020304" pitchFamily="18" charset="0"/>
              </a:rPr>
              <a:t>Client Applications</a:t>
            </a:r>
          </a:p>
        </p:txBody>
      </p:sp>
      <p:sp>
        <p:nvSpPr>
          <p:cNvPr id="9230" name="Rectangle 17">
            <a:extLst>
              <a:ext uri="{FF2B5EF4-FFF2-40B4-BE49-F238E27FC236}">
                <a16:creationId xmlns:a16="http://schemas.microsoft.com/office/drawing/2014/main" id="{D488D21F-7427-4A38-9A84-3F66E6CB2594}"/>
              </a:ext>
            </a:extLst>
          </p:cNvPr>
          <p:cNvSpPr>
            <a:spLocks noChangeArrowheads="1"/>
          </p:cNvSpPr>
          <p:nvPr/>
        </p:nvSpPr>
        <p:spPr bwMode="auto">
          <a:xfrm>
            <a:off x="9525001" y="2057400"/>
            <a:ext cx="430887" cy="3581400"/>
          </a:xfrm>
          <a:prstGeom prst="rect">
            <a:avLst/>
          </a:prstGeom>
          <a:solidFill>
            <a:srgbClr val="777777"/>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600">
                <a:solidFill>
                  <a:schemeClr val="bg2"/>
                </a:solidFill>
                <a:latin typeface="Arial" panose="020B0604020202020204" pitchFamily="34" charset="0"/>
                <a:cs typeface="Times New Roman" panose="02020603050405020304" pitchFamily="18" charset="0"/>
              </a:rPr>
              <a:t>People</a:t>
            </a:r>
          </a:p>
        </p:txBody>
      </p:sp>
      <p:grpSp>
        <p:nvGrpSpPr>
          <p:cNvPr id="9231" name="Group 18">
            <a:extLst>
              <a:ext uri="{FF2B5EF4-FFF2-40B4-BE49-F238E27FC236}">
                <a16:creationId xmlns:a16="http://schemas.microsoft.com/office/drawing/2014/main" id="{8CBA92AD-8026-4E73-AB4D-F178DDB8C737}"/>
              </a:ext>
            </a:extLst>
          </p:cNvPr>
          <p:cNvGrpSpPr>
            <a:grpSpLocks/>
          </p:cNvGrpSpPr>
          <p:nvPr/>
        </p:nvGrpSpPr>
        <p:grpSpPr bwMode="auto">
          <a:xfrm>
            <a:off x="9067800" y="3352800"/>
            <a:ext cx="419100" cy="914400"/>
            <a:chOff x="4968" y="1920"/>
            <a:chExt cx="264" cy="624"/>
          </a:xfrm>
        </p:grpSpPr>
        <p:sp>
          <p:nvSpPr>
            <p:cNvPr id="9235" name="Freeform 19">
              <a:extLst>
                <a:ext uri="{FF2B5EF4-FFF2-40B4-BE49-F238E27FC236}">
                  <a16:creationId xmlns:a16="http://schemas.microsoft.com/office/drawing/2014/main" id="{AD4D91A5-7320-4FD4-9AA6-1DCEBC050684}"/>
                </a:ext>
              </a:extLst>
            </p:cNvPr>
            <p:cNvSpPr>
              <a:spLocks/>
            </p:cNvSpPr>
            <p:nvPr/>
          </p:nvSpPr>
          <p:spPr bwMode="auto">
            <a:xfrm>
              <a:off x="4968" y="1920"/>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rgbClr val="007C91"/>
            </a:solidFill>
            <a:ln w="19050">
              <a:solidFill>
                <a:schemeClr val="tx1"/>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Freeform 20">
              <a:extLst>
                <a:ext uri="{FF2B5EF4-FFF2-40B4-BE49-F238E27FC236}">
                  <a16:creationId xmlns:a16="http://schemas.microsoft.com/office/drawing/2014/main" id="{DFE27A0A-9C4C-4210-AE62-FFD41BC524AB}"/>
                </a:ext>
              </a:extLst>
            </p:cNvPr>
            <p:cNvSpPr>
              <a:spLocks/>
            </p:cNvSpPr>
            <p:nvPr/>
          </p:nvSpPr>
          <p:spPr bwMode="auto">
            <a:xfrm>
              <a:off x="4968" y="2208"/>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rgbClr val="007C91"/>
            </a:solidFill>
            <a:ln w="19050">
              <a:solidFill>
                <a:schemeClr val="tx1"/>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Freeform 21">
              <a:extLst>
                <a:ext uri="{FF2B5EF4-FFF2-40B4-BE49-F238E27FC236}">
                  <a16:creationId xmlns:a16="http://schemas.microsoft.com/office/drawing/2014/main" id="{4259E012-15D7-47A1-B246-B46F09C0E8B3}"/>
                </a:ext>
              </a:extLst>
            </p:cNvPr>
            <p:cNvSpPr>
              <a:spLocks/>
            </p:cNvSpPr>
            <p:nvPr/>
          </p:nvSpPr>
          <p:spPr bwMode="auto">
            <a:xfrm>
              <a:off x="4968" y="2496"/>
              <a:ext cx="264" cy="48"/>
            </a:xfrm>
            <a:custGeom>
              <a:avLst/>
              <a:gdLst>
                <a:gd name="T0" fmla="*/ 0 w 456"/>
                <a:gd name="T1" fmla="*/ 0 h 1"/>
                <a:gd name="T2" fmla="*/ 1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rgbClr val="007C91"/>
            </a:solidFill>
            <a:ln w="19050">
              <a:solidFill>
                <a:schemeClr val="tx1"/>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32" name="Rectangle 23">
            <a:extLst>
              <a:ext uri="{FF2B5EF4-FFF2-40B4-BE49-F238E27FC236}">
                <a16:creationId xmlns:a16="http://schemas.microsoft.com/office/drawing/2014/main" id="{0EA1FEE8-8F83-4DCC-A2CA-76BB14A76783}"/>
              </a:ext>
            </a:extLst>
          </p:cNvPr>
          <p:cNvSpPr>
            <a:spLocks noChangeArrowheads="1"/>
          </p:cNvSpPr>
          <p:nvPr/>
        </p:nvSpPr>
        <p:spPr bwMode="auto">
          <a:xfrm>
            <a:off x="7391400" y="2057400"/>
            <a:ext cx="1676400" cy="3429000"/>
          </a:xfrm>
          <a:prstGeom prst="rect">
            <a:avLst/>
          </a:prstGeom>
          <a:solidFill>
            <a:srgbClr val="3333CC"/>
          </a:solidFill>
          <a:ln w="9525">
            <a:solidFill>
              <a:schemeClr val="tx1"/>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000"/>
              <a:t>Workflow</a:t>
            </a:r>
          </a:p>
          <a:p>
            <a:pPr algn="ctr" eaLnBrk="1" hangingPunct="1">
              <a:spcBef>
                <a:spcPct val="0"/>
              </a:spcBef>
              <a:buClrTx/>
              <a:buSzTx/>
              <a:buFontTx/>
              <a:buNone/>
            </a:pPr>
            <a:r>
              <a:rPr lang="en-US" altLang="en-US" sz="2000"/>
              <a:t>Business</a:t>
            </a:r>
          </a:p>
          <a:p>
            <a:pPr algn="ctr" eaLnBrk="1" hangingPunct="1">
              <a:spcBef>
                <a:spcPct val="0"/>
              </a:spcBef>
              <a:buClrTx/>
              <a:buSzTx/>
              <a:buFontTx/>
              <a:buNone/>
            </a:pPr>
            <a:r>
              <a:rPr lang="en-US" altLang="en-US" sz="2000"/>
              <a:t>Operation</a:t>
            </a:r>
          </a:p>
        </p:txBody>
      </p:sp>
      <p:sp>
        <p:nvSpPr>
          <p:cNvPr id="9233" name="Rectangle 24">
            <a:extLst>
              <a:ext uri="{FF2B5EF4-FFF2-40B4-BE49-F238E27FC236}">
                <a16:creationId xmlns:a16="http://schemas.microsoft.com/office/drawing/2014/main" id="{7E0B4595-4278-473C-B966-DD5EAD827D90}"/>
              </a:ext>
            </a:extLst>
          </p:cNvPr>
          <p:cNvSpPr>
            <a:spLocks noChangeArrowheads="1"/>
          </p:cNvSpPr>
          <p:nvPr/>
        </p:nvSpPr>
        <p:spPr bwMode="auto">
          <a:xfrm>
            <a:off x="5867400" y="4108450"/>
            <a:ext cx="990600" cy="533400"/>
          </a:xfrm>
          <a:prstGeom prst="rect">
            <a:avLst/>
          </a:prstGeom>
          <a:solidFill>
            <a:srgbClr val="3333CC"/>
          </a:solidFill>
          <a:ln w="9525">
            <a:solidFill>
              <a:schemeClr val="tx1"/>
            </a:solidFill>
            <a:miter lim="800000"/>
            <a:headEnd/>
            <a:tailEnd/>
          </a:ln>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a:t>Call</a:t>
            </a:r>
          </a:p>
          <a:p>
            <a:pPr algn="ctr" eaLnBrk="1" hangingPunct="1">
              <a:spcBef>
                <a:spcPct val="0"/>
              </a:spcBef>
              <a:buClrTx/>
              <a:buSzTx/>
              <a:buFontTx/>
              <a:buNone/>
            </a:pPr>
            <a:r>
              <a:rPr lang="en-US" altLang="en-US" sz="1200"/>
              <a:t>To</a:t>
            </a:r>
          </a:p>
          <a:p>
            <a:pPr algn="ctr" eaLnBrk="1" hangingPunct="1">
              <a:spcBef>
                <a:spcPct val="0"/>
              </a:spcBef>
              <a:buClrTx/>
              <a:buSzTx/>
              <a:buFontTx/>
              <a:buNone/>
            </a:pPr>
            <a:r>
              <a:rPr lang="en-US" altLang="en-US" sz="1200"/>
              <a:t>Workflow</a:t>
            </a:r>
          </a:p>
        </p:txBody>
      </p:sp>
      <p:sp>
        <p:nvSpPr>
          <p:cNvPr id="9234" name="Freeform 25">
            <a:extLst>
              <a:ext uri="{FF2B5EF4-FFF2-40B4-BE49-F238E27FC236}">
                <a16:creationId xmlns:a16="http://schemas.microsoft.com/office/drawing/2014/main" id="{7F7E51ED-2E55-4098-BBD3-47776B824EDC}"/>
              </a:ext>
            </a:extLst>
          </p:cNvPr>
          <p:cNvSpPr>
            <a:spLocks/>
          </p:cNvSpPr>
          <p:nvPr/>
        </p:nvSpPr>
        <p:spPr bwMode="auto">
          <a:xfrm flipV="1">
            <a:off x="6858000" y="4419600"/>
            <a:ext cx="533400" cy="76200"/>
          </a:xfrm>
          <a:custGeom>
            <a:avLst/>
            <a:gdLst>
              <a:gd name="T0" fmla="*/ 0 w 456"/>
              <a:gd name="T1" fmla="*/ 0 h 1"/>
              <a:gd name="T2" fmla="*/ 2147483646 w 456"/>
              <a:gd name="T3" fmla="*/ 0 h 1"/>
              <a:gd name="T4" fmla="*/ 0 60000 65536"/>
              <a:gd name="T5" fmla="*/ 0 60000 65536"/>
            </a:gdLst>
            <a:ahLst/>
            <a:cxnLst>
              <a:cxn ang="T4">
                <a:pos x="T0" y="T1"/>
              </a:cxn>
              <a:cxn ang="T5">
                <a:pos x="T2" y="T3"/>
              </a:cxn>
            </a:cxnLst>
            <a:rect l="0" t="0" r="r" b="b"/>
            <a:pathLst>
              <a:path w="456" h="1">
                <a:moveTo>
                  <a:pt x="0" y="0"/>
                </a:moveTo>
                <a:lnTo>
                  <a:pt x="456" y="0"/>
                </a:lnTo>
              </a:path>
            </a:pathLst>
          </a:custGeom>
          <a:solidFill>
            <a:schemeClr val="bg2"/>
          </a:solidFill>
          <a:ln w="31750">
            <a:solidFill>
              <a:schemeClr val="bg2"/>
            </a:solidFill>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2672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587EFA3-33D8-480E-B5D0-2427F526435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Workflow Tasks</a:t>
            </a:r>
          </a:p>
        </p:txBody>
      </p:sp>
      <p:pic>
        <p:nvPicPr>
          <p:cNvPr id="11267" name="Picture 4">
            <a:extLst>
              <a:ext uri="{FF2B5EF4-FFF2-40B4-BE49-F238E27FC236}">
                <a16:creationId xmlns:a16="http://schemas.microsoft.com/office/drawing/2014/main" id="{BB8C95B9-AAAA-4F63-91AC-145997FBA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174876"/>
            <a:ext cx="8839200" cy="30829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61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DF934FC-0F34-4170-AD4A-619FDD36F198}"/>
              </a:ext>
            </a:extLst>
          </p:cNvPr>
          <p:cNvSpPr>
            <a:spLocks noGrp="1" noChangeArrowheads="1"/>
          </p:cNvSpPr>
          <p:nvPr>
            <p:ph idx="1"/>
          </p:nvPr>
        </p:nvSpPr>
        <p:spPr>
          <a:xfrm>
            <a:off x="1879600" y="1371600"/>
            <a:ext cx="8331200" cy="4724400"/>
          </a:xfrm>
        </p:spPr>
        <p:txBody>
          <a:bodyPr/>
          <a:lstStyle/>
          <a:p>
            <a:pPr eaLnBrk="1" hangingPunct="1"/>
            <a:r>
              <a:rPr lang="en-US" altLang="en-US">
                <a:ea typeface="ＭＳ Ｐゴシック" panose="020B0600070205080204" pitchFamily="34" charset="-128"/>
              </a:rPr>
              <a:t>Task associated with one role.</a:t>
            </a:r>
          </a:p>
          <a:p>
            <a:pPr eaLnBrk="1" hangingPunct="1"/>
            <a:r>
              <a:rPr lang="en-US" altLang="en-US">
                <a:ea typeface="ＭＳ Ｐゴシック" panose="020B0600070205080204" pitchFamily="34" charset="-128"/>
              </a:rPr>
              <a:t>User has one or more roles.</a:t>
            </a:r>
          </a:p>
          <a:p>
            <a:pPr eaLnBrk="1" hangingPunct="1"/>
            <a:r>
              <a:rPr lang="en-US" altLang="en-US">
                <a:ea typeface="ＭＳ Ｐゴシック" panose="020B0600070205080204" pitchFamily="34" charset="-128"/>
              </a:rPr>
              <a:t>User assigned task.</a:t>
            </a:r>
          </a:p>
          <a:p>
            <a:pPr lvl="1" eaLnBrk="1" hangingPunct="1"/>
            <a:r>
              <a:rPr lang="en-US" altLang="en-US">
                <a:ea typeface="ＭＳ Ｐゴシック" panose="020B0600070205080204" pitchFamily="34" charset="-128"/>
              </a:rPr>
              <a:t>Workflow Business Operation controls assignment algorithm.</a:t>
            </a:r>
          </a:p>
          <a:p>
            <a:pPr eaLnBrk="1" hangingPunct="1"/>
            <a:r>
              <a:rPr lang="en-US" altLang="en-US">
                <a:ea typeface="ＭＳ Ｐゴシック" panose="020B0600070205080204" pitchFamily="34" charset="-128"/>
              </a:rPr>
              <a:t>User works with task through Workflow Inbox accessible through DeepSee User Portal.</a:t>
            </a:r>
          </a:p>
          <a:p>
            <a:pPr lvl="1" eaLnBrk="1" hangingPunct="1"/>
            <a:r>
              <a:rPr lang="en-US" altLang="en-US">
                <a:ea typeface="ＭＳ Ｐゴシック" panose="020B0600070205080204" pitchFamily="34" charset="-128"/>
              </a:rPr>
              <a:t>DeepSee </a:t>
            </a:r>
            <a:r>
              <a:rPr lang="en-US" altLang="en-US">
                <a:ea typeface="ＭＳ Ｐゴシック" panose="020B0600070205080204" pitchFamily="34" charset="-128"/>
                <a:sym typeface="Wingdings" panose="05000000000000000000" pitchFamily="2" charset="2"/>
              </a:rPr>
              <a:t> User Portal  Workflow Inbox.</a:t>
            </a:r>
            <a:endParaRPr lang="en-US" altLang="en-US">
              <a:ea typeface="ＭＳ Ｐゴシック" panose="020B0600070205080204" pitchFamily="34" charset="-128"/>
            </a:endParaRPr>
          </a:p>
        </p:txBody>
      </p:sp>
      <p:sp>
        <p:nvSpPr>
          <p:cNvPr id="13315" name="Rectangle 2">
            <a:extLst>
              <a:ext uri="{FF2B5EF4-FFF2-40B4-BE49-F238E27FC236}">
                <a16:creationId xmlns:a16="http://schemas.microsoft.com/office/drawing/2014/main" id="{65AF2DFA-7781-4BFD-B348-EC83EB7DBF4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Workflow Facts</a:t>
            </a:r>
          </a:p>
        </p:txBody>
      </p:sp>
    </p:spTree>
    <p:extLst>
      <p:ext uri="{BB962C8B-B14F-4D97-AF65-F5344CB8AC3E}">
        <p14:creationId xmlns:p14="http://schemas.microsoft.com/office/powerpoint/2010/main" val="80379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a:extLst>
              <a:ext uri="{FF2B5EF4-FFF2-40B4-BE49-F238E27FC236}">
                <a16:creationId xmlns:a16="http://schemas.microsoft.com/office/drawing/2014/main" id="{48E41DB4-58B9-4B19-BDA4-EFE0688A3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425" y="1295400"/>
            <a:ext cx="7423150" cy="48387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2">
            <a:extLst>
              <a:ext uri="{FF2B5EF4-FFF2-40B4-BE49-F238E27FC236}">
                <a16:creationId xmlns:a16="http://schemas.microsoft.com/office/drawing/2014/main" id="{F2B65868-D105-458C-A0EC-CA3D39346CE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Demonstration</a:t>
            </a:r>
          </a:p>
        </p:txBody>
      </p:sp>
    </p:spTree>
    <p:extLst>
      <p:ext uri="{BB962C8B-B14F-4D97-AF65-F5344CB8AC3E}">
        <p14:creationId xmlns:p14="http://schemas.microsoft.com/office/powerpoint/2010/main" val="224817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61607E8-69A8-435B-B2B9-448BC2BB05D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Workflow Creation</a:t>
            </a:r>
          </a:p>
        </p:txBody>
      </p:sp>
      <p:pic>
        <p:nvPicPr>
          <p:cNvPr id="17411" name="Picture 3">
            <a:extLst>
              <a:ext uri="{FF2B5EF4-FFF2-40B4-BE49-F238E27FC236}">
                <a16:creationId xmlns:a16="http://schemas.microsoft.com/office/drawing/2014/main" id="{914A641B-76FA-415E-ACCE-3DBA237EC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5" y="1295400"/>
            <a:ext cx="51816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Text Box 4">
            <a:extLst>
              <a:ext uri="{FF2B5EF4-FFF2-40B4-BE49-F238E27FC236}">
                <a16:creationId xmlns:a16="http://schemas.microsoft.com/office/drawing/2014/main" id="{A8F30396-CF49-4843-BDD2-3383ADA12A22}"/>
              </a:ext>
            </a:extLst>
          </p:cNvPr>
          <p:cNvSpPr txBox="1">
            <a:spLocks noChangeArrowheads="1"/>
          </p:cNvSpPr>
          <p:nvPr/>
        </p:nvSpPr>
        <p:spPr bwMode="auto">
          <a:xfrm>
            <a:off x="3584576" y="1779588"/>
            <a:ext cx="5254625" cy="409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buFont typeface="Wingdings" panose="05000000000000000000" pitchFamily="2" charset="2"/>
              <a:buNone/>
            </a:pPr>
            <a:r>
              <a:rPr lang="en-US" altLang="en-US" sz="2000" i="1" u="sng">
                <a:solidFill>
                  <a:schemeClr val="bg2"/>
                </a:solidFill>
              </a:rPr>
              <a:t>Steps to Create Workflow</a:t>
            </a:r>
            <a:br>
              <a:rPr lang="en-US" altLang="en-US" sz="2000" u="sng">
                <a:solidFill>
                  <a:schemeClr val="bg2"/>
                </a:solidFill>
              </a:rPr>
            </a:br>
            <a:r>
              <a:rPr lang="en-US" altLang="en-US" sz="2000">
                <a:solidFill>
                  <a:schemeClr val="bg2"/>
                </a:solidFill>
              </a:rPr>
              <a:t>1. Create users and roles.</a:t>
            </a:r>
          </a:p>
          <a:p>
            <a:pPr eaLnBrk="1" hangingPunct="1">
              <a:buFont typeface="Wingdings" panose="05000000000000000000" pitchFamily="2" charset="2"/>
              <a:buNone/>
            </a:pPr>
            <a:r>
              <a:rPr lang="en-US" altLang="en-US" sz="2000">
                <a:solidFill>
                  <a:schemeClr val="bg2"/>
                </a:solidFill>
              </a:rPr>
              <a:t>2. Add workflow Business </a:t>
            </a:r>
            <a:br>
              <a:rPr lang="en-US" altLang="en-US" sz="2000">
                <a:solidFill>
                  <a:schemeClr val="bg2"/>
                </a:solidFill>
              </a:rPr>
            </a:br>
            <a:r>
              <a:rPr lang="en-US" altLang="en-US" sz="2000">
                <a:solidFill>
                  <a:schemeClr val="bg2"/>
                </a:solidFill>
              </a:rPr>
              <a:t>    Operation to Production.</a:t>
            </a:r>
            <a:br>
              <a:rPr lang="en-US" altLang="en-US" sz="2000">
                <a:solidFill>
                  <a:schemeClr val="bg2"/>
                </a:solidFill>
              </a:rPr>
            </a:br>
            <a:r>
              <a:rPr lang="en-US" altLang="en-US" sz="2000">
                <a:solidFill>
                  <a:schemeClr val="bg2"/>
                </a:solidFill>
              </a:rPr>
              <a:t>    - Name must match a role.</a:t>
            </a:r>
          </a:p>
          <a:p>
            <a:pPr eaLnBrk="1" hangingPunct="1">
              <a:buFont typeface="Wingdings" panose="05000000000000000000" pitchFamily="2" charset="2"/>
              <a:buNone/>
            </a:pPr>
            <a:r>
              <a:rPr lang="en-US" altLang="en-US" sz="2000">
                <a:solidFill>
                  <a:schemeClr val="bg2"/>
                </a:solidFill>
              </a:rPr>
              <a:t>3. Update Business Process </a:t>
            </a:r>
            <a:br>
              <a:rPr lang="en-US" altLang="en-US" sz="2000">
                <a:solidFill>
                  <a:schemeClr val="bg2"/>
                </a:solidFill>
              </a:rPr>
            </a:br>
            <a:r>
              <a:rPr lang="en-US" altLang="en-US" sz="2000">
                <a:solidFill>
                  <a:schemeClr val="bg2"/>
                </a:solidFill>
              </a:rPr>
              <a:t>    to use workflow.</a:t>
            </a:r>
          </a:p>
          <a:p>
            <a:pPr eaLnBrk="1" hangingPunct="1">
              <a:buFont typeface="Wingdings" panose="05000000000000000000" pitchFamily="2" charset="2"/>
              <a:buNone/>
            </a:pPr>
            <a:r>
              <a:rPr lang="en-US" altLang="en-US" sz="2000">
                <a:solidFill>
                  <a:schemeClr val="bg2"/>
                </a:solidFill>
              </a:rPr>
              <a:t>    a. Call workflow Bus Op.</a:t>
            </a:r>
          </a:p>
          <a:p>
            <a:pPr eaLnBrk="1" hangingPunct="1">
              <a:buFont typeface="Wingdings" panose="05000000000000000000" pitchFamily="2" charset="2"/>
              <a:buNone/>
            </a:pPr>
            <a:r>
              <a:rPr lang="en-US" altLang="en-US" sz="2000">
                <a:solidFill>
                  <a:schemeClr val="bg2"/>
                </a:solidFill>
              </a:rPr>
              <a:t>    b. Sync to wait for </a:t>
            </a:r>
            <a:br>
              <a:rPr lang="en-US" altLang="en-US" sz="2000">
                <a:solidFill>
                  <a:schemeClr val="bg2"/>
                </a:solidFill>
              </a:rPr>
            </a:br>
            <a:r>
              <a:rPr lang="en-US" altLang="en-US" sz="2000">
                <a:solidFill>
                  <a:schemeClr val="bg2"/>
                </a:solidFill>
              </a:rPr>
              <a:t>        workflow.</a:t>
            </a:r>
          </a:p>
          <a:p>
            <a:pPr eaLnBrk="1" hangingPunct="1">
              <a:buFont typeface="Wingdings" panose="05000000000000000000" pitchFamily="2" charset="2"/>
              <a:buNone/>
            </a:pPr>
            <a:r>
              <a:rPr lang="en-US" altLang="en-US" sz="2000">
                <a:solidFill>
                  <a:schemeClr val="bg2"/>
                </a:solidFill>
              </a:rPr>
              <a:t>    c. Use workflow</a:t>
            </a:r>
            <a:br>
              <a:rPr lang="en-US" altLang="en-US" sz="2000">
                <a:solidFill>
                  <a:schemeClr val="bg2"/>
                </a:solidFill>
              </a:rPr>
            </a:br>
            <a:r>
              <a:rPr lang="en-US" altLang="en-US" sz="2000">
                <a:solidFill>
                  <a:schemeClr val="bg2"/>
                </a:solidFill>
              </a:rPr>
              <a:t>        results.</a:t>
            </a:r>
          </a:p>
        </p:txBody>
      </p:sp>
    </p:spTree>
    <p:extLst>
      <p:ext uri="{BB962C8B-B14F-4D97-AF65-F5344CB8AC3E}">
        <p14:creationId xmlns:p14="http://schemas.microsoft.com/office/powerpoint/2010/main" val="275667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8">
            <a:extLst>
              <a:ext uri="{FF2B5EF4-FFF2-40B4-BE49-F238E27FC236}">
                <a16:creationId xmlns:a16="http://schemas.microsoft.com/office/drawing/2014/main" id="{5806BC56-F891-4419-8D9D-11081BDBD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3468688"/>
            <a:ext cx="8610600" cy="27797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2">
            <a:extLst>
              <a:ext uri="{FF2B5EF4-FFF2-40B4-BE49-F238E27FC236}">
                <a16:creationId xmlns:a16="http://schemas.microsoft.com/office/drawing/2014/main" id="{07D542C8-367B-4B78-8EC9-C7D6458FCC18}"/>
              </a:ext>
            </a:extLst>
          </p:cNvPr>
          <p:cNvSpPr>
            <a:spLocks noGrp="1" noChangeArrowheads="1"/>
          </p:cNvSpPr>
          <p:nvPr>
            <p:ph type="title"/>
          </p:nvPr>
        </p:nvSpPr>
        <p:spPr/>
        <p:txBody>
          <a:bodyPr/>
          <a:lstStyle/>
          <a:p>
            <a:pPr eaLnBrk="1" hangingPunct="1"/>
            <a:r>
              <a:rPr lang="zh-CN" altLang="en-US">
                <a:ea typeface="ＭＳ Ｐゴシック" panose="020B0600070205080204" pitchFamily="34" charset="-128"/>
              </a:rPr>
              <a:t>用户和角色</a:t>
            </a:r>
            <a:endParaRPr lang="en-US" altLang="en-US">
              <a:ea typeface="ＭＳ Ｐゴシック" panose="020B0600070205080204" pitchFamily="34" charset="-128"/>
            </a:endParaRPr>
          </a:p>
        </p:txBody>
      </p:sp>
      <p:sp>
        <p:nvSpPr>
          <p:cNvPr id="19460" name="Rectangle 3">
            <a:extLst>
              <a:ext uri="{FF2B5EF4-FFF2-40B4-BE49-F238E27FC236}">
                <a16:creationId xmlns:a16="http://schemas.microsoft.com/office/drawing/2014/main" id="{20438648-A9E2-4CEB-A5CA-96F52993C909}"/>
              </a:ext>
            </a:extLst>
          </p:cNvPr>
          <p:cNvSpPr>
            <a:spLocks noGrp="1" noChangeArrowheads="1"/>
          </p:cNvSpPr>
          <p:nvPr>
            <p:ph type="body" sz="half" idx="1"/>
          </p:nvPr>
        </p:nvSpPr>
        <p:spPr/>
        <p:txBody>
          <a:bodyPr/>
          <a:lstStyle/>
          <a:p>
            <a:pPr eaLnBrk="1" hangingPunct="1"/>
            <a:r>
              <a:rPr lang="en-US" altLang="en-US">
                <a:ea typeface="ＭＳ Ｐゴシック" panose="020B0600070205080204" pitchFamily="34" charset="-128"/>
              </a:rPr>
              <a:t>Define in Ensemble </a:t>
            </a:r>
            <a:r>
              <a:rPr lang="en-US" altLang="en-US">
                <a:ea typeface="ＭＳ Ｐゴシック" panose="020B0600070205080204" pitchFamily="34" charset="-128"/>
                <a:sym typeface="Wingdings" panose="05000000000000000000" pitchFamily="2" charset="2"/>
              </a:rPr>
              <a:t> Manage  Workflow:</a:t>
            </a:r>
            <a:endParaRPr lang="en-US" altLang="en-US">
              <a:ea typeface="ＭＳ Ｐゴシック" panose="020B0600070205080204" pitchFamily="34" charset="-128"/>
            </a:endParaRPr>
          </a:p>
          <a:p>
            <a:pPr lvl="1" eaLnBrk="1" hangingPunct="1"/>
            <a:r>
              <a:rPr lang="en-US" altLang="en-US">
                <a:ea typeface="ＭＳ Ｐゴシック" panose="020B0600070205080204" pitchFamily="34" charset="-128"/>
              </a:rPr>
              <a:t>Roles.</a:t>
            </a:r>
          </a:p>
          <a:p>
            <a:pPr lvl="1" eaLnBrk="1" hangingPunct="1"/>
            <a:r>
              <a:rPr lang="en-US" altLang="en-US">
                <a:ea typeface="ＭＳ Ｐゴシック" panose="020B0600070205080204" pitchFamily="34" charset="-128"/>
              </a:rPr>
              <a:t>Users.</a:t>
            </a:r>
          </a:p>
          <a:p>
            <a:pPr lvl="1" eaLnBrk="1" hangingPunct="1"/>
            <a:r>
              <a:rPr lang="en-US" altLang="en-US">
                <a:ea typeface="ＭＳ Ｐゴシック" panose="020B0600070205080204" pitchFamily="34" charset="-128"/>
              </a:rPr>
              <a:t>Roles for each user.</a:t>
            </a:r>
          </a:p>
          <a:p>
            <a:pPr eaLnBrk="1" hangingPunct="1"/>
            <a:r>
              <a:rPr lang="zh-CN" altLang="en-US">
                <a:ea typeface="ＭＳ Ｐゴシック" panose="020B0600070205080204" pitchFamily="34" charset="-128"/>
              </a:rPr>
              <a:t>选择</a:t>
            </a:r>
            <a:r>
              <a:rPr lang="en-US" altLang="zh-CN">
                <a:ea typeface="ＭＳ Ｐゴシック" panose="020B0600070205080204" pitchFamily="34" charset="-128"/>
              </a:rPr>
              <a:t>ensemble</a:t>
            </a:r>
            <a:r>
              <a:rPr lang="zh-CN" altLang="en-US">
                <a:ea typeface="ＭＳ Ｐゴシック" panose="020B0600070205080204" pitchFamily="34" charset="-128"/>
              </a:rPr>
              <a:t>用户为</a:t>
            </a:r>
            <a:r>
              <a:rPr lang="en-US" altLang="zh-CN">
                <a:ea typeface="ＭＳ Ｐゴシック" panose="020B0600070205080204" pitchFamily="34" charset="-128"/>
              </a:rPr>
              <a:t>workflow</a:t>
            </a:r>
            <a:r>
              <a:rPr lang="zh-CN" altLang="en-US">
                <a:ea typeface="ＭＳ Ｐゴシック" panose="020B0600070205080204" pitchFamily="34" charset="-128"/>
              </a:rPr>
              <a:t>用户</a:t>
            </a:r>
            <a:endParaRPr lang="en-US" altLang="en-US">
              <a:ea typeface="ＭＳ Ｐゴシック" panose="020B0600070205080204" pitchFamily="34" charset="-128"/>
            </a:endParaRPr>
          </a:p>
        </p:txBody>
      </p:sp>
      <p:sp>
        <p:nvSpPr>
          <p:cNvPr id="19461" name="Rectangle 5">
            <a:extLst>
              <a:ext uri="{FF2B5EF4-FFF2-40B4-BE49-F238E27FC236}">
                <a16:creationId xmlns:a16="http://schemas.microsoft.com/office/drawing/2014/main" id="{2DF5D3BE-414E-43A3-B52F-5775A332A650}"/>
              </a:ext>
            </a:extLst>
          </p:cNvPr>
          <p:cNvSpPr>
            <a:spLocks noChangeArrowheads="1"/>
          </p:cNvSpPr>
          <p:nvPr/>
        </p:nvSpPr>
        <p:spPr bwMode="auto">
          <a:xfrm>
            <a:off x="7848600" y="5749926"/>
            <a:ext cx="762000" cy="34607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19462" name="Rectangle 6">
            <a:extLst>
              <a:ext uri="{FF2B5EF4-FFF2-40B4-BE49-F238E27FC236}">
                <a16:creationId xmlns:a16="http://schemas.microsoft.com/office/drawing/2014/main" id="{DDB0B49E-AE1C-4EB7-8C50-2F892D30B44B}"/>
              </a:ext>
            </a:extLst>
          </p:cNvPr>
          <p:cNvSpPr>
            <a:spLocks noChangeArrowheads="1"/>
          </p:cNvSpPr>
          <p:nvPr/>
        </p:nvSpPr>
        <p:spPr bwMode="auto">
          <a:xfrm>
            <a:off x="1905000" y="4010025"/>
            <a:ext cx="3886200" cy="23495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1"/>
              </a:buClr>
              <a:buSzPct val="60000"/>
              <a:buFont typeface="Wingdings" panose="05000000000000000000" pitchFamily="2" charset="2"/>
              <a:buChar char="n"/>
              <a:defRPr sz="2800">
                <a:solidFill>
                  <a:srgbClr val="FFFF66"/>
                </a:solidFill>
                <a:latin typeface="Verdana" panose="020B0604030504040204" pitchFamily="34" charset="0"/>
                <a:ea typeface="ＭＳ Ｐゴシック" panose="020B0600070205080204" pitchFamily="34" charset="-128"/>
              </a:defRPr>
            </a:lvl1pPr>
            <a:lvl2pPr marL="742950" indent="-285750">
              <a:spcBef>
                <a:spcPct val="20000"/>
              </a:spcBef>
              <a:buClr>
                <a:srgbClr val="FFFF66"/>
              </a:buClr>
              <a:buSzPct val="55000"/>
              <a:buFont typeface="Wingdings" panose="05000000000000000000" pitchFamily="2" charset="2"/>
              <a:buChar char="n"/>
              <a:defRPr sz="2400">
                <a:solidFill>
                  <a:srgbClr val="FFFF66"/>
                </a:solidFill>
                <a:latin typeface="Verdana" panose="020B0604030504040204" pitchFamily="34" charset="0"/>
                <a:ea typeface="ＭＳ Ｐゴシック" panose="020B0600070205080204" pitchFamily="34" charset="-128"/>
              </a:defRPr>
            </a:lvl2pPr>
            <a:lvl3pPr marL="1143000" indent="-228600">
              <a:spcBef>
                <a:spcPct val="20000"/>
              </a:spcBef>
              <a:buClr>
                <a:srgbClr val="EB1515"/>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FFFF66"/>
                </a:solidFill>
                <a:latin typeface="Verdan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Tree>
    <p:extLst>
      <p:ext uri="{BB962C8B-B14F-4D97-AF65-F5344CB8AC3E}">
        <p14:creationId xmlns:p14="http://schemas.microsoft.com/office/powerpoint/2010/main" val="110002011"/>
      </p:ext>
    </p:extLst>
  </p:cSld>
  <p:clrMapOvr>
    <a:masterClrMapping/>
  </p:clrMapOvr>
</p:sld>
</file>

<file path=ppt/theme/theme1.xml><?xml version="1.0" encoding="utf-8"?>
<a:theme xmlns:a="http://schemas.openxmlformats.org/drawingml/2006/main" name="Business_Dark">
  <a:themeElements>
    <a:clrScheme name="InterSystems">
      <a:dk1>
        <a:srgbClr val="27318A"/>
      </a:dk1>
      <a:lt1>
        <a:srgbClr val="FFFFFF"/>
      </a:lt1>
      <a:dk2>
        <a:srgbClr val="27318A"/>
      </a:dk2>
      <a:lt2>
        <a:srgbClr val="FFFFFF"/>
      </a:lt2>
      <a:accent1>
        <a:srgbClr val="00A99D"/>
      </a:accent1>
      <a:accent2>
        <a:srgbClr val="62A5E5"/>
      </a:accent2>
      <a:accent3>
        <a:srgbClr val="FBDF3C"/>
      </a:accent3>
      <a:accent4>
        <a:srgbClr val="FB7F41"/>
      </a:accent4>
      <a:accent5>
        <a:srgbClr val="9A6ED1"/>
      </a:accent5>
      <a:accent6>
        <a:srgbClr val="910844"/>
      </a:accent6>
      <a:hlink>
        <a:srgbClr val="62A5E5"/>
      </a:hlink>
      <a:folHlink>
        <a:srgbClr val="00A98F"/>
      </a:folHlink>
    </a:clrScheme>
    <a:fontScheme name="Intersystem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effectLst/>
      </a:spPr>
      <a:bodyPr vert="horz" wrap="square" lIns="18288" tIns="18288" rIns="18288" bIns="18288" numCol="1" anchor="t" anchorCtr="0" compatLnSpc="1">
        <a:prstTxWarp prst="textNoShape">
          <a:avLst/>
        </a:prstTxWarp>
        <a:spAutoFit/>
      </a:bodyPr>
      <a:lstStyle>
        <a:defPPr marL="0" marR="0" indent="0" algn="l" defTabSz="914400" rtl="0" eaLnBrk="1" fontAlgn="base" latinLnBrk="0" hangingPunct="1">
          <a:lnSpc>
            <a:spcPct val="100000"/>
          </a:lnSpc>
          <a:spcBef>
            <a:spcPts val="300"/>
          </a:spcBef>
          <a:spcAft>
            <a:spcPts val="400"/>
          </a:spcAft>
          <a:buClr>
            <a:schemeClr val="accent5">
              <a:lumMod val="50000"/>
            </a:schemeClr>
          </a:buClr>
          <a:buSzTx/>
          <a:buFont typeface="Webdings" pitchFamily="18" charset="2"/>
          <a:buNone/>
          <a:tabLst/>
          <a:defRPr kumimoji="0" sz="2400" b="0" i="0" u="none" strike="noStrike" kern="0" cap="none" spc="0" normalizeH="0" baseline="0" noProof="0" smtClean="0">
            <a:ln>
              <a:noFill/>
            </a:ln>
            <a:solidFill>
              <a:schemeClr val="tx1"/>
            </a:solidFill>
            <a:effectLst/>
            <a:uLnTx/>
            <a:uFillTx/>
            <a:latin typeface="Calibri" pitchFamily="34" charset="0"/>
            <a:ea typeface="+mn-ea"/>
            <a:cs typeface="+mn-cs"/>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care_dark_16X9_lite1.potx" id="{13CE0A7A-C6F6-412A-B695-7F3290477440}" vid="{F451497E-1C66-48D9-BDC3-C8E0482890D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Hcare_dark_16X9_lite1</Template>
  <TotalTime>3</TotalTime>
  <Words>2503</Words>
  <Application>Microsoft Macintosh PowerPoint</Application>
  <PresentationFormat>Widescreen</PresentationFormat>
  <Paragraphs>240</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微软雅黑</vt:lpstr>
      <vt:lpstr>Arial</vt:lpstr>
      <vt:lpstr>Courier New</vt:lpstr>
      <vt:lpstr>Symbol</vt:lpstr>
      <vt:lpstr>Times New Roman</vt:lpstr>
      <vt:lpstr>Verdana</vt:lpstr>
      <vt:lpstr>Webdings</vt:lpstr>
      <vt:lpstr>Wingdings</vt:lpstr>
      <vt:lpstr>Business_Dark</vt:lpstr>
      <vt:lpstr>PowerPoint Presentation</vt:lpstr>
      <vt:lpstr>工作流（Workflow）</vt:lpstr>
      <vt:lpstr>Overview</vt:lpstr>
      <vt:lpstr>Workflow</vt:lpstr>
      <vt:lpstr>Workflow Tasks</vt:lpstr>
      <vt:lpstr>Workflow Facts</vt:lpstr>
      <vt:lpstr>Demonstration</vt:lpstr>
      <vt:lpstr>Workflow Creation</vt:lpstr>
      <vt:lpstr>用户和角色</vt:lpstr>
      <vt:lpstr>自动创建角色属性</vt:lpstr>
      <vt:lpstr>添加工作流到Production</vt:lpstr>
      <vt:lpstr>任务分配策略</vt:lpstr>
      <vt:lpstr>调用工作流</vt:lpstr>
      <vt:lpstr>调用工作流</vt:lpstr>
      <vt:lpstr>使用Properties</vt:lpstr>
      <vt:lpstr>使用Properties</vt:lpstr>
      <vt:lpstr>Workflow配置流程</vt:lpstr>
      <vt:lpstr>Workflow配置流程</vt:lpstr>
      <vt:lpstr>延迟响应(Deferred Response)</vt:lpstr>
      <vt:lpstr>Summary</vt:lpstr>
    </vt:vector>
  </TitlesOfParts>
  <Company>InterSystems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 Ma</dc:creator>
  <cp:lastModifiedBy>MA HAO</cp:lastModifiedBy>
  <cp:revision>3</cp:revision>
  <cp:lastPrinted>2005-04-28T18:06:56Z</cp:lastPrinted>
  <dcterms:created xsi:type="dcterms:W3CDTF">2018-08-11T10:14:06Z</dcterms:created>
  <dcterms:modified xsi:type="dcterms:W3CDTF">2020-03-04T09:22:59Z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Only">
    <vt:lpwstr>No</vt:lpwstr>
  </property>
  <property fmtid="{D5CDD505-2E9C-101B-9397-08002B2CF9AE}" pid="3" name="Expires">
    <vt:filetime>2007-10-28T04:00:00Z</vt:filetime>
  </property>
</Properties>
</file>