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57" r:id="rId2"/>
    <p:sldId id="321" r:id="rId3"/>
    <p:sldId id="322" r:id="rId4"/>
    <p:sldId id="354" r:id="rId5"/>
    <p:sldId id="323" r:id="rId6"/>
    <p:sldId id="324" r:id="rId7"/>
    <p:sldId id="325" r:id="rId8"/>
    <p:sldId id="326" r:id="rId9"/>
    <p:sldId id="409" r:id="rId10"/>
    <p:sldId id="410" r:id="rId11"/>
    <p:sldId id="411" r:id="rId12"/>
    <p:sldId id="412" r:id="rId13"/>
    <p:sldId id="413" r:id="rId14"/>
    <p:sldId id="417" r:id="rId15"/>
    <p:sldId id="418" r:id="rId16"/>
    <p:sldId id="419" r:id="rId17"/>
    <p:sldId id="421" r:id="rId18"/>
    <p:sldId id="423" r:id="rId19"/>
    <p:sldId id="424" r:id="rId20"/>
    <p:sldId id="425" r:id="rId21"/>
    <p:sldId id="426" r:id="rId22"/>
    <p:sldId id="429" r:id="rId23"/>
    <p:sldId id="430" r:id="rId24"/>
    <p:sldId id="432" r:id="rId25"/>
    <p:sldId id="433" r:id="rId26"/>
    <p:sldId id="434" r:id="rId27"/>
    <p:sldId id="435" r:id="rId28"/>
    <p:sldId id="436" r:id="rId29"/>
    <p:sldId id="43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Times New Roman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Times New Roman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Times New Roman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Times New Roman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6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92"/>
    <a:srgbClr val="330099"/>
    <a:srgbClr val="C90C23"/>
    <a:srgbClr val="890F28"/>
    <a:srgbClr val="CA3119"/>
    <a:srgbClr val="00536F"/>
    <a:srgbClr val="B29CDD"/>
    <a:srgbClr val="8C70C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8"/>
    <p:restoredTop sz="76960" autoAdjust="0"/>
  </p:normalViewPr>
  <p:slideViewPr>
    <p:cSldViewPr>
      <p:cViewPr varScale="1">
        <p:scale>
          <a:sx n="67" d="100"/>
          <a:sy n="67" d="100"/>
        </p:scale>
        <p:origin x="1834" y="62"/>
      </p:cViewPr>
      <p:guideLst>
        <p:guide orient="horz" pos="2160"/>
        <p:guide pos="46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57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FAFBCE4-DB55-4C71-BAF7-5A96A394B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B8802-408C-4593-9E42-13DBC87C2143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17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Verdana" charset="0"/>
            </a:endParaRP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1200" b="0"/>
              <a:t>Confidential - Do Not Duplicate</a:t>
            </a:r>
          </a:p>
          <a:p>
            <a:endParaRPr lang="en-US" altLang="en-US" sz="1200" b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fld id="{2D5243A4-A2D7-6344-AF56-8573CBAD418F}" type="slidenum">
              <a:rPr lang="en-US" altLang="en-US" sz="1200" b="0"/>
              <a:pPr/>
              <a:t>11</a:t>
            </a:fld>
            <a:endParaRPr lang="en-US" altLang="en-US" sz="1200" b="0"/>
          </a:p>
        </p:txBody>
      </p:sp>
      <p:sp>
        <p:nvSpPr>
          <p:cNvPr id="53254" name="Header Placeholder 1"/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CN" sz="1200" b="0"/>
              <a:t>Ensemble Web Services</a:t>
            </a:r>
          </a:p>
        </p:txBody>
      </p:sp>
    </p:spTree>
    <p:extLst>
      <p:ext uri="{BB962C8B-B14F-4D97-AF65-F5344CB8AC3E}">
        <p14:creationId xmlns:p14="http://schemas.microsoft.com/office/powerpoint/2010/main" val="206829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altLang="en-US" sz="1000">
              <a:latin typeface="Arial" charset="0"/>
            </a:endParaRP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1200" b="0"/>
              <a:t>Confidential - Do Not Duplicate</a:t>
            </a:r>
          </a:p>
          <a:p>
            <a:endParaRPr lang="en-US" altLang="en-US" sz="1200" b="0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fld id="{907EDC33-0AE1-DF43-BD35-973FE254A955}" type="slidenum">
              <a:rPr lang="en-US" altLang="en-US" sz="1200" b="0"/>
              <a:pPr/>
              <a:t>12</a:t>
            </a:fld>
            <a:endParaRPr lang="en-US" altLang="en-US" sz="1200" b="0"/>
          </a:p>
        </p:txBody>
      </p:sp>
      <p:sp>
        <p:nvSpPr>
          <p:cNvPr id="54278" name="Header Placeholder 1"/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CN" sz="1200" b="0"/>
              <a:t>Ensemble Web Services</a:t>
            </a:r>
          </a:p>
        </p:txBody>
      </p:sp>
    </p:spTree>
    <p:extLst>
      <p:ext uri="{BB962C8B-B14F-4D97-AF65-F5344CB8AC3E}">
        <p14:creationId xmlns:p14="http://schemas.microsoft.com/office/powerpoint/2010/main" val="951235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Verdana" charset="0"/>
            </a:endParaRP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1200" b="0"/>
              <a:t>Confidential - Do Not Duplicate</a:t>
            </a:r>
          </a:p>
          <a:p>
            <a:endParaRPr lang="en-US" altLang="en-US" sz="1200" b="0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fld id="{5F4B8052-F17C-1643-9D4E-3EA49030E818}" type="slidenum">
              <a:rPr lang="en-US" altLang="en-US" sz="1200" b="0"/>
              <a:pPr/>
              <a:t>13</a:t>
            </a:fld>
            <a:endParaRPr lang="en-US" altLang="en-US" sz="1200" b="0"/>
          </a:p>
        </p:txBody>
      </p:sp>
      <p:sp>
        <p:nvSpPr>
          <p:cNvPr id="55302" name="Header Placeholder 1"/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CN" sz="1200" b="0"/>
              <a:t>Ensemble Web Services</a:t>
            </a:r>
          </a:p>
        </p:txBody>
      </p:sp>
    </p:spTree>
    <p:extLst>
      <p:ext uri="{BB962C8B-B14F-4D97-AF65-F5344CB8AC3E}">
        <p14:creationId xmlns:p14="http://schemas.microsoft.com/office/powerpoint/2010/main" val="615919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Verdana" charset="0"/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1200" b="0"/>
              <a:t>Confidential - Do Not Duplicate</a:t>
            </a:r>
          </a:p>
          <a:p>
            <a:endParaRPr lang="en-US" altLang="en-US" sz="1200" b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fld id="{D0772245-93B2-7041-8DEA-E5E8CE0DF96F}" type="slidenum">
              <a:rPr lang="en-US" altLang="en-US" sz="1200" b="0"/>
              <a:pPr/>
              <a:t>14</a:t>
            </a:fld>
            <a:endParaRPr lang="en-US" altLang="en-US" sz="1200" b="0"/>
          </a:p>
        </p:txBody>
      </p:sp>
      <p:sp>
        <p:nvSpPr>
          <p:cNvPr id="59398" name="Header Placeholder 1"/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CN" sz="1200" b="0"/>
              <a:t>Ensemble Web Services</a:t>
            </a:r>
          </a:p>
        </p:txBody>
      </p:sp>
    </p:spTree>
    <p:extLst>
      <p:ext uri="{BB962C8B-B14F-4D97-AF65-F5344CB8AC3E}">
        <p14:creationId xmlns:p14="http://schemas.microsoft.com/office/powerpoint/2010/main" val="1314710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Verdana" charset="0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1200" b="0"/>
              <a:t>Confidential - Do Not Duplicate</a:t>
            </a:r>
          </a:p>
          <a:p>
            <a:endParaRPr lang="en-US" altLang="en-US" sz="1200" b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451B6A0-EE4C-1E49-BA7B-5E041376E97A}" type="slidenum">
              <a:rPr lang="en-US" altLang="en-US" sz="1200" b="0"/>
              <a:pPr/>
              <a:t>15</a:t>
            </a:fld>
            <a:endParaRPr lang="en-US" altLang="en-US" sz="1200" b="0"/>
          </a:p>
        </p:txBody>
      </p:sp>
      <p:sp>
        <p:nvSpPr>
          <p:cNvPr id="60422" name="Header Placeholder 1"/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CN" sz="1200" b="0"/>
              <a:t>Ensemble Web Services</a:t>
            </a:r>
          </a:p>
        </p:txBody>
      </p:sp>
    </p:spTree>
    <p:extLst>
      <p:ext uri="{BB962C8B-B14F-4D97-AF65-F5344CB8AC3E}">
        <p14:creationId xmlns:p14="http://schemas.microsoft.com/office/powerpoint/2010/main" val="1925471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Verdana" charset="0"/>
            </a:endParaRP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1200" b="0"/>
              <a:t>Confidential - Do Not Duplicate</a:t>
            </a:r>
          </a:p>
          <a:p>
            <a:endParaRPr lang="en-US" altLang="en-US" sz="1200" b="0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fld id="{09798B41-6CD2-C14C-A278-897148B79F8C}" type="slidenum">
              <a:rPr lang="en-US" altLang="en-US" sz="1200" b="0"/>
              <a:pPr/>
              <a:t>16</a:t>
            </a:fld>
            <a:endParaRPr lang="en-US" altLang="en-US" sz="1200" b="0"/>
          </a:p>
        </p:txBody>
      </p:sp>
      <p:sp>
        <p:nvSpPr>
          <p:cNvPr id="61446" name="Header Placeholder 1"/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CN" sz="1200" b="0"/>
              <a:t>Ensemble Web Services</a:t>
            </a:r>
          </a:p>
        </p:txBody>
      </p:sp>
    </p:spTree>
    <p:extLst>
      <p:ext uri="{BB962C8B-B14F-4D97-AF65-F5344CB8AC3E}">
        <p14:creationId xmlns:p14="http://schemas.microsoft.com/office/powerpoint/2010/main" val="2117911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Verdana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1200" b="0"/>
              <a:t>Confidential - Do Not Duplicate</a:t>
            </a:r>
          </a:p>
          <a:p>
            <a:endParaRPr lang="en-US" altLang="en-US" sz="1200" b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fld id="{1AE17DCE-5881-0C49-95DB-FDB5ADECBB18}" type="slidenum">
              <a:rPr lang="en-US" altLang="en-US" sz="1200" b="0"/>
              <a:pPr/>
              <a:t>17</a:t>
            </a:fld>
            <a:endParaRPr lang="en-US" altLang="en-US" sz="1200" b="0"/>
          </a:p>
        </p:txBody>
      </p:sp>
      <p:sp>
        <p:nvSpPr>
          <p:cNvPr id="63494" name="Header Placeholder 1"/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CN" sz="1200" b="0"/>
              <a:t>Ensemble Web Services</a:t>
            </a:r>
          </a:p>
        </p:txBody>
      </p:sp>
    </p:spTree>
    <p:extLst>
      <p:ext uri="{BB962C8B-B14F-4D97-AF65-F5344CB8AC3E}">
        <p14:creationId xmlns:p14="http://schemas.microsoft.com/office/powerpoint/2010/main" val="819178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Verdana" charset="0"/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1200" b="0"/>
              <a:t>Confidential - Do Not Duplicate</a:t>
            </a:r>
          </a:p>
          <a:p>
            <a:endParaRPr lang="en-US" altLang="en-US" sz="1200" b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fld id="{611DEB98-DCE9-1F42-B8E4-373D68F30910}" type="slidenum">
              <a:rPr lang="en-US" altLang="en-US" sz="1200" b="0"/>
              <a:pPr/>
              <a:t>18</a:t>
            </a:fld>
            <a:endParaRPr lang="en-US" altLang="en-US" sz="1200" b="0"/>
          </a:p>
        </p:txBody>
      </p:sp>
      <p:sp>
        <p:nvSpPr>
          <p:cNvPr id="65542" name="Header Placeholder 1"/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CN" sz="1200" b="0"/>
              <a:t>Ensemble Web Services</a:t>
            </a:r>
          </a:p>
        </p:txBody>
      </p:sp>
    </p:spTree>
    <p:extLst>
      <p:ext uri="{BB962C8B-B14F-4D97-AF65-F5344CB8AC3E}">
        <p14:creationId xmlns:p14="http://schemas.microsoft.com/office/powerpoint/2010/main" val="504745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altLang="en-US" sz="1000">
              <a:latin typeface="Arial" charset="0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1200" b="0"/>
              <a:t>Confidential - Do Not Duplicate</a:t>
            </a:r>
          </a:p>
          <a:p>
            <a:endParaRPr lang="en-US" altLang="en-US" sz="1200" b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1926392-677B-3742-9168-927E81DD4395}" type="slidenum">
              <a:rPr lang="en-US" altLang="en-US" sz="1200" b="0"/>
              <a:pPr/>
              <a:t>19</a:t>
            </a:fld>
            <a:endParaRPr lang="en-US" altLang="en-US" sz="1200" b="0"/>
          </a:p>
        </p:txBody>
      </p:sp>
      <p:sp>
        <p:nvSpPr>
          <p:cNvPr id="66566" name="Header Placeholder 1"/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CN" sz="1200" b="0"/>
              <a:t>Ensemble Web Services</a:t>
            </a:r>
          </a:p>
        </p:txBody>
      </p:sp>
    </p:spTree>
    <p:extLst>
      <p:ext uri="{BB962C8B-B14F-4D97-AF65-F5344CB8AC3E}">
        <p14:creationId xmlns:p14="http://schemas.microsoft.com/office/powerpoint/2010/main" val="1743439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Verdana" charset="0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1200" b="0"/>
              <a:t>Confidential - Do Not Duplicate</a:t>
            </a:r>
          </a:p>
          <a:p>
            <a:endParaRPr lang="en-US" altLang="en-US" sz="1200" b="0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fld id="{6FEFC18E-2406-DD4A-979D-041D1F31735E}" type="slidenum">
              <a:rPr lang="en-US" altLang="en-US" sz="1200" b="0"/>
              <a:pPr/>
              <a:t>20</a:t>
            </a:fld>
            <a:endParaRPr lang="en-US" altLang="en-US" sz="1200" b="0"/>
          </a:p>
        </p:txBody>
      </p:sp>
      <p:sp>
        <p:nvSpPr>
          <p:cNvPr id="67590" name="Header Placeholder 1"/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CN" sz="1200" b="0"/>
              <a:t>Ensemble Web Services</a:t>
            </a:r>
          </a:p>
        </p:txBody>
      </p:sp>
    </p:spTree>
    <p:extLst>
      <p:ext uri="{BB962C8B-B14F-4D97-AF65-F5344CB8AC3E}">
        <p14:creationId xmlns:p14="http://schemas.microsoft.com/office/powerpoint/2010/main" val="1368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4423"/>
            <a:r>
              <a:rPr lang="en-US" dirty="0">
                <a:latin typeface="Arial" charset="0"/>
              </a:rPr>
              <a:t>Confidential - Do Not Duplicate</a:t>
            </a:r>
          </a:p>
        </p:txBody>
      </p:sp>
      <p:sp>
        <p:nvSpPr>
          <p:cNvPr id="174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23"/>
            <a:fld id="{6E91A574-E10F-4030-BE8F-D1B8F4D1640E}" type="slidenum">
              <a:rPr lang="en-US" smtClean="0">
                <a:latin typeface="Arial" charset="0"/>
              </a:rPr>
              <a:pPr defTabSz="914423"/>
              <a:t>2</a:t>
            </a:fld>
            <a:endParaRPr lang="en-US" dirty="0">
              <a:latin typeface="Arial" charset="0"/>
            </a:endParaRPr>
          </a:p>
        </p:txBody>
      </p:sp>
      <p:sp>
        <p:nvSpPr>
          <p:cNvPr id="174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z="1000" dirty="0"/>
              <a:t>A business service accepts input from outside of Ensemble and passes the information to a business process or business operation.</a:t>
            </a:r>
          </a:p>
        </p:txBody>
      </p:sp>
    </p:spTree>
    <p:extLst>
      <p:ext uri="{BB962C8B-B14F-4D97-AF65-F5344CB8AC3E}">
        <p14:creationId xmlns:p14="http://schemas.microsoft.com/office/powerpoint/2010/main" val="1753485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Verdana" charset="0"/>
            </a:endParaRP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1200" b="0"/>
              <a:t>Confidential - Do Not Duplicate</a:t>
            </a:r>
          </a:p>
          <a:p>
            <a:endParaRPr lang="en-US" altLang="en-US" sz="1200" b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fld id="{CE2D61F0-AD5D-1041-8481-E949059EAD16}" type="slidenum">
              <a:rPr lang="en-US" altLang="en-US" sz="1200" b="0"/>
              <a:pPr/>
              <a:t>21</a:t>
            </a:fld>
            <a:endParaRPr lang="en-US" altLang="en-US" sz="1200" b="0"/>
          </a:p>
        </p:txBody>
      </p:sp>
      <p:sp>
        <p:nvSpPr>
          <p:cNvPr id="68614" name="Header Placeholder 1"/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CN" sz="1200" b="0"/>
              <a:t>Ensemble Web Services</a:t>
            </a:r>
          </a:p>
        </p:txBody>
      </p:sp>
    </p:spTree>
    <p:extLst>
      <p:ext uri="{BB962C8B-B14F-4D97-AF65-F5344CB8AC3E}">
        <p14:creationId xmlns:p14="http://schemas.microsoft.com/office/powerpoint/2010/main" val="1027222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Verdana" charset="0"/>
            </a:endParaRP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1200" b="0"/>
              <a:t>Confidential - Do Not Duplicate</a:t>
            </a:r>
          </a:p>
          <a:p>
            <a:endParaRPr lang="en-US" altLang="en-US" sz="1200" b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fld id="{A8621A7F-202B-5640-9725-4A789E5D8604}" type="slidenum">
              <a:rPr lang="en-US" altLang="en-US" sz="1200" b="0"/>
              <a:pPr/>
              <a:t>22</a:t>
            </a:fld>
            <a:endParaRPr lang="en-US" altLang="en-US" sz="1200" b="0"/>
          </a:p>
        </p:txBody>
      </p:sp>
      <p:sp>
        <p:nvSpPr>
          <p:cNvPr id="71686" name="Header Placeholder 1"/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CN" sz="1200" b="0"/>
              <a:t>Ensemble Web Services</a:t>
            </a:r>
          </a:p>
        </p:txBody>
      </p:sp>
    </p:spTree>
    <p:extLst>
      <p:ext uri="{BB962C8B-B14F-4D97-AF65-F5344CB8AC3E}">
        <p14:creationId xmlns:p14="http://schemas.microsoft.com/office/powerpoint/2010/main" val="469046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Verdana" charset="0"/>
            </a:endParaRP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1200" b="0"/>
              <a:t>Confidential - Do Not Duplicate</a:t>
            </a:r>
          </a:p>
          <a:p>
            <a:endParaRPr lang="en-US" altLang="en-US" sz="1200" b="0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8B649FB-8FE1-C441-93CD-99A02743D18A}" type="slidenum">
              <a:rPr lang="en-US" altLang="en-US" sz="1200" b="0"/>
              <a:pPr/>
              <a:t>23</a:t>
            </a:fld>
            <a:endParaRPr lang="en-US" altLang="en-US" sz="1200" b="0"/>
          </a:p>
        </p:txBody>
      </p:sp>
      <p:sp>
        <p:nvSpPr>
          <p:cNvPr id="72710" name="Header Placeholder 1"/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CN" sz="1200" b="0"/>
              <a:t>Ensemble Web Services</a:t>
            </a:r>
          </a:p>
        </p:txBody>
      </p:sp>
    </p:spTree>
    <p:extLst>
      <p:ext uri="{BB962C8B-B14F-4D97-AF65-F5344CB8AC3E}">
        <p14:creationId xmlns:p14="http://schemas.microsoft.com/office/powerpoint/2010/main" val="2097082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Verdana" charset="0"/>
            </a:endParaRP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1200" b="0"/>
              <a:t>Confidential - Do Not Duplicate</a:t>
            </a:r>
          </a:p>
          <a:p>
            <a:endParaRPr lang="en-US" altLang="en-US" sz="1200" b="0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fld id="{B86314EA-012B-2648-8DF2-E701F7117EBD}" type="slidenum">
              <a:rPr lang="en-US" altLang="en-US" sz="1200" b="0"/>
              <a:pPr/>
              <a:t>24</a:t>
            </a:fld>
            <a:endParaRPr lang="en-US" altLang="en-US" sz="1200" b="0"/>
          </a:p>
        </p:txBody>
      </p:sp>
      <p:sp>
        <p:nvSpPr>
          <p:cNvPr id="74758" name="Header Placeholder 1"/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CN" sz="1200" b="0"/>
              <a:t>Ensemble Web Services</a:t>
            </a:r>
          </a:p>
        </p:txBody>
      </p:sp>
    </p:spTree>
    <p:extLst>
      <p:ext uri="{BB962C8B-B14F-4D97-AF65-F5344CB8AC3E}">
        <p14:creationId xmlns:p14="http://schemas.microsoft.com/office/powerpoint/2010/main" val="290692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Verdana" charset="0"/>
            </a:endParaRP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1200" b="0"/>
              <a:t>Confidential - Do Not Duplicate</a:t>
            </a:r>
          </a:p>
          <a:p>
            <a:endParaRPr lang="en-US" altLang="en-US" sz="1200" b="0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fld id="{C42F5EC9-3666-1648-9DC0-1E90D5F9C439}" type="slidenum">
              <a:rPr lang="en-US" altLang="en-US" sz="1200" b="0"/>
              <a:pPr/>
              <a:t>25</a:t>
            </a:fld>
            <a:endParaRPr lang="en-US" altLang="en-US" sz="1200" b="0"/>
          </a:p>
        </p:txBody>
      </p:sp>
      <p:sp>
        <p:nvSpPr>
          <p:cNvPr id="75782" name="Header Placeholder 1"/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CN" sz="1200" b="0"/>
              <a:t>Ensemble Web Services</a:t>
            </a:r>
          </a:p>
        </p:txBody>
      </p:sp>
    </p:spTree>
    <p:extLst>
      <p:ext uri="{BB962C8B-B14F-4D97-AF65-F5344CB8AC3E}">
        <p14:creationId xmlns:p14="http://schemas.microsoft.com/office/powerpoint/2010/main" val="298629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Verdana" charset="0"/>
            </a:endParaRP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1200" b="0"/>
              <a:t>Confidential - Do Not Duplicate</a:t>
            </a:r>
          </a:p>
          <a:p>
            <a:endParaRPr lang="en-US" altLang="en-US" sz="1200" b="0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fld id="{00D26131-0BDA-EC49-89A3-287FA7E75E9A}" type="slidenum">
              <a:rPr lang="en-US" altLang="en-US" sz="1200" b="0"/>
              <a:pPr/>
              <a:t>26</a:t>
            </a:fld>
            <a:endParaRPr lang="en-US" altLang="en-US" sz="1200" b="0"/>
          </a:p>
        </p:txBody>
      </p:sp>
      <p:sp>
        <p:nvSpPr>
          <p:cNvPr id="76806" name="Header Placeholder 1"/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CN" sz="1200" b="0"/>
              <a:t>Ensemble Web Services</a:t>
            </a:r>
          </a:p>
        </p:txBody>
      </p:sp>
    </p:spTree>
    <p:extLst>
      <p:ext uri="{BB962C8B-B14F-4D97-AF65-F5344CB8AC3E}">
        <p14:creationId xmlns:p14="http://schemas.microsoft.com/office/powerpoint/2010/main" val="727359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Verdana" charset="0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1200" b="0"/>
              <a:t>Confidential - Do Not Duplicate</a:t>
            </a:r>
          </a:p>
          <a:p>
            <a:endParaRPr lang="en-US" altLang="en-US" sz="1200" b="0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fld id="{3A49C032-05B8-1944-A1D3-2BA470ED890C}" type="slidenum">
              <a:rPr lang="en-US" altLang="en-US" sz="1200" b="0"/>
              <a:pPr/>
              <a:t>27</a:t>
            </a:fld>
            <a:endParaRPr lang="en-US" altLang="en-US" sz="1200" b="0"/>
          </a:p>
        </p:txBody>
      </p:sp>
      <p:sp>
        <p:nvSpPr>
          <p:cNvPr id="77830" name="Header Placeholder 1"/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CN" sz="1200" b="0"/>
              <a:t>Ensemble Web Services</a:t>
            </a:r>
          </a:p>
        </p:txBody>
      </p:sp>
    </p:spTree>
    <p:extLst>
      <p:ext uri="{BB962C8B-B14F-4D97-AF65-F5344CB8AC3E}">
        <p14:creationId xmlns:p14="http://schemas.microsoft.com/office/powerpoint/2010/main" val="98838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Verdana" charset="0"/>
            </a:endParaRPr>
          </a:p>
        </p:txBody>
      </p:sp>
      <p:sp>
        <p:nvSpPr>
          <p:cNvPr id="78852" name="Footer Placeholder 4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1200" b="0"/>
              <a:t>Confidential - Do Not Duplicate</a:t>
            </a:r>
          </a:p>
          <a:p>
            <a:endParaRPr lang="en-US" altLang="en-US" sz="1200" b="0"/>
          </a:p>
        </p:txBody>
      </p:sp>
      <p:sp>
        <p:nvSpPr>
          <p:cNvPr id="78853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fld id="{199B0F37-4C21-484C-B746-5376CF5B03D9}" type="slidenum">
              <a:rPr lang="en-US" altLang="en-US" sz="1200" b="0"/>
              <a:pPr/>
              <a:t>28</a:t>
            </a:fld>
            <a:endParaRPr lang="en-US" altLang="en-US" sz="1200" b="0"/>
          </a:p>
        </p:txBody>
      </p:sp>
      <p:sp>
        <p:nvSpPr>
          <p:cNvPr id="78854" name="Header Placeholder 1"/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CN" sz="1200" b="0"/>
              <a:t>Ensemble Web Services</a:t>
            </a:r>
          </a:p>
        </p:txBody>
      </p:sp>
    </p:spTree>
    <p:extLst>
      <p:ext uri="{BB962C8B-B14F-4D97-AF65-F5344CB8AC3E}">
        <p14:creationId xmlns:p14="http://schemas.microsoft.com/office/powerpoint/2010/main" val="656503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Verdana" charset="0"/>
            </a:endParaRP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1200" b="0"/>
              <a:t>Confidential - Do Not Duplicate</a:t>
            </a:r>
          </a:p>
          <a:p>
            <a:endParaRPr lang="en-US" altLang="en-US" sz="1200" b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B261AC8-E9F1-4C49-A5F4-85CE5454D584}" type="slidenum">
              <a:rPr lang="en-US" altLang="en-US" sz="1200" b="0"/>
              <a:pPr/>
              <a:t>29</a:t>
            </a:fld>
            <a:endParaRPr lang="en-US" altLang="en-US" sz="1200" b="0"/>
          </a:p>
        </p:txBody>
      </p:sp>
      <p:sp>
        <p:nvSpPr>
          <p:cNvPr id="79878" name="Header Placeholder 1"/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CN" sz="1200" b="0"/>
              <a:t>Ensemble Web Services</a:t>
            </a:r>
          </a:p>
        </p:txBody>
      </p:sp>
    </p:spTree>
    <p:extLst>
      <p:ext uri="{BB962C8B-B14F-4D97-AF65-F5344CB8AC3E}">
        <p14:creationId xmlns:p14="http://schemas.microsoft.com/office/powerpoint/2010/main" val="1736054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4423"/>
            <a:r>
              <a:rPr lang="en-US" dirty="0">
                <a:latin typeface="Arial" charset="0"/>
              </a:rPr>
              <a:t>Confidential - Do Not Duplicate</a:t>
            </a:r>
          </a:p>
        </p:txBody>
      </p:sp>
      <p:sp>
        <p:nvSpPr>
          <p:cNvPr id="175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23"/>
            <a:fld id="{7C315F28-FC93-449E-AEF6-C10D4EF768E9}" type="slidenum">
              <a:rPr lang="en-US" smtClean="0">
                <a:latin typeface="Arial" charset="0"/>
              </a:rPr>
              <a:pPr defTabSz="914423"/>
              <a:t>3</a:t>
            </a:fld>
            <a:endParaRPr lang="en-US" dirty="0">
              <a:latin typeface="Arial" charset="0"/>
            </a:endParaRPr>
          </a:p>
        </p:txBody>
      </p:sp>
      <p:sp>
        <p:nvSpPr>
          <p:cNvPr id="175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z="1000" dirty="0"/>
              <a:t>A business service exposes Ensemble functionality to the outside world. A business service is the way a client application accesses Ensemble.</a:t>
            </a:r>
          </a:p>
          <a:p>
            <a:pPr lvl="1">
              <a:buFontTx/>
              <a:buChar char="•"/>
            </a:pPr>
            <a:r>
              <a:rPr lang="en-US" sz="1000" dirty="0"/>
              <a:t>The input is not via an Ensemble request, but an input object. Ensemble Requests are only used within Ensemble, and the input to a business service is coming from outside of Ensemble.</a:t>
            </a:r>
          </a:p>
          <a:p>
            <a:pPr>
              <a:buFontTx/>
              <a:buChar char="•"/>
            </a:pPr>
            <a:r>
              <a:rPr lang="en-US" sz="1000" dirty="0"/>
              <a:t>After a business service accepts input from outside of Ensemble, its purpose is to pass that input to a business process or business operation. A business service should be simple and not do much processing itself.</a:t>
            </a:r>
          </a:p>
          <a:p>
            <a:pPr lvl="1">
              <a:buFontTx/>
              <a:buChar char="•"/>
            </a:pPr>
            <a:r>
              <a:rPr lang="en-US" sz="1000" dirty="0"/>
              <a:t>Logic, further processing and response handling should be done by a business process or business operation, not the business service.</a:t>
            </a:r>
          </a:p>
          <a:p>
            <a:pPr>
              <a:buFontTx/>
              <a:buChar char="•"/>
            </a:pPr>
            <a:r>
              <a:rPr lang="en-US" sz="1000" dirty="0"/>
              <a:t>Two ways exist to access a business service:</a:t>
            </a:r>
          </a:p>
          <a:p>
            <a:pPr lvl="1">
              <a:buFontTx/>
              <a:buChar char="•"/>
            </a:pPr>
            <a:r>
              <a:rPr lang="en-US" sz="1000" dirty="0"/>
              <a:t>Inbound adapter – periodically looks for input to process. </a:t>
            </a:r>
          </a:p>
          <a:p>
            <a:pPr lvl="1">
              <a:buFontTx/>
              <a:buChar char="•"/>
            </a:pPr>
            <a:r>
              <a:rPr lang="en-US" sz="1000" dirty="0"/>
              <a:t>Direct invocation – a client application with input to process directly invokes a business service.</a:t>
            </a:r>
          </a:p>
          <a:p>
            <a:pPr>
              <a:buFontTx/>
              <a:buChar char="•"/>
            </a:pPr>
            <a:r>
              <a:rPr lang="en-US" sz="1000" dirty="0"/>
              <a:t>Typically, a business service sends a request to a business process, but it can also send a request to a business operation.</a:t>
            </a:r>
          </a:p>
        </p:txBody>
      </p:sp>
    </p:spTree>
    <p:extLst>
      <p:ext uri="{BB962C8B-B14F-4D97-AF65-F5344CB8AC3E}">
        <p14:creationId xmlns:p14="http://schemas.microsoft.com/office/powerpoint/2010/main" val="919937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4423"/>
            <a:r>
              <a:rPr lang="en-US" dirty="0">
                <a:latin typeface="Arial" charset="0"/>
              </a:rPr>
              <a:t>Confidential - Do Not Duplicate</a:t>
            </a:r>
          </a:p>
        </p:txBody>
      </p:sp>
      <p:sp>
        <p:nvSpPr>
          <p:cNvPr id="176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23"/>
            <a:fld id="{D85DA88A-E301-4B74-B588-E6183D0C3994}" type="slidenum">
              <a:rPr lang="en-US" smtClean="0">
                <a:latin typeface="Arial" charset="0"/>
              </a:rPr>
              <a:pPr defTabSz="914423"/>
              <a:t>4</a:t>
            </a:fld>
            <a:endParaRPr lang="en-US" dirty="0">
              <a:latin typeface="Arial" charset="0"/>
            </a:endParaRPr>
          </a:p>
        </p:txBody>
      </p:sp>
      <p:sp>
        <p:nvSpPr>
          <p:cNvPr id="176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z="1000" dirty="0"/>
              <a:t>Synchronous calls are not typically used since they tie up the business service from processing other requests. A business service should accept the input and then asynchronously call a business process or business operation for </a:t>
            </a:r>
            <a:r>
              <a:rPr lang="en-US" sz="1000" dirty="0">
                <a:cs typeface="Arial" charset="0"/>
              </a:rPr>
              <a:t>processing and fulfillment.</a:t>
            </a:r>
          </a:p>
          <a:p>
            <a:pPr lvl="2">
              <a:buFontTx/>
              <a:buChar char="•"/>
            </a:pPr>
            <a:r>
              <a:rPr lang="en-US" sz="1000" dirty="0"/>
              <a:t>Most requests are asynchronous.</a:t>
            </a:r>
          </a:p>
          <a:p>
            <a:pPr>
              <a:buFontTx/>
              <a:buChar char="•"/>
            </a:pPr>
            <a:r>
              <a:rPr lang="en-US" sz="1000" dirty="0"/>
              <a:t>Although a request can be asynchronous or synchronous, only a synchronous request can have a response.</a:t>
            </a:r>
          </a:p>
          <a:p>
            <a:pPr lvl="2">
              <a:buFontTx/>
              <a:buChar char="•"/>
            </a:pPr>
            <a:r>
              <a:rPr lang="en-US" sz="1000" dirty="0"/>
              <a:t>A business service does not maintain state and is not persistent, so it cannot receive an asynchronous response.</a:t>
            </a:r>
          </a:p>
          <a:p>
            <a:pPr lvl="2">
              <a:buFontTx/>
              <a:buChar char="•"/>
            </a:pPr>
            <a:r>
              <a:rPr lang="en-US" sz="1000" dirty="0">
                <a:cs typeface="Arial" charset="0"/>
              </a:rPr>
              <a:t>A response can be received from a synchronous call since it does not require state and persistence. </a:t>
            </a:r>
          </a:p>
          <a:p>
            <a:pPr lvl="3">
              <a:buFontTx/>
              <a:buChar char="•"/>
            </a:pPr>
            <a:r>
              <a:rPr lang="en-US" sz="1000" dirty="0">
                <a:cs typeface="Arial" charset="0"/>
              </a:rPr>
              <a:t>If you need to receive a response, it is better to send the input request to a business process than use an synchronous call from a business service. This is better than a synchronous call from the business service, since synchronous calls are not recoverable.</a:t>
            </a:r>
            <a:endParaRPr lang="en-US" sz="1000" dirty="0"/>
          </a:p>
          <a:p>
            <a:pPr>
              <a:buFontTx/>
              <a:buChar char="•"/>
            </a:pPr>
            <a:r>
              <a:rPr lang="en-US" sz="1000" dirty="0" err="1"/>
              <a:t>SendRequestSync</a:t>
            </a:r>
            <a:r>
              <a:rPr lang="en-US" sz="1000" dirty="0"/>
              <a:t>() needs to pass the response by reference.</a:t>
            </a:r>
          </a:p>
          <a:p>
            <a:pPr lvl="1">
              <a:buFontTx/>
              <a:buChar char="•"/>
            </a:pPr>
            <a:r>
              <a:rPr lang="en-US" sz="1000" dirty="0" err="1"/>
              <a:t>ObjectScript</a:t>
            </a:r>
            <a:r>
              <a:rPr lang="en-US" sz="1000" dirty="0"/>
              <a:t> does not pass by reference by default. ISC Basic does pass by reference by default.</a:t>
            </a:r>
          </a:p>
          <a:p>
            <a:pPr lvl="1">
              <a:buFontTx/>
              <a:buChar char="•"/>
            </a:pPr>
            <a:endParaRPr lang="en-US" sz="1000" dirty="0"/>
          </a:p>
          <a:p>
            <a:pPr>
              <a:buFontTx/>
              <a:buChar char="•"/>
            </a:pPr>
            <a:endParaRPr lang="en-US" sz="1000" dirty="0"/>
          </a:p>
          <a:p>
            <a:pPr lvl="2">
              <a:buFontTx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54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4423"/>
            <a:r>
              <a:rPr lang="en-US" dirty="0">
                <a:latin typeface="Arial" charset="0"/>
              </a:rPr>
              <a:t>Confidential - Do Not Duplicate</a:t>
            </a:r>
          </a:p>
        </p:txBody>
      </p:sp>
      <p:sp>
        <p:nvSpPr>
          <p:cNvPr id="176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23"/>
            <a:fld id="{D85DA88A-E301-4B74-B588-E6183D0C3994}" type="slidenum">
              <a:rPr lang="en-US" smtClean="0">
                <a:latin typeface="Arial" charset="0"/>
              </a:rPr>
              <a:pPr defTabSz="914423"/>
              <a:t>5</a:t>
            </a:fld>
            <a:endParaRPr lang="en-US" dirty="0">
              <a:latin typeface="Arial" charset="0"/>
            </a:endParaRPr>
          </a:p>
        </p:txBody>
      </p:sp>
      <p:sp>
        <p:nvSpPr>
          <p:cNvPr id="176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z="1000" dirty="0"/>
              <a:t>Synchronous calls are not typically used since they tie up the business service from processing other requests. A business service should accept the input and then asynchronously call a business process or business operation for </a:t>
            </a:r>
            <a:r>
              <a:rPr lang="en-US" sz="1000" dirty="0">
                <a:cs typeface="Arial" charset="0"/>
              </a:rPr>
              <a:t>processing and fulfillment.</a:t>
            </a:r>
          </a:p>
          <a:p>
            <a:pPr lvl="2">
              <a:buFontTx/>
              <a:buChar char="•"/>
            </a:pPr>
            <a:r>
              <a:rPr lang="en-US" sz="1000" dirty="0"/>
              <a:t>Most requests are asynchronous.</a:t>
            </a:r>
          </a:p>
          <a:p>
            <a:pPr>
              <a:buFontTx/>
              <a:buChar char="•"/>
            </a:pPr>
            <a:r>
              <a:rPr lang="en-US" sz="1000" dirty="0"/>
              <a:t>Although a request can be asynchronous or synchronous, only a synchronous request can have a response.</a:t>
            </a:r>
          </a:p>
          <a:p>
            <a:pPr lvl="2">
              <a:buFontTx/>
              <a:buChar char="•"/>
            </a:pPr>
            <a:r>
              <a:rPr lang="en-US" sz="1000" dirty="0"/>
              <a:t>A business service does not maintain state and is not persistent, so it cannot receive an asynchronous response.</a:t>
            </a:r>
          </a:p>
          <a:p>
            <a:pPr lvl="2">
              <a:buFontTx/>
              <a:buChar char="•"/>
            </a:pPr>
            <a:r>
              <a:rPr lang="en-US" sz="1000" dirty="0">
                <a:cs typeface="Arial" charset="0"/>
              </a:rPr>
              <a:t>A response can be received from a synchronous call since it does not require state and persistence. </a:t>
            </a:r>
          </a:p>
          <a:p>
            <a:pPr lvl="3">
              <a:buFontTx/>
              <a:buChar char="•"/>
            </a:pPr>
            <a:r>
              <a:rPr lang="en-US" sz="1000" dirty="0">
                <a:cs typeface="Arial" charset="0"/>
              </a:rPr>
              <a:t>If you need to receive a response, it is better to send the input request to a business process than use an synchronous call from a business service. This is better than a synchronous call from the business service, since synchronous calls are not recoverable.</a:t>
            </a:r>
            <a:endParaRPr lang="en-US" sz="1000" dirty="0"/>
          </a:p>
          <a:p>
            <a:pPr>
              <a:buFontTx/>
              <a:buChar char="•"/>
            </a:pPr>
            <a:r>
              <a:rPr lang="en-US" sz="1000" dirty="0" err="1"/>
              <a:t>SendRequestSync</a:t>
            </a:r>
            <a:r>
              <a:rPr lang="en-US" sz="1000" dirty="0"/>
              <a:t>() needs to pass the response by reference.</a:t>
            </a:r>
          </a:p>
          <a:p>
            <a:pPr lvl="1">
              <a:buFontTx/>
              <a:buChar char="•"/>
            </a:pPr>
            <a:r>
              <a:rPr lang="en-US" sz="1000" dirty="0" err="1"/>
              <a:t>ObjectScript</a:t>
            </a:r>
            <a:r>
              <a:rPr lang="en-US" sz="1000" dirty="0"/>
              <a:t> does not pass by reference by default. ISC Basic does pass by reference by default.</a:t>
            </a:r>
          </a:p>
          <a:p>
            <a:pPr lvl="1">
              <a:buFontTx/>
              <a:buChar char="•"/>
            </a:pPr>
            <a:endParaRPr lang="en-US" sz="1000" dirty="0"/>
          </a:p>
          <a:p>
            <a:pPr>
              <a:buFontTx/>
              <a:buChar char="•"/>
            </a:pPr>
            <a:endParaRPr lang="en-US" sz="1000" dirty="0"/>
          </a:p>
          <a:p>
            <a:pPr lvl="2">
              <a:buFontTx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58636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4423"/>
            <a:r>
              <a:rPr lang="en-US" dirty="0">
                <a:latin typeface="Arial" charset="0"/>
              </a:rPr>
              <a:t>Confidential - Do Not Duplicate</a:t>
            </a:r>
          </a:p>
        </p:txBody>
      </p:sp>
      <p:sp>
        <p:nvSpPr>
          <p:cNvPr id="177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23"/>
            <a:fld id="{4711A680-B8B5-485E-A88C-E37CEED39DB9}" type="slidenum">
              <a:rPr lang="en-US" smtClean="0">
                <a:latin typeface="Arial" charset="0"/>
              </a:rPr>
              <a:pPr defTabSz="914423"/>
              <a:t>6</a:t>
            </a:fld>
            <a:endParaRPr lang="en-US" dirty="0">
              <a:latin typeface="Arial" charset="0"/>
            </a:endParaRPr>
          </a:p>
        </p:txBody>
      </p:sp>
      <p:sp>
        <p:nvSpPr>
          <p:cNvPr id="177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z="1000" dirty="0" err="1"/>
              <a:t>ProcessInput</a:t>
            </a:r>
            <a:r>
              <a:rPr lang="en-US" sz="1000" dirty="0"/>
              <a:t>() is the method used by an adapter or client application to invoke a business service.</a:t>
            </a:r>
          </a:p>
          <a:p>
            <a:pPr lvl="1">
              <a:buFontTx/>
              <a:buChar char="•"/>
            </a:pPr>
            <a:r>
              <a:rPr lang="en-US" sz="1000" dirty="0" err="1"/>
              <a:t>ProcessInput</a:t>
            </a:r>
            <a:r>
              <a:rPr lang="en-US" sz="1000" dirty="0"/>
              <a:t>() will call </a:t>
            </a:r>
            <a:r>
              <a:rPr lang="en-US" sz="1000" dirty="0" err="1"/>
              <a:t>OnProcessInput</a:t>
            </a:r>
            <a:r>
              <a:rPr lang="en-US" sz="1000" dirty="0"/>
              <a:t>() to process the input.</a:t>
            </a:r>
          </a:p>
          <a:p>
            <a:pPr>
              <a:buFontTx/>
              <a:buChar char="•"/>
            </a:pPr>
            <a:r>
              <a:rPr lang="en-US" sz="1000" dirty="0"/>
              <a:t>Every business service must have an </a:t>
            </a:r>
            <a:r>
              <a:rPr lang="en-US" sz="1000" dirty="0" err="1"/>
              <a:t>OnProcessInput</a:t>
            </a:r>
            <a:r>
              <a:rPr lang="en-US" sz="1000" dirty="0"/>
              <a:t>() method. </a:t>
            </a:r>
          </a:p>
          <a:p>
            <a:pPr lvl="1">
              <a:buFontTx/>
              <a:buChar char="•"/>
            </a:pPr>
            <a:r>
              <a:rPr lang="en-US" sz="1000" dirty="0"/>
              <a:t>This method is called as a result of a business service receiving input.</a:t>
            </a:r>
          </a:p>
          <a:p>
            <a:pPr lvl="1">
              <a:buFontTx/>
              <a:buChar char="•"/>
            </a:pPr>
            <a:r>
              <a:rPr lang="en-US" sz="1000" dirty="0"/>
              <a:t>The outline of </a:t>
            </a:r>
            <a:r>
              <a:rPr lang="en-US" sz="1000" dirty="0" err="1"/>
              <a:t>OnProcessInput</a:t>
            </a:r>
            <a:r>
              <a:rPr lang="en-US" sz="1000" dirty="0"/>
              <a:t>() is:</a:t>
            </a:r>
          </a:p>
          <a:p>
            <a:pPr lvl="2">
              <a:buFontTx/>
              <a:buChar char="•"/>
            </a:pPr>
            <a:r>
              <a:rPr lang="en-US" sz="1000" dirty="0"/>
              <a:t>Create a new request message.</a:t>
            </a:r>
          </a:p>
          <a:p>
            <a:pPr lvl="2">
              <a:buFontTx/>
              <a:buChar char="•"/>
            </a:pPr>
            <a:r>
              <a:rPr lang="en-US" sz="1000" dirty="0"/>
              <a:t>Set the properties of the request based on the input object.</a:t>
            </a:r>
          </a:p>
          <a:p>
            <a:pPr lvl="2">
              <a:buFontTx/>
              <a:buChar char="•"/>
            </a:pPr>
            <a:r>
              <a:rPr lang="en-US" sz="1000" dirty="0"/>
              <a:t>Send the request to a business process (or business operation) using </a:t>
            </a:r>
            <a:r>
              <a:rPr lang="en-US" sz="1000" dirty="0" err="1"/>
              <a:t>SendRequsetSync</a:t>
            </a:r>
            <a:r>
              <a:rPr lang="en-US" sz="1000" dirty="0"/>
              <a:t>() or </a:t>
            </a:r>
            <a:r>
              <a:rPr lang="en-US" sz="1000" dirty="0" err="1"/>
              <a:t>SendRequestAsync</a:t>
            </a:r>
            <a:r>
              <a:rPr lang="en-US" sz="1000" dirty="0"/>
              <a:t>().</a:t>
            </a:r>
          </a:p>
          <a:p>
            <a:pPr>
              <a:buFontTx/>
              <a:buChar char="•"/>
            </a:pPr>
            <a:r>
              <a:rPr lang="en-US" sz="1000" dirty="0"/>
              <a:t>A client application that wants to directly invoke a business service needs to do the following:</a:t>
            </a:r>
          </a:p>
          <a:p>
            <a:pPr lvl="1">
              <a:buFontTx/>
              <a:buChar char="•"/>
            </a:pPr>
            <a:r>
              <a:rPr lang="en-US" sz="1000" dirty="0"/>
              <a:t>Call </a:t>
            </a:r>
            <a:r>
              <a:rPr lang="en-US" sz="1000" dirty="0" err="1"/>
              <a:t>CreateBusinessService</a:t>
            </a:r>
            <a:r>
              <a:rPr lang="en-US" sz="1000" dirty="0"/>
              <a:t>(). This creates an instance of the business service.</a:t>
            </a:r>
          </a:p>
          <a:p>
            <a:pPr lvl="1">
              <a:buFontTx/>
              <a:buChar char="•"/>
            </a:pPr>
            <a:r>
              <a:rPr lang="en-US" sz="1000" dirty="0"/>
              <a:t>Call </a:t>
            </a:r>
            <a:r>
              <a:rPr lang="en-US" sz="1000" dirty="0" err="1"/>
              <a:t>ProcessInput</a:t>
            </a:r>
            <a:r>
              <a:rPr lang="en-US" sz="1000" dirty="0"/>
              <a:t>() for that business service.</a:t>
            </a:r>
          </a:p>
          <a:p>
            <a:pPr lvl="1">
              <a:buFontTx/>
              <a:buChar char="•"/>
            </a:pPr>
            <a:r>
              <a:rPr lang="en-US" sz="1000" dirty="0"/>
              <a:t>Details can be found in Chapter 4: Business Services, in Creating Ensemble Productions.</a:t>
            </a:r>
          </a:p>
          <a:p>
            <a:pPr lvl="1">
              <a:buFontTx/>
              <a:buChar char="•"/>
            </a:pPr>
            <a:r>
              <a:rPr lang="en-US" sz="1000" dirty="0">
                <a:cs typeface="Arial" charset="0"/>
              </a:rPr>
              <a:t>An example of this can be found in the CSP page &lt;</a:t>
            </a:r>
            <a:r>
              <a:rPr lang="en-US" sz="1000" dirty="0" err="1">
                <a:cs typeface="Arial" charset="0"/>
              </a:rPr>
              <a:t>installdir</a:t>
            </a:r>
            <a:r>
              <a:rPr lang="en-US" sz="1000" dirty="0">
                <a:cs typeface="Arial" charset="0"/>
              </a:rPr>
              <a:t>&gt;/</a:t>
            </a:r>
            <a:r>
              <a:rPr lang="en-US" sz="1000" dirty="0" err="1">
                <a:cs typeface="Arial" charset="0"/>
              </a:rPr>
              <a:t>csp</a:t>
            </a:r>
            <a:r>
              <a:rPr lang="en-US" sz="1000" dirty="0">
                <a:cs typeface="Arial" charset="0"/>
              </a:rPr>
              <a:t>/ensemble/DemoLoanSubmit.csp.</a:t>
            </a:r>
            <a:endParaRPr lang="en-US" sz="1000" dirty="0"/>
          </a:p>
          <a:p>
            <a:pPr>
              <a:buFontTx/>
              <a:buChar char="•"/>
            </a:pPr>
            <a:r>
              <a:rPr lang="en-US" sz="1000" dirty="0"/>
              <a:t>For more details on adapters, refer to Chapter 3: Inbound Adapters, in Developing Ensemble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927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32CCBE-E172-4517-9A7E-B241E1DEB9B3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83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altLang="en-US" sz="1000">
              <a:latin typeface="Arial" charset="0"/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1200" b="0"/>
              <a:t>Confidential - Do Not Duplicate</a:t>
            </a:r>
          </a:p>
          <a:p>
            <a:endParaRPr lang="en-US" altLang="en-US" sz="1200" b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fld id="{4D4A84FE-2542-E644-BA3B-9DBCA28BE42E}" type="slidenum">
              <a:rPr lang="en-US" altLang="en-US" sz="1200" b="0"/>
              <a:pPr/>
              <a:t>9</a:t>
            </a:fld>
            <a:endParaRPr lang="en-US" altLang="en-US" sz="1200" b="0"/>
          </a:p>
        </p:txBody>
      </p:sp>
      <p:sp>
        <p:nvSpPr>
          <p:cNvPr id="51206" name="Header Placeholder 1"/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CN" sz="1200" b="0"/>
              <a:t>Ensemble Web Services</a:t>
            </a:r>
          </a:p>
        </p:txBody>
      </p:sp>
    </p:spTree>
    <p:extLst>
      <p:ext uri="{BB962C8B-B14F-4D97-AF65-F5344CB8AC3E}">
        <p14:creationId xmlns:p14="http://schemas.microsoft.com/office/powerpoint/2010/main" val="29609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Verdana" charset="0"/>
            </a:endParaRP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en-US" sz="1200" b="0"/>
              <a:t>Confidential - Do Not Duplicate</a:t>
            </a:r>
          </a:p>
          <a:p>
            <a:endParaRPr lang="en-US" altLang="en-US" sz="1200" b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fld id="{97110B90-0048-BF40-A738-2403BCEA5FD1}" type="slidenum">
              <a:rPr lang="en-US" altLang="en-US" sz="1200" b="0"/>
              <a:pPr/>
              <a:t>10</a:t>
            </a:fld>
            <a:endParaRPr lang="en-US" altLang="en-US" sz="1200" b="0"/>
          </a:p>
        </p:txBody>
      </p:sp>
      <p:sp>
        <p:nvSpPr>
          <p:cNvPr id="52230" name="Header Placeholder 1"/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defTabSz="9334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CN" sz="1200" b="0"/>
              <a:t>Ensemble Web Services</a:t>
            </a:r>
          </a:p>
        </p:txBody>
      </p:sp>
    </p:spTree>
    <p:extLst>
      <p:ext uri="{BB962C8B-B14F-4D97-AF65-F5344CB8AC3E}">
        <p14:creationId xmlns:p14="http://schemas.microsoft.com/office/powerpoint/2010/main" val="166178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file:///\\localhost\Users\jydesign\Documents\J.Y.%20Design%20Clients\InterSystems\Powerpoint%20Templates\ISC%20PowerPoint%202010\isc-ppt-title-cambria.pn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33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eps door illo.6.34332 LO.jpg"/>
          <p:cNvPicPr>
            <a:picLocks/>
          </p:cNvPicPr>
          <p:nvPr userDrawn="1"/>
        </p:nvPicPr>
        <p:blipFill>
          <a:blip r:embed="rId2"/>
          <a:srcRect l="6024" t="13795" r="1736" b="13135"/>
          <a:stretch>
            <a:fillRect/>
          </a:stretch>
        </p:blipFill>
        <p:spPr bwMode="auto">
          <a:xfrm>
            <a:off x="0" y="912813"/>
            <a:ext cx="9144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</p:pic>
      <p:pic>
        <p:nvPicPr>
          <p:cNvPr id="5" name="Picture 4" descr="door step banner LO.jpg"/>
          <p:cNvPicPr>
            <a:picLocks/>
          </p:cNvPicPr>
          <p:nvPr userDrawn="1"/>
        </p:nvPicPr>
        <p:blipFill>
          <a:blip r:embed="rId3"/>
          <a:srcRect r="20177" b="15208"/>
          <a:stretch>
            <a:fillRect/>
          </a:stretch>
        </p:blipFill>
        <p:spPr>
          <a:xfrm>
            <a:off x="1" y="23282"/>
            <a:ext cx="9144000" cy="9144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Picture 10" descr="inter logo f white.eps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253288" y="5910263"/>
            <a:ext cx="1279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sc-ppt-title-cambria.png" descr="/Users/jydesign/Documents/J.Y. Design Clients/InterSystems/Powerpoint Templates/ISC PowerPoint 2010/isc-ppt-title-cambria.png"/>
          <p:cNvPicPr>
            <a:picLocks noChangeAspect="1"/>
          </p:cNvPicPr>
          <p:nvPr userDrawn="1"/>
        </p:nvPicPr>
        <p:blipFill>
          <a:blip r:embed="rId5" r:link="rId6"/>
          <a:srcRect/>
          <a:stretch>
            <a:fillRect/>
          </a:stretch>
        </p:blipFill>
        <p:spPr bwMode="auto">
          <a:xfrm>
            <a:off x="411163" y="219075"/>
            <a:ext cx="83216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11188" y="4140200"/>
            <a:ext cx="7761287" cy="1196975"/>
          </a:xfrm>
          <a:effectLst/>
        </p:spPr>
        <p:txBody>
          <a:bodyPr/>
          <a:lstStyle>
            <a:lvl1pPr defTabSz="457200">
              <a:defRPr sz="36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5675313"/>
            <a:ext cx="5283200" cy="64928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ct val="25000"/>
              </a:spcBef>
              <a:buFontTx/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2725" y="0"/>
            <a:ext cx="2111375" cy="3705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81725" cy="3705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848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20700" y="1524000"/>
            <a:ext cx="8153400" cy="2181225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4041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295400"/>
            <a:ext cx="83312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3733800"/>
            <a:ext cx="83312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4041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295400"/>
            <a:ext cx="4089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295400"/>
            <a:ext cx="4089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0" y="1524000"/>
            <a:ext cx="4000500" cy="2181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524000"/>
            <a:ext cx="4000500" cy="2181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51000">
              <a:schemeClr val="bg1"/>
            </a:gs>
            <a:gs pos="100000">
              <a:srgbClr val="8C70C6">
                <a:alpha val="31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oor step banner LO.jpg"/>
          <p:cNvPicPr>
            <a:picLocks noChangeAspect="1"/>
          </p:cNvPicPr>
          <p:nvPr userDrawn="1"/>
        </p:nvPicPr>
        <p:blipFill>
          <a:blip r:embed="rId16"/>
          <a:srcRect l="33772" t="21153" r="3769" b="18646"/>
          <a:stretch>
            <a:fillRect/>
          </a:stretch>
        </p:blipFill>
        <p:spPr>
          <a:xfrm>
            <a:off x="0" y="0"/>
            <a:ext cx="9144000" cy="10160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524000"/>
            <a:ext cx="81534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053" name="Picture 4" descr="inter logo f.eps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7696200" y="6270625"/>
            <a:ext cx="120173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 Narrow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 Narrow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 Narrow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 Narrow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 Narrow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 Narrow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 Narrow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Arial Narrow" charset="0"/>
          <a:ea typeface="ＭＳ Ｐゴシック" charset="-128"/>
          <a:cs typeface="ＭＳ Ｐゴシック" charset="-128"/>
        </a:defRPr>
      </a:lvl9pPr>
    </p:titleStyle>
    <p:bodyStyle>
      <a:lvl1pPr marL="228600" indent="-228600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330099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rgbClr val="330099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j-ea"/>
        </a:defRPr>
      </a:lvl2pPr>
      <a:lvl3pPr marL="1092200" indent="-177800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rgbClr val="330099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j-ea"/>
        </a:defRPr>
      </a:lvl3pPr>
      <a:lvl4pPr marL="1600200" indent="-228600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rgbClr val="330099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j-ea"/>
        </a:defRPr>
      </a:lvl4pPr>
      <a:lvl5pPr marL="2006600" indent="-177800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rgbClr val="330099"/>
        </a:buClr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j-ea"/>
        </a:defRPr>
      </a:lvl5pPr>
      <a:lvl6pPr marL="2463800" indent="-1778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rgbClr val="330099"/>
        </a:buClr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j-ea"/>
        </a:defRPr>
      </a:lvl6pPr>
      <a:lvl7pPr marL="2921000" indent="-1778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rgbClr val="330099"/>
        </a:buClr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j-ea"/>
        </a:defRPr>
      </a:lvl7pPr>
      <a:lvl8pPr marL="3378200" indent="-1778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rgbClr val="330099"/>
        </a:buClr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j-ea"/>
        </a:defRPr>
      </a:lvl8pPr>
      <a:lvl9pPr marL="3835400" indent="-17780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rgbClr val="330099"/>
        </a:buClr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j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宋体" pitchFamily="2" charset="-122"/>
                <a:ea typeface="宋体" pitchFamily="2" charset="-122"/>
              </a:rPr>
              <a:t>Ensemble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业务服务</a:t>
            </a:r>
            <a:br>
              <a:rPr lang="en-US" altLang="zh-CN" dirty="0">
                <a:latin typeface="宋体" pitchFamily="2" charset="-122"/>
                <a:ea typeface="宋体" pitchFamily="2" charset="-122"/>
              </a:rPr>
            </a:br>
            <a:r>
              <a:rPr lang="en-US" altLang="zh-CN" dirty="0">
                <a:latin typeface="宋体" pitchFamily="2" charset="-122"/>
                <a:ea typeface="宋体" pitchFamily="2" charset="-122"/>
              </a:rPr>
              <a:t>(Business Services)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122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521989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Ensemble 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支持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SOAP 1.1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以及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1.2 (Simple Object Access Protocol) 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以及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REST (Representational State Transfer).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发送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XML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消息通过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 HTTP 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或者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 HTTPS.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原生支持，不使用任何中间件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Ensemble web service clients.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Business Operations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通过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SOAP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或者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REST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与外部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web services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通讯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Ensemble web services.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Business Services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允许外部客户端通过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SOAP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或者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REST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与</a:t>
            </a:r>
            <a:r>
              <a:rPr lang="en-US" altLang="zh-CN" dirty="0">
                <a:latin typeface="SimSun" charset="0"/>
                <a:ea typeface="SimSun" charset="0"/>
                <a:cs typeface="SimSun" charset="0"/>
              </a:rPr>
              <a:t>Production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通讯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848600" cy="1066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SimSun" charset="0"/>
                <a:ea typeface="SimSun" charset="0"/>
                <a:cs typeface="SimSun" charset="0"/>
              </a:rPr>
              <a:t>Ensemble</a:t>
            </a:r>
            <a:r>
              <a:rPr lang="zh-CN" altLang="en-US" sz="3600" dirty="0">
                <a:latin typeface="SimSun" charset="0"/>
                <a:ea typeface="SimSun" charset="0"/>
                <a:cs typeface="SimSun" charset="0"/>
              </a:rPr>
              <a:t>对于</a:t>
            </a:r>
            <a:r>
              <a:rPr lang="en-US" altLang="en-US" sz="3600" dirty="0">
                <a:latin typeface="SimSun" charset="0"/>
                <a:ea typeface="SimSun" charset="0"/>
                <a:cs typeface="SimSun" charset="0"/>
              </a:rPr>
              <a:t>Web Service</a:t>
            </a:r>
            <a:r>
              <a:rPr lang="zh-CN" altLang="en-US" sz="3600" dirty="0">
                <a:latin typeface="SimSun" charset="0"/>
                <a:ea typeface="SimSun" charset="0"/>
                <a:cs typeface="SimSun" charset="0"/>
              </a:rPr>
              <a:t>的支持</a:t>
            </a:r>
            <a:endParaRPr lang="en-US" altLang="en-US" sz="3600" dirty="0">
              <a:latin typeface="SimSun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8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SOAP Web Service 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工具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524000"/>
            <a:ext cx="8153400" cy="409650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Client Tools:</a:t>
            </a:r>
          </a:p>
          <a:p>
            <a:pPr lvl="1" eaLnBrk="1" hangingPunct="1"/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Studio SOAP Client Wizard.</a:t>
            </a:r>
          </a:p>
          <a:p>
            <a:pPr lvl="2" eaLnBrk="1" hangingPunct="1"/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通过外部</a:t>
            </a:r>
            <a:r>
              <a:rPr lang="en-US" altLang="zh-CN" dirty="0">
                <a:latin typeface="SimSun" charset="0"/>
                <a:ea typeface="SimSun" charset="0"/>
                <a:cs typeface="SimSun" charset="0"/>
              </a:rPr>
              <a:t>WS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的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WSDL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自动生成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Business Operation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一级代理类。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  <a:p>
            <a:pPr eaLnBrk="1" hangingPunct="1"/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Service Tools:</a:t>
            </a:r>
          </a:p>
          <a:p>
            <a:pPr lvl="1" eaLnBrk="1" hangingPunct="1"/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自动产生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WSDL</a:t>
            </a:r>
          </a:p>
          <a:p>
            <a:pPr lvl="1" eaLnBrk="1" hangingPunct="1"/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Web service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测试页面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  <a:p>
            <a:pPr eaLnBrk="1" hangingPunct="1"/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78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Ensemble Web Service Clients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676400" y="1371600"/>
            <a:ext cx="5867400" cy="4419600"/>
          </a:xfrm>
          <a:prstGeom prst="rect">
            <a:avLst/>
          </a:prstGeom>
          <a:solidFill>
            <a:srgbClr val="007C9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657600" y="2743200"/>
            <a:ext cx="1676400" cy="1905000"/>
          </a:xfrm>
          <a:prstGeom prst="rect">
            <a:avLst/>
          </a:prstGeom>
          <a:solidFill>
            <a:srgbClr val="B2B2B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bg2"/>
                </a:solidFill>
                <a:latin typeface="Arial" charset="0"/>
                <a:ea typeface="Times New Roman" charset="0"/>
                <a:cs typeface="Times New Roman" charset="0"/>
              </a:rPr>
              <a:t>Business</a:t>
            </a:r>
          </a:p>
          <a:p>
            <a:pPr algn="ctr" eaLnBrk="1" hangingPunct="1"/>
            <a:r>
              <a:rPr lang="en-US" altLang="en-US" sz="2000">
                <a:solidFill>
                  <a:schemeClr val="bg2"/>
                </a:solidFill>
                <a:latin typeface="Arial" charset="0"/>
                <a:ea typeface="Times New Roman" charset="0"/>
                <a:cs typeface="Times New Roman" charset="0"/>
              </a:rPr>
              <a:t>Processes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867400" y="2057400"/>
            <a:ext cx="1676400" cy="3352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FFFF66"/>
                </a:solidFill>
                <a:latin typeface="Arial" charset="0"/>
                <a:ea typeface="Times New Roman" charset="0"/>
                <a:cs typeface="Times New Roman" charset="0"/>
              </a:rPr>
              <a:t>Business</a:t>
            </a:r>
          </a:p>
          <a:p>
            <a:pPr algn="ctr" eaLnBrk="1" hangingPunct="1"/>
            <a:r>
              <a:rPr lang="en-US" altLang="en-US" sz="2000">
                <a:solidFill>
                  <a:srgbClr val="FFFF66"/>
                </a:solidFill>
                <a:latin typeface="Arial" charset="0"/>
                <a:ea typeface="Times New Roman" charset="0"/>
                <a:cs typeface="Times New Roman" charset="0"/>
              </a:rPr>
              <a:t>Operations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663700" y="2057400"/>
            <a:ext cx="1390650" cy="1676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bg2"/>
                </a:solidFill>
                <a:latin typeface="Arial" charset="0"/>
                <a:ea typeface="Times New Roman" charset="0"/>
                <a:cs typeface="Times New Roman" charset="0"/>
              </a:rPr>
              <a:t>Business</a:t>
            </a:r>
          </a:p>
          <a:p>
            <a:pPr algn="ctr" eaLnBrk="1" hangingPunct="1"/>
            <a:r>
              <a:rPr lang="en-US" altLang="en-US" sz="2000">
                <a:solidFill>
                  <a:schemeClr val="bg2"/>
                </a:solidFill>
                <a:latin typeface="Arial" charset="0"/>
                <a:ea typeface="Times New Roman" charset="0"/>
                <a:cs typeface="Times New Roman" charset="0"/>
              </a:rPr>
              <a:t>Services</a:t>
            </a:r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3048000" y="3048000"/>
            <a:ext cx="609600" cy="76200"/>
          </a:xfrm>
          <a:custGeom>
            <a:avLst/>
            <a:gdLst>
              <a:gd name="T0" fmla="*/ 0 w 456"/>
              <a:gd name="T1" fmla="*/ 0 h 1"/>
              <a:gd name="T2" fmla="*/ 2147483647 w 45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6" y="0"/>
                </a:lnTo>
              </a:path>
            </a:pathLst>
          </a:custGeom>
          <a:solidFill>
            <a:schemeClr val="bg2"/>
          </a:solidFill>
          <a:ln w="31750">
            <a:solidFill>
              <a:schemeClr val="bg2"/>
            </a:solidFill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 flipV="1">
            <a:off x="3048000" y="2286000"/>
            <a:ext cx="2819400" cy="76200"/>
          </a:xfrm>
          <a:custGeom>
            <a:avLst/>
            <a:gdLst>
              <a:gd name="T0" fmla="*/ 0 w 456"/>
              <a:gd name="T1" fmla="*/ 0 h 1"/>
              <a:gd name="T2" fmla="*/ 2147483647 w 45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6" y="0"/>
                </a:lnTo>
              </a:path>
            </a:pathLst>
          </a:custGeom>
          <a:solidFill>
            <a:schemeClr val="bg2"/>
          </a:solidFill>
          <a:ln w="31750">
            <a:solidFill>
              <a:schemeClr val="bg2"/>
            </a:solidFill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Freeform 9"/>
          <p:cNvSpPr>
            <a:spLocks/>
          </p:cNvSpPr>
          <p:nvPr/>
        </p:nvSpPr>
        <p:spPr bwMode="auto">
          <a:xfrm flipV="1">
            <a:off x="5334000" y="3581400"/>
            <a:ext cx="533400" cy="76200"/>
          </a:xfrm>
          <a:custGeom>
            <a:avLst/>
            <a:gdLst>
              <a:gd name="T0" fmla="*/ 0 w 456"/>
              <a:gd name="T1" fmla="*/ 0 h 1"/>
              <a:gd name="T2" fmla="*/ 2147483647 w 45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6" y="0"/>
                </a:lnTo>
              </a:path>
            </a:pathLst>
          </a:custGeom>
          <a:solidFill>
            <a:schemeClr val="bg2"/>
          </a:solidFill>
          <a:ln w="31750">
            <a:solidFill>
              <a:schemeClr val="bg2"/>
            </a:solidFill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581400" y="53340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FF66"/>
                </a:solidFill>
              </a:rPr>
              <a:t>Ensemble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263650" y="2057400"/>
            <a:ext cx="406400" cy="1676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2"/>
                </a:solidFill>
                <a:latin typeface="Arial" charset="0"/>
                <a:ea typeface="Times New Roman" charset="0"/>
                <a:cs typeface="Times New Roman" charset="0"/>
              </a:rPr>
              <a:t>Inbound Adapters</a:t>
            </a:r>
          </a:p>
        </p:txBody>
      </p:sp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831850" y="2438400"/>
            <a:ext cx="419100" cy="990600"/>
            <a:chOff x="4968" y="1920"/>
            <a:chExt cx="264" cy="624"/>
          </a:xfrm>
        </p:grpSpPr>
        <p:sp>
          <p:nvSpPr>
            <p:cNvPr id="8212" name="Freeform 13"/>
            <p:cNvSpPr>
              <a:spLocks/>
            </p:cNvSpPr>
            <p:nvPr/>
          </p:nvSpPr>
          <p:spPr bwMode="auto">
            <a:xfrm>
              <a:off x="4968" y="1920"/>
              <a:ext cx="264" cy="48"/>
            </a:xfrm>
            <a:custGeom>
              <a:avLst/>
              <a:gdLst>
                <a:gd name="T0" fmla="*/ 0 w 456"/>
                <a:gd name="T1" fmla="*/ 0 h 1"/>
                <a:gd name="T2" fmla="*/ 1 w 45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6" h="1">
                  <a:moveTo>
                    <a:pt x="0" y="0"/>
                  </a:moveTo>
                  <a:lnTo>
                    <a:pt x="456" y="0"/>
                  </a:lnTo>
                </a:path>
              </a:pathLst>
            </a:custGeom>
            <a:solidFill>
              <a:srgbClr val="007C91"/>
            </a:solidFill>
            <a:ln w="1905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Freeform 14"/>
            <p:cNvSpPr>
              <a:spLocks/>
            </p:cNvSpPr>
            <p:nvPr/>
          </p:nvSpPr>
          <p:spPr bwMode="auto">
            <a:xfrm>
              <a:off x="4968" y="2208"/>
              <a:ext cx="264" cy="48"/>
            </a:xfrm>
            <a:custGeom>
              <a:avLst/>
              <a:gdLst>
                <a:gd name="T0" fmla="*/ 0 w 456"/>
                <a:gd name="T1" fmla="*/ 0 h 1"/>
                <a:gd name="T2" fmla="*/ 1 w 45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6" h="1">
                  <a:moveTo>
                    <a:pt x="0" y="0"/>
                  </a:moveTo>
                  <a:lnTo>
                    <a:pt x="456" y="0"/>
                  </a:lnTo>
                </a:path>
              </a:pathLst>
            </a:custGeom>
            <a:solidFill>
              <a:srgbClr val="007C91"/>
            </a:solidFill>
            <a:ln w="1905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Freeform 15"/>
            <p:cNvSpPr>
              <a:spLocks/>
            </p:cNvSpPr>
            <p:nvPr/>
          </p:nvSpPr>
          <p:spPr bwMode="auto">
            <a:xfrm>
              <a:off x="4968" y="2496"/>
              <a:ext cx="264" cy="48"/>
            </a:xfrm>
            <a:custGeom>
              <a:avLst/>
              <a:gdLst>
                <a:gd name="T0" fmla="*/ 0 w 456"/>
                <a:gd name="T1" fmla="*/ 0 h 1"/>
                <a:gd name="T2" fmla="*/ 1 w 45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6" h="1">
                  <a:moveTo>
                    <a:pt x="0" y="0"/>
                  </a:moveTo>
                  <a:lnTo>
                    <a:pt x="456" y="0"/>
                  </a:lnTo>
                </a:path>
              </a:pathLst>
            </a:custGeom>
            <a:solidFill>
              <a:srgbClr val="007C91"/>
            </a:solidFill>
            <a:ln w="1905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5" name="Rectangle 16"/>
          <p:cNvSpPr>
            <a:spLocks noChangeArrowheads="1"/>
          </p:cNvSpPr>
          <p:nvPr/>
        </p:nvSpPr>
        <p:spPr bwMode="auto">
          <a:xfrm>
            <a:off x="425450" y="2057400"/>
            <a:ext cx="438150" cy="1981200"/>
          </a:xfrm>
          <a:prstGeom prst="rect">
            <a:avLst/>
          </a:prstGeom>
          <a:solidFill>
            <a:srgbClr val="777777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2"/>
                </a:solidFill>
                <a:latin typeface="Arial" charset="0"/>
                <a:ea typeface="Times New Roman" charset="0"/>
                <a:cs typeface="Times New Roman" charset="0"/>
              </a:rPr>
              <a:t>Client Applications</a:t>
            </a:r>
          </a:p>
        </p:txBody>
      </p:sp>
      <p:sp>
        <p:nvSpPr>
          <p:cNvPr id="8206" name="Rectangle 17"/>
          <p:cNvSpPr>
            <a:spLocks noChangeArrowheads="1"/>
          </p:cNvSpPr>
          <p:nvPr/>
        </p:nvSpPr>
        <p:spPr bwMode="auto">
          <a:xfrm>
            <a:off x="8293100" y="2057400"/>
            <a:ext cx="438150" cy="3581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2"/>
                </a:solidFill>
                <a:latin typeface="Arial" charset="0"/>
                <a:ea typeface="Times New Roman" charset="0"/>
                <a:cs typeface="Times New Roman" charset="0"/>
              </a:rPr>
              <a:t>External Applications</a:t>
            </a:r>
          </a:p>
        </p:txBody>
      </p:sp>
      <p:grpSp>
        <p:nvGrpSpPr>
          <p:cNvPr id="8207" name="Group 18"/>
          <p:cNvGrpSpPr>
            <a:grpSpLocks/>
          </p:cNvGrpSpPr>
          <p:nvPr/>
        </p:nvGrpSpPr>
        <p:grpSpPr bwMode="auto">
          <a:xfrm>
            <a:off x="7874000" y="3276600"/>
            <a:ext cx="419100" cy="990600"/>
            <a:chOff x="4968" y="1920"/>
            <a:chExt cx="264" cy="624"/>
          </a:xfrm>
        </p:grpSpPr>
        <p:sp>
          <p:nvSpPr>
            <p:cNvPr id="8209" name="Freeform 19"/>
            <p:cNvSpPr>
              <a:spLocks/>
            </p:cNvSpPr>
            <p:nvPr/>
          </p:nvSpPr>
          <p:spPr bwMode="auto">
            <a:xfrm>
              <a:off x="4968" y="1920"/>
              <a:ext cx="264" cy="48"/>
            </a:xfrm>
            <a:custGeom>
              <a:avLst/>
              <a:gdLst>
                <a:gd name="T0" fmla="*/ 0 w 456"/>
                <a:gd name="T1" fmla="*/ 0 h 1"/>
                <a:gd name="T2" fmla="*/ 1 w 45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6" h="1">
                  <a:moveTo>
                    <a:pt x="0" y="0"/>
                  </a:moveTo>
                  <a:lnTo>
                    <a:pt x="456" y="0"/>
                  </a:lnTo>
                </a:path>
              </a:pathLst>
            </a:custGeom>
            <a:solidFill>
              <a:srgbClr val="007C91"/>
            </a:solidFill>
            <a:ln w="1905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Freeform 20"/>
            <p:cNvSpPr>
              <a:spLocks/>
            </p:cNvSpPr>
            <p:nvPr/>
          </p:nvSpPr>
          <p:spPr bwMode="auto">
            <a:xfrm>
              <a:off x="4968" y="2208"/>
              <a:ext cx="264" cy="48"/>
            </a:xfrm>
            <a:custGeom>
              <a:avLst/>
              <a:gdLst>
                <a:gd name="T0" fmla="*/ 0 w 456"/>
                <a:gd name="T1" fmla="*/ 0 h 1"/>
                <a:gd name="T2" fmla="*/ 1 w 45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6" h="1">
                  <a:moveTo>
                    <a:pt x="0" y="0"/>
                  </a:moveTo>
                  <a:lnTo>
                    <a:pt x="456" y="0"/>
                  </a:lnTo>
                </a:path>
              </a:pathLst>
            </a:custGeom>
            <a:solidFill>
              <a:srgbClr val="007C91"/>
            </a:solidFill>
            <a:ln w="1905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Freeform 21"/>
            <p:cNvSpPr>
              <a:spLocks/>
            </p:cNvSpPr>
            <p:nvPr/>
          </p:nvSpPr>
          <p:spPr bwMode="auto">
            <a:xfrm>
              <a:off x="4968" y="2496"/>
              <a:ext cx="264" cy="48"/>
            </a:xfrm>
            <a:custGeom>
              <a:avLst/>
              <a:gdLst>
                <a:gd name="T0" fmla="*/ 0 w 456"/>
                <a:gd name="T1" fmla="*/ 0 h 1"/>
                <a:gd name="T2" fmla="*/ 1 w 45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6" h="1">
                  <a:moveTo>
                    <a:pt x="0" y="0"/>
                  </a:moveTo>
                  <a:lnTo>
                    <a:pt x="456" y="0"/>
                  </a:lnTo>
                </a:path>
              </a:pathLst>
            </a:custGeom>
            <a:solidFill>
              <a:srgbClr val="007C91"/>
            </a:solidFill>
            <a:ln w="1905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8" name="Rectangle 22"/>
          <p:cNvSpPr>
            <a:spLocks noChangeArrowheads="1"/>
          </p:cNvSpPr>
          <p:nvPr/>
        </p:nvSpPr>
        <p:spPr bwMode="auto">
          <a:xfrm>
            <a:off x="7531100" y="2057400"/>
            <a:ext cx="406400" cy="3352800"/>
          </a:xfrm>
          <a:prstGeom prst="rect">
            <a:avLst/>
          </a:prstGeom>
          <a:solidFill>
            <a:srgbClr val="777777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2"/>
                </a:solidFill>
                <a:latin typeface="Arial" charset="0"/>
                <a:ea typeface="Times New Roman" charset="0"/>
                <a:cs typeface="Times New Roman" charset="0"/>
              </a:rPr>
              <a:t>Outbound Adapters</a:t>
            </a:r>
          </a:p>
        </p:txBody>
      </p:sp>
    </p:spTree>
    <p:extLst>
      <p:ext uri="{BB962C8B-B14F-4D97-AF65-F5344CB8AC3E}">
        <p14:creationId xmlns:p14="http://schemas.microsoft.com/office/powerpoint/2010/main" val="49709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SimSun" charset="0"/>
                <a:ea typeface="SimSun" charset="0"/>
                <a:cs typeface="SimSun" charset="0"/>
              </a:rPr>
              <a:t>Ensemble SOAP Web Service Clients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524000"/>
            <a:ext cx="8153400" cy="371178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Business Operations.</a:t>
            </a:r>
          </a:p>
          <a:p>
            <a:pPr lvl="1" eaLnBrk="1" hangingPunct="1"/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继承于</a:t>
            </a:r>
            <a:r>
              <a:rPr lang="en-US" altLang="en-US" dirty="0" err="1">
                <a:latin typeface="SimSun" charset="0"/>
                <a:ea typeface="SimSun" charset="0"/>
                <a:cs typeface="SimSun" charset="0"/>
              </a:rPr>
              <a:t>Ens.BusinessOperation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.</a:t>
            </a:r>
          </a:p>
          <a:p>
            <a:pPr lvl="1" eaLnBrk="1" hangingPunct="1"/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使用</a:t>
            </a:r>
            <a:r>
              <a:rPr lang="en-US" altLang="en-US" dirty="0" err="1">
                <a:latin typeface="SimSun" charset="0"/>
                <a:ea typeface="SimSun" charset="0"/>
                <a:cs typeface="SimSun" charset="0"/>
              </a:rPr>
              <a:t>EnsLib.SOAP.OutboundAdapter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.</a:t>
            </a:r>
          </a:p>
          <a:p>
            <a:pPr lvl="1" eaLnBrk="1" hangingPunct="1"/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内置</a:t>
            </a:r>
            <a:r>
              <a:rPr lang="en-US" altLang="zh-CN" dirty="0">
                <a:latin typeface="SimSun" charset="0"/>
                <a:ea typeface="SimSun" charset="0"/>
                <a:cs typeface="SimSun" charset="0"/>
              </a:rPr>
              <a:t>HL7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Business Operation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类，以及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pass-through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或者用户自定义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  <a:p>
            <a:pPr eaLnBrk="1" hangingPunct="1"/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使用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Studio SOAP Client Wizard.</a:t>
            </a:r>
          </a:p>
          <a:p>
            <a:pPr eaLnBrk="1" hangingPunct="1">
              <a:buFont typeface="Wingdings" charset="2"/>
              <a:buNone/>
            </a:pP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4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Ensemble SOAP Web Service Clients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6200" y="1524000"/>
            <a:ext cx="5334000" cy="4572000"/>
          </a:xfrm>
          <a:prstGeom prst="rect">
            <a:avLst/>
          </a:prstGeom>
          <a:solidFill>
            <a:srgbClr val="007C9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04800" y="2362200"/>
            <a:ext cx="4114800" cy="365760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85800" y="1965325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FF66"/>
                </a:solidFill>
              </a:rPr>
              <a:t>Business Operation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648200" y="2286000"/>
            <a:ext cx="4038600" cy="152400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029200" y="1600200"/>
            <a:ext cx="281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FF66"/>
                </a:solidFill>
              </a:rPr>
              <a:t>EnsLib.SOAP.</a:t>
            </a:r>
          </a:p>
          <a:p>
            <a:pPr eaLnBrk="1" hangingPunct="1"/>
            <a:r>
              <a:rPr lang="en-US" altLang="en-US" sz="2000">
                <a:solidFill>
                  <a:srgbClr val="FFFF66"/>
                </a:solidFill>
              </a:rPr>
              <a:t>OutboundAdapter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495800" y="4419600"/>
            <a:ext cx="1981200" cy="152400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495800" y="4022725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FF66"/>
                </a:solidFill>
              </a:rPr>
              <a:t>Proxy Classes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8305800" y="4572000"/>
            <a:ext cx="762000" cy="152400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7772400" y="38862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FFFF66"/>
                </a:solidFill>
              </a:rPr>
              <a:t>Web </a:t>
            </a:r>
          </a:p>
          <a:p>
            <a:pPr algn="ctr" eaLnBrk="1" hangingPunct="1"/>
            <a:r>
              <a:rPr lang="en-US" altLang="en-US" sz="2000">
                <a:solidFill>
                  <a:srgbClr val="FFFF66"/>
                </a:solidFill>
              </a:rPr>
              <a:t>Service</a:t>
            </a: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6477000" y="4953000"/>
            <a:ext cx="1828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553200" y="4572000"/>
            <a:ext cx="198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FF66"/>
                </a:solidFill>
              </a:rPr>
              <a:t>SOAP Request</a:t>
            </a: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 flipV="1">
            <a:off x="6477000" y="5486400"/>
            <a:ext cx="1828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6400800" y="5105400"/>
            <a:ext cx="259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FF66"/>
                </a:solidFill>
              </a:rPr>
              <a:t>SOAP Response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4953000" y="4953000"/>
            <a:ext cx="1752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chemeClr val="bg2"/>
                </a:solidFill>
              </a:rPr>
              <a:t>Method1()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4876800" y="3244850"/>
            <a:ext cx="335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chemeClr val="bg2"/>
                </a:solidFill>
              </a:rPr>
              <a:t>Method InvokeMethod()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4724400" y="2787650"/>
            <a:ext cx="411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chemeClr val="bg2"/>
                </a:solidFill>
              </a:rPr>
              <a:t>Property WebServiceClientClass;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00600" y="4419600"/>
            <a:ext cx="152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chemeClr val="bg2"/>
                </a:solidFill>
              </a:rPr>
              <a:t>Class1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H="1">
            <a:off x="6248400" y="3505200"/>
            <a:ext cx="1447800" cy="1524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4648200" y="4876800"/>
            <a:ext cx="1752600" cy="685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V="1">
            <a:off x="4191000" y="3048000"/>
            <a:ext cx="685800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4114800" y="3352800"/>
            <a:ext cx="838200" cy="1066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304800" y="2819400"/>
            <a:ext cx="44958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</a:rPr>
              <a:t>Method AMethod(…){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</a:rPr>
              <a:t>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</a:rPr>
              <a:t>Set ..Adapter.WebServiceClientClass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</a:rPr>
              <a:t> 			= "Class1"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400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</a:rPr>
              <a:t>Do ..Adapter.InvokeMethod("Method1",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</a:rPr>
              <a:t>				…)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</a:rPr>
              <a:t>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796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1371600"/>
            <a:ext cx="7102475" cy="48371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SOAP Client 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向导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6019800" y="1390650"/>
            <a:ext cx="2057400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Tools </a:t>
            </a:r>
            <a:r>
              <a:rPr lang="en-US" altLang="en-US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  <a:sym typeface="Wingdings" charset="2"/>
              </a:rPr>
              <a:t></a:t>
            </a:r>
            <a:r>
              <a:rPr lang="en-US" altLang="en-US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 </a:t>
            </a:r>
            <a:br>
              <a:rPr lang="en-US" altLang="en-US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</a:br>
            <a:r>
              <a:rPr lang="en-US" altLang="en-US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Add-Ins </a:t>
            </a:r>
            <a:r>
              <a:rPr lang="en-US" altLang="en-US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  <a:sym typeface="Wingdings" charset="2"/>
              </a:rPr>
              <a:t> </a:t>
            </a:r>
            <a:br>
              <a:rPr lang="en-US" altLang="en-US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  <a:sym typeface="Wingdings" charset="2"/>
              </a:rPr>
            </a:br>
            <a:r>
              <a:rPr lang="en-US" altLang="en-US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Add-Ins.</a:t>
            </a:r>
          </a:p>
        </p:txBody>
      </p:sp>
      <p:sp>
        <p:nvSpPr>
          <p:cNvPr id="14341" name="Line 10"/>
          <p:cNvSpPr>
            <a:spLocks noChangeShapeType="1"/>
          </p:cNvSpPr>
          <p:nvPr/>
        </p:nvSpPr>
        <p:spPr bwMode="auto">
          <a:xfrm>
            <a:off x="5181600" y="2247900"/>
            <a:ext cx="838200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SimSun" charset="0"/>
              <a:ea typeface="SimSun" charset="0"/>
              <a:cs typeface="SimSun" charset="0"/>
            </a:endParaRPr>
          </a:p>
        </p:txBody>
      </p:sp>
      <p:pic>
        <p:nvPicPr>
          <p:cNvPr id="1434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2590800"/>
            <a:ext cx="3444875" cy="23050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343" name="Line 11"/>
          <p:cNvSpPr>
            <a:spLocks noChangeShapeType="1"/>
          </p:cNvSpPr>
          <p:nvPr/>
        </p:nvSpPr>
        <p:spPr bwMode="auto">
          <a:xfrm>
            <a:off x="3352800" y="3657600"/>
            <a:ext cx="2514600" cy="4572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14344" name="Text Box 12"/>
          <p:cNvSpPr txBox="1">
            <a:spLocks noChangeArrowheads="1"/>
          </p:cNvSpPr>
          <p:nvPr/>
        </p:nvSpPr>
        <p:spPr bwMode="auto">
          <a:xfrm>
            <a:off x="5791200" y="3657600"/>
            <a:ext cx="2286000" cy="8302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SOAP client wizard</a:t>
            </a:r>
            <a:r>
              <a:rPr lang="en-US" altLang="en-US">
                <a:solidFill>
                  <a:srgbClr val="FFFF66"/>
                </a:solidFill>
                <a:latin typeface="SimSun" charset="0"/>
                <a:ea typeface="SimSun" charset="0"/>
                <a:cs typeface="SimSu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191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368300" y="5549900"/>
            <a:ext cx="2819400" cy="830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web service WSDL</a:t>
            </a:r>
            <a:r>
              <a:rPr lang="zh-CN" altLang="en-US" dirty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的</a:t>
            </a:r>
            <a:r>
              <a:rPr lang="en-US" altLang="zh-CN" dirty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URL</a:t>
            </a:r>
            <a:endParaRPr lang="en-US" altLang="en-US" dirty="0">
              <a:solidFill>
                <a:srgbClr val="FFFF66"/>
              </a:solidFill>
              <a:latin typeface="SimSun" charset="0"/>
              <a:ea typeface="SimSun" charset="0"/>
              <a:cs typeface="SimSun" charset="0"/>
            </a:endParaRPr>
          </a:p>
        </p:txBody>
      </p:sp>
      <p:pic>
        <p:nvPicPr>
          <p:cNvPr id="1536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58900"/>
            <a:ext cx="4851400" cy="4108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SOAP Client 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向导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330200" y="4343400"/>
            <a:ext cx="4189413" cy="4953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 flipH="1">
            <a:off x="1625600" y="4686300"/>
            <a:ext cx="1524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 type="arrow" w="lg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SimSun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44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93838"/>
            <a:ext cx="7502525" cy="47164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SOAP Client Wizard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向导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6019800" y="1447800"/>
            <a:ext cx="2938463" cy="1200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勾选</a:t>
            </a:r>
            <a:r>
              <a:rPr lang="en-US" altLang="en-US" dirty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Create Business Operation.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228600" y="5010150"/>
            <a:ext cx="2895600" cy="46166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代理类包名</a:t>
            </a:r>
            <a:endParaRPr lang="en-US" altLang="en-US" dirty="0">
              <a:solidFill>
                <a:srgbClr val="FFFF66"/>
              </a:solidFill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17414" name="Text Box 10"/>
          <p:cNvSpPr txBox="1">
            <a:spLocks noChangeArrowheads="1"/>
          </p:cNvSpPr>
          <p:nvPr/>
        </p:nvSpPr>
        <p:spPr bwMode="auto">
          <a:xfrm>
            <a:off x="6062663" y="4600575"/>
            <a:ext cx="2895600" cy="1200329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Business Operation</a:t>
            </a:r>
            <a:r>
              <a:rPr lang="zh-CN" altLang="en-US" dirty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以及</a:t>
            </a:r>
            <a:r>
              <a:rPr lang="en-US" altLang="en-US" dirty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 messages</a:t>
            </a:r>
            <a:r>
              <a:rPr lang="zh-CN" altLang="en-US" dirty="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的包名</a:t>
            </a:r>
            <a:endParaRPr lang="en-US" altLang="en-US" dirty="0">
              <a:solidFill>
                <a:schemeClr val="bg2"/>
              </a:solidFill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17415" name="Line 13"/>
          <p:cNvSpPr>
            <a:spLocks noChangeShapeType="1"/>
          </p:cNvSpPr>
          <p:nvPr/>
        </p:nvSpPr>
        <p:spPr bwMode="auto">
          <a:xfrm flipV="1">
            <a:off x="4191000" y="2286000"/>
            <a:ext cx="1828800" cy="15652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17416" name="Line 14"/>
          <p:cNvSpPr>
            <a:spLocks noChangeShapeType="1"/>
          </p:cNvSpPr>
          <p:nvPr/>
        </p:nvSpPr>
        <p:spPr bwMode="auto">
          <a:xfrm flipH="1">
            <a:off x="1447800" y="4600575"/>
            <a:ext cx="838200" cy="4095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17417" name="Line 15"/>
          <p:cNvSpPr>
            <a:spLocks noChangeShapeType="1"/>
          </p:cNvSpPr>
          <p:nvPr/>
        </p:nvSpPr>
        <p:spPr bwMode="auto">
          <a:xfrm>
            <a:off x="6248400" y="4343400"/>
            <a:ext cx="1262063" cy="2571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SimSun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3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配置</a:t>
            </a:r>
            <a:endParaRPr lang="en-US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295400"/>
            <a:ext cx="8178800" cy="443198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添加</a:t>
            </a:r>
            <a:r>
              <a:rPr lang="en-US" altLang="en-US" sz="2400" dirty="0"/>
              <a:t>Business Operation </a:t>
            </a:r>
            <a:r>
              <a:rPr lang="zh-CN" altLang="en-US" sz="2400" dirty="0"/>
              <a:t>到</a:t>
            </a:r>
            <a:r>
              <a:rPr lang="en-US" altLang="en-US" sz="2400" dirty="0"/>
              <a:t> Production </a:t>
            </a:r>
            <a:r>
              <a:rPr lang="zh-CN" altLang="en-US" sz="2400" dirty="0"/>
              <a:t>并配置</a:t>
            </a:r>
            <a:r>
              <a:rPr lang="en-US" altLang="en-US" sz="2400" dirty="0"/>
              <a:t>.</a:t>
            </a:r>
          </a:p>
        </p:txBody>
      </p:sp>
      <p:graphicFrame>
        <p:nvGraphicFramePr>
          <p:cNvPr id="340054" name="Group 8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5270125"/>
              </p:ext>
            </p:extLst>
          </p:nvPr>
        </p:nvGraphicFramePr>
        <p:xfrm>
          <a:off x="190500" y="2197100"/>
          <a:ext cx="8763000" cy="3929064"/>
        </p:xfrm>
        <a:graphic>
          <a:graphicData uri="http://schemas.openxmlformats.org/drawingml/2006/table">
            <a:tbl>
              <a:tblPr/>
              <a:tblGrid>
                <a:gridCol w="339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Verdana" pitchFamily="34" charset="0"/>
                        </a:rPr>
                        <a:t>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C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Web Service URL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如果在代码中没有指明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WS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的地址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Web Service Client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代理类名称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SOAP Credentials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Ensemble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 用户名密码对，用于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 WS-Security header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头中的对应内容。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Credentials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Not used.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SSL 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SSL/TLS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Verdana" pitchFamily="34" charset="0"/>
                        </a:rPr>
                        <a:t>系统配置名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417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Ensemble Web Services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666875" y="1371600"/>
            <a:ext cx="5867400" cy="4419600"/>
          </a:xfrm>
          <a:prstGeom prst="rect">
            <a:avLst/>
          </a:prstGeom>
          <a:solidFill>
            <a:srgbClr val="007C9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657600" y="2743200"/>
            <a:ext cx="1676400" cy="1905000"/>
          </a:xfrm>
          <a:prstGeom prst="rect">
            <a:avLst/>
          </a:prstGeom>
          <a:solidFill>
            <a:srgbClr val="B2B2B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bg2"/>
                </a:solidFill>
                <a:latin typeface="Arial" charset="0"/>
                <a:ea typeface="Times New Roman" charset="0"/>
                <a:cs typeface="Times New Roman" charset="0"/>
              </a:rPr>
              <a:t>Business</a:t>
            </a:r>
          </a:p>
          <a:p>
            <a:pPr algn="ctr" eaLnBrk="1" hangingPunct="1"/>
            <a:r>
              <a:rPr lang="en-US" altLang="en-US" sz="2000">
                <a:solidFill>
                  <a:schemeClr val="bg2"/>
                </a:solidFill>
                <a:latin typeface="Arial" charset="0"/>
                <a:ea typeface="Times New Roman" charset="0"/>
                <a:cs typeface="Times New Roman" charset="0"/>
              </a:rPr>
              <a:t>Processes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867400" y="2057400"/>
            <a:ext cx="1676400" cy="3352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bg2"/>
                </a:solidFill>
                <a:latin typeface="Arial" charset="0"/>
                <a:ea typeface="Times New Roman" charset="0"/>
                <a:cs typeface="Times New Roman" charset="0"/>
              </a:rPr>
              <a:t>Business</a:t>
            </a:r>
          </a:p>
          <a:p>
            <a:pPr algn="ctr" eaLnBrk="1" hangingPunct="1"/>
            <a:r>
              <a:rPr lang="en-US" altLang="en-US" sz="2000">
                <a:solidFill>
                  <a:schemeClr val="bg2"/>
                </a:solidFill>
                <a:latin typeface="Arial" charset="0"/>
                <a:ea typeface="Times New Roman" charset="0"/>
                <a:cs typeface="Times New Roman" charset="0"/>
              </a:rPr>
              <a:t>Operations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657350" y="2057400"/>
            <a:ext cx="1390650" cy="167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FFFF66"/>
                </a:solidFill>
                <a:latin typeface="Arial" charset="0"/>
                <a:ea typeface="Times New Roman" charset="0"/>
                <a:cs typeface="Times New Roman" charset="0"/>
              </a:rPr>
              <a:t>Business</a:t>
            </a:r>
          </a:p>
          <a:p>
            <a:pPr algn="ctr" eaLnBrk="1" hangingPunct="1"/>
            <a:r>
              <a:rPr lang="en-US" altLang="en-US" sz="2000">
                <a:solidFill>
                  <a:srgbClr val="FFFF66"/>
                </a:solidFill>
                <a:latin typeface="Arial" charset="0"/>
                <a:ea typeface="Times New Roman" charset="0"/>
                <a:cs typeface="Times New Roman" charset="0"/>
              </a:rPr>
              <a:t>Services</a:t>
            </a:r>
          </a:p>
        </p:txBody>
      </p:sp>
      <p:sp>
        <p:nvSpPr>
          <p:cNvPr id="20487" name="Freeform 7"/>
          <p:cNvSpPr>
            <a:spLocks/>
          </p:cNvSpPr>
          <p:nvPr/>
        </p:nvSpPr>
        <p:spPr bwMode="auto">
          <a:xfrm>
            <a:off x="3048000" y="3048000"/>
            <a:ext cx="609600" cy="76200"/>
          </a:xfrm>
          <a:custGeom>
            <a:avLst/>
            <a:gdLst>
              <a:gd name="T0" fmla="*/ 0 w 456"/>
              <a:gd name="T1" fmla="*/ 0 h 1"/>
              <a:gd name="T2" fmla="*/ 2147483647 w 45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6" y="0"/>
                </a:lnTo>
              </a:path>
            </a:pathLst>
          </a:custGeom>
          <a:solidFill>
            <a:schemeClr val="bg2"/>
          </a:solidFill>
          <a:ln w="31750">
            <a:solidFill>
              <a:schemeClr val="bg2"/>
            </a:solidFill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Freeform 8"/>
          <p:cNvSpPr>
            <a:spLocks/>
          </p:cNvSpPr>
          <p:nvPr/>
        </p:nvSpPr>
        <p:spPr bwMode="auto">
          <a:xfrm flipV="1">
            <a:off x="3048000" y="2286000"/>
            <a:ext cx="2819400" cy="76200"/>
          </a:xfrm>
          <a:custGeom>
            <a:avLst/>
            <a:gdLst>
              <a:gd name="T0" fmla="*/ 0 w 456"/>
              <a:gd name="T1" fmla="*/ 0 h 1"/>
              <a:gd name="T2" fmla="*/ 2147483647 w 45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6" y="0"/>
                </a:lnTo>
              </a:path>
            </a:pathLst>
          </a:custGeom>
          <a:solidFill>
            <a:schemeClr val="bg2"/>
          </a:solidFill>
          <a:ln w="31750">
            <a:solidFill>
              <a:schemeClr val="bg2"/>
            </a:solidFill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Freeform 9"/>
          <p:cNvSpPr>
            <a:spLocks/>
          </p:cNvSpPr>
          <p:nvPr/>
        </p:nvSpPr>
        <p:spPr bwMode="auto">
          <a:xfrm flipV="1">
            <a:off x="5334000" y="3581400"/>
            <a:ext cx="533400" cy="76200"/>
          </a:xfrm>
          <a:custGeom>
            <a:avLst/>
            <a:gdLst>
              <a:gd name="T0" fmla="*/ 0 w 456"/>
              <a:gd name="T1" fmla="*/ 0 h 1"/>
              <a:gd name="T2" fmla="*/ 2147483647 w 45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6" y="0"/>
                </a:lnTo>
              </a:path>
            </a:pathLst>
          </a:custGeom>
          <a:solidFill>
            <a:schemeClr val="bg2"/>
          </a:solidFill>
          <a:ln w="31750">
            <a:solidFill>
              <a:schemeClr val="bg2"/>
            </a:solidFill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581400" y="53340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FF66"/>
                </a:solidFill>
              </a:rPr>
              <a:t>Ensemble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1270000" y="2057400"/>
            <a:ext cx="406400" cy="1676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2"/>
                </a:solidFill>
                <a:latin typeface="Arial" charset="0"/>
                <a:ea typeface="Times New Roman" charset="0"/>
                <a:cs typeface="Times New Roman" charset="0"/>
              </a:rPr>
              <a:t>Inbound Adapters</a:t>
            </a:r>
          </a:p>
        </p:txBody>
      </p:sp>
      <p:grpSp>
        <p:nvGrpSpPr>
          <p:cNvPr id="20492" name="Group 12"/>
          <p:cNvGrpSpPr>
            <a:grpSpLocks/>
          </p:cNvGrpSpPr>
          <p:nvPr/>
        </p:nvGrpSpPr>
        <p:grpSpPr bwMode="auto">
          <a:xfrm>
            <a:off x="838200" y="2438400"/>
            <a:ext cx="419100" cy="990600"/>
            <a:chOff x="4968" y="1920"/>
            <a:chExt cx="264" cy="624"/>
          </a:xfrm>
        </p:grpSpPr>
        <p:sp>
          <p:nvSpPr>
            <p:cNvPr id="20500" name="Freeform 13"/>
            <p:cNvSpPr>
              <a:spLocks/>
            </p:cNvSpPr>
            <p:nvPr/>
          </p:nvSpPr>
          <p:spPr bwMode="auto">
            <a:xfrm>
              <a:off x="4968" y="1920"/>
              <a:ext cx="264" cy="48"/>
            </a:xfrm>
            <a:custGeom>
              <a:avLst/>
              <a:gdLst>
                <a:gd name="T0" fmla="*/ 0 w 456"/>
                <a:gd name="T1" fmla="*/ 0 h 1"/>
                <a:gd name="T2" fmla="*/ 1 w 45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6" h="1">
                  <a:moveTo>
                    <a:pt x="0" y="0"/>
                  </a:moveTo>
                  <a:lnTo>
                    <a:pt x="456" y="0"/>
                  </a:lnTo>
                </a:path>
              </a:pathLst>
            </a:custGeom>
            <a:solidFill>
              <a:srgbClr val="007C91"/>
            </a:solidFill>
            <a:ln w="1905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Freeform 14"/>
            <p:cNvSpPr>
              <a:spLocks/>
            </p:cNvSpPr>
            <p:nvPr/>
          </p:nvSpPr>
          <p:spPr bwMode="auto">
            <a:xfrm>
              <a:off x="4968" y="2208"/>
              <a:ext cx="264" cy="48"/>
            </a:xfrm>
            <a:custGeom>
              <a:avLst/>
              <a:gdLst>
                <a:gd name="T0" fmla="*/ 0 w 456"/>
                <a:gd name="T1" fmla="*/ 0 h 1"/>
                <a:gd name="T2" fmla="*/ 1 w 45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6" h="1">
                  <a:moveTo>
                    <a:pt x="0" y="0"/>
                  </a:moveTo>
                  <a:lnTo>
                    <a:pt x="456" y="0"/>
                  </a:lnTo>
                </a:path>
              </a:pathLst>
            </a:custGeom>
            <a:solidFill>
              <a:srgbClr val="007C91"/>
            </a:solidFill>
            <a:ln w="1905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Freeform 15"/>
            <p:cNvSpPr>
              <a:spLocks/>
            </p:cNvSpPr>
            <p:nvPr/>
          </p:nvSpPr>
          <p:spPr bwMode="auto">
            <a:xfrm>
              <a:off x="4968" y="2496"/>
              <a:ext cx="264" cy="48"/>
            </a:xfrm>
            <a:custGeom>
              <a:avLst/>
              <a:gdLst>
                <a:gd name="T0" fmla="*/ 0 w 456"/>
                <a:gd name="T1" fmla="*/ 0 h 1"/>
                <a:gd name="T2" fmla="*/ 1 w 45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6" h="1">
                  <a:moveTo>
                    <a:pt x="0" y="0"/>
                  </a:moveTo>
                  <a:lnTo>
                    <a:pt x="456" y="0"/>
                  </a:lnTo>
                </a:path>
              </a:pathLst>
            </a:custGeom>
            <a:solidFill>
              <a:srgbClr val="007C91"/>
            </a:solidFill>
            <a:ln w="1905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3" name="Rectangle 16"/>
          <p:cNvSpPr>
            <a:spLocks noChangeArrowheads="1"/>
          </p:cNvSpPr>
          <p:nvPr/>
        </p:nvSpPr>
        <p:spPr bwMode="auto">
          <a:xfrm>
            <a:off x="431800" y="2057400"/>
            <a:ext cx="438150" cy="1981200"/>
          </a:xfrm>
          <a:prstGeom prst="rect">
            <a:avLst/>
          </a:prstGeom>
          <a:solidFill>
            <a:srgbClr val="777777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2"/>
                </a:solidFill>
                <a:latin typeface="Arial" charset="0"/>
                <a:ea typeface="Times New Roman" charset="0"/>
                <a:cs typeface="Times New Roman" charset="0"/>
              </a:rPr>
              <a:t>Client Applications</a:t>
            </a:r>
          </a:p>
        </p:txBody>
      </p:sp>
      <p:sp>
        <p:nvSpPr>
          <p:cNvPr id="20494" name="Rectangle 17"/>
          <p:cNvSpPr>
            <a:spLocks noChangeArrowheads="1"/>
          </p:cNvSpPr>
          <p:nvPr/>
        </p:nvSpPr>
        <p:spPr bwMode="auto">
          <a:xfrm>
            <a:off x="8293100" y="2057400"/>
            <a:ext cx="438150" cy="3581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2"/>
                </a:solidFill>
                <a:latin typeface="Arial" charset="0"/>
                <a:ea typeface="Times New Roman" charset="0"/>
                <a:cs typeface="Times New Roman" charset="0"/>
              </a:rPr>
              <a:t>External Applications</a:t>
            </a:r>
          </a:p>
        </p:txBody>
      </p:sp>
      <p:grpSp>
        <p:nvGrpSpPr>
          <p:cNvPr id="20495" name="Group 18"/>
          <p:cNvGrpSpPr>
            <a:grpSpLocks/>
          </p:cNvGrpSpPr>
          <p:nvPr/>
        </p:nvGrpSpPr>
        <p:grpSpPr bwMode="auto">
          <a:xfrm>
            <a:off x="7874000" y="3276600"/>
            <a:ext cx="419100" cy="990600"/>
            <a:chOff x="4968" y="1920"/>
            <a:chExt cx="264" cy="624"/>
          </a:xfrm>
        </p:grpSpPr>
        <p:sp>
          <p:nvSpPr>
            <p:cNvPr id="20497" name="Freeform 19"/>
            <p:cNvSpPr>
              <a:spLocks/>
            </p:cNvSpPr>
            <p:nvPr/>
          </p:nvSpPr>
          <p:spPr bwMode="auto">
            <a:xfrm>
              <a:off x="4968" y="1920"/>
              <a:ext cx="264" cy="48"/>
            </a:xfrm>
            <a:custGeom>
              <a:avLst/>
              <a:gdLst>
                <a:gd name="T0" fmla="*/ 0 w 456"/>
                <a:gd name="T1" fmla="*/ 0 h 1"/>
                <a:gd name="T2" fmla="*/ 1 w 45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6" h="1">
                  <a:moveTo>
                    <a:pt x="0" y="0"/>
                  </a:moveTo>
                  <a:lnTo>
                    <a:pt x="456" y="0"/>
                  </a:lnTo>
                </a:path>
              </a:pathLst>
            </a:custGeom>
            <a:solidFill>
              <a:srgbClr val="007C91"/>
            </a:solidFill>
            <a:ln w="1905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Freeform 20"/>
            <p:cNvSpPr>
              <a:spLocks/>
            </p:cNvSpPr>
            <p:nvPr/>
          </p:nvSpPr>
          <p:spPr bwMode="auto">
            <a:xfrm>
              <a:off x="4968" y="2208"/>
              <a:ext cx="264" cy="48"/>
            </a:xfrm>
            <a:custGeom>
              <a:avLst/>
              <a:gdLst>
                <a:gd name="T0" fmla="*/ 0 w 456"/>
                <a:gd name="T1" fmla="*/ 0 h 1"/>
                <a:gd name="T2" fmla="*/ 1 w 45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6" h="1">
                  <a:moveTo>
                    <a:pt x="0" y="0"/>
                  </a:moveTo>
                  <a:lnTo>
                    <a:pt x="456" y="0"/>
                  </a:lnTo>
                </a:path>
              </a:pathLst>
            </a:custGeom>
            <a:solidFill>
              <a:srgbClr val="007C91"/>
            </a:solidFill>
            <a:ln w="1905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Freeform 21"/>
            <p:cNvSpPr>
              <a:spLocks/>
            </p:cNvSpPr>
            <p:nvPr/>
          </p:nvSpPr>
          <p:spPr bwMode="auto">
            <a:xfrm>
              <a:off x="4968" y="2496"/>
              <a:ext cx="264" cy="48"/>
            </a:xfrm>
            <a:custGeom>
              <a:avLst/>
              <a:gdLst>
                <a:gd name="T0" fmla="*/ 0 w 456"/>
                <a:gd name="T1" fmla="*/ 0 h 1"/>
                <a:gd name="T2" fmla="*/ 1 w 45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6" h="1">
                  <a:moveTo>
                    <a:pt x="0" y="0"/>
                  </a:moveTo>
                  <a:lnTo>
                    <a:pt x="456" y="0"/>
                  </a:lnTo>
                </a:path>
              </a:pathLst>
            </a:custGeom>
            <a:solidFill>
              <a:srgbClr val="007C91"/>
            </a:solidFill>
            <a:ln w="1905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6" name="Rectangle 22"/>
          <p:cNvSpPr>
            <a:spLocks noChangeArrowheads="1"/>
          </p:cNvSpPr>
          <p:nvPr/>
        </p:nvSpPr>
        <p:spPr bwMode="auto">
          <a:xfrm>
            <a:off x="7531100" y="2057400"/>
            <a:ext cx="406400" cy="3352800"/>
          </a:xfrm>
          <a:prstGeom prst="rect">
            <a:avLst/>
          </a:prstGeom>
          <a:solidFill>
            <a:srgbClr val="777777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2"/>
                </a:solidFill>
                <a:latin typeface="Arial" charset="0"/>
                <a:ea typeface="Times New Roman" charset="0"/>
                <a:cs typeface="Times New Roman" charset="0"/>
              </a:rPr>
              <a:t>Outbound Adapters</a:t>
            </a:r>
          </a:p>
        </p:txBody>
      </p:sp>
    </p:spTree>
    <p:extLst>
      <p:ext uri="{BB962C8B-B14F-4D97-AF65-F5344CB8AC3E}">
        <p14:creationId xmlns:p14="http://schemas.microsoft.com/office/powerpoint/2010/main" val="70438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7848600" cy="1066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Ensemble </a:t>
            </a:r>
            <a:r>
              <a:rPr lang="zh-CN" altLang="en-US">
                <a:ea typeface="宋体" pitchFamily="2" charset="-122"/>
              </a:rPr>
              <a:t>开发</a:t>
            </a:r>
            <a:br>
              <a:rPr lang="en-US" altLang="zh-CN">
                <a:ea typeface="宋体" pitchFamily="2" charset="-122"/>
              </a:rPr>
            </a:br>
            <a:r>
              <a:rPr lang="zh-CN" altLang="en-US" sz="2800">
                <a:ea typeface="宋体" pitchFamily="2" charset="-122"/>
              </a:rPr>
              <a:t>业务服务</a:t>
            </a:r>
            <a:r>
              <a:rPr lang="en-US" altLang="zh-CN" sz="2800">
                <a:ea typeface="宋体" pitchFamily="2" charset="-122"/>
              </a:rPr>
              <a:t>(BS)</a:t>
            </a:r>
            <a:endParaRPr lang="en-US"/>
          </a:p>
        </p:txBody>
      </p:sp>
      <p:sp>
        <p:nvSpPr>
          <p:cNvPr id="113667" name="Rectangle 28"/>
          <p:cNvSpPr>
            <a:spLocks noChangeArrowheads="1"/>
          </p:cNvSpPr>
          <p:nvPr/>
        </p:nvSpPr>
        <p:spPr bwMode="auto">
          <a:xfrm>
            <a:off x="1666875" y="1371600"/>
            <a:ext cx="5867400" cy="4419600"/>
          </a:xfrm>
          <a:prstGeom prst="rect">
            <a:avLst/>
          </a:prstGeom>
          <a:solidFill>
            <a:srgbClr val="007C9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68" name="Rectangle 5"/>
          <p:cNvSpPr>
            <a:spLocks noChangeArrowheads="1"/>
          </p:cNvSpPr>
          <p:nvPr/>
        </p:nvSpPr>
        <p:spPr bwMode="auto">
          <a:xfrm>
            <a:off x="3657600" y="2743200"/>
            <a:ext cx="1676400" cy="1905000"/>
          </a:xfrm>
          <a:prstGeom prst="rect">
            <a:avLst/>
          </a:prstGeom>
          <a:solidFill>
            <a:srgbClr val="B2B2B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Business</a:t>
            </a:r>
          </a:p>
          <a:p>
            <a:r>
              <a:rPr lang="en-US">
                <a:solidFill>
                  <a:schemeClr val="bg2"/>
                </a:solidFill>
              </a:rPr>
              <a:t>Processes</a:t>
            </a:r>
          </a:p>
        </p:txBody>
      </p:sp>
      <p:sp>
        <p:nvSpPr>
          <p:cNvPr id="113669" name="Rectangle 6"/>
          <p:cNvSpPr>
            <a:spLocks noChangeArrowheads="1"/>
          </p:cNvSpPr>
          <p:nvPr/>
        </p:nvSpPr>
        <p:spPr bwMode="auto">
          <a:xfrm>
            <a:off x="5867400" y="2057400"/>
            <a:ext cx="1676400" cy="3352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Business</a:t>
            </a:r>
          </a:p>
          <a:p>
            <a:r>
              <a:rPr lang="en-US">
                <a:solidFill>
                  <a:schemeClr val="bg2"/>
                </a:solidFill>
              </a:rPr>
              <a:t>Operations</a:t>
            </a:r>
          </a:p>
        </p:txBody>
      </p:sp>
      <p:sp>
        <p:nvSpPr>
          <p:cNvPr id="113670" name="Rectangle 7"/>
          <p:cNvSpPr>
            <a:spLocks noChangeArrowheads="1"/>
          </p:cNvSpPr>
          <p:nvPr/>
        </p:nvSpPr>
        <p:spPr bwMode="auto">
          <a:xfrm>
            <a:off x="1657350" y="2057400"/>
            <a:ext cx="1390650" cy="1676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rgbClr val="FFFF66"/>
                </a:solidFill>
              </a:rPr>
              <a:t>Business</a:t>
            </a:r>
          </a:p>
          <a:p>
            <a:r>
              <a:rPr lang="en-US">
                <a:solidFill>
                  <a:srgbClr val="FFFF66"/>
                </a:solidFill>
              </a:rPr>
              <a:t>Services</a:t>
            </a:r>
          </a:p>
        </p:txBody>
      </p:sp>
      <p:sp>
        <p:nvSpPr>
          <p:cNvPr id="113671" name="Freeform 10"/>
          <p:cNvSpPr>
            <a:spLocks/>
          </p:cNvSpPr>
          <p:nvPr/>
        </p:nvSpPr>
        <p:spPr bwMode="auto">
          <a:xfrm>
            <a:off x="3048000" y="3048000"/>
            <a:ext cx="609600" cy="76200"/>
          </a:xfrm>
          <a:custGeom>
            <a:avLst/>
            <a:gdLst>
              <a:gd name="T0" fmla="*/ 0 w 456"/>
              <a:gd name="T1" fmla="*/ 0 h 1"/>
              <a:gd name="T2" fmla="*/ 2147483647 w 456"/>
              <a:gd name="T3" fmla="*/ 0 h 1"/>
              <a:gd name="T4" fmla="*/ 0 60000 65536"/>
              <a:gd name="T5" fmla="*/ 0 60000 65536"/>
              <a:gd name="T6" fmla="*/ 0 w 456"/>
              <a:gd name="T7" fmla="*/ 0 h 1"/>
              <a:gd name="T8" fmla="*/ 456 w 45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6" h="1">
                <a:moveTo>
                  <a:pt x="0" y="0"/>
                </a:moveTo>
                <a:lnTo>
                  <a:pt x="456" y="0"/>
                </a:lnTo>
              </a:path>
            </a:pathLst>
          </a:custGeom>
          <a:solidFill>
            <a:schemeClr val="bg2"/>
          </a:solidFill>
          <a:ln w="317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672" name="Freeform 11"/>
          <p:cNvSpPr>
            <a:spLocks/>
          </p:cNvSpPr>
          <p:nvPr/>
        </p:nvSpPr>
        <p:spPr bwMode="auto">
          <a:xfrm flipV="1">
            <a:off x="3048000" y="2286000"/>
            <a:ext cx="2819400" cy="76200"/>
          </a:xfrm>
          <a:custGeom>
            <a:avLst/>
            <a:gdLst>
              <a:gd name="T0" fmla="*/ 0 w 456"/>
              <a:gd name="T1" fmla="*/ 0 h 1"/>
              <a:gd name="T2" fmla="*/ 2147483647 w 456"/>
              <a:gd name="T3" fmla="*/ 0 h 1"/>
              <a:gd name="T4" fmla="*/ 0 60000 65536"/>
              <a:gd name="T5" fmla="*/ 0 60000 65536"/>
              <a:gd name="T6" fmla="*/ 0 w 456"/>
              <a:gd name="T7" fmla="*/ 0 h 1"/>
              <a:gd name="T8" fmla="*/ 456 w 45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6" h="1">
                <a:moveTo>
                  <a:pt x="0" y="0"/>
                </a:moveTo>
                <a:lnTo>
                  <a:pt x="456" y="0"/>
                </a:lnTo>
              </a:path>
            </a:pathLst>
          </a:custGeom>
          <a:solidFill>
            <a:schemeClr val="bg2"/>
          </a:solidFill>
          <a:ln w="317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673" name="Freeform 12"/>
          <p:cNvSpPr>
            <a:spLocks/>
          </p:cNvSpPr>
          <p:nvPr/>
        </p:nvSpPr>
        <p:spPr bwMode="auto">
          <a:xfrm flipV="1">
            <a:off x="5334000" y="3581400"/>
            <a:ext cx="533400" cy="76200"/>
          </a:xfrm>
          <a:custGeom>
            <a:avLst/>
            <a:gdLst>
              <a:gd name="T0" fmla="*/ 0 w 456"/>
              <a:gd name="T1" fmla="*/ 0 h 1"/>
              <a:gd name="T2" fmla="*/ 2147483647 w 456"/>
              <a:gd name="T3" fmla="*/ 0 h 1"/>
              <a:gd name="T4" fmla="*/ 0 60000 65536"/>
              <a:gd name="T5" fmla="*/ 0 60000 65536"/>
              <a:gd name="T6" fmla="*/ 0 w 456"/>
              <a:gd name="T7" fmla="*/ 0 h 1"/>
              <a:gd name="T8" fmla="*/ 456 w 45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6" h="1">
                <a:moveTo>
                  <a:pt x="0" y="0"/>
                </a:moveTo>
                <a:lnTo>
                  <a:pt x="456" y="0"/>
                </a:lnTo>
              </a:path>
            </a:pathLst>
          </a:custGeom>
          <a:solidFill>
            <a:schemeClr val="bg2"/>
          </a:solidFill>
          <a:ln w="317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674" name="Text Box 29"/>
          <p:cNvSpPr txBox="1">
            <a:spLocks noChangeArrowheads="1"/>
          </p:cNvSpPr>
          <p:nvPr/>
        </p:nvSpPr>
        <p:spPr bwMode="auto">
          <a:xfrm>
            <a:off x="3581400" y="53340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Ensemble</a:t>
            </a:r>
          </a:p>
        </p:txBody>
      </p:sp>
      <p:sp>
        <p:nvSpPr>
          <p:cNvPr id="113675" name="Rectangle 35"/>
          <p:cNvSpPr>
            <a:spLocks noChangeArrowheads="1"/>
          </p:cNvSpPr>
          <p:nvPr/>
        </p:nvSpPr>
        <p:spPr bwMode="auto">
          <a:xfrm>
            <a:off x="1270000" y="2057400"/>
            <a:ext cx="406400" cy="1676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eaVert" anchor="b">
            <a:spAutoFit/>
          </a:bodyPr>
          <a:lstStyle/>
          <a:p>
            <a:r>
              <a:rPr lang="en-US" sz="1400">
                <a:solidFill>
                  <a:schemeClr val="bg2"/>
                </a:solidFill>
              </a:rPr>
              <a:t>Inbound Adapters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838200" y="2438400"/>
            <a:ext cx="419100" cy="990600"/>
            <a:chOff x="4968" y="1920"/>
            <a:chExt cx="264" cy="624"/>
          </a:xfrm>
        </p:grpSpPr>
        <p:sp>
          <p:nvSpPr>
            <p:cNvPr id="113684" name="Freeform 37"/>
            <p:cNvSpPr>
              <a:spLocks/>
            </p:cNvSpPr>
            <p:nvPr/>
          </p:nvSpPr>
          <p:spPr bwMode="auto">
            <a:xfrm>
              <a:off x="4968" y="1920"/>
              <a:ext cx="264" cy="48"/>
            </a:xfrm>
            <a:custGeom>
              <a:avLst/>
              <a:gdLst>
                <a:gd name="T0" fmla="*/ 0 w 456"/>
                <a:gd name="T1" fmla="*/ 0 h 1"/>
                <a:gd name="T2" fmla="*/ 1 w 456"/>
                <a:gd name="T3" fmla="*/ 0 h 1"/>
                <a:gd name="T4" fmla="*/ 0 60000 65536"/>
                <a:gd name="T5" fmla="*/ 0 60000 65536"/>
                <a:gd name="T6" fmla="*/ 0 w 456"/>
                <a:gd name="T7" fmla="*/ 0 h 1"/>
                <a:gd name="T8" fmla="*/ 456 w 45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6" h="1">
                  <a:moveTo>
                    <a:pt x="0" y="0"/>
                  </a:moveTo>
                  <a:lnTo>
                    <a:pt x="456" y="0"/>
                  </a:lnTo>
                </a:path>
              </a:pathLst>
            </a:custGeom>
            <a:solidFill>
              <a:srgbClr val="007C91"/>
            </a:solidFill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85" name="Freeform 38"/>
            <p:cNvSpPr>
              <a:spLocks/>
            </p:cNvSpPr>
            <p:nvPr/>
          </p:nvSpPr>
          <p:spPr bwMode="auto">
            <a:xfrm>
              <a:off x="4968" y="2208"/>
              <a:ext cx="264" cy="48"/>
            </a:xfrm>
            <a:custGeom>
              <a:avLst/>
              <a:gdLst>
                <a:gd name="T0" fmla="*/ 0 w 456"/>
                <a:gd name="T1" fmla="*/ 0 h 1"/>
                <a:gd name="T2" fmla="*/ 1 w 456"/>
                <a:gd name="T3" fmla="*/ 0 h 1"/>
                <a:gd name="T4" fmla="*/ 0 60000 65536"/>
                <a:gd name="T5" fmla="*/ 0 60000 65536"/>
                <a:gd name="T6" fmla="*/ 0 w 456"/>
                <a:gd name="T7" fmla="*/ 0 h 1"/>
                <a:gd name="T8" fmla="*/ 456 w 45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6" h="1">
                  <a:moveTo>
                    <a:pt x="0" y="0"/>
                  </a:moveTo>
                  <a:lnTo>
                    <a:pt x="456" y="0"/>
                  </a:lnTo>
                </a:path>
              </a:pathLst>
            </a:custGeom>
            <a:solidFill>
              <a:srgbClr val="007C91"/>
            </a:solidFill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86" name="Freeform 39"/>
            <p:cNvSpPr>
              <a:spLocks/>
            </p:cNvSpPr>
            <p:nvPr/>
          </p:nvSpPr>
          <p:spPr bwMode="auto">
            <a:xfrm>
              <a:off x="4968" y="2496"/>
              <a:ext cx="264" cy="48"/>
            </a:xfrm>
            <a:custGeom>
              <a:avLst/>
              <a:gdLst>
                <a:gd name="T0" fmla="*/ 0 w 456"/>
                <a:gd name="T1" fmla="*/ 0 h 1"/>
                <a:gd name="T2" fmla="*/ 1 w 456"/>
                <a:gd name="T3" fmla="*/ 0 h 1"/>
                <a:gd name="T4" fmla="*/ 0 60000 65536"/>
                <a:gd name="T5" fmla="*/ 0 60000 65536"/>
                <a:gd name="T6" fmla="*/ 0 w 456"/>
                <a:gd name="T7" fmla="*/ 0 h 1"/>
                <a:gd name="T8" fmla="*/ 456 w 45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6" h="1">
                  <a:moveTo>
                    <a:pt x="0" y="0"/>
                  </a:moveTo>
                  <a:lnTo>
                    <a:pt x="456" y="0"/>
                  </a:lnTo>
                </a:path>
              </a:pathLst>
            </a:custGeom>
            <a:solidFill>
              <a:srgbClr val="007C91"/>
            </a:solidFill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77" name="Rectangle 40"/>
          <p:cNvSpPr>
            <a:spLocks noChangeArrowheads="1"/>
          </p:cNvSpPr>
          <p:nvPr/>
        </p:nvSpPr>
        <p:spPr bwMode="auto">
          <a:xfrm>
            <a:off x="431800" y="2057400"/>
            <a:ext cx="438150" cy="1981200"/>
          </a:xfrm>
          <a:prstGeom prst="rect">
            <a:avLst/>
          </a:prstGeom>
          <a:solidFill>
            <a:srgbClr val="777777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eaVert" anchor="b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Client Applications</a:t>
            </a:r>
          </a:p>
        </p:txBody>
      </p:sp>
      <p:sp>
        <p:nvSpPr>
          <p:cNvPr id="113678" name="Rectangle 43"/>
          <p:cNvSpPr>
            <a:spLocks noChangeArrowheads="1"/>
          </p:cNvSpPr>
          <p:nvPr/>
        </p:nvSpPr>
        <p:spPr bwMode="auto">
          <a:xfrm>
            <a:off x="8293100" y="2057400"/>
            <a:ext cx="438150" cy="3581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eaVert" anchor="b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External Applications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7874000" y="3276600"/>
            <a:ext cx="419100" cy="990600"/>
            <a:chOff x="4968" y="1920"/>
            <a:chExt cx="264" cy="624"/>
          </a:xfrm>
        </p:grpSpPr>
        <p:sp>
          <p:nvSpPr>
            <p:cNvPr id="113681" name="Freeform 45"/>
            <p:cNvSpPr>
              <a:spLocks/>
            </p:cNvSpPr>
            <p:nvPr/>
          </p:nvSpPr>
          <p:spPr bwMode="auto">
            <a:xfrm>
              <a:off x="4968" y="1920"/>
              <a:ext cx="264" cy="48"/>
            </a:xfrm>
            <a:custGeom>
              <a:avLst/>
              <a:gdLst>
                <a:gd name="T0" fmla="*/ 0 w 456"/>
                <a:gd name="T1" fmla="*/ 0 h 1"/>
                <a:gd name="T2" fmla="*/ 1 w 456"/>
                <a:gd name="T3" fmla="*/ 0 h 1"/>
                <a:gd name="T4" fmla="*/ 0 60000 65536"/>
                <a:gd name="T5" fmla="*/ 0 60000 65536"/>
                <a:gd name="T6" fmla="*/ 0 w 456"/>
                <a:gd name="T7" fmla="*/ 0 h 1"/>
                <a:gd name="T8" fmla="*/ 456 w 45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6" h="1">
                  <a:moveTo>
                    <a:pt x="0" y="0"/>
                  </a:moveTo>
                  <a:lnTo>
                    <a:pt x="456" y="0"/>
                  </a:lnTo>
                </a:path>
              </a:pathLst>
            </a:custGeom>
            <a:solidFill>
              <a:srgbClr val="007C91"/>
            </a:solidFill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82" name="Freeform 46"/>
            <p:cNvSpPr>
              <a:spLocks/>
            </p:cNvSpPr>
            <p:nvPr/>
          </p:nvSpPr>
          <p:spPr bwMode="auto">
            <a:xfrm>
              <a:off x="4968" y="2208"/>
              <a:ext cx="264" cy="48"/>
            </a:xfrm>
            <a:custGeom>
              <a:avLst/>
              <a:gdLst>
                <a:gd name="T0" fmla="*/ 0 w 456"/>
                <a:gd name="T1" fmla="*/ 0 h 1"/>
                <a:gd name="T2" fmla="*/ 1 w 456"/>
                <a:gd name="T3" fmla="*/ 0 h 1"/>
                <a:gd name="T4" fmla="*/ 0 60000 65536"/>
                <a:gd name="T5" fmla="*/ 0 60000 65536"/>
                <a:gd name="T6" fmla="*/ 0 w 456"/>
                <a:gd name="T7" fmla="*/ 0 h 1"/>
                <a:gd name="T8" fmla="*/ 456 w 45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6" h="1">
                  <a:moveTo>
                    <a:pt x="0" y="0"/>
                  </a:moveTo>
                  <a:lnTo>
                    <a:pt x="456" y="0"/>
                  </a:lnTo>
                </a:path>
              </a:pathLst>
            </a:custGeom>
            <a:solidFill>
              <a:srgbClr val="007C91"/>
            </a:solidFill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83" name="Freeform 47"/>
            <p:cNvSpPr>
              <a:spLocks/>
            </p:cNvSpPr>
            <p:nvPr/>
          </p:nvSpPr>
          <p:spPr bwMode="auto">
            <a:xfrm>
              <a:off x="4968" y="2496"/>
              <a:ext cx="264" cy="48"/>
            </a:xfrm>
            <a:custGeom>
              <a:avLst/>
              <a:gdLst>
                <a:gd name="T0" fmla="*/ 0 w 456"/>
                <a:gd name="T1" fmla="*/ 0 h 1"/>
                <a:gd name="T2" fmla="*/ 1 w 456"/>
                <a:gd name="T3" fmla="*/ 0 h 1"/>
                <a:gd name="T4" fmla="*/ 0 60000 65536"/>
                <a:gd name="T5" fmla="*/ 0 60000 65536"/>
                <a:gd name="T6" fmla="*/ 0 w 456"/>
                <a:gd name="T7" fmla="*/ 0 h 1"/>
                <a:gd name="T8" fmla="*/ 456 w 45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6" h="1">
                  <a:moveTo>
                    <a:pt x="0" y="0"/>
                  </a:moveTo>
                  <a:lnTo>
                    <a:pt x="456" y="0"/>
                  </a:lnTo>
                </a:path>
              </a:pathLst>
            </a:custGeom>
            <a:solidFill>
              <a:srgbClr val="007C91"/>
            </a:solidFill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80" name="Rectangle 42"/>
          <p:cNvSpPr>
            <a:spLocks noChangeArrowheads="1"/>
          </p:cNvSpPr>
          <p:nvPr/>
        </p:nvSpPr>
        <p:spPr bwMode="auto">
          <a:xfrm>
            <a:off x="7531100" y="2057400"/>
            <a:ext cx="406400" cy="3352800"/>
          </a:xfrm>
          <a:prstGeom prst="rect">
            <a:avLst/>
          </a:prstGeom>
          <a:solidFill>
            <a:srgbClr val="777777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eaVert" anchor="b">
            <a:spAutoFit/>
          </a:bodyPr>
          <a:lstStyle/>
          <a:p>
            <a:r>
              <a:rPr lang="en-US" sz="1400">
                <a:solidFill>
                  <a:schemeClr val="bg2"/>
                </a:solidFill>
              </a:rPr>
              <a:t>Outbound Adapters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Ensemble SOAP Web Services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524000"/>
            <a:ext cx="8153400" cy="5712333"/>
          </a:xfrm>
        </p:spPr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Business Services.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继承于</a:t>
            </a:r>
            <a:r>
              <a:rPr lang="en-US" altLang="en-US" dirty="0" err="1">
                <a:latin typeface="SimSun" charset="0"/>
                <a:ea typeface="SimSun" charset="0"/>
                <a:cs typeface="SimSun" charset="0"/>
              </a:rPr>
              <a:t>EnsLib.SOAP.Service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.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提供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web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方法可被外部系统访问调用。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接收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SOAP request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消息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返回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SOAP response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消息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提供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 </a:t>
            </a:r>
            <a:r>
              <a:rPr lang="en-US" altLang="en-US" dirty="0" err="1">
                <a:latin typeface="SimSun" charset="0"/>
                <a:ea typeface="SimSun" charset="0"/>
                <a:cs typeface="SimSun" charset="0"/>
              </a:rPr>
              <a:t>OnProcessInput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().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在</a:t>
            </a:r>
            <a:r>
              <a:rPr lang="en-US" altLang="zh-CN" dirty="0">
                <a:latin typeface="SimSun" charset="0"/>
                <a:ea typeface="SimSun" charset="0"/>
                <a:cs typeface="SimSun" charset="0"/>
              </a:rPr>
              <a:t>Production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内部发送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request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消息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在</a:t>
            </a:r>
            <a:r>
              <a:rPr lang="en-US" altLang="zh-CN" dirty="0">
                <a:latin typeface="SimSun" charset="0"/>
                <a:ea typeface="SimSun" charset="0"/>
                <a:cs typeface="SimSun" charset="0"/>
              </a:rPr>
              <a:t>Production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内部接收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response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消息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内置</a:t>
            </a:r>
            <a:r>
              <a:rPr lang="en-US" altLang="zh-CN" dirty="0">
                <a:latin typeface="SimSun" charset="0"/>
                <a:ea typeface="SimSun" charset="0"/>
                <a:cs typeface="SimSun" charset="0"/>
              </a:rPr>
              <a:t>HL7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Business </a:t>
            </a:r>
            <a:r>
              <a:rPr lang="en-US" altLang="zh-CN" dirty="0">
                <a:latin typeface="SimSun" charset="0"/>
                <a:ea typeface="SimSun" charset="0"/>
                <a:cs typeface="SimSun" charset="0"/>
              </a:rPr>
              <a:t>Service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类，以及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pass-through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或者用户自定义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  <a:p>
            <a:pPr marL="914400" lvl="2" indent="0" eaLnBrk="1" hangingPunct="1">
              <a:buFont typeface="Wingdings" pitchFamily="2" charset="2"/>
              <a:buNone/>
              <a:defRPr/>
            </a:pP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44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689100" y="1371600"/>
            <a:ext cx="6540500" cy="4876800"/>
          </a:xfrm>
          <a:prstGeom prst="rect">
            <a:avLst/>
          </a:prstGeom>
          <a:solidFill>
            <a:srgbClr val="007C9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146300" y="2057400"/>
            <a:ext cx="4102100" cy="381000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667000" y="16002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00000"/>
                </a:solidFill>
              </a:rPr>
              <a:t>Business Service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895600" y="3702050"/>
            <a:ext cx="1968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chemeClr val="bg2"/>
                </a:solidFill>
              </a:rPr>
              <a:t>ProcessInput()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505200" y="4648200"/>
            <a:ext cx="2362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chemeClr val="bg2"/>
                </a:solidFill>
              </a:rPr>
              <a:t>OnProcessInput()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4191000" y="4038600"/>
            <a:ext cx="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400300" y="2743200"/>
            <a:ext cx="38862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chemeClr val="bg2"/>
                </a:solidFill>
              </a:rPr>
              <a:t>MyWebMethod() [WebMethod]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>
            <a:off x="3581400" y="3048000"/>
            <a:ext cx="0" cy="762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5791200" y="4648200"/>
            <a:ext cx="2057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791200" y="4286250"/>
            <a:ext cx="2362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C00000"/>
                </a:solidFill>
              </a:rPr>
              <a:t>Ensemble Request</a:t>
            </a: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H="1" flipV="1">
            <a:off x="5791200" y="5181600"/>
            <a:ext cx="1981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5791200" y="483235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C00000"/>
                </a:solidFill>
              </a:rPr>
              <a:t>Ensemble Response</a:t>
            </a: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381000" y="2667000"/>
            <a:ext cx="1905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228600" y="2330450"/>
            <a:ext cx="198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C00000"/>
                </a:solidFill>
              </a:rPr>
              <a:t>SOAP Request</a:t>
            </a: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 flipV="1">
            <a:off x="304800" y="3200400"/>
            <a:ext cx="1981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228600" y="2838450"/>
            <a:ext cx="259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C00000"/>
                </a:solidFill>
              </a:rPr>
              <a:t>SOAP Response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2400300" y="2438400"/>
            <a:ext cx="3657600" cy="914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3276600" y="4419600"/>
            <a:ext cx="2514600" cy="914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Ensemble SOAP Web Services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2336800" y="2057400"/>
            <a:ext cx="3949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chemeClr val="bg2"/>
                </a:solidFill>
              </a:rPr>
              <a:t>Extends EnsLib.SOAP.Service</a:t>
            </a:r>
          </a:p>
        </p:txBody>
      </p:sp>
    </p:spTree>
    <p:extLst>
      <p:ext uri="{BB962C8B-B14F-4D97-AF65-F5344CB8AC3E}">
        <p14:creationId xmlns:p14="http://schemas.microsoft.com/office/powerpoint/2010/main" val="263784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创建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Web Service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295400"/>
            <a:ext cx="8331200" cy="1832809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在</a:t>
            </a:r>
            <a:r>
              <a:rPr lang="en-US" altLang="en-US" sz="2400" dirty="0">
                <a:latin typeface="SimSun" charset="0"/>
                <a:ea typeface="SimSun" charset="0"/>
                <a:cs typeface="SimSun" charset="0"/>
              </a:rPr>
              <a:t>Studio</a:t>
            </a: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中</a:t>
            </a:r>
            <a:endParaRPr lang="en-US" altLang="en-US" sz="2400" dirty="0">
              <a:latin typeface="SimSun" charset="0"/>
              <a:ea typeface="SimSun" charset="0"/>
              <a:cs typeface="SimSun" charset="0"/>
            </a:endParaRPr>
          </a:p>
          <a:p>
            <a:pPr lvl="1" eaLnBrk="1" hangingPunct="1"/>
            <a:r>
              <a:rPr lang="zh-CN" altLang="en-US" sz="2000" dirty="0">
                <a:latin typeface="SimSun" charset="0"/>
                <a:ea typeface="SimSun" charset="0"/>
                <a:cs typeface="SimSun" charset="0"/>
              </a:rPr>
              <a:t>使用</a:t>
            </a:r>
            <a:r>
              <a:rPr lang="en-US" altLang="en-US" sz="2000" dirty="0" err="1">
                <a:latin typeface="SimSun" charset="0"/>
                <a:ea typeface="SimSun" charset="0"/>
                <a:cs typeface="SimSun" charset="0"/>
              </a:rPr>
              <a:t>Caché</a:t>
            </a:r>
            <a:r>
              <a:rPr lang="en-US" altLang="en-US" sz="2000" dirty="0">
                <a:latin typeface="SimSun" charset="0"/>
                <a:ea typeface="SimSun" charset="0"/>
                <a:cs typeface="SimSun" charset="0"/>
              </a:rPr>
              <a:t> Web Service wizard.</a:t>
            </a:r>
          </a:p>
          <a:p>
            <a:pPr lvl="2" eaLnBrk="1" hangingPunct="1"/>
            <a:r>
              <a:rPr lang="zh-CN" altLang="en-US" sz="1800" dirty="0">
                <a:latin typeface="SimSun" charset="0"/>
                <a:ea typeface="SimSun" charset="0"/>
                <a:cs typeface="SimSun" charset="0"/>
              </a:rPr>
              <a:t>集成于</a:t>
            </a:r>
            <a:r>
              <a:rPr lang="en-US" altLang="en-US" sz="1800" dirty="0" err="1">
                <a:latin typeface="SimSun" charset="0"/>
                <a:ea typeface="SimSun" charset="0"/>
                <a:cs typeface="SimSun" charset="0"/>
              </a:rPr>
              <a:t>EnsLib.SOAP.Service</a:t>
            </a:r>
            <a:r>
              <a:rPr lang="zh-CN" altLang="en-US" sz="1800" dirty="0">
                <a:latin typeface="SimSun" charset="0"/>
                <a:ea typeface="SimSun" charset="0"/>
                <a:cs typeface="SimSun" charset="0"/>
              </a:rPr>
              <a:t>替换原有的</a:t>
            </a:r>
            <a:r>
              <a:rPr lang="en-US" altLang="en-US" sz="1800" dirty="0">
                <a:latin typeface="SimSun" charset="0"/>
                <a:ea typeface="SimSun" charset="0"/>
                <a:cs typeface="SimSun" charset="0"/>
              </a:rPr>
              <a:t> %</a:t>
            </a:r>
            <a:r>
              <a:rPr lang="en-US" altLang="en-US" sz="1800" dirty="0" err="1">
                <a:latin typeface="SimSun" charset="0"/>
                <a:ea typeface="SimSun" charset="0"/>
                <a:cs typeface="SimSun" charset="0"/>
              </a:rPr>
              <a:t>SOAP.WebSerivce</a:t>
            </a:r>
            <a:r>
              <a:rPr lang="en-US" altLang="en-US" sz="1800" dirty="0">
                <a:latin typeface="SimSun" charset="0"/>
                <a:ea typeface="SimSun" charset="0"/>
                <a:cs typeface="SimSun" charset="0"/>
              </a:rPr>
              <a:t>.</a:t>
            </a:r>
          </a:p>
          <a:p>
            <a:pPr lvl="1" eaLnBrk="1" hangingPunct="1"/>
            <a:r>
              <a:rPr lang="zh-CN" altLang="en-US" sz="2000" dirty="0">
                <a:latin typeface="SimSun" charset="0"/>
                <a:ea typeface="SimSun" charset="0"/>
                <a:cs typeface="SimSun" charset="0"/>
              </a:rPr>
              <a:t>使用</a:t>
            </a:r>
            <a:r>
              <a:rPr lang="en-US" altLang="en-US" sz="2000" dirty="0" err="1">
                <a:latin typeface="SimSun" charset="0"/>
                <a:ea typeface="SimSun" charset="0"/>
                <a:cs typeface="SimSun" charset="0"/>
              </a:rPr>
              <a:t>Caché</a:t>
            </a:r>
            <a:r>
              <a:rPr lang="en-US" altLang="en-US" sz="2000" dirty="0">
                <a:latin typeface="SimSun" charset="0"/>
                <a:ea typeface="SimSun" charset="0"/>
                <a:cs typeface="SimSun" charset="0"/>
              </a:rPr>
              <a:t> Class Definition wizard.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>
                <a:latin typeface="SimSun" charset="0"/>
                <a:ea typeface="SimSun" charset="0"/>
                <a:cs typeface="SimSun" charset="0"/>
              </a:rPr>
              <a:t>继承于</a:t>
            </a:r>
            <a:r>
              <a:rPr lang="en-US" altLang="en-US" sz="1800" dirty="0" err="1">
                <a:latin typeface="SimSun" charset="0"/>
                <a:ea typeface="SimSun" charset="0"/>
                <a:cs typeface="SimSun" charset="0"/>
              </a:rPr>
              <a:t>EnsLib.SOAP.Service</a:t>
            </a:r>
            <a:endParaRPr lang="en-US" altLang="en-US" sz="1800" dirty="0">
              <a:latin typeface="SimSun" charset="0"/>
              <a:ea typeface="SimSun" charset="0"/>
              <a:cs typeface="SimSun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429000"/>
            <a:ext cx="8048625" cy="25574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914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Web Service 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实现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295400"/>
            <a:ext cx="8331200" cy="45520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实现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web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方法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标识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[</a:t>
            </a:r>
            <a:r>
              <a:rPr lang="en-US" altLang="en-US" dirty="0" err="1">
                <a:latin typeface="SimSun" charset="0"/>
                <a:ea typeface="SimSun" charset="0"/>
                <a:cs typeface="SimSun" charset="0"/>
              </a:rPr>
              <a:t>WebMethod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].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接收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SOAP request.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引用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 </a:t>
            </a:r>
            <a:r>
              <a:rPr lang="en-US" altLang="en-US" dirty="0" err="1">
                <a:latin typeface="SimSun" charset="0"/>
                <a:ea typeface="SimSun" charset="0"/>
                <a:cs typeface="SimSun" charset="0"/>
              </a:rPr>
              <a:t>ProcessInput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().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返回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 SOAP response.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实现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 </a:t>
            </a:r>
            <a:r>
              <a:rPr lang="en-US" altLang="en-US" dirty="0" err="1">
                <a:latin typeface="SimSun" charset="0"/>
                <a:ea typeface="SimSun" charset="0"/>
                <a:cs typeface="SimSun" charset="0"/>
              </a:rPr>
              <a:t>OnProcessInput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().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从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web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方法接收数据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创建和发送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Ensemble message.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把返回的值返回给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web method.</a:t>
            </a:r>
          </a:p>
        </p:txBody>
      </p:sp>
    </p:spTree>
    <p:extLst>
      <p:ext uri="{BB962C8B-B14F-4D97-AF65-F5344CB8AC3E}">
        <p14:creationId xmlns:p14="http://schemas.microsoft.com/office/powerpoint/2010/main" val="1993641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Web Service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实现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524000"/>
            <a:ext cx="8153400" cy="480131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Parameters.</a:t>
            </a:r>
          </a:p>
          <a:p>
            <a:pPr lvl="1" eaLnBrk="1" hangingPunct="1"/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ADAPTER:</a:t>
            </a:r>
          </a:p>
          <a:p>
            <a:pPr lvl="2" eaLnBrk="1" hangingPunct="1"/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设置为</a:t>
            </a:r>
            <a:r>
              <a:rPr lang="en-US" altLang="zh-CN" dirty="0">
                <a:latin typeface="SimSun" charset="0"/>
                <a:ea typeface="SimSun" charset="0"/>
                <a:cs typeface="SimSun" charset="0"/>
              </a:rPr>
              <a:t>””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将可以使用通用的调用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web server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方法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  <a:p>
            <a:pPr lvl="2" eaLnBrk="1" hangingPunct="1"/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设置为</a:t>
            </a:r>
            <a:r>
              <a:rPr lang="en-US" altLang="zh-CN" dirty="0">
                <a:latin typeface="SimSun" charset="0"/>
                <a:ea typeface="SimSun" charset="0"/>
                <a:cs typeface="SimSun" charset="0"/>
              </a:rPr>
              <a:t>n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默认值</a:t>
            </a:r>
            <a:r>
              <a:rPr lang="en-US" altLang="en-US" dirty="0" err="1">
                <a:latin typeface="SimSun" charset="0"/>
                <a:ea typeface="SimSun" charset="0"/>
                <a:cs typeface="SimSun" charset="0"/>
              </a:rPr>
              <a:t>EnsLib.SOAP.InboundAdapter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，可以通过客户自定义端口号调用。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  <a:p>
            <a:pPr lvl="1" eaLnBrk="1" hangingPunct="1"/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NAMESPACE:</a:t>
            </a:r>
          </a:p>
          <a:p>
            <a:pPr lvl="2" eaLnBrk="1" hangingPunct="1"/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XML namespace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不是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 Ensemble namespace.</a:t>
            </a:r>
          </a:p>
          <a:p>
            <a:pPr lvl="1" eaLnBrk="1" hangingPunct="1"/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SERVICENAME:</a:t>
            </a:r>
          </a:p>
          <a:p>
            <a:pPr lvl="2" eaLnBrk="1" hangingPunct="1"/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web service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的名字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  <a:p>
            <a:pPr eaLnBrk="1" hangingPunct="1"/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1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Error 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处理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524000"/>
            <a:ext cx="8153400" cy="427501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在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web method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中通过</a:t>
            </a:r>
            <a:r>
              <a:rPr lang="en-US" altLang="en-US" dirty="0" err="1">
                <a:latin typeface="SimSun" charset="0"/>
                <a:ea typeface="SimSun" charset="0"/>
                <a:cs typeface="SimSun" charset="0"/>
              </a:rPr>
              <a:t>ProcessInput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()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返回的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status code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。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  <a:p>
            <a:pPr eaLnBrk="1" hangingPunct="1"/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使用下面的方法产生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SOAP Fault messages:</a:t>
            </a:r>
          </a:p>
          <a:p>
            <a:pPr lvl="1" eaLnBrk="1" hangingPunct="1"/>
            <a:r>
              <a:rPr lang="en-US" altLang="en-US" dirty="0" err="1">
                <a:latin typeface="SimSun" charset="0"/>
                <a:ea typeface="SimSun" charset="0"/>
                <a:cs typeface="SimSun" charset="0"/>
              </a:rPr>
              <a:t>ReturnMethodStatusFault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(</a:t>
            </a:r>
            <a:r>
              <a:rPr lang="en-US" altLang="en-US" dirty="0" err="1">
                <a:latin typeface="SimSun" charset="0"/>
                <a:ea typeface="SimSun" charset="0"/>
                <a:cs typeface="SimSun" charset="0"/>
              </a:rPr>
              <a:t>pStatus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 As %Status)</a:t>
            </a:r>
          </a:p>
          <a:p>
            <a:pPr lvl="2" eaLnBrk="1" hangingPunct="1"/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使用通用的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error code.</a:t>
            </a:r>
          </a:p>
          <a:p>
            <a:pPr lvl="1" eaLnBrk="1" hangingPunct="1"/>
            <a:r>
              <a:rPr lang="en-US" altLang="en-US" dirty="0" err="1">
                <a:latin typeface="SimSun" charset="0"/>
                <a:ea typeface="SimSun" charset="0"/>
                <a:cs typeface="SimSun" charset="0"/>
              </a:rPr>
              <a:t>ReturnStatusFault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(</a:t>
            </a:r>
            <a:r>
              <a:rPr lang="en-US" altLang="en-US" dirty="0" err="1">
                <a:latin typeface="SimSun" charset="0"/>
                <a:ea typeface="SimSun" charset="0"/>
                <a:cs typeface="SimSun" charset="0"/>
              </a:rPr>
              <a:t>pCode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 As %String, </a:t>
            </a:r>
            <a:r>
              <a:rPr lang="en-US" altLang="en-US" dirty="0" err="1">
                <a:latin typeface="SimSun" charset="0"/>
                <a:ea typeface="SimSun" charset="0"/>
                <a:cs typeface="SimSun" charset="0"/>
              </a:rPr>
              <a:t>pStatus</a:t>
            </a:r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 as %Status)</a:t>
            </a:r>
          </a:p>
          <a:p>
            <a:pPr lvl="2" eaLnBrk="1" hangingPunct="1"/>
            <a:r>
              <a:rPr lang="en-US" altLang="en-US" dirty="0" err="1">
                <a:latin typeface="SimSun" charset="0"/>
                <a:ea typeface="SimSun" charset="0"/>
                <a:cs typeface="SimSun" charset="0"/>
              </a:rPr>
              <a:t>pCode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可以是用户自定义错误代码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5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484438"/>
            <a:ext cx="8729663" cy="23891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SimSun" charset="0"/>
                <a:ea typeface="SimSun" charset="0"/>
                <a:cs typeface="SimSun" charset="0"/>
              </a:rPr>
              <a:t>Business Service </a:t>
            </a:r>
            <a:r>
              <a:rPr lang="zh-CN" altLang="en-US" dirty="0">
                <a:latin typeface="SimSun" charset="0"/>
                <a:ea typeface="SimSun" charset="0"/>
                <a:cs typeface="SimSun" charset="0"/>
              </a:rPr>
              <a:t>类</a:t>
            </a:r>
            <a:endParaRPr lang="en-US" altLang="en-US" dirty="0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30724" name="Line 7"/>
          <p:cNvSpPr>
            <a:spLocks noChangeShapeType="1"/>
          </p:cNvSpPr>
          <p:nvPr/>
        </p:nvSpPr>
        <p:spPr bwMode="auto">
          <a:xfrm flipV="1">
            <a:off x="889000" y="2209800"/>
            <a:ext cx="844550" cy="846138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30725" name="Line 9"/>
          <p:cNvSpPr>
            <a:spLocks noChangeShapeType="1"/>
          </p:cNvSpPr>
          <p:nvPr/>
        </p:nvSpPr>
        <p:spPr bwMode="auto">
          <a:xfrm flipV="1">
            <a:off x="914400" y="3581400"/>
            <a:ext cx="152400" cy="2128838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30726" name="Text Box 10"/>
          <p:cNvSpPr txBox="1">
            <a:spLocks noChangeArrowheads="1"/>
          </p:cNvSpPr>
          <p:nvPr/>
        </p:nvSpPr>
        <p:spPr bwMode="auto">
          <a:xfrm>
            <a:off x="3962400" y="5638800"/>
            <a:ext cx="34290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OnProcessInput().</a:t>
            </a:r>
          </a:p>
        </p:txBody>
      </p:sp>
      <p:sp>
        <p:nvSpPr>
          <p:cNvPr id="30727" name="Line 11"/>
          <p:cNvSpPr>
            <a:spLocks noChangeShapeType="1"/>
          </p:cNvSpPr>
          <p:nvPr/>
        </p:nvSpPr>
        <p:spPr bwMode="auto">
          <a:xfrm>
            <a:off x="1447800" y="4114800"/>
            <a:ext cx="2743200" cy="1519238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30728" name="Text Box 6"/>
          <p:cNvSpPr txBox="1">
            <a:spLocks noChangeArrowheads="1"/>
          </p:cNvSpPr>
          <p:nvPr/>
        </p:nvSpPr>
        <p:spPr bwMode="auto">
          <a:xfrm>
            <a:off x="723900" y="1752600"/>
            <a:ext cx="2324100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Parameters.</a:t>
            </a:r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>
            <a:off x="533400" y="5481638"/>
            <a:ext cx="2819400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Web method.</a:t>
            </a:r>
          </a:p>
        </p:txBody>
      </p:sp>
    </p:spTree>
    <p:extLst>
      <p:ext uri="{BB962C8B-B14F-4D97-AF65-F5344CB8AC3E}">
        <p14:creationId xmlns:p14="http://schemas.microsoft.com/office/powerpoint/2010/main" val="402017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配置</a:t>
            </a:r>
            <a:endParaRPr lang="en-US" altLang="en-US" dirty="0"/>
          </a:p>
        </p:txBody>
      </p:sp>
      <p:graphicFrame>
        <p:nvGraphicFramePr>
          <p:cNvPr id="405637" name="Group 13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6185604"/>
              </p:ext>
            </p:extLst>
          </p:nvPr>
        </p:nvGraphicFramePr>
        <p:xfrm>
          <a:off x="127000" y="1881188"/>
          <a:ext cx="8890000" cy="429740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9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Verdana" pitchFamily="34" charset="0"/>
                        </a:rPr>
                        <a:t>Setting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C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Verdana" pitchFamily="34" charset="0"/>
                        </a:rPr>
                        <a:t>Request through 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Verdana" pitchFamily="34" charset="0"/>
                        </a:rPr>
                        <a:t>Web Server (typical)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C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Verdana" pitchFamily="34" charset="0"/>
                        </a:rPr>
                        <a:t>Request through Custom Port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Must be class name.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Customizable.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Pool Size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&gt;0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Enable Standard Requests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True to allow requests through web server. 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False (default).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Port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Does not apply.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Port to listen for SOAP requests.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Adapter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Does not apply.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EnsLib.SOAP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.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InboundAdapter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.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SSL Config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Name of existing SMP SSL/TLS system configuration.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780" name="Rectangle 134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295400"/>
            <a:ext cx="6654800" cy="443198"/>
          </a:xfrm>
          <a:noFill/>
        </p:spPr>
        <p:txBody>
          <a:bodyPr/>
          <a:lstStyle/>
          <a:p>
            <a:pPr eaLnBrk="1" hangingPunct="1"/>
            <a:r>
              <a:rPr lang="zh-CN" altLang="en-US" sz="2400" dirty="0"/>
              <a:t>添加到</a:t>
            </a:r>
            <a:r>
              <a:rPr lang="en-US" altLang="en-US" sz="2400" dirty="0"/>
              <a:t>Production</a:t>
            </a:r>
            <a:r>
              <a:rPr lang="zh-CN" altLang="en-US" sz="2400" dirty="0"/>
              <a:t>中并配置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5794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Request Through Web Server</a:t>
            </a:r>
          </a:p>
        </p:txBody>
      </p:sp>
      <p:sp>
        <p:nvSpPr>
          <p:cNvPr id="327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EnsLib.SOAP.InboundAdapter associated with web service:</a:t>
            </a:r>
          </a:p>
          <a:p>
            <a:pPr lvl="1"/>
            <a:r>
              <a:rPr lang="en-US" altLang="en-US"/>
              <a:t>Make Pool Size = 0.</a:t>
            </a:r>
          </a:p>
          <a:p>
            <a:pPr lvl="2"/>
            <a:r>
              <a:rPr lang="en-US" altLang="en-US"/>
              <a:t>Will not listen on SOAP port.</a:t>
            </a:r>
          </a:p>
          <a:p>
            <a:pPr lvl="2"/>
            <a:r>
              <a:rPr lang="en-US" altLang="en-US"/>
              <a:t>Cannot accept requests through SOAP port.</a:t>
            </a:r>
          </a:p>
          <a:p>
            <a:pPr lvl="1"/>
            <a:r>
              <a:rPr lang="en-US" altLang="en-US"/>
              <a:t>If Pool Size &gt; 0:</a:t>
            </a:r>
          </a:p>
          <a:p>
            <a:pPr lvl="2"/>
            <a:r>
              <a:rPr lang="en-US" altLang="en-US"/>
              <a:t>Can accept requests through SOAP port as well.</a:t>
            </a:r>
          </a:p>
          <a:p>
            <a:pPr lvl="2"/>
            <a:r>
              <a:rPr lang="en-US" altLang="en-US"/>
              <a:t>Adapter port must be unique to Business Service.</a:t>
            </a:r>
          </a:p>
          <a:p>
            <a:pPr lvl="2"/>
            <a:r>
              <a:rPr lang="en-US" altLang="en-US"/>
              <a:t>Gives error if port being used by another Business Service in Production since listens on adapter port.</a:t>
            </a:r>
          </a:p>
        </p:txBody>
      </p:sp>
    </p:spTree>
    <p:extLst>
      <p:ext uri="{BB962C8B-B14F-4D97-AF65-F5344CB8AC3E}">
        <p14:creationId xmlns:p14="http://schemas.microsoft.com/office/powerpoint/2010/main" val="1173507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1"/>
          <p:cNvSpPr>
            <a:spLocks noGrp="1"/>
          </p:cNvSpPr>
          <p:nvPr>
            <p:ph idx="1"/>
          </p:nvPr>
        </p:nvSpPr>
        <p:spPr>
          <a:xfrm>
            <a:off x="520700" y="1066800"/>
            <a:ext cx="8153400" cy="2080570"/>
          </a:xfrm>
        </p:spPr>
        <p:txBody>
          <a:bodyPr/>
          <a:lstStyle/>
          <a:p>
            <a:r>
              <a:rPr lang="zh-CN" altLang="en-US" sz="2400" dirty="0"/>
              <a:t>打开测试界面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zh-CN" sz="2000" dirty="0"/>
              <a:t>URL</a:t>
            </a:r>
            <a:r>
              <a:rPr lang="zh-CN" altLang="en-US" sz="2000" dirty="0"/>
              <a:t>：</a:t>
            </a:r>
          </a:p>
          <a:p>
            <a:pPr lvl="2"/>
            <a:r>
              <a:rPr lang="en-US" altLang="zh-CN" sz="1600" dirty="0"/>
              <a:t>http://localhost:57777/csp/namespace/</a:t>
            </a:r>
            <a:r>
              <a:rPr lang="zh-CN" altLang="en-US" sz="1600" dirty="0"/>
              <a:t>（</a:t>
            </a:r>
            <a:r>
              <a:rPr lang="en-US" altLang="zh-CN" sz="1600" dirty="0"/>
              <a:t>class name of the web service</a:t>
            </a:r>
            <a:r>
              <a:rPr lang="zh-CN" altLang="en-US" sz="1600" dirty="0"/>
              <a:t>）</a:t>
            </a:r>
            <a:r>
              <a:rPr lang="en-US" altLang="zh-CN" sz="1600" dirty="0"/>
              <a:t>.</a:t>
            </a:r>
            <a:r>
              <a:rPr lang="en-US" altLang="zh-CN" sz="1600" dirty="0" err="1"/>
              <a:t>cls</a:t>
            </a:r>
            <a:endParaRPr lang="zh-CN" altLang="en-US" sz="1600" dirty="0"/>
          </a:p>
          <a:p>
            <a:pPr lvl="1"/>
            <a:r>
              <a:rPr lang="zh-CN" altLang="en-US" sz="2000" dirty="0"/>
              <a:t>允许测试：</a:t>
            </a:r>
            <a:r>
              <a:rPr lang="en-US" altLang="zh-CN" sz="2000" dirty="0"/>
              <a:t> </a:t>
            </a:r>
            <a:endParaRPr lang="zh-CN" altLang="en-US" sz="2000" dirty="0"/>
          </a:p>
          <a:p>
            <a:pPr lvl="2"/>
            <a:r>
              <a:rPr lang="en-US" altLang="zh-CN" sz="1600" dirty="0"/>
              <a:t>%SYS&gt;s ^SYS("Security","CSP","</a:t>
            </a:r>
            <a:r>
              <a:rPr lang="en-US" altLang="zh-CN" sz="1600" dirty="0" err="1"/>
              <a:t>AllowClass</a:t>
            </a:r>
            <a:r>
              <a:rPr lang="en-US" altLang="zh-CN" sz="1600" dirty="0"/>
              <a:t>","/</a:t>
            </a:r>
            <a:r>
              <a:rPr lang="en-US" altLang="zh-CN" sz="1600" dirty="0" err="1"/>
              <a:t>csp</a:t>
            </a:r>
            <a:r>
              <a:rPr lang="en-US" altLang="zh-CN" sz="1600" dirty="0"/>
              <a:t>/</a:t>
            </a:r>
            <a:r>
              <a:rPr lang="en-US" altLang="zh-CN" sz="1600" dirty="0" err="1"/>
              <a:t>huangshiens</a:t>
            </a:r>
            <a:r>
              <a:rPr lang="en-US" altLang="zh-CN" sz="1600" dirty="0"/>
              <a:t>/","%</a:t>
            </a:r>
            <a:r>
              <a:rPr lang="en-US" altLang="zh-CN" sz="1600" dirty="0" err="1"/>
              <a:t>SOAP.WebServiceInvoke</a:t>
            </a:r>
            <a:r>
              <a:rPr lang="en-US" altLang="zh-CN" sz="1600" dirty="0"/>
              <a:t>")=1</a:t>
            </a:r>
            <a:endParaRPr lang="en-US" altLang="en-US" sz="1600" dirty="0"/>
          </a:p>
        </p:txBody>
      </p:sp>
      <p:pic>
        <p:nvPicPr>
          <p:cNvPr id="3379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124200"/>
            <a:ext cx="7372350" cy="32591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Page and WSDL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7086600" y="3352800"/>
            <a:ext cx="1828800" cy="83099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</a:rPr>
              <a:t>浏览</a:t>
            </a:r>
            <a:r>
              <a:rPr lang="en-US" altLang="en-US" dirty="0">
                <a:solidFill>
                  <a:schemeClr val="bg2"/>
                </a:solidFill>
              </a:rPr>
              <a:t> WSDL.</a:t>
            </a:r>
            <a:endParaRPr lang="en-US" altLang="en-US" dirty="0">
              <a:solidFill>
                <a:srgbClr val="FFFF66"/>
              </a:solidFill>
            </a:endParaRP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H="1" flipV="1">
            <a:off x="2514600" y="5478463"/>
            <a:ext cx="876300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H="1">
            <a:off x="7086600" y="4183063"/>
            <a:ext cx="838200" cy="92233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390900" y="5181600"/>
            <a:ext cx="2362200" cy="46166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</a:rPr>
              <a:t>测试服务</a:t>
            </a:r>
            <a:r>
              <a:rPr lang="en-US" altLang="en-US" dirty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19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7848600" cy="1066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Ensemble </a:t>
            </a:r>
            <a:r>
              <a:rPr lang="zh-CN" altLang="en-US" dirty="0">
                <a:ea typeface="宋体" pitchFamily="2" charset="-122"/>
              </a:rPr>
              <a:t>开发</a:t>
            </a:r>
            <a:br>
              <a:rPr lang="en-US" altLang="zh-CN" dirty="0">
                <a:ea typeface="宋体" pitchFamily="2" charset="-122"/>
              </a:rPr>
            </a:br>
            <a:r>
              <a:rPr lang="zh-CN" altLang="en-US" sz="2800" dirty="0">
                <a:ea typeface="宋体" pitchFamily="2" charset="-122"/>
              </a:rPr>
              <a:t>业务服务</a:t>
            </a:r>
            <a:r>
              <a:rPr lang="en-US" altLang="zh-CN" sz="2800" dirty="0">
                <a:ea typeface="宋体" pitchFamily="2" charset="-122"/>
              </a:rPr>
              <a:t>(BS)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671638"/>
            <a:ext cx="8153400" cy="319472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业务服务是开发给外部访问</a:t>
            </a:r>
            <a:r>
              <a:rPr lang="en-US" altLang="zh-CN" dirty="0">
                <a:ea typeface="宋体" pitchFamily="2" charset="-122"/>
              </a:rPr>
              <a:t>Ensemble</a:t>
            </a:r>
            <a:r>
              <a:rPr lang="zh-CN" altLang="en-US" dirty="0">
                <a:ea typeface="宋体" pitchFamily="2" charset="-122"/>
              </a:rPr>
              <a:t>的接口</a:t>
            </a:r>
            <a:r>
              <a:rPr lang="en-US" dirty="0"/>
              <a:t>.</a:t>
            </a:r>
          </a:p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有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种访问方式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zh-CN" altLang="en-US" dirty="0">
                <a:ea typeface="宋体" pitchFamily="2" charset="-122"/>
              </a:rPr>
              <a:t>输入型适配器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dirty="0"/>
              <a:t>Inbound adapter).</a:t>
            </a:r>
          </a:p>
          <a:p>
            <a:pPr lvl="1" eaLnBrk="1" hangingPunct="1">
              <a:defRPr/>
            </a:pPr>
            <a:r>
              <a:rPr lang="zh-CN" altLang="en-US" dirty="0">
                <a:ea typeface="宋体" pitchFamily="2" charset="-122"/>
              </a:rPr>
              <a:t>客户端应用直接调用</a:t>
            </a:r>
            <a:r>
              <a:rPr lang="en-US" dirty="0"/>
              <a:t>.</a:t>
            </a:r>
          </a:p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在</a:t>
            </a:r>
            <a:r>
              <a:rPr lang="en-US" dirty="0"/>
              <a:t>Ensemble</a:t>
            </a:r>
            <a:r>
              <a:rPr lang="zh-CN" altLang="en-US" dirty="0">
                <a:ea typeface="宋体" pitchFamily="2" charset="-122"/>
              </a:rPr>
              <a:t>内</a:t>
            </a:r>
            <a:r>
              <a:rPr lang="en-US" altLang="zh-CN" dirty="0">
                <a:ea typeface="宋体" pitchFamily="2" charset="-122"/>
              </a:rPr>
              <a:t>,</a:t>
            </a:r>
            <a:r>
              <a:rPr lang="zh-CN" altLang="en-US" dirty="0">
                <a:ea typeface="宋体" pitchFamily="2" charset="-122"/>
              </a:rPr>
              <a:t>将请求消息发送给业务</a:t>
            </a:r>
            <a:r>
              <a:rPr lang="zh-CN" altLang="en-US">
                <a:ea typeface="宋体" pitchFamily="2" charset="-122"/>
              </a:rPr>
              <a:t>流程或者直接发送给业务操作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8215"/>
          <p:cNvSpPr>
            <a:spLocks noChangeArrowheads="1"/>
          </p:cNvSpPr>
          <p:nvPr/>
        </p:nvSpPr>
        <p:spPr bwMode="auto">
          <a:xfrm>
            <a:off x="6553200" y="5029200"/>
            <a:ext cx="1284288" cy="1233488"/>
          </a:xfrm>
          <a:prstGeom prst="rect">
            <a:avLst/>
          </a:prstGeom>
          <a:solidFill>
            <a:srgbClr val="B2B2B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5715" name="Rectangle 8198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7848600" cy="1066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Ensemble </a:t>
            </a:r>
            <a:r>
              <a:rPr lang="zh-CN" altLang="en-US" dirty="0">
                <a:ea typeface="宋体" pitchFamily="2" charset="-122"/>
              </a:rPr>
              <a:t>开发</a:t>
            </a:r>
            <a:br>
              <a:rPr lang="en-US" altLang="zh-CN" dirty="0">
                <a:ea typeface="宋体" pitchFamily="2" charset="-122"/>
              </a:rPr>
            </a:br>
            <a:r>
              <a:rPr lang="zh-CN" altLang="en-US" sz="2800" dirty="0">
                <a:ea typeface="宋体" pitchFamily="2" charset="-122"/>
              </a:rPr>
              <a:t>业务服务</a:t>
            </a:r>
            <a:r>
              <a:rPr lang="en-US" altLang="zh-CN" sz="2800" dirty="0">
                <a:ea typeface="宋体" pitchFamily="2" charset="-122"/>
              </a:rPr>
              <a:t>(BS)</a:t>
            </a:r>
            <a:endParaRPr lang="en-US" dirty="0"/>
          </a:p>
        </p:txBody>
      </p:sp>
      <p:sp>
        <p:nvSpPr>
          <p:cNvPr id="9220" name="Rectangle 8201"/>
          <p:cNvSpPr>
            <a:spLocks noGrp="1" noChangeArrowheads="1"/>
          </p:cNvSpPr>
          <p:nvPr>
            <p:ph type="body" idx="1"/>
          </p:nvPr>
        </p:nvSpPr>
        <p:spPr>
          <a:xfrm>
            <a:off x="500063" y="1428750"/>
            <a:ext cx="8153400" cy="17732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ea typeface="宋体" pitchFamily="2" charset="-122"/>
              </a:rPr>
              <a:t>发送请求消息</a:t>
            </a:r>
            <a:r>
              <a:rPr lang="en-US" sz="2400" dirty="0"/>
              <a:t>:</a:t>
            </a:r>
          </a:p>
          <a:p>
            <a:pPr lvl="1" eaLnBrk="1" hangingPunct="1">
              <a:defRPr/>
            </a:pPr>
            <a:r>
              <a:rPr lang="zh-CN" altLang="en-US" sz="2400" dirty="0">
                <a:ea typeface="宋体" pitchFamily="2" charset="-122"/>
              </a:rPr>
              <a:t>典型是发送异步请求消息</a:t>
            </a:r>
            <a:r>
              <a:rPr lang="en-US" sz="2400" dirty="0"/>
              <a:t>.</a:t>
            </a:r>
          </a:p>
          <a:p>
            <a:pPr lvl="1" eaLnBrk="1" hangingPunct="1">
              <a:defRPr/>
            </a:pPr>
            <a:r>
              <a:rPr lang="zh-CN" altLang="en-US" sz="2400" dirty="0">
                <a:latin typeface="SimSun" charset="0"/>
                <a:ea typeface="SimSun" charset="0"/>
                <a:cs typeface="SimSun" charset="0"/>
              </a:rPr>
              <a:t>如果</a:t>
            </a:r>
            <a:r>
              <a:rPr lang="zh-CN" altLang="en-US" sz="2400" dirty="0">
                <a:ea typeface="宋体" pitchFamily="2" charset="-122"/>
              </a:rPr>
              <a:t>需要使用响应消息使用</a:t>
            </a:r>
            <a:r>
              <a:rPr lang="en-US" altLang="zh-CN" sz="2400" dirty="0" err="1"/>
              <a:t>SendRequestSync</a:t>
            </a:r>
            <a:r>
              <a:rPr lang="en-US" altLang="zh-CN" sz="2400" dirty="0"/>
              <a:t>()</a:t>
            </a:r>
            <a:endParaRPr lang="en-US" sz="2400" dirty="0"/>
          </a:p>
          <a:p>
            <a:pPr lvl="2" eaLnBrk="1" hangingPunct="1">
              <a:defRPr/>
            </a:pPr>
            <a:r>
              <a:rPr lang="en-US" dirty="0"/>
              <a:t>Not default for </a:t>
            </a:r>
            <a:r>
              <a:rPr lang="en-US" dirty="0" err="1"/>
              <a:t>ObjectScript</a:t>
            </a:r>
            <a:r>
              <a:rPr lang="en-US" dirty="0"/>
              <a:t>.</a:t>
            </a:r>
          </a:p>
        </p:txBody>
      </p:sp>
      <p:sp>
        <p:nvSpPr>
          <p:cNvPr id="115717" name="Rectangle 8204"/>
          <p:cNvSpPr>
            <a:spLocks noChangeArrowheads="1"/>
          </p:cNvSpPr>
          <p:nvPr/>
        </p:nvSpPr>
        <p:spPr bwMode="auto">
          <a:xfrm>
            <a:off x="1570038" y="3590925"/>
            <a:ext cx="1285875" cy="2565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5718" name="Freeform 8206"/>
          <p:cNvSpPr>
            <a:spLocks/>
          </p:cNvSpPr>
          <p:nvPr/>
        </p:nvSpPr>
        <p:spPr bwMode="auto">
          <a:xfrm flipV="1">
            <a:off x="2779713" y="5416550"/>
            <a:ext cx="3849687" cy="74613"/>
          </a:xfrm>
          <a:custGeom>
            <a:avLst/>
            <a:gdLst>
              <a:gd name="T0" fmla="*/ 0 w 456"/>
              <a:gd name="T1" fmla="*/ 0 h 1"/>
              <a:gd name="T2" fmla="*/ 2147483647 w 456"/>
              <a:gd name="T3" fmla="*/ 0 h 1"/>
              <a:gd name="T4" fmla="*/ 0 60000 65536"/>
              <a:gd name="T5" fmla="*/ 0 60000 65536"/>
              <a:gd name="T6" fmla="*/ 0 w 456"/>
              <a:gd name="T7" fmla="*/ 0 h 1"/>
              <a:gd name="T8" fmla="*/ 456 w 45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6" h="1">
                <a:moveTo>
                  <a:pt x="0" y="0"/>
                </a:moveTo>
                <a:lnTo>
                  <a:pt x="456" y="0"/>
                </a:lnTo>
              </a:path>
            </a:pathLst>
          </a:cu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5719" name="Text Box 8207"/>
          <p:cNvSpPr txBox="1">
            <a:spLocks noChangeArrowheads="1"/>
          </p:cNvSpPr>
          <p:nvPr/>
        </p:nvSpPr>
        <p:spPr bwMode="auto">
          <a:xfrm>
            <a:off x="2855913" y="5791200"/>
            <a:ext cx="2268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Response</a:t>
            </a:r>
          </a:p>
        </p:txBody>
      </p:sp>
      <p:sp>
        <p:nvSpPr>
          <p:cNvPr id="115720" name="Rectangle 8209"/>
          <p:cNvSpPr>
            <a:spLocks noChangeArrowheads="1"/>
          </p:cNvSpPr>
          <p:nvPr/>
        </p:nvSpPr>
        <p:spPr bwMode="auto">
          <a:xfrm>
            <a:off x="4506913" y="3590925"/>
            <a:ext cx="1284287" cy="1233488"/>
          </a:xfrm>
          <a:prstGeom prst="rect">
            <a:avLst/>
          </a:prstGeom>
          <a:solidFill>
            <a:srgbClr val="B2B2B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5721" name="Text Box 8210"/>
          <p:cNvSpPr txBox="1">
            <a:spLocks noChangeArrowheads="1"/>
          </p:cNvSpPr>
          <p:nvPr/>
        </p:nvSpPr>
        <p:spPr bwMode="auto">
          <a:xfrm>
            <a:off x="4419600" y="3810000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Business</a:t>
            </a:r>
          </a:p>
          <a:p>
            <a:r>
              <a:rPr lang="en-US">
                <a:solidFill>
                  <a:schemeClr val="bg2"/>
                </a:solidFill>
              </a:rPr>
              <a:t> Process</a:t>
            </a:r>
          </a:p>
        </p:txBody>
      </p:sp>
      <p:sp>
        <p:nvSpPr>
          <p:cNvPr id="115722" name="Freeform 8211"/>
          <p:cNvSpPr>
            <a:spLocks/>
          </p:cNvSpPr>
          <p:nvPr/>
        </p:nvSpPr>
        <p:spPr bwMode="auto">
          <a:xfrm>
            <a:off x="2757488" y="4217988"/>
            <a:ext cx="1814512" cy="49212"/>
          </a:xfrm>
          <a:custGeom>
            <a:avLst/>
            <a:gdLst>
              <a:gd name="T0" fmla="*/ 0 w 456"/>
              <a:gd name="T1" fmla="*/ 0 h 1"/>
              <a:gd name="T2" fmla="*/ 2147483647 w 456"/>
              <a:gd name="T3" fmla="*/ 0 h 1"/>
              <a:gd name="T4" fmla="*/ 0 60000 65536"/>
              <a:gd name="T5" fmla="*/ 0 60000 65536"/>
              <a:gd name="T6" fmla="*/ 0 w 456"/>
              <a:gd name="T7" fmla="*/ 0 h 1"/>
              <a:gd name="T8" fmla="*/ 456 w 45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6" h="1">
                <a:moveTo>
                  <a:pt x="0" y="0"/>
                </a:moveTo>
                <a:lnTo>
                  <a:pt x="456" y="0"/>
                </a:lnTo>
              </a:path>
            </a:pathLst>
          </a:cu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5723" name="Text Box 8212"/>
          <p:cNvSpPr txBox="1">
            <a:spLocks noChangeArrowheads="1"/>
          </p:cNvSpPr>
          <p:nvPr/>
        </p:nvSpPr>
        <p:spPr bwMode="auto">
          <a:xfrm>
            <a:off x="2819400" y="3844925"/>
            <a:ext cx="1512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Async Call</a:t>
            </a:r>
          </a:p>
        </p:txBody>
      </p:sp>
      <p:sp>
        <p:nvSpPr>
          <p:cNvPr id="115724" name="Text Box 8213"/>
          <p:cNvSpPr txBox="1">
            <a:spLocks noChangeArrowheads="1"/>
          </p:cNvSpPr>
          <p:nvPr/>
        </p:nvSpPr>
        <p:spPr bwMode="auto">
          <a:xfrm>
            <a:off x="1611313" y="4330700"/>
            <a:ext cx="11969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Async</a:t>
            </a:r>
          </a:p>
          <a:p>
            <a:r>
              <a:rPr lang="en-US">
                <a:solidFill>
                  <a:schemeClr val="bg2"/>
                </a:solidFill>
              </a:rPr>
              <a:t>.vs</a:t>
            </a:r>
          </a:p>
          <a:p>
            <a:r>
              <a:rPr lang="en-US">
                <a:solidFill>
                  <a:schemeClr val="bg2"/>
                </a:solidFill>
              </a:rPr>
              <a:t>Sync</a:t>
            </a:r>
          </a:p>
        </p:txBody>
      </p:sp>
      <p:sp>
        <p:nvSpPr>
          <p:cNvPr id="115725" name="Text Box 8216"/>
          <p:cNvSpPr txBox="1">
            <a:spLocks noChangeArrowheads="1"/>
          </p:cNvSpPr>
          <p:nvPr/>
        </p:nvSpPr>
        <p:spPr bwMode="auto">
          <a:xfrm>
            <a:off x="6465888" y="5248275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Business</a:t>
            </a:r>
          </a:p>
          <a:p>
            <a:r>
              <a:rPr lang="en-US">
                <a:solidFill>
                  <a:schemeClr val="bg2"/>
                </a:solidFill>
              </a:rPr>
              <a:t> Process</a:t>
            </a:r>
          </a:p>
        </p:txBody>
      </p:sp>
      <p:sp>
        <p:nvSpPr>
          <p:cNvPr id="115726" name="Freeform 8208"/>
          <p:cNvSpPr>
            <a:spLocks/>
          </p:cNvSpPr>
          <p:nvPr/>
        </p:nvSpPr>
        <p:spPr bwMode="auto">
          <a:xfrm>
            <a:off x="2719388" y="5867400"/>
            <a:ext cx="3857625" cy="49213"/>
          </a:xfrm>
          <a:custGeom>
            <a:avLst/>
            <a:gdLst>
              <a:gd name="T0" fmla="*/ 0 w 456"/>
              <a:gd name="T1" fmla="*/ 0 h 1"/>
              <a:gd name="T2" fmla="*/ 2147483647 w 456"/>
              <a:gd name="T3" fmla="*/ 0 h 1"/>
              <a:gd name="T4" fmla="*/ 0 60000 65536"/>
              <a:gd name="T5" fmla="*/ 0 60000 65536"/>
              <a:gd name="T6" fmla="*/ 0 w 456"/>
              <a:gd name="T7" fmla="*/ 0 h 1"/>
              <a:gd name="T8" fmla="*/ 456 w 45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6" h="1">
                <a:moveTo>
                  <a:pt x="0" y="0"/>
                </a:moveTo>
                <a:lnTo>
                  <a:pt x="456" y="0"/>
                </a:lnTo>
              </a:path>
            </a:pathLst>
          </a:custGeom>
          <a:solidFill>
            <a:schemeClr val="bg2"/>
          </a:solidFill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27" name="Text Box 8217"/>
          <p:cNvSpPr txBox="1">
            <a:spLocks noChangeArrowheads="1"/>
          </p:cNvSpPr>
          <p:nvPr/>
        </p:nvSpPr>
        <p:spPr bwMode="auto">
          <a:xfrm>
            <a:off x="2895600" y="5153025"/>
            <a:ext cx="1512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Sync Call</a:t>
            </a:r>
          </a:p>
        </p:txBody>
      </p:sp>
      <p:sp>
        <p:nvSpPr>
          <p:cNvPr id="115728" name="Text Box 8202"/>
          <p:cNvSpPr txBox="1">
            <a:spLocks noChangeArrowheads="1"/>
          </p:cNvSpPr>
          <p:nvPr/>
        </p:nvSpPr>
        <p:spPr bwMode="auto">
          <a:xfrm>
            <a:off x="1524000" y="3581400"/>
            <a:ext cx="1635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Business</a:t>
            </a:r>
          </a:p>
          <a:p>
            <a:r>
              <a:rPr lang="en-US" dirty="0">
                <a:solidFill>
                  <a:schemeClr val="bg2"/>
                </a:solidFill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106921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8198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7848600" cy="1066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Ensemble </a:t>
            </a:r>
            <a:r>
              <a:rPr lang="zh-CN" altLang="en-US" dirty="0">
                <a:ea typeface="宋体" pitchFamily="2" charset="-122"/>
              </a:rPr>
              <a:t>开发</a:t>
            </a:r>
            <a:br>
              <a:rPr lang="en-US" altLang="zh-CN" dirty="0">
                <a:ea typeface="宋体" pitchFamily="2" charset="-122"/>
              </a:rPr>
            </a:br>
            <a:r>
              <a:rPr lang="zh-CN" altLang="en-US" sz="2800" dirty="0">
                <a:ea typeface="宋体" pitchFamily="2" charset="-122"/>
              </a:rPr>
              <a:t>业务服务</a:t>
            </a:r>
            <a:r>
              <a:rPr lang="en-US" altLang="zh-CN" sz="2800" dirty="0">
                <a:ea typeface="宋体" pitchFamily="2" charset="-122"/>
              </a:rPr>
              <a:t>(BS)</a:t>
            </a:r>
            <a:endParaRPr lang="en-US" dirty="0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905000"/>
            <a:ext cx="8620125" cy="26765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838200" y="2438400"/>
            <a:ext cx="3200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35859" y="3048000"/>
            <a:ext cx="6860341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838200" y="4038600"/>
            <a:ext cx="6860341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51"/>
          <p:cNvSpPr>
            <a:spLocks noChangeArrowheads="1"/>
          </p:cNvSpPr>
          <p:nvPr/>
        </p:nvSpPr>
        <p:spPr bwMode="auto">
          <a:xfrm>
            <a:off x="2222500" y="3048000"/>
            <a:ext cx="6324600" cy="3200400"/>
          </a:xfrm>
          <a:prstGeom prst="rect">
            <a:avLst/>
          </a:prstGeom>
          <a:solidFill>
            <a:srgbClr val="007C9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err="1"/>
              <a:t>ProcessInput</a:t>
            </a:r>
            <a:r>
              <a:rPr lang="en-US" sz="2400" dirty="0"/>
              <a:t>().</a:t>
            </a:r>
          </a:p>
          <a:p>
            <a:pPr lvl="1" eaLnBrk="1" hangingPunct="1">
              <a:defRPr/>
            </a:pPr>
            <a:r>
              <a:rPr lang="en-US" sz="2000" dirty="0"/>
              <a:t>Part of Ensemble.</a:t>
            </a:r>
          </a:p>
          <a:p>
            <a:pPr eaLnBrk="1" hangingPunct="1">
              <a:defRPr/>
            </a:pPr>
            <a:r>
              <a:rPr lang="en-US" sz="2400" dirty="0" err="1"/>
              <a:t>OnProcessInput</a:t>
            </a:r>
            <a:r>
              <a:rPr lang="en-US" sz="2400" dirty="0"/>
              <a:t>().</a:t>
            </a:r>
          </a:p>
          <a:p>
            <a:pPr lvl="1" eaLnBrk="1" hangingPunct="1">
              <a:defRPr/>
            </a:pPr>
            <a:r>
              <a:rPr lang="en-US" sz="2000" dirty="0"/>
              <a:t>Must be implemented.</a:t>
            </a:r>
          </a:p>
        </p:txBody>
      </p:sp>
      <p:sp>
        <p:nvSpPr>
          <p:cNvPr id="116741" name="Rectangle 1029"/>
          <p:cNvSpPr>
            <a:spLocks noChangeArrowheads="1"/>
          </p:cNvSpPr>
          <p:nvPr/>
        </p:nvSpPr>
        <p:spPr bwMode="auto">
          <a:xfrm>
            <a:off x="6870700" y="3778250"/>
            <a:ext cx="1379538" cy="231775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42" name="Rectangle 1030"/>
          <p:cNvSpPr>
            <a:spLocks noChangeArrowheads="1"/>
          </p:cNvSpPr>
          <p:nvPr/>
        </p:nvSpPr>
        <p:spPr bwMode="auto">
          <a:xfrm>
            <a:off x="2679700" y="3810000"/>
            <a:ext cx="3505200" cy="231775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43" name="Rectangle 1031"/>
          <p:cNvSpPr>
            <a:spLocks noChangeArrowheads="1"/>
          </p:cNvSpPr>
          <p:nvPr/>
        </p:nvSpPr>
        <p:spPr bwMode="auto">
          <a:xfrm>
            <a:off x="546100" y="3778250"/>
            <a:ext cx="1447800" cy="79375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44" name="Line 1032"/>
          <p:cNvSpPr>
            <a:spLocks noChangeShapeType="1"/>
          </p:cNvSpPr>
          <p:nvPr/>
        </p:nvSpPr>
        <p:spPr bwMode="auto">
          <a:xfrm flipV="1">
            <a:off x="5651500" y="5410200"/>
            <a:ext cx="152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5" name="Text Box 1035"/>
          <p:cNvSpPr txBox="1">
            <a:spLocks noChangeArrowheads="1"/>
          </p:cNvSpPr>
          <p:nvPr/>
        </p:nvSpPr>
        <p:spPr bwMode="auto">
          <a:xfrm>
            <a:off x="6870700" y="3124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olidFill>
                  <a:srgbClr val="FFFF66"/>
                </a:solidFill>
              </a:rPr>
              <a:t>Business </a:t>
            </a:r>
          </a:p>
          <a:p>
            <a:r>
              <a:rPr lang="en-US">
                <a:solidFill>
                  <a:srgbClr val="FFFF66"/>
                </a:solidFill>
              </a:rPr>
              <a:t>Process</a:t>
            </a:r>
          </a:p>
          <a:p>
            <a:endParaRPr lang="en-US">
              <a:solidFill>
                <a:srgbClr val="FFFF66"/>
              </a:solidFill>
            </a:endParaRPr>
          </a:p>
        </p:txBody>
      </p:sp>
      <p:sp>
        <p:nvSpPr>
          <p:cNvPr id="116746" name="Text Box 1037"/>
          <p:cNvSpPr txBox="1">
            <a:spLocks noChangeArrowheads="1"/>
          </p:cNvSpPr>
          <p:nvPr/>
        </p:nvSpPr>
        <p:spPr bwMode="auto">
          <a:xfrm>
            <a:off x="381000" y="3810000"/>
            <a:ext cx="1828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Client Application</a:t>
            </a:r>
          </a:p>
        </p:txBody>
      </p:sp>
      <p:sp>
        <p:nvSpPr>
          <p:cNvPr id="116747" name="Text Box 1038"/>
          <p:cNvSpPr txBox="1">
            <a:spLocks noChangeArrowheads="1"/>
          </p:cNvSpPr>
          <p:nvPr/>
        </p:nvSpPr>
        <p:spPr bwMode="auto">
          <a:xfrm>
            <a:off x="3708400" y="3124200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66"/>
                </a:solidFill>
              </a:rPr>
              <a:t>Business</a:t>
            </a:r>
          </a:p>
          <a:p>
            <a:r>
              <a:rPr lang="en-US">
                <a:solidFill>
                  <a:srgbClr val="FFFF66"/>
                </a:solidFill>
              </a:rPr>
              <a:t>Service</a:t>
            </a:r>
          </a:p>
        </p:txBody>
      </p:sp>
      <p:sp>
        <p:nvSpPr>
          <p:cNvPr id="116748" name="Rectangle 1041"/>
          <p:cNvSpPr>
            <a:spLocks noChangeArrowheads="1"/>
          </p:cNvSpPr>
          <p:nvPr/>
        </p:nvSpPr>
        <p:spPr bwMode="auto">
          <a:xfrm>
            <a:off x="546100" y="5257800"/>
            <a:ext cx="1447800" cy="79375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749" name="Text Box 1046"/>
          <p:cNvSpPr txBox="1">
            <a:spLocks noChangeArrowheads="1"/>
          </p:cNvSpPr>
          <p:nvPr/>
        </p:nvSpPr>
        <p:spPr bwMode="auto">
          <a:xfrm>
            <a:off x="2755900" y="4191000"/>
            <a:ext cx="2349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bg2"/>
                </a:solidFill>
              </a:rPr>
              <a:t>ProcessInput()</a:t>
            </a:r>
          </a:p>
        </p:txBody>
      </p:sp>
      <p:sp>
        <p:nvSpPr>
          <p:cNvPr id="116750" name="Rectangle 1048"/>
          <p:cNvSpPr>
            <a:spLocks noChangeArrowheads="1"/>
          </p:cNvSpPr>
          <p:nvPr/>
        </p:nvSpPr>
        <p:spPr bwMode="auto">
          <a:xfrm>
            <a:off x="2730500" y="4089400"/>
            <a:ext cx="1917700" cy="533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Text Box 1047"/>
          <p:cNvSpPr txBox="1">
            <a:spLocks noChangeArrowheads="1"/>
          </p:cNvSpPr>
          <p:nvPr/>
        </p:nvSpPr>
        <p:spPr bwMode="auto">
          <a:xfrm>
            <a:off x="3441700" y="5334000"/>
            <a:ext cx="2362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bg2"/>
                </a:solidFill>
              </a:rPr>
              <a:t>OnProcessInput()</a:t>
            </a:r>
          </a:p>
        </p:txBody>
      </p:sp>
      <p:sp>
        <p:nvSpPr>
          <p:cNvPr id="116752" name="Rectangle 1049"/>
          <p:cNvSpPr>
            <a:spLocks noChangeArrowheads="1"/>
          </p:cNvSpPr>
          <p:nvPr/>
        </p:nvSpPr>
        <p:spPr bwMode="auto">
          <a:xfrm>
            <a:off x="3441700" y="5219700"/>
            <a:ext cx="2247900" cy="533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Line 1050"/>
          <p:cNvSpPr>
            <a:spLocks noChangeShapeType="1"/>
          </p:cNvSpPr>
          <p:nvPr/>
        </p:nvSpPr>
        <p:spPr bwMode="auto">
          <a:xfrm>
            <a:off x="3441700" y="4572000"/>
            <a:ext cx="1371600" cy="762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54" name="Line 1044"/>
          <p:cNvSpPr>
            <a:spLocks noChangeShapeType="1"/>
          </p:cNvSpPr>
          <p:nvPr/>
        </p:nvSpPr>
        <p:spPr bwMode="auto">
          <a:xfrm>
            <a:off x="1689100" y="4191000"/>
            <a:ext cx="1143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55" name="Line 1045"/>
          <p:cNvSpPr>
            <a:spLocks noChangeShapeType="1"/>
          </p:cNvSpPr>
          <p:nvPr/>
        </p:nvSpPr>
        <p:spPr bwMode="auto">
          <a:xfrm flipV="1">
            <a:off x="1765300" y="4572000"/>
            <a:ext cx="1066800" cy="1143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56" name="Text Box 1040"/>
          <p:cNvSpPr txBox="1">
            <a:spLocks noChangeArrowheads="1"/>
          </p:cNvSpPr>
          <p:nvPr/>
        </p:nvSpPr>
        <p:spPr bwMode="auto">
          <a:xfrm>
            <a:off x="698500" y="54705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Adapter</a:t>
            </a:r>
          </a:p>
        </p:txBody>
      </p:sp>
      <p:sp>
        <p:nvSpPr>
          <p:cNvPr id="21" name="Rectangle 8198"/>
          <p:cNvSpPr txBox="1">
            <a:spLocks noChangeArrowheads="1"/>
          </p:cNvSpPr>
          <p:nvPr/>
        </p:nvSpPr>
        <p:spPr bwMode="auto">
          <a:xfrm>
            <a:off x="228600" y="-762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CC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Ensemble </a:t>
            </a:r>
            <a:r>
              <a: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CC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开发</a:t>
            </a:r>
            <a:b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CC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</a:b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业务服务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CC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(BS)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FFCC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7404100" cy="1066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Ensemble </a:t>
            </a:r>
            <a:r>
              <a:rPr lang="zh-CN" altLang="en-US" dirty="0">
                <a:ea typeface="宋体" pitchFamily="2" charset="-122"/>
              </a:rPr>
              <a:t>开发</a:t>
            </a:r>
            <a:br>
              <a:rPr lang="en-US" altLang="zh-CN" dirty="0">
                <a:ea typeface="宋体" pitchFamily="2" charset="-122"/>
              </a:rPr>
            </a:br>
            <a:r>
              <a:rPr lang="zh-CN" altLang="en-US" sz="2800" dirty="0">
                <a:ea typeface="宋体" pitchFamily="2" charset="-122"/>
              </a:rPr>
              <a:t>业务服务</a:t>
            </a:r>
            <a:r>
              <a:rPr lang="en-US" altLang="zh-CN" sz="2800" dirty="0">
                <a:ea typeface="宋体" pitchFamily="2" charset="-122"/>
              </a:rPr>
              <a:t>(BS)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7188" y="1643063"/>
            <a:ext cx="8331200" cy="249555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Pool Size:</a:t>
            </a:r>
          </a:p>
          <a:p>
            <a:pPr lvl="1">
              <a:defRPr/>
            </a:pPr>
            <a:r>
              <a:rPr lang="zh-CN" altLang="en-US">
                <a:ea typeface="宋体" pitchFamily="2" charset="-122"/>
              </a:rPr>
              <a:t>对于无</a:t>
            </a:r>
            <a:r>
              <a:rPr lang="en-US" altLang="zh-CN">
                <a:ea typeface="宋体" pitchFamily="2" charset="-122"/>
              </a:rPr>
              <a:t>Adaptor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en-US" altLang="zh-CN">
                <a:ea typeface="宋体" pitchFamily="2" charset="-122"/>
              </a:rPr>
              <a:t>BS</a:t>
            </a:r>
          </a:p>
          <a:p>
            <a:pPr lvl="2">
              <a:defRPr/>
            </a:pPr>
            <a:r>
              <a:rPr lang="zh-CN" altLang="en-US">
                <a:ea typeface="宋体" pitchFamily="2" charset="-122"/>
              </a:rPr>
              <a:t>始终设置为</a:t>
            </a:r>
            <a:r>
              <a:rPr lang="en-US" altLang="zh-CN">
                <a:ea typeface="宋体" pitchFamily="2" charset="-122"/>
              </a:rPr>
              <a:t>0</a:t>
            </a:r>
            <a:r>
              <a:rPr lang="zh-CN" altLang="en-US">
                <a:ea typeface="宋体" pitchFamily="2" charset="-122"/>
              </a:rPr>
              <a:t>，因为这些</a:t>
            </a:r>
            <a:r>
              <a:rPr lang="en-US" altLang="zh-CN">
                <a:ea typeface="宋体" pitchFamily="2" charset="-122"/>
              </a:rPr>
              <a:t>BS</a:t>
            </a:r>
            <a:r>
              <a:rPr lang="zh-CN" altLang="en-US">
                <a:ea typeface="宋体" pitchFamily="2" charset="-122"/>
              </a:rPr>
              <a:t>是由外部应用直接调用的</a:t>
            </a:r>
            <a:endParaRPr lang="en-US" altLang="zh-CN">
              <a:ea typeface="宋体" pitchFamily="2" charset="-122"/>
            </a:endParaRPr>
          </a:p>
          <a:p>
            <a:pPr lvl="1">
              <a:defRPr/>
            </a:pPr>
            <a:r>
              <a:rPr lang="zh-CN" altLang="en-US">
                <a:ea typeface="宋体" pitchFamily="2" charset="-122"/>
              </a:rPr>
              <a:t>对于有</a:t>
            </a:r>
            <a:r>
              <a:rPr lang="en-US" altLang="zh-CN">
                <a:ea typeface="宋体" pitchFamily="2" charset="-122"/>
              </a:rPr>
              <a:t>Adaptor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en-US" altLang="zh-CN">
                <a:ea typeface="宋体" pitchFamily="2" charset="-122"/>
              </a:rPr>
              <a:t>BS</a:t>
            </a:r>
          </a:p>
          <a:p>
            <a:pPr lvl="2">
              <a:defRPr/>
            </a:pPr>
            <a:r>
              <a:rPr lang="zh-CN" altLang="en-US">
                <a:ea typeface="宋体" pitchFamily="2" charset="-122"/>
              </a:rPr>
              <a:t>如果设置为</a:t>
            </a:r>
            <a:r>
              <a:rPr lang="en-US" altLang="zh-CN">
                <a:ea typeface="宋体" pitchFamily="2" charset="-122"/>
              </a:rPr>
              <a:t>0</a:t>
            </a:r>
            <a:r>
              <a:rPr lang="zh-CN" altLang="en-US">
                <a:ea typeface="宋体" pitchFamily="2" charset="-122"/>
              </a:rPr>
              <a:t>，则不会运行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宋体" pitchFamily="2" charset="-122"/>
                <a:ea typeface="宋体" pitchFamily="2" charset="-122"/>
              </a:rPr>
              <a:t>Ensemble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业务服务</a:t>
            </a:r>
            <a:br>
              <a:rPr lang="en-US" altLang="zh-CN" dirty="0">
                <a:latin typeface="宋体" pitchFamily="2" charset="-122"/>
                <a:ea typeface="宋体" pitchFamily="2" charset="-122"/>
              </a:rPr>
            </a:br>
            <a:r>
              <a:rPr lang="en-US" altLang="zh-CN" dirty="0">
                <a:latin typeface="宋体" pitchFamily="2" charset="-122"/>
                <a:ea typeface="宋体" pitchFamily="2" charset="-122"/>
              </a:rPr>
              <a:t>(Business Services)-Web Service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SimSun" charset="0"/>
                <a:ea typeface="SimSun" charset="0"/>
                <a:cs typeface="SimSun" charset="0"/>
              </a:rPr>
              <a:t>Ensemble</a:t>
            </a:r>
            <a:r>
              <a:rPr lang="zh-CN" altLang="en-US" sz="3600" dirty="0">
                <a:latin typeface="SimSun" charset="0"/>
                <a:ea typeface="SimSun" charset="0"/>
                <a:cs typeface="SimSun" charset="0"/>
              </a:rPr>
              <a:t>对于</a:t>
            </a:r>
            <a:r>
              <a:rPr lang="en-US" altLang="en-US" sz="3600" dirty="0">
                <a:latin typeface="SimSun" charset="0"/>
                <a:ea typeface="SimSun" charset="0"/>
                <a:cs typeface="SimSun" charset="0"/>
              </a:rPr>
              <a:t>Web Service</a:t>
            </a:r>
            <a:r>
              <a:rPr lang="zh-CN" altLang="en-US" sz="3600" dirty="0">
                <a:latin typeface="SimSun" charset="0"/>
                <a:ea typeface="SimSun" charset="0"/>
                <a:cs typeface="SimSun" charset="0"/>
              </a:rPr>
              <a:t>的支持</a:t>
            </a:r>
            <a:endParaRPr lang="en-US" altLang="en-US" sz="3600" dirty="0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283200" y="3352800"/>
            <a:ext cx="3708400" cy="2895600"/>
          </a:xfrm>
          <a:prstGeom prst="rect">
            <a:avLst/>
          </a:prstGeom>
          <a:solidFill>
            <a:srgbClr val="007C9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534150" y="4092575"/>
            <a:ext cx="1060450" cy="1347788"/>
          </a:xfrm>
          <a:prstGeom prst="rect">
            <a:avLst/>
          </a:prstGeom>
          <a:solidFill>
            <a:srgbClr val="B2B2B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endParaRPr lang="en-US" altLang="en-US" sz="1200">
              <a:solidFill>
                <a:schemeClr val="bg2"/>
              </a:solidFill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7931150" y="3609975"/>
            <a:ext cx="1060450" cy="2368550"/>
          </a:xfrm>
          <a:prstGeom prst="rect">
            <a:avLst/>
          </a:prstGeom>
          <a:solidFill>
            <a:srgbClr val="B2B2B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endParaRPr lang="en-US" altLang="en-US" sz="1200">
              <a:solidFill>
                <a:srgbClr val="FFFF66"/>
              </a:solidFill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5126" name="Freeform 7"/>
          <p:cNvSpPr>
            <a:spLocks/>
          </p:cNvSpPr>
          <p:nvPr/>
        </p:nvSpPr>
        <p:spPr bwMode="auto">
          <a:xfrm>
            <a:off x="6149975" y="4308475"/>
            <a:ext cx="384175" cy="55563"/>
          </a:xfrm>
          <a:custGeom>
            <a:avLst/>
            <a:gdLst>
              <a:gd name="T0" fmla="*/ 0 w 456"/>
              <a:gd name="T1" fmla="*/ 0 h 1"/>
              <a:gd name="T2" fmla="*/ 2147483647 w 45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6" y="0"/>
                </a:lnTo>
              </a:path>
            </a:pathLst>
          </a:custGeom>
          <a:solidFill>
            <a:schemeClr val="bg2"/>
          </a:solidFill>
          <a:ln w="31750">
            <a:solidFill>
              <a:schemeClr val="bg2"/>
            </a:solidFill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5127" name="Freeform 8"/>
          <p:cNvSpPr>
            <a:spLocks/>
          </p:cNvSpPr>
          <p:nvPr/>
        </p:nvSpPr>
        <p:spPr bwMode="auto">
          <a:xfrm flipV="1">
            <a:off x="6149975" y="3770313"/>
            <a:ext cx="1781175" cy="53975"/>
          </a:xfrm>
          <a:custGeom>
            <a:avLst/>
            <a:gdLst>
              <a:gd name="T0" fmla="*/ 0 w 456"/>
              <a:gd name="T1" fmla="*/ 0 h 1"/>
              <a:gd name="T2" fmla="*/ 2147483647 w 45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6" y="0"/>
                </a:lnTo>
              </a:path>
            </a:pathLst>
          </a:custGeom>
          <a:solidFill>
            <a:schemeClr val="bg2"/>
          </a:solidFill>
          <a:ln w="31750">
            <a:solidFill>
              <a:schemeClr val="bg2"/>
            </a:solidFill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5128" name="Freeform 9"/>
          <p:cNvSpPr>
            <a:spLocks/>
          </p:cNvSpPr>
          <p:nvPr/>
        </p:nvSpPr>
        <p:spPr bwMode="auto">
          <a:xfrm flipV="1">
            <a:off x="7594600" y="4686300"/>
            <a:ext cx="336550" cy="53975"/>
          </a:xfrm>
          <a:custGeom>
            <a:avLst/>
            <a:gdLst>
              <a:gd name="T0" fmla="*/ 0 w 456"/>
              <a:gd name="T1" fmla="*/ 0 h 1"/>
              <a:gd name="T2" fmla="*/ 2147483647 w 45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6" y="0"/>
                </a:lnTo>
              </a:path>
            </a:pathLst>
          </a:custGeom>
          <a:solidFill>
            <a:schemeClr val="bg2"/>
          </a:solidFill>
          <a:ln w="31750">
            <a:solidFill>
              <a:schemeClr val="bg2"/>
            </a:solidFill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6486525" y="5867400"/>
            <a:ext cx="13493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FF66"/>
                </a:solidFill>
                <a:latin typeface="SimSun" charset="0"/>
                <a:ea typeface="SimSun" charset="0"/>
                <a:cs typeface="SimSun" charset="0"/>
              </a:rPr>
              <a:t>Ensemble</a:t>
            </a:r>
          </a:p>
        </p:txBody>
      </p:sp>
      <p:sp>
        <p:nvSpPr>
          <p:cNvPr id="5130" name="Rectangle 11"/>
          <p:cNvSpPr>
            <a:spLocks noChangeArrowheads="1"/>
          </p:cNvSpPr>
          <p:nvPr/>
        </p:nvSpPr>
        <p:spPr bwMode="auto">
          <a:xfrm>
            <a:off x="4964113" y="3608388"/>
            <a:ext cx="369332" cy="1347787"/>
          </a:xfrm>
          <a:prstGeom prst="rect">
            <a:avLst/>
          </a:prstGeom>
          <a:solidFill>
            <a:srgbClr val="777777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Inbound Adapter</a:t>
            </a:r>
          </a:p>
        </p:txBody>
      </p:sp>
      <p:sp>
        <p:nvSpPr>
          <p:cNvPr id="5131" name="Line 51"/>
          <p:cNvSpPr>
            <a:spLocks noChangeShapeType="1"/>
          </p:cNvSpPr>
          <p:nvPr/>
        </p:nvSpPr>
        <p:spPr bwMode="auto">
          <a:xfrm>
            <a:off x="4267200" y="2667000"/>
            <a:ext cx="696913" cy="16684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5132" name="Rectangle 29"/>
          <p:cNvSpPr>
            <a:spLocks noChangeArrowheads="1"/>
          </p:cNvSpPr>
          <p:nvPr/>
        </p:nvSpPr>
        <p:spPr bwMode="auto">
          <a:xfrm>
            <a:off x="236538" y="1295400"/>
            <a:ext cx="3708400" cy="2895600"/>
          </a:xfrm>
          <a:prstGeom prst="rect">
            <a:avLst/>
          </a:prstGeom>
          <a:solidFill>
            <a:srgbClr val="007C9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endParaRPr lang="en-US" altLang="en-US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5133" name="Rectangle 30"/>
          <p:cNvSpPr>
            <a:spLocks noChangeArrowheads="1"/>
          </p:cNvSpPr>
          <p:nvPr/>
        </p:nvSpPr>
        <p:spPr bwMode="auto">
          <a:xfrm>
            <a:off x="1487488" y="2035175"/>
            <a:ext cx="1060450" cy="1347788"/>
          </a:xfrm>
          <a:prstGeom prst="rect">
            <a:avLst/>
          </a:prstGeom>
          <a:solidFill>
            <a:srgbClr val="B2B2B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endParaRPr lang="en-US" altLang="en-US" sz="1200">
              <a:solidFill>
                <a:schemeClr val="bg2"/>
              </a:solidFill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5134" name="Rectangle 31"/>
          <p:cNvSpPr>
            <a:spLocks noChangeArrowheads="1"/>
          </p:cNvSpPr>
          <p:nvPr/>
        </p:nvSpPr>
        <p:spPr bwMode="auto">
          <a:xfrm>
            <a:off x="2884488" y="1552575"/>
            <a:ext cx="1060450" cy="23685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FF66"/>
                </a:solidFill>
                <a:latin typeface="SimSun" charset="0"/>
                <a:ea typeface="SimSun" charset="0"/>
                <a:cs typeface="SimSun" charset="0"/>
              </a:rPr>
              <a:t>Web Service</a:t>
            </a:r>
          </a:p>
          <a:p>
            <a:pPr algn="ctr" eaLnBrk="1" hangingPunct="1"/>
            <a:r>
              <a:rPr lang="en-US" altLang="en-US" sz="1200">
                <a:solidFill>
                  <a:srgbClr val="FFFF66"/>
                </a:solidFill>
                <a:latin typeface="SimSun" charset="0"/>
                <a:ea typeface="SimSun" charset="0"/>
                <a:cs typeface="SimSun" charset="0"/>
              </a:rPr>
              <a:t>Client </a:t>
            </a:r>
          </a:p>
          <a:p>
            <a:pPr algn="ctr" eaLnBrk="1" hangingPunct="1"/>
            <a:r>
              <a:rPr lang="en-US" altLang="en-US" sz="1200">
                <a:solidFill>
                  <a:srgbClr val="FFFF66"/>
                </a:solidFill>
                <a:latin typeface="SimSun" charset="0"/>
                <a:ea typeface="SimSun" charset="0"/>
                <a:cs typeface="SimSun" charset="0"/>
              </a:rPr>
              <a:t>Business</a:t>
            </a:r>
          </a:p>
          <a:p>
            <a:pPr algn="ctr" eaLnBrk="1" hangingPunct="1"/>
            <a:r>
              <a:rPr lang="en-US" altLang="en-US" sz="1200">
                <a:solidFill>
                  <a:srgbClr val="FFFF66"/>
                </a:solidFill>
                <a:latin typeface="SimSun" charset="0"/>
                <a:ea typeface="SimSun" charset="0"/>
                <a:cs typeface="SimSun" charset="0"/>
              </a:rPr>
              <a:t>Operation</a:t>
            </a:r>
          </a:p>
        </p:txBody>
      </p:sp>
      <p:sp>
        <p:nvSpPr>
          <p:cNvPr id="5135" name="Freeform 33"/>
          <p:cNvSpPr>
            <a:spLocks/>
          </p:cNvSpPr>
          <p:nvPr/>
        </p:nvSpPr>
        <p:spPr bwMode="auto">
          <a:xfrm>
            <a:off x="1103313" y="2251075"/>
            <a:ext cx="384175" cy="55563"/>
          </a:xfrm>
          <a:custGeom>
            <a:avLst/>
            <a:gdLst>
              <a:gd name="T0" fmla="*/ 0 w 456"/>
              <a:gd name="T1" fmla="*/ 0 h 1"/>
              <a:gd name="T2" fmla="*/ 2147483647 w 45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6" y="0"/>
                </a:lnTo>
              </a:path>
            </a:pathLst>
          </a:custGeom>
          <a:solidFill>
            <a:schemeClr val="bg2"/>
          </a:solidFill>
          <a:ln w="31750">
            <a:solidFill>
              <a:schemeClr val="bg2"/>
            </a:solidFill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5136" name="Freeform 34"/>
          <p:cNvSpPr>
            <a:spLocks/>
          </p:cNvSpPr>
          <p:nvPr/>
        </p:nvSpPr>
        <p:spPr bwMode="auto">
          <a:xfrm flipV="1">
            <a:off x="1103313" y="1712913"/>
            <a:ext cx="1781175" cy="53975"/>
          </a:xfrm>
          <a:custGeom>
            <a:avLst/>
            <a:gdLst>
              <a:gd name="T0" fmla="*/ 0 w 456"/>
              <a:gd name="T1" fmla="*/ 0 h 1"/>
              <a:gd name="T2" fmla="*/ 2147483647 w 45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6" y="0"/>
                </a:lnTo>
              </a:path>
            </a:pathLst>
          </a:custGeom>
          <a:solidFill>
            <a:schemeClr val="bg2"/>
          </a:solidFill>
          <a:ln w="31750">
            <a:solidFill>
              <a:schemeClr val="bg2"/>
            </a:solidFill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5137" name="Freeform 35"/>
          <p:cNvSpPr>
            <a:spLocks/>
          </p:cNvSpPr>
          <p:nvPr/>
        </p:nvSpPr>
        <p:spPr bwMode="auto">
          <a:xfrm flipV="1">
            <a:off x="2547938" y="2628900"/>
            <a:ext cx="336550" cy="53975"/>
          </a:xfrm>
          <a:custGeom>
            <a:avLst/>
            <a:gdLst>
              <a:gd name="T0" fmla="*/ 0 w 456"/>
              <a:gd name="T1" fmla="*/ 0 h 1"/>
              <a:gd name="T2" fmla="*/ 2147483647 w 45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6" y="0"/>
                </a:lnTo>
              </a:path>
            </a:pathLst>
          </a:custGeom>
          <a:solidFill>
            <a:schemeClr val="bg2"/>
          </a:solidFill>
          <a:ln w="31750">
            <a:solidFill>
              <a:schemeClr val="bg2"/>
            </a:solidFill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5138" name="Text Box 36"/>
          <p:cNvSpPr txBox="1">
            <a:spLocks noChangeArrowheads="1"/>
          </p:cNvSpPr>
          <p:nvPr/>
        </p:nvSpPr>
        <p:spPr bwMode="auto">
          <a:xfrm>
            <a:off x="1439863" y="3810000"/>
            <a:ext cx="13493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FF66"/>
                </a:solidFill>
                <a:latin typeface="SimSun" charset="0"/>
                <a:ea typeface="SimSun" charset="0"/>
                <a:cs typeface="SimSun" charset="0"/>
              </a:rPr>
              <a:t>Ensemble</a:t>
            </a:r>
          </a:p>
        </p:txBody>
      </p:sp>
      <p:sp>
        <p:nvSpPr>
          <p:cNvPr id="5139" name="Rectangle 43"/>
          <p:cNvSpPr>
            <a:spLocks noChangeArrowheads="1"/>
          </p:cNvSpPr>
          <p:nvPr/>
        </p:nvSpPr>
        <p:spPr bwMode="auto">
          <a:xfrm>
            <a:off x="3933825" y="1554163"/>
            <a:ext cx="369332" cy="2362200"/>
          </a:xfrm>
          <a:prstGeom prst="rect">
            <a:avLst/>
          </a:prstGeom>
          <a:solidFill>
            <a:srgbClr val="777777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Outbound Adapter</a:t>
            </a:r>
          </a:p>
        </p:txBody>
      </p:sp>
      <p:sp>
        <p:nvSpPr>
          <p:cNvPr id="5140" name="Rectangle 32"/>
          <p:cNvSpPr>
            <a:spLocks noChangeArrowheads="1"/>
          </p:cNvSpPr>
          <p:nvPr/>
        </p:nvSpPr>
        <p:spPr bwMode="auto">
          <a:xfrm>
            <a:off x="228600" y="1552575"/>
            <a:ext cx="1066800" cy="134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endParaRPr lang="en-US" altLang="en-US" sz="1200">
              <a:solidFill>
                <a:schemeClr val="bg2"/>
              </a:solidFill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5141" name="Rectangle 6"/>
          <p:cNvSpPr>
            <a:spLocks noChangeArrowheads="1"/>
          </p:cNvSpPr>
          <p:nvPr/>
        </p:nvSpPr>
        <p:spPr bwMode="auto">
          <a:xfrm>
            <a:off x="5284788" y="3609975"/>
            <a:ext cx="1066800" cy="1346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FF66"/>
                </a:solidFill>
                <a:latin typeface="SimSun" charset="0"/>
                <a:ea typeface="SimSun" charset="0"/>
                <a:cs typeface="SimSun" charset="0"/>
              </a:rPr>
              <a:t>Web Service</a:t>
            </a:r>
          </a:p>
          <a:p>
            <a:pPr algn="ctr" eaLnBrk="1" hangingPunct="1"/>
            <a:r>
              <a:rPr lang="en-US" altLang="en-US" sz="1200">
                <a:solidFill>
                  <a:srgbClr val="FFFF66"/>
                </a:solidFill>
                <a:latin typeface="SimSun" charset="0"/>
                <a:ea typeface="SimSun" charset="0"/>
                <a:cs typeface="SimSun" charset="0"/>
              </a:rPr>
              <a:t>Business</a:t>
            </a:r>
          </a:p>
          <a:p>
            <a:pPr algn="ctr" eaLnBrk="1" hangingPunct="1"/>
            <a:r>
              <a:rPr lang="en-US" altLang="en-US" sz="1200">
                <a:solidFill>
                  <a:srgbClr val="FFFF66"/>
                </a:solidFill>
                <a:latin typeface="SimSun" charset="0"/>
                <a:ea typeface="SimSun" charset="0"/>
                <a:cs typeface="SimSun" charset="0"/>
              </a:rPr>
              <a:t>Services</a:t>
            </a:r>
          </a:p>
        </p:txBody>
      </p:sp>
      <p:sp>
        <p:nvSpPr>
          <p:cNvPr id="5142" name="Line 61"/>
          <p:cNvSpPr>
            <a:spLocks noChangeShapeType="1"/>
          </p:cNvSpPr>
          <p:nvPr/>
        </p:nvSpPr>
        <p:spPr bwMode="auto">
          <a:xfrm flipV="1">
            <a:off x="3581400" y="4364038"/>
            <a:ext cx="1382713" cy="8937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SimSun" charset="0"/>
              <a:ea typeface="SimSun" charset="0"/>
              <a:cs typeface="SimSun" charset="0"/>
            </a:endParaRPr>
          </a:p>
        </p:txBody>
      </p:sp>
      <p:sp>
        <p:nvSpPr>
          <p:cNvPr id="5143" name="Oval 59"/>
          <p:cNvSpPr>
            <a:spLocks noChangeArrowheads="1"/>
          </p:cNvSpPr>
          <p:nvPr/>
        </p:nvSpPr>
        <p:spPr bwMode="auto">
          <a:xfrm>
            <a:off x="2209800" y="4572000"/>
            <a:ext cx="1524000" cy="1447800"/>
          </a:xfrm>
          <a:prstGeom prst="ellipse">
            <a:avLst/>
          </a:prstGeom>
          <a:solidFill>
            <a:srgbClr val="777777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Verdana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bg2"/>
                </a:solidFill>
                <a:latin typeface="SimSun" charset="0"/>
                <a:ea typeface="SimSun" charset="0"/>
                <a:cs typeface="SimSun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36746308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 template 16jan03">
  <a:themeElements>
    <a:clrScheme name="Intersystems">
      <a:dk1>
        <a:srgbClr val="000000"/>
      </a:dk1>
      <a:lt1>
        <a:srgbClr val="FFFFFF"/>
      </a:lt1>
      <a:dk2>
        <a:srgbClr val="343399"/>
      </a:dk2>
      <a:lt2>
        <a:srgbClr val="080808"/>
      </a:lt2>
      <a:accent1>
        <a:srgbClr val="F3CD73"/>
      </a:accent1>
      <a:accent2>
        <a:srgbClr val="FF907A"/>
      </a:accent2>
      <a:accent3>
        <a:srgbClr val="B29DDE"/>
      </a:accent3>
      <a:accent4>
        <a:srgbClr val="98D7B4"/>
      </a:accent4>
      <a:accent5>
        <a:srgbClr val="F8E3BC"/>
      </a:accent5>
      <a:accent6>
        <a:srgbClr val="E7826E"/>
      </a:accent6>
      <a:hlink>
        <a:srgbClr val="98D7B4"/>
      </a:hlink>
      <a:folHlink>
        <a:srgbClr val="84B0E5"/>
      </a:folHlink>
    </a:clrScheme>
    <a:fontScheme name="corporate template 16jan03">
      <a:majorFont>
        <a:latin typeface="Arial Narrow"/>
        <a:ea typeface="ＭＳ Ｐゴシック"/>
        <a:cs typeface="ＭＳ Ｐゴシック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rporate template 16jan03 1">
        <a:dk1>
          <a:srgbClr val="000000"/>
        </a:dk1>
        <a:lt1>
          <a:srgbClr val="BBB7BC"/>
        </a:lt1>
        <a:dk2>
          <a:srgbClr val="00287A"/>
        </a:dk2>
        <a:lt2>
          <a:srgbClr val="FFFFFF"/>
        </a:lt2>
        <a:accent1>
          <a:srgbClr val="008C9A"/>
        </a:accent1>
        <a:accent2>
          <a:srgbClr val="928890"/>
        </a:accent2>
        <a:accent3>
          <a:srgbClr val="DAD8DA"/>
        </a:accent3>
        <a:accent4>
          <a:srgbClr val="000000"/>
        </a:accent4>
        <a:accent5>
          <a:srgbClr val="AAC5CA"/>
        </a:accent5>
        <a:accent6>
          <a:srgbClr val="847B82"/>
        </a:accent6>
        <a:hlink>
          <a:srgbClr val="00287A"/>
        </a:hlink>
        <a:folHlink>
          <a:srgbClr val="EF3E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6jan03 2">
        <a:dk1>
          <a:srgbClr val="000000"/>
        </a:dk1>
        <a:lt1>
          <a:srgbClr val="FFFFFF"/>
        </a:lt1>
        <a:dk2>
          <a:srgbClr val="343399"/>
        </a:dk2>
        <a:lt2>
          <a:srgbClr val="808080"/>
        </a:lt2>
        <a:accent1>
          <a:srgbClr val="F3CD73"/>
        </a:accent1>
        <a:accent2>
          <a:srgbClr val="FF907A"/>
        </a:accent2>
        <a:accent3>
          <a:srgbClr val="FFFFFF"/>
        </a:accent3>
        <a:accent4>
          <a:srgbClr val="000000"/>
        </a:accent4>
        <a:accent5>
          <a:srgbClr val="F8E3BC"/>
        </a:accent5>
        <a:accent6>
          <a:srgbClr val="E7826E"/>
        </a:accent6>
        <a:hlink>
          <a:srgbClr val="98D7B4"/>
        </a:hlink>
        <a:folHlink>
          <a:srgbClr val="84B0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template 16jan03 3">
        <a:dk1>
          <a:srgbClr val="000000"/>
        </a:dk1>
        <a:lt1>
          <a:srgbClr val="FFFFFF"/>
        </a:lt1>
        <a:dk2>
          <a:srgbClr val="343399"/>
        </a:dk2>
        <a:lt2>
          <a:srgbClr val="080808"/>
        </a:lt2>
        <a:accent1>
          <a:srgbClr val="F3CD73"/>
        </a:accent1>
        <a:accent2>
          <a:srgbClr val="FF907A"/>
        </a:accent2>
        <a:accent3>
          <a:srgbClr val="FFFFFF"/>
        </a:accent3>
        <a:accent4>
          <a:srgbClr val="000000"/>
        </a:accent4>
        <a:accent5>
          <a:srgbClr val="F8E3BC"/>
        </a:accent5>
        <a:accent6>
          <a:srgbClr val="E7826E"/>
        </a:accent6>
        <a:hlink>
          <a:srgbClr val="98D7B4"/>
        </a:hlink>
        <a:folHlink>
          <a:srgbClr val="84B0E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G:\!In Progress\11208 Intersystems-CB\client-files\corporate template 16jan03.pot</Template>
  <TotalTime>5124</TotalTime>
  <Words>1987</Words>
  <Application>Microsoft Office PowerPoint</Application>
  <PresentationFormat>On-screen Show (4:3)</PresentationFormat>
  <Paragraphs>371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宋体</vt:lpstr>
      <vt:lpstr>宋体</vt:lpstr>
      <vt:lpstr>Arial</vt:lpstr>
      <vt:lpstr>Arial Narrow</vt:lpstr>
      <vt:lpstr>Times New Roman</vt:lpstr>
      <vt:lpstr>Verdana</vt:lpstr>
      <vt:lpstr>Wingdings</vt:lpstr>
      <vt:lpstr>corporate template 16jan03</vt:lpstr>
      <vt:lpstr>Ensemble 业务服务 (Business Services)</vt:lpstr>
      <vt:lpstr>Ensemble 开发 业务服务(BS)</vt:lpstr>
      <vt:lpstr>Ensemble 开发 业务服务(BS)</vt:lpstr>
      <vt:lpstr>Ensemble 开发 业务服务(BS)</vt:lpstr>
      <vt:lpstr>Ensemble 开发 业务服务(BS)</vt:lpstr>
      <vt:lpstr>PowerPoint Presentation</vt:lpstr>
      <vt:lpstr>Ensemble 开发 业务服务(BS)</vt:lpstr>
      <vt:lpstr>Ensemble 业务服务 (Business Services)-Web Service</vt:lpstr>
      <vt:lpstr>Ensemble对于Web Service的支持</vt:lpstr>
      <vt:lpstr>Ensemble对于Web Service的支持</vt:lpstr>
      <vt:lpstr>SOAP Web Service 工具</vt:lpstr>
      <vt:lpstr>Ensemble Web Service Clients</vt:lpstr>
      <vt:lpstr>Ensemble SOAP Web Service Clients</vt:lpstr>
      <vt:lpstr>Ensemble SOAP Web Service Clients</vt:lpstr>
      <vt:lpstr>SOAP Client 向导</vt:lpstr>
      <vt:lpstr>SOAP Client 向导</vt:lpstr>
      <vt:lpstr>SOAP Client Wizard向导</vt:lpstr>
      <vt:lpstr>配置</vt:lpstr>
      <vt:lpstr>Ensemble Web Services</vt:lpstr>
      <vt:lpstr>Ensemble SOAP Web Services</vt:lpstr>
      <vt:lpstr>Ensemble SOAP Web Services</vt:lpstr>
      <vt:lpstr>创建Web Service</vt:lpstr>
      <vt:lpstr>Web Service 实现</vt:lpstr>
      <vt:lpstr>Web Service实现</vt:lpstr>
      <vt:lpstr>Error 处理</vt:lpstr>
      <vt:lpstr>Business Service 类</vt:lpstr>
      <vt:lpstr>配置</vt:lpstr>
      <vt:lpstr>Request Through Web Server</vt:lpstr>
      <vt:lpstr>Test Page and WSDL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Hao Ma</cp:lastModifiedBy>
  <cp:revision>534</cp:revision>
  <dcterms:created xsi:type="dcterms:W3CDTF">2010-06-25T15:38:23Z</dcterms:created>
  <dcterms:modified xsi:type="dcterms:W3CDTF">2018-07-30T08:42:00Z</dcterms:modified>
</cp:coreProperties>
</file>