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74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605"/>
  </p:normalViewPr>
  <p:slideViewPr>
    <p:cSldViewPr snapToGrid="0" snapToObjects="1">
      <p:cViewPr varScale="1">
        <p:scale>
          <a:sx n="115" d="100"/>
          <a:sy n="115" d="100"/>
        </p:scale>
        <p:origin x="9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93172-35D5-DD40-9230-ADEA9089338D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CD893-6FBA-AF44-ACEE-FE2C32A9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id=-9, </a:t>
            </a:r>
            <a:r>
              <a:rPr lang="en-US" dirty="0" err="1"/>
              <a:t>sqltype</a:t>
            </a:r>
            <a:r>
              <a:rPr lang="en-US" dirty="0"/>
              <a:t>=VARNCHAR id=-8, </a:t>
            </a:r>
            <a:r>
              <a:rPr lang="en-US" dirty="0" err="1"/>
              <a:t>sqltype</a:t>
            </a:r>
            <a:r>
              <a:rPr lang="en-US" dirty="0"/>
              <a:t>=NCHAR id=-7, </a:t>
            </a:r>
            <a:r>
              <a:rPr lang="en-US" dirty="0" err="1"/>
              <a:t>sqltype</a:t>
            </a:r>
            <a:r>
              <a:rPr lang="en-US" dirty="0"/>
              <a:t>=BIT id=-6, </a:t>
            </a:r>
            <a:r>
              <a:rPr lang="en-US" dirty="0" err="1"/>
              <a:t>sqltype</a:t>
            </a:r>
            <a:r>
              <a:rPr lang="en-US" dirty="0"/>
              <a:t>=TINYINT id=-4, </a:t>
            </a:r>
            <a:r>
              <a:rPr lang="en-US" dirty="0" err="1"/>
              <a:t>sqltype</a:t>
            </a:r>
            <a:r>
              <a:rPr lang="en-US" dirty="0"/>
              <a:t>=LONGVARBINARY id=-3, </a:t>
            </a:r>
            <a:r>
              <a:rPr lang="en-US" dirty="0" err="1"/>
              <a:t>sqltype</a:t>
            </a:r>
            <a:r>
              <a:rPr lang="en-US" dirty="0"/>
              <a:t>=VARBINARY id=-1, </a:t>
            </a:r>
            <a:r>
              <a:rPr lang="en-US" dirty="0" err="1"/>
              <a:t>sqltype</a:t>
            </a:r>
            <a:r>
              <a:rPr lang="en-US" dirty="0"/>
              <a:t>=LONGVARCHAR id=2, </a:t>
            </a:r>
            <a:r>
              <a:rPr lang="en-US" dirty="0" err="1"/>
              <a:t>sqltype</a:t>
            </a:r>
            <a:r>
              <a:rPr lang="en-US" dirty="0"/>
              <a:t>=NUMERIC id=4, </a:t>
            </a:r>
            <a:r>
              <a:rPr lang="en-US" dirty="0" err="1"/>
              <a:t>sqltype</a:t>
            </a:r>
            <a:r>
              <a:rPr lang="en-US" dirty="0"/>
              <a:t>=INTEGER id=5, </a:t>
            </a:r>
            <a:r>
              <a:rPr lang="en-US" dirty="0" err="1"/>
              <a:t>sqltype</a:t>
            </a:r>
            <a:r>
              <a:rPr lang="en-US" dirty="0"/>
              <a:t>=SMALLINT id=8, </a:t>
            </a:r>
            <a:r>
              <a:rPr lang="en-US" dirty="0" err="1"/>
              <a:t>sqltype</a:t>
            </a:r>
            <a:r>
              <a:rPr lang="en-US" dirty="0"/>
              <a:t>=DOUBLE id=9, </a:t>
            </a:r>
            <a:r>
              <a:rPr lang="en-US" dirty="0" err="1"/>
              <a:t>sqltype</a:t>
            </a:r>
            <a:r>
              <a:rPr lang="en-US" dirty="0"/>
              <a:t>=DATE id=10, </a:t>
            </a:r>
            <a:r>
              <a:rPr lang="en-US" dirty="0" err="1"/>
              <a:t>sqltype</a:t>
            </a:r>
            <a:r>
              <a:rPr lang="en-US" dirty="0"/>
              <a:t>=TIME id=11, </a:t>
            </a:r>
            <a:r>
              <a:rPr lang="en-US" dirty="0" err="1"/>
              <a:t>sqltype</a:t>
            </a:r>
            <a:r>
              <a:rPr lang="en-US" dirty="0"/>
              <a:t>=TIMESTAMP id=12, </a:t>
            </a:r>
            <a:r>
              <a:rPr lang="en-US" dirty="0" err="1"/>
              <a:t>sqltype</a:t>
            </a:r>
            <a:r>
              <a:rPr lang="en-US" dirty="0"/>
              <a:t>=VARCHAR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58FDAC-E276-214A-BE92-36F41B213A1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6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3528-E3A2-0542-B5D5-86699C44508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D5BC-8BC8-DE42-AFF3-964D37D1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database/121/ADFNS/adfns_odbc.htm#ADFNS11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zh-CN" altLang="en-US" dirty="0"/>
              <a:t>适配器调用问题－ 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23" y="1671639"/>
            <a:ext cx="11140069" cy="4383473"/>
          </a:xfrm>
        </p:spPr>
        <p:txBody>
          <a:bodyPr/>
          <a:lstStyle/>
          <a:p>
            <a:r>
              <a:rPr lang="zh-CN" altLang="en-US" dirty="0"/>
              <a:t>当使用</a:t>
            </a:r>
            <a:r>
              <a:rPr lang="en-US" altLang="zh-CN" dirty="0"/>
              <a:t>ODBC</a:t>
            </a:r>
            <a:r>
              <a:rPr lang="zh-CN" altLang="en-US" dirty="0"/>
              <a:t>驱动执行</a:t>
            </a:r>
            <a:r>
              <a:rPr lang="en-US" altLang="zh-CN" dirty="0" err="1"/>
              <a:t>ExecuteQuery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 err="1"/>
              <a:t>ExecuteUpdate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ExecuteProcedure</a:t>
            </a:r>
            <a:r>
              <a:rPr lang="en-US" altLang="zh-CN" dirty="0"/>
              <a:t>()</a:t>
            </a:r>
            <a:r>
              <a:rPr lang="zh-CN" altLang="en-US" dirty="0"/>
              <a:t>时，如果需要传参</a:t>
            </a:r>
            <a:r>
              <a:rPr lang="en-US" altLang="zh-CN" dirty="0"/>
              <a:t>(</a:t>
            </a:r>
            <a:r>
              <a:rPr lang="zh-CN" altLang="en-US" dirty="0"/>
              <a:t>包括入参、出参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需要知道第三方数据库</a:t>
            </a:r>
            <a:r>
              <a:rPr lang="en-US" altLang="zh-CN" dirty="0"/>
              <a:t>ODBC</a:t>
            </a:r>
            <a:r>
              <a:rPr lang="zh-CN" altLang="en-US" dirty="0"/>
              <a:t>驱动是否支持</a:t>
            </a:r>
            <a:r>
              <a:rPr lang="en-US" dirty="0" err="1">
                <a:solidFill>
                  <a:srgbClr val="FF0000"/>
                </a:solidFill>
                <a:effectLst/>
              </a:rPr>
              <a:t>SQLDescribeParam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SQLDescribeProcedureColumns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pPr lvl="2"/>
            <a:r>
              <a:rPr lang="zh-CN" altLang="en-US" dirty="0"/>
              <a:t>如果支持，调用时不需要描述参数</a:t>
            </a:r>
            <a:endParaRPr lang="en-US" altLang="zh-CN" dirty="0"/>
          </a:p>
          <a:p>
            <a:pPr lvl="3"/>
            <a:r>
              <a:rPr lang="zh-CN" altLang="en-US" dirty="0"/>
              <a:t>会调用</a:t>
            </a:r>
            <a:r>
              <a:rPr lang="en-US" altLang="zh-CN" dirty="0"/>
              <a:t>ODBC</a:t>
            </a:r>
            <a:r>
              <a:rPr lang="zh-CN" altLang="en-US" dirty="0"/>
              <a:t>驱动的</a:t>
            </a:r>
            <a:r>
              <a:rPr lang="en-US" dirty="0" err="1">
                <a:effectLst/>
              </a:rPr>
              <a:t>SQLDescribeParam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 err="1">
                <a:effectLst/>
              </a:rPr>
              <a:t>SQLDescribeProcedureColumns</a:t>
            </a:r>
            <a:r>
              <a:rPr lang="zh-CN" altLang="en-US" dirty="0">
                <a:effectLst/>
              </a:rPr>
              <a:t>方法获得参数的描述</a:t>
            </a:r>
            <a:endParaRPr lang="zh-CN" altLang="en-US" dirty="0"/>
          </a:p>
          <a:p>
            <a:pPr lvl="2"/>
            <a:r>
              <a:rPr lang="zh-CN" altLang="en-US" dirty="0"/>
              <a:t>否则，需要手动描述参数类型等信息并调用</a:t>
            </a:r>
            <a:r>
              <a:rPr lang="en-US" altLang="zh-CN" dirty="0" err="1"/>
              <a:t>ExecuteQueryParmArray</a:t>
            </a:r>
            <a:r>
              <a:rPr lang="en-US" altLang="zh-CN" dirty="0"/>
              <a:t>(), </a:t>
            </a:r>
            <a:r>
              <a:rPr lang="en-US" altLang="zh-CN" dirty="0" err="1"/>
              <a:t>ExecuteUpdateParmArray</a:t>
            </a:r>
            <a:r>
              <a:rPr lang="en-US" altLang="zh-CN" dirty="0"/>
              <a:t>() </a:t>
            </a:r>
            <a:r>
              <a:rPr lang="zh-CN" altLang="en-US" dirty="0"/>
              <a:t>和</a:t>
            </a:r>
            <a:r>
              <a:rPr lang="en-US" altLang="zh-CN" dirty="0" err="1"/>
              <a:t>ExecuteProcedureParmArray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47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zh-CN" altLang="en-US" dirty="0"/>
              <a:t>适配器问题－ 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671639"/>
            <a:ext cx="8153400" cy="1794337"/>
          </a:xfrm>
        </p:spPr>
        <p:txBody>
          <a:bodyPr/>
          <a:lstStyle/>
          <a:p>
            <a:pPr lvl="1"/>
            <a:r>
              <a:rPr lang="zh-CN" altLang="en-US" dirty="0"/>
              <a:t>例如</a:t>
            </a:r>
            <a:r>
              <a:rPr lang="en-US" altLang="zh-CN" dirty="0"/>
              <a:t>Oracle</a:t>
            </a:r>
            <a:r>
              <a:rPr lang="zh-CN" altLang="en-US" dirty="0"/>
              <a:t>的</a:t>
            </a:r>
            <a:r>
              <a:rPr lang="en-US" altLang="zh-CN" dirty="0"/>
              <a:t>ODBC</a:t>
            </a:r>
            <a:r>
              <a:rPr lang="zh-CN" altLang="en-US" dirty="0"/>
              <a:t>驱动对支持有问题</a:t>
            </a:r>
          </a:p>
          <a:p>
            <a:pPr lvl="2"/>
            <a:r>
              <a:rPr lang="zh-CN" altLang="en-US" sz="1600" dirty="0"/>
              <a:t>见</a:t>
            </a:r>
            <a:r>
              <a:rPr lang="en-US" altLang="zh-CN" sz="1600" dirty="0">
                <a:hlinkClick r:id="rId2"/>
              </a:rPr>
              <a:t>https://docs.oracle.com/database/121/ADFNS/adfns_odbc.htm#ADFNS1118</a:t>
            </a:r>
            <a:endParaRPr lang="zh-CN" altLang="en-US" sz="1600" dirty="0"/>
          </a:p>
          <a:p>
            <a:pPr lvl="2"/>
            <a:r>
              <a:rPr lang="en-US" sz="1600" b="1" dirty="0"/>
              <a:t>Disable </a:t>
            </a:r>
            <a:r>
              <a:rPr lang="en-US" sz="1600" b="1" dirty="0" err="1"/>
              <a:t>SQLDescribeParam</a:t>
            </a:r>
            <a:r>
              <a:rPr lang="en-US" sz="1600" dirty="0"/>
              <a:t> - If the </a:t>
            </a:r>
            <a:r>
              <a:rPr lang="en-US" sz="1600" dirty="0" err="1"/>
              <a:t>SQLDescribeParam</a:t>
            </a:r>
            <a:r>
              <a:rPr lang="en-US" sz="1600" dirty="0"/>
              <a:t> function is enabled, the SQL_VARCHAR data type is returned for all parameters. If the Force SQL_WCHAR Support function is also enabled, the SQL_WVARCHAR data type is returned for all parameters. By default, this function is enabled.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465976"/>
            <a:ext cx="4177970" cy="31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zh-CN" altLang="en-US" dirty="0"/>
              <a:t>适配器问题－ 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700" y="1671638"/>
            <a:ext cx="8153400" cy="4859792"/>
          </a:xfrm>
        </p:spPr>
        <p:txBody>
          <a:bodyPr/>
          <a:lstStyle/>
          <a:p>
            <a:pPr lvl="1"/>
            <a:r>
              <a:rPr lang="zh-CN" altLang="en-US" dirty="0"/>
              <a:t>手动设置参数数组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sz="1600" dirty="0"/>
              <a:t>set </a:t>
            </a:r>
            <a:r>
              <a:rPr lang="en-US" altLang="zh-CN" sz="1600" dirty="0" err="1"/>
              <a:t>tUpdate</a:t>
            </a:r>
            <a:r>
              <a:rPr lang="en-US" altLang="zh-CN" sz="1600" dirty="0"/>
              <a:t>="{?=call </a:t>
            </a:r>
            <a:r>
              <a:rPr lang="en-US" altLang="zh-CN" sz="1600" dirty="0" err="1"/>
              <a:t>dbo.Print_Lab_Result</a:t>
            </a:r>
            <a:r>
              <a:rPr lang="en-US" altLang="zh-CN" sz="1600" dirty="0"/>
              <a:t>(?,?,?,?)}"</a:t>
            </a:r>
          </a:p>
          <a:p>
            <a:pPr lvl="2"/>
            <a:r>
              <a:rPr lang="en-US" altLang="zh-CN" sz="1600" dirty="0"/>
              <a:t> set </a:t>
            </a:r>
            <a:r>
              <a:rPr lang="en-US" altLang="zh-CN" sz="1600" dirty="0" err="1"/>
              <a:t>pIO</a:t>
            </a:r>
            <a:r>
              <a:rPr lang="en-US" altLang="zh-CN" sz="1600" dirty="0"/>
              <a:t> = "</a:t>
            </a:r>
            <a:r>
              <a:rPr lang="en-US" altLang="zh-CN" sz="1600" dirty="0" err="1"/>
              <a:t>ooii</a:t>
            </a:r>
            <a:r>
              <a:rPr lang="en-US" altLang="zh-CN" sz="1600" dirty="0"/>
              <a:t>"</a:t>
            </a:r>
          </a:p>
          <a:p>
            <a:pPr lvl="2"/>
            <a:r>
              <a:rPr lang="en-US" altLang="zh-CN" sz="1600" dirty="0"/>
              <a:t> set Pin=4    </a:t>
            </a:r>
          </a:p>
          <a:p>
            <a:pPr lvl="2"/>
            <a:r>
              <a:rPr lang="en-US" altLang="zh-CN" sz="1600" dirty="0"/>
              <a:t> set Pin(1)=</a:t>
            </a:r>
            <a:r>
              <a:rPr lang="en-US" altLang="zh-CN" sz="1600" dirty="0" err="1"/>
              <a:t>pRequest.LabNo</a:t>
            </a:r>
            <a:r>
              <a:rPr lang="en-US" altLang="zh-CN" sz="1600" dirty="0"/>
              <a:t>          </a:t>
            </a:r>
          </a:p>
          <a:p>
            <a:pPr lvl="2"/>
            <a:r>
              <a:rPr lang="en-US" altLang="zh-CN" sz="1600" dirty="0"/>
              <a:t> set Pin(1, "</a:t>
            </a:r>
            <a:r>
              <a:rPr lang="en-US" altLang="zh-CN" sz="1600" dirty="0" err="1"/>
              <a:t>SqlType</a:t>
            </a:r>
            <a:r>
              <a:rPr lang="en-US" altLang="zh-CN" sz="1600" dirty="0"/>
              <a:t>") = 12</a:t>
            </a:r>
          </a:p>
          <a:p>
            <a:pPr lvl="2"/>
            <a:r>
              <a:rPr lang="en-US" altLang="zh-CN" sz="1600" dirty="0"/>
              <a:t> set Pin(2, "</a:t>
            </a:r>
            <a:r>
              <a:rPr lang="en-US" altLang="zh-CN" sz="1600" dirty="0" err="1"/>
              <a:t>SqlType</a:t>
            </a:r>
            <a:r>
              <a:rPr lang="en-US" altLang="zh-CN" sz="1600" dirty="0"/>
              <a:t>")=12</a:t>
            </a:r>
          </a:p>
          <a:p>
            <a:pPr lvl="2"/>
            <a:r>
              <a:rPr lang="en-US" altLang="zh-CN" sz="1600" dirty="0"/>
              <a:t> set Pin(3, "</a:t>
            </a:r>
            <a:r>
              <a:rPr lang="en-US" altLang="zh-CN" sz="1600" dirty="0" err="1"/>
              <a:t>SqlType</a:t>
            </a:r>
            <a:r>
              <a:rPr lang="en-US" altLang="zh-CN" sz="1600" dirty="0"/>
              <a:t>")=12</a:t>
            </a:r>
          </a:p>
          <a:p>
            <a:pPr lvl="2"/>
            <a:r>
              <a:rPr lang="en-US" altLang="zh-CN" sz="1600" dirty="0"/>
              <a:t> set Pin(4, "</a:t>
            </a:r>
            <a:r>
              <a:rPr lang="en-US" altLang="zh-CN" sz="1600" dirty="0" err="1"/>
              <a:t>SqlType</a:t>
            </a:r>
            <a:r>
              <a:rPr lang="en-US" altLang="zh-CN" sz="1600" dirty="0"/>
              <a:t>")=-1</a:t>
            </a:r>
          </a:p>
          <a:p>
            <a:pPr lvl="2"/>
            <a:r>
              <a:rPr lang="en-US" altLang="zh-CN" sz="1600" dirty="0"/>
              <a:t> set Pin(4, "</a:t>
            </a:r>
            <a:r>
              <a:rPr lang="en-US" altLang="zh-CN" sz="1600" dirty="0" err="1"/>
              <a:t>Prec</a:t>
            </a:r>
            <a:r>
              <a:rPr lang="en-US" altLang="zh-CN" sz="1600" dirty="0"/>
              <a:t>")=2000</a:t>
            </a:r>
          </a:p>
          <a:p>
            <a:pPr lvl="2"/>
            <a:r>
              <a:rPr lang="en-US" altLang="zh-CN" sz="1600" dirty="0"/>
              <a:t> set </a:t>
            </a:r>
            <a:r>
              <a:rPr lang="en-US" altLang="zh-CN" sz="1600" dirty="0" err="1"/>
              <a:t>tSC</a:t>
            </a:r>
            <a:r>
              <a:rPr lang="en-US" altLang="zh-CN" sz="1600" dirty="0"/>
              <a:t> = ..</a:t>
            </a:r>
            <a:r>
              <a:rPr lang="en-US" altLang="zh-CN" sz="1600" dirty="0" err="1"/>
              <a:t>Adapter.ExecuteProcedureParmArray</a:t>
            </a:r>
            <a:r>
              <a:rPr lang="en-US" altLang="zh-CN" sz="1600" dirty="0"/>
              <a:t>(, .</a:t>
            </a:r>
            <a:r>
              <a:rPr lang="en-US" altLang="zh-CN" sz="1600" dirty="0" err="1"/>
              <a:t>tOutParms</a:t>
            </a:r>
            <a:r>
              <a:rPr lang="en-US" altLang="zh-CN" sz="1600" dirty="0"/>
              <a:t>, tUpdate,</a:t>
            </a:r>
            <a:r>
              <a:rPr lang="en-US" altLang="zh-CN" sz="1600" dirty="0" err="1"/>
              <a:t>pIO</a:t>
            </a:r>
            <a:r>
              <a:rPr lang="en-US" altLang="zh-CN" sz="1600" dirty="0"/>
              <a:t>,.Pin)</a:t>
            </a:r>
          </a:p>
          <a:p>
            <a:pPr lvl="2"/>
            <a:r>
              <a:rPr lang="en-US" altLang="zh-CN" sz="1600" dirty="0"/>
              <a:t> If $$$ISERR(</a:t>
            </a:r>
            <a:r>
              <a:rPr lang="en-US" altLang="zh-CN" sz="1600" dirty="0" err="1"/>
              <a:t>tSC</a:t>
            </a:r>
            <a:r>
              <a:rPr lang="en-US" altLang="zh-CN" sz="1600" dirty="0"/>
              <a:t>) Set ..Retry=1</a:t>
            </a:r>
          </a:p>
          <a:p>
            <a:pPr lvl="2"/>
            <a:r>
              <a:rPr lang="en-US" altLang="zh-CN" sz="1600" dirty="0"/>
              <a:t> set count=</a:t>
            </a:r>
            <a:r>
              <a:rPr lang="en-US" altLang="zh-CN" sz="1600" dirty="0" err="1"/>
              <a:t>tOutParms.Count</a:t>
            </a:r>
            <a:r>
              <a:rPr lang="en-US" altLang="zh-CN" sz="1600" dirty="0"/>
              <a:t>()</a:t>
            </a:r>
          </a:p>
          <a:p>
            <a:pPr lvl="2"/>
            <a:r>
              <a:rPr lang="en-US" altLang="zh-CN" sz="1600" dirty="0"/>
              <a:t> set </a:t>
            </a:r>
            <a:r>
              <a:rPr lang="en-US" altLang="zh-CN" sz="1600" dirty="0" err="1"/>
              <a:t>LabResult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tOutParms.GetAt</a:t>
            </a:r>
            <a:r>
              <a:rPr lang="en-US" altLang="zh-CN" sz="1600" dirty="0"/>
              <a:t>(1)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zh-CN" altLang="en-US" dirty="0"/>
              <a:t>适配器问题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1" y="1196752"/>
          <a:ext cx="8884095" cy="57941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参数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含义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可用值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75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SqlType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</a:t>
                      </a:r>
                      <a:r>
                        <a:rPr lang="zh-CN" altLang="en-US" sz="1600" dirty="0"/>
                        <a:t>数据类型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SQLCHAR:1; SQLNUMERIC:2; SQLDECIMAL:3; SQLINTEGER:4; SQLSMALLINT:5; SQLFLOAT:6; SQLREAL:7; SQLDOUBLE:8; SQLDATETIME:9; SQLVARCHAR:12; SQLLONGVARCHAR:-1; SQLBINARY:-2; SQLVARBINARY:-3; SQLLONGVARBINARY:-4; SQLTINYINT:-6; SQLBIT:-7; SQLGUID:-11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59">
                <a:tc>
                  <a:txBody>
                    <a:bodyPr/>
                    <a:lstStyle/>
                    <a:p>
                      <a:r>
                        <a:rPr lang="en-US" sz="1600" dirty="0" err="1"/>
                        <a:t>CType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参数对应的</a:t>
                      </a:r>
                      <a:r>
                        <a:rPr lang="en-US" altLang="zh-CN" sz="1600" dirty="0" err="1"/>
                        <a:t>Caché</a:t>
                      </a:r>
                      <a:r>
                        <a:rPr lang="zh-CN" altLang="en-US" sz="1600" dirty="0"/>
                        <a:t>类型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同上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Prec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字符型参数的最大长度</a:t>
                      </a:r>
                      <a:r>
                        <a:rPr lang="en-US" altLang="zh-CN" sz="1600" dirty="0"/>
                        <a:t>;</a:t>
                      </a:r>
                      <a:r>
                        <a:rPr lang="zh-CN" altLang="en-US" sz="1600" dirty="0"/>
                        <a:t>数值型参数最大数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数值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168">
                <a:tc>
                  <a:txBody>
                    <a:bodyPr/>
                    <a:lstStyle/>
                    <a:p>
                      <a:r>
                        <a:rPr lang="en-US" sz="16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数值型参数精度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</a:t>
                      </a:r>
                      <a:r>
                        <a:rPr lang="zh-CN" altLang="en-US" sz="1600" baseline="0" dirty="0"/>
                        <a:t>小数点后位数</a:t>
                      </a:r>
                      <a:r>
                        <a:rPr lang="en-US" altLang="zh-CN" sz="1600" baseline="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数值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84">
                <a:tc>
                  <a:txBody>
                    <a:bodyPr/>
                    <a:lstStyle/>
                    <a:p>
                      <a:r>
                        <a:rPr lang="en-US" sz="1600" dirty="0"/>
                        <a:t>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是否是</a:t>
                      </a:r>
                      <a:r>
                        <a:rPr lang="en-US" altLang="zh-CN" sz="1600" dirty="0"/>
                        <a:t>LOB</a:t>
                      </a:r>
                      <a:r>
                        <a:rPr lang="zh-CN" altLang="en-US" sz="1600" dirty="0"/>
                        <a:t>大对象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Boolean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84">
                <a:tc>
                  <a:txBody>
                    <a:bodyPr/>
                    <a:lstStyle/>
                    <a:p>
                      <a:r>
                        <a:rPr lang="en-US" sz="16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是否参数含有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进制数据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Boolean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77">
                <a:tc rowSpan="3">
                  <a:txBody>
                    <a:bodyPr/>
                    <a:lstStyle/>
                    <a:p>
                      <a:r>
                        <a:rPr lang="en-US" sz="1600" dirty="0" err="1"/>
                        <a:t>IOType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参数的输入、输出类型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1:</a:t>
                      </a:r>
                      <a:r>
                        <a:rPr lang="zh-CN" altLang="en-US" sz="1600" dirty="0"/>
                        <a:t>输入参数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2:</a:t>
                      </a:r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输出参数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4:</a:t>
                      </a:r>
                      <a:r>
                        <a:rPr lang="zh-CN" altLang="en-US" sz="1600" dirty="0"/>
                        <a:t>输出参数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08">
                <a:tc>
                  <a:txBody>
                    <a:bodyPr/>
                    <a:lstStyle/>
                    <a:p>
                      <a:r>
                        <a:rPr lang="en-US" sz="1600" dirty="0" err="1"/>
                        <a:t>SqlTypeName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在未指定</a:t>
                      </a:r>
                      <a:r>
                        <a:rPr lang="en-US" sz="1600" dirty="0" err="1"/>
                        <a:t>C</a:t>
                      </a:r>
                      <a:r>
                        <a:rPr lang="en-US" altLang="zh-CN" sz="1600" dirty="0" err="1"/>
                        <a:t>T</a:t>
                      </a:r>
                      <a:r>
                        <a:rPr lang="en-US" sz="1600" dirty="0" err="1"/>
                        <a:t>ype</a:t>
                      </a:r>
                      <a:r>
                        <a:rPr lang="zh-CN" altLang="en-US" sz="1600" dirty="0"/>
                        <a:t>时</a:t>
                      </a:r>
                      <a:r>
                        <a:rPr lang="en-US" altLang="zh-CN" sz="1600" dirty="0"/>
                        <a:t>,</a:t>
                      </a:r>
                      <a:r>
                        <a:rPr lang="en-US" sz="1600" dirty="0"/>
                        <a:t> </a:t>
                      </a:r>
                      <a:r>
                        <a:rPr lang="zh-CN" altLang="en-US" sz="1600" dirty="0"/>
                        <a:t>通过</a:t>
                      </a:r>
                      <a:r>
                        <a:rPr lang="en-US" sz="1600" dirty="0" err="1"/>
                        <a:t>SqlType</a:t>
                      </a:r>
                      <a:r>
                        <a:rPr lang="zh-CN" altLang="en-US" sz="1600" dirty="0"/>
                        <a:t>计算</a:t>
                      </a:r>
                      <a:r>
                        <a:rPr lang="en-US" sz="1600" dirty="0" err="1"/>
                        <a:t>C</a:t>
                      </a:r>
                      <a:r>
                        <a:rPr lang="en-US" altLang="zh-CN" sz="1600" dirty="0" err="1"/>
                        <a:t>T</a:t>
                      </a:r>
                      <a:r>
                        <a:rPr lang="en-US" sz="1600" dirty="0" err="1"/>
                        <a:t>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318914" y="2540351"/>
            <a:ext cx="5652454" cy="4114801"/>
            <a:chOff x="1501253" y="477670"/>
            <a:chExt cx="7372066" cy="5124740"/>
          </a:xfrm>
        </p:grpSpPr>
        <p:sp>
          <p:nvSpPr>
            <p:cNvPr id="4" name="矩形 3"/>
            <p:cNvSpPr/>
            <p:nvPr/>
          </p:nvSpPr>
          <p:spPr>
            <a:xfrm>
              <a:off x="1501253" y="477672"/>
              <a:ext cx="1924335" cy="5186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手麻系统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25118" y="477670"/>
              <a:ext cx="1924335" cy="5186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Ensemble</a:t>
              </a:r>
              <a:r>
                <a:rPr lang="zh-CN" altLang="en-US" sz="1400" dirty="0"/>
                <a:t>平台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48984" y="477670"/>
              <a:ext cx="1924335" cy="5186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HIS</a:t>
              </a:r>
              <a:r>
                <a:rPr lang="zh-CN" altLang="en-US" sz="1400" dirty="0"/>
                <a:t>系统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562331" y="1337477"/>
              <a:ext cx="1249907" cy="600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BS</a:t>
              </a:r>
              <a:r>
                <a:rPr lang="zh-CN" altLang="en-US" sz="1400" dirty="0"/>
                <a:t>同步手术申请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286197" y="1337477"/>
              <a:ext cx="1249907" cy="600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手术申请</a:t>
              </a:r>
            </a:p>
          </p:txBody>
        </p: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>
            <a:xfrm>
              <a:off x="5812238" y="1637728"/>
              <a:ext cx="1473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4562331" y="3725842"/>
              <a:ext cx="1249907" cy="600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发布手术申请</a:t>
              </a:r>
            </a:p>
          </p:txBody>
        </p: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 flipH="1">
              <a:off x="5186149" y="1937978"/>
              <a:ext cx="1136" cy="30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1815152" y="3725842"/>
              <a:ext cx="1323833" cy="600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订阅手术申请</a:t>
              </a:r>
            </a:p>
          </p:txBody>
        </p:sp>
        <p:cxnSp>
          <p:nvCxnSpPr>
            <p:cNvPr id="16" name="直接箭头连接符 15"/>
            <p:cNvCxnSpPr>
              <a:stCxn id="14" idx="3"/>
              <a:endCxn id="11" idx="1"/>
            </p:cNvCxnSpPr>
            <p:nvPr/>
          </p:nvCxnSpPr>
          <p:spPr>
            <a:xfrm>
              <a:off x="3138985" y="4026093"/>
              <a:ext cx="142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671850" y="5015556"/>
              <a:ext cx="1610436" cy="586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获取诊断</a:t>
              </a:r>
            </a:p>
          </p:txBody>
        </p:sp>
        <p:cxnSp>
          <p:nvCxnSpPr>
            <p:cNvPr id="19" name="直接箭头连接符 18"/>
            <p:cNvCxnSpPr>
              <a:stCxn id="14" idx="2"/>
              <a:endCxn id="17" idx="0"/>
            </p:cNvCxnSpPr>
            <p:nvPr/>
          </p:nvCxnSpPr>
          <p:spPr>
            <a:xfrm flipH="1">
              <a:off x="2477068" y="4326343"/>
              <a:ext cx="1" cy="689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4562331" y="5015556"/>
              <a:ext cx="1249907" cy="586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诊断信息服务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286197" y="5015556"/>
              <a:ext cx="1249907" cy="586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诊断数据</a:t>
              </a:r>
            </a:p>
          </p:txBody>
        </p:sp>
        <p:cxnSp>
          <p:nvCxnSpPr>
            <p:cNvPr id="23" name="直接箭头连接符 22"/>
            <p:cNvCxnSpPr>
              <a:stCxn id="17" idx="3"/>
              <a:endCxn id="20" idx="1"/>
            </p:cNvCxnSpPr>
            <p:nvPr/>
          </p:nvCxnSpPr>
          <p:spPr>
            <a:xfrm>
              <a:off x="3282286" y="5308983"/>
              <a:ext cx="1280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0" idx="3"/>
              <a:endCxn id="21" idx="1"/>
            </p:cNvCxnSpPr>
            <p:nvPr/>
          </p:nvCxnSpPr>
          <p:spPr>
            <a:xfrm>
              <a:off x="5812238" y="5308983"/>
              <a:ext cx="1473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62331" y="2279178"/>
              <a:ext cx="1249907" cy="600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手术申请提现</a:t>
              </a:r>
            </a:p>
          </p:txBody>
        </p:sp>
        <p:cxnSp>
          <p:nvCxnSpPr>
            <p:cNvPr id="32" name="直接箭头连接符 31"/>
            <p:cNvCxnSpPr>
              <a:stCxn id="30" idx="2"/>
              <a:endCxn id="11" idx="0"/>
            </p:cNvCxnSpPr>
            <p:nvPr/>
          </p:nvCxnSpPr>
          <p:spPr>
            <a:xfrm>
              <a:off x="5187285" y="2879679"/>
              <a:ext cx="0" cy="846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96078" y="827625"/>
            <a:ext cx="970002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改造目标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平台取代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Hip-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timer,Hip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ws,ESB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平台数据库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定时同步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“手术申请”，如果不考虑数据再利用可直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接将数据存储到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处理手术申请提现的逻辑，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当数据符合条件时进行发布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、手麻系统订阅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发布的手术申请服务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、手麻系统接收到手术申请的通知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、手麻系统根据手术申请的信息调用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平台的诊断信息服务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平台通过访问数据库提供诊断信息数据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80931" y="281983"/>
            <a:ext cx="235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目标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317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928" y="133836"/>
            <a:ext cx="235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接口现状</a:t>
            </a:r>
            <a:endParaRPr lang="zh-CN" altLang="en-US" b="1" dirty="0"/>
          </a:p>
        </p:txBody>
      </p:sp>
      <p:grpSp>
        <p:nvGrpSpPr>
          <p:cNvPr id="64" name="组合 63"/>
          <p:cNvGrpSpPr/>
          <p:nvPr/>
        </p:nvGrpSpPr>
        <p:grpSpPr>
          <a:xfrm>
            <a:off x="5799226" y="832664"/>
            <a:ext cx="6322274" cy="4143813"/>
            <a:chOff x="5458026" y="1283040"/>
            <a:chExt cx="6322274" cy="4143813"/>
          </a:xfrm>
        </p:grpSpPr>
        <p:sp>
          <p:nvSpPr>
            <p:cNvPr id="4" name="矩形 3"/>
            <p:cNvSpPr/>
            <p:nvPr/>
          </p:nvSpPr>
          <p:spPr>
            <a:xfrm>
              <a:off x="5554638" y="1283040"/>
              <a:ext cx="1041563" cy="3496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手麻系统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833938" y="1283040"/>
              <a:ext cx="832512" cy="3496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HIP(WS)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0304836" y="1283040"/>
              <a:ext cx="1475464" cy="3496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HIS</a:t>
              </a:r>
              <a:r>
                <a:rPr lang="zh-CN" altLang="en-US" sz="1400" dirty="0"/>
                <a:t>系统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3303" y="2002416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BS</a:t>
              </a:r>
              <a:r>
                <a:rPr lang="zh-CN" altLang="en-US" sz="1400" dirty="0"/>
                <a:t>同步手术申请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563391" y="2002416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手术申请</a:t>
              </a:r>
            </a:p>
          </p:txBody>
        </p: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>
            <a:xfrm>
              <a:off x="10071656" y="2243496"/>
              <a:ext cx="491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7922773" y="3837915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发布手术申请</a:t>
              </a:r>
            </a:p>
          </p:txBody>
        </p:sp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 flipH="1">
              <a:off x="9591609" y="2484575"/>
              <a:ext cx="871" cy="24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5567900" y="3837915"/>
              <a:ext cx="1015035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</a:t>
              </a:r>
              <a:r>
                <a:rPr lang="en-US" altLang="zh-CN" sz="1400" dirty="0"/>
                <a:t>WS</a:t>
              </a:r>
              <a:endParaRPr lang="zh-CN" altLang="en-US" sz="14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58026" y="4955651"/>
              <a:ext cx="1234785" cy="4712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获取诊断</a:t>
              </a:r>
            </a:p>
          </p:txBody>
        </p:sp>
        <p:cxnSp>
          <p:nvCxnSpPr>
            <p:cNvPr id="19" name="直接箭头连接符 18"/>
            <p:cNvCxnSpPr>
              <a:stCxn id="14" idx="2"/>
              <a:endCxn id="17" idx="0"/>
            </p:cNvCxnSpPr>
            <p:nvPr/>
          </p:nvCxnSpPr>
          <p:spPr>
            <a:xfrm>
              <a:off x="6075418" y="4320075"/>
              <a:ext cx="1" cy="6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922773" y="4955650"/>
              <a:ext cx="958353" cy="4712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诊断信息服务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563391" y="4955651"/>
              <a:ext cx="958353" cy="4712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诊断数据</a:t>
              </a:r>
            </a:p>
          </p:txBody>
        </p:sp>
        <p:cxnSp>
          <p:nvCxnSpPr>
            <p:cNvPr id="25" name="直接箭头连接符 24"/>
            <p:cNvCxnSpPr>
              <a:stCxn id="20" idx="3"/>
              <a:endCxn id="21" idx="1"/>
            </p:cNvCxnSpPr>
            <p:nvPr/>
          </p:nvCxnSpPr>
          <p:spPr>
            <a:xfrm>
              <a:off x="8881126" y="5191251"/>
              <a:ext cx="16822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7922773" y="2720180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处理最新变动数据</a:t>
              </a:r>
            </a:p>
          </p:txBody>
        </p:sp>
        <p:cxnSp>
          <p:nvCxnSpPr>
            <p:cNvPr id="32" name="直接箭头连接符 31"/>
            <p:cNvCxnSpPr>
              <a:stCxn id="30" idx="2"/>
              <a:endCxn id="11" idx="0"/>
            </p:cNvCxnSpPr>
            <p:nvPr/>
          </p:nvCxnSpPr>
          <p:spPr>
            <a:xfrm>
              <a:off x="8401950" y="3202340"/>
              <a:ext cx="0" cy="635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095174" y="1283041"/>
              <a:ext cx="976482" cy="3496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HIP(Timer)</a:t>
              </a:r>
              <a:endParaRPr lang="zh-CN" altLang="en-US" sz="1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77261" y="1283041"/>
              <a:ext cx="802353" cy="3496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HIP(ESB)</a:t>
              </a:r>
              <a:endParaRPr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875585" y="4308131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WS</a:t>
              </a:r>
              <a:r>
                <a:rPr lang="zh-CN" altLang="en-US" sz="1400" dirty="0"/>
                <a:t>代理</a:t>
              </a:r>
            </a:p>
          </p:txBody>
        </p:sp>
        <p:cxnSp>
          <p:nvCxnSpPr>
            <p:cNvPr id="47" name="肘形连接符 46"/>
            <p:cNvCxnSpPr>
              <a:stCxn id="14" idx="3"/>
              <a:endCxn id="44" idx="1"/>
            </p:cNvCxnSpPr>
            <p:nvPr/>
          </p:nvCxnSpPr>
          <p:spPr>
            <a:xfrm>
              <a:off x="6582935" y="4078995"/>
              <a:ext cx="292650" cy="4702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4" idx="0"/>
              <a:endCxn id="11" idx="1"/>
            </p:cNvCxnSpPr>
            <p:nvPr/>
          </p:nvCxnSpPr>
          <p:spPr>
            <a:xfrm rot="5400000" flipH="1" flipV="1">
              <a:off x="7524199" y="3909558"/>
              <a:ext cx="229136" cy="5680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7" idx="3"/>
              <a:endCxn id="44" idx="1"/>
            </p:cNvCxnSpPr>
            <p:nvPr/>
          </p:nvCxnSpPr>
          <p:spPr>
            <a:xfrm flipV="1">
              <a:off x="6692811" y="4549211"/>
              <a:ext cx="182774" cy="6420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4" idx="2"/>
              <a:endCxn id="20" idx="1"/>
            </p:cNvCxnSpPr>
            <p:nvPr/>
          </p:nvCxnSpPr>
          <p:spPr>
            <a:xfrm rot="16200000" flipH="1">
              <a:off x="7438287" y="4706765"/>
              <a:ext cx="400960" cy="5680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9095174" y="2720180"/>
              <a:ext cx="958353" cy="482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存储变更数据</a:t>
              </a:r>
            </a:p>
          </p:txBody>
        </p:sp>
        <p:cxnSp>
          <p:nvCxnSpPr>
            <p:cNvPr id="58" name="直接箭头连接符 57"/>
            <p:cNvCxnSpPr>
              <a:stCxn id="30" idx="3"/>
              <a:endCxn id="56" idx="1"/>
            </p:cNvCxnSpPr>
            <p:nvPr/>
          </p:nvCxnSpPr>
          <p:spPr>
            <a:xfrm>
              <a:off x="8881126" y="2961260"/>
              <a:ext cx="214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203197" y="1007378"/>
            <a:ext cx="8076250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手麻系统与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系统总计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除去“申请手术申请单”外都可以直接通过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“申请手术申请单”情况说明（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、手麻不提供数据表）：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Timer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库中读取表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FIN_IPR_INMAININFO</a:t>
            </a:r>
            <a:r>
              <a:rPr lang="zh-CN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MET_OPS_APPLY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手术申请单数据，并将其存入中间表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ZXYY_OIS_SUMMARY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中的申请单数据表更新无法通知给“手麻”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 Timer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通过比较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数据与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ZXYY_OIS_SUMMARY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OPERATION_DATE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字段判断数据变更，将其存储到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ZXYY_OIS_MIDDLE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“手麻”通过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接口获取变更数据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 ZXYY_OIS_MIDDLE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），取走的数据会及时清空</a:t>
            </a:r>
          </a:p>
        </p:txBody>
      </p:sp>
    </p:spTree>
    <p:extLst>
      <p:ext uri="{BB962C8B-B14F-4D97-AF65-F5344CB8AC3E}">
        <p14:creationId xmlns:p14="http://schemas.microsoft.com/office/powerpoint/2010/main" val="260656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928" y="133836"/>
            <a:ext cx="2356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方案实现</a:t>
            </a:r>
            <a:endParaRPr lang="zh-CN" altLang="en-US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31736" y="1055763"/>
            <a:ext cx="9048466" cy="1673137"/>
            <a:chOff x="556776" y="1669912"/>
            <a:chExt cx="9048466" cy="1673137"/>
          </a:xfrm>
        </p:grpSpPr>
        <p:sp>
          <p:nvSpPr>
            <p:cNvPr id="36" name="椭圆 35"/>
            <p:cNvSpPr/>
            <p:nvPr/>
          </p:nvSpPr>
          <p:spPr>
            <a:xfrm>
              <a:off x="556776" y="2169341"/>
              <a:ext cx="1269242" cy="1173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手麻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918168" y="1669912"/>
              <a:ext cx="2306471" cy="518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Ensemble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259033" y="2256763"/>
              <a:ext cx="1037230" cy="57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BS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582866" y="2256763"/>
              <a:ext cx="1255594" cy="57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BP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24639" y="2256763"/>
              <a:ext cx="1087779" cy="57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8363296" y="1929217"/>
              <a:ext cx="1241946" cy="1228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HIS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36" idx="7"/>
              <a:endCxn id="34" idx="2"/>
            </p:cNvCxnSpPr>
            <p:nvPr/>
          </p:nvCxnSpPr>
          <p:spPr>
            <a:xfrm>
              <a:off x="1640142" y="2341227"/>
              <a:ext cx="960910" cy="3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768343" y="2443858"/>
              <a:ext cx="1073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访问</a:t>
              </a:r>
              <a:r>
                <a:rPr lang="en-US" altLang="zh-CN" dirty="0" err="1"/>
                <a:t>wsdl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0" idx="3"/>
              <a:endCxn id="41" idx="2"/>
            </p:cNvCxnSpPr>
            <p:nvPr/>
          </p:nvCxnSpPr>
          <p:spPr>
            <a:xfrm>
              <a:off x="7312418" y="2543366"/>
              <a:ext cx="1050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151473" y="2003861"/>
              <a:ext cx="89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发布</a:t>
              </a:r>
              <a:r>
                <a:rPr lang="en-US" altLang="zh-CN" dirty="0" err="1"/>
                <a:t>ws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38" idx="1"/>
              <a:endCxn id="34" idx="3"/>
            </p:cNvCxnSpPr>
            <p:nvPr/>
          </p:nvCxnSpPr>
          <p:spPr>
            <a:xfrm flipH="1" flipV="1">
              <a:off x="3050630" y="2188527"/>
              <a:ext cx="208403" cy="35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331736" y="3139823"/>
            <a:ext cx="6423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此方式可以简单解决除“手术申请单”以外的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目前实现存在的困难：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Ensemble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Ensemble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实体属性命名不支持下划线（</a:t>
            </a:r>
            <a:r>
              <a:rPr lang="en-US" altLang="zh-CN" dirty="0"/>
              <a:t>OPERATION_ID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Ensemble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的相关配置</a:t>
            </a:r>
          </a:p>
        </p:txBody>
      </p:sp>
    </p:spTree>
    <p:extLst>
      <p:ext uri="{BB962C8B-B14F-4D97-AF65-F5344CB8AC3E}">
        <p14:creationId xmlns:p14="http://schemas.microsoft.com/office/powerpoint/2010/main" val="19179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6996" y="6169"/>
            <a:ext cx="571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“手术申请单”接口方案实现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448079" y="2513724"/>
            <a:ext cx="117439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功能，可以将第三方系统数据表虚拟到平台上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提供访问（从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角度看分不出是本地表还是其它系统的）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 “手麻”与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申请单数据不一致的方案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如果“手麻”能够提供数据表，或可以通过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将“手麻”数据同步到备份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表与“手麻” 表进行左关联，以 申请单号、手术时间为条件即可查询出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变更的“申请单”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到备份库，在备份库上添加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，对变更的“申请单”进行标记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如果不适用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数据同步到备份库，通过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表与“备份库” 表进行左关联，以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申请单号、手术时间为条件即可查询出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变更的“申请单”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其它与另外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个接口方案一致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由于“手麻”系统不能够改造，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订阅”功能在此场景中很难实现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9587" y="523499"/>
            <a:ext cx="10371630" cy="3354988"/>
            <a:chOff x="409587" y="523499"/>
            <a:chExt cx="10371630" cy="3354988"/>
          </a:xfrm>
        </p:grpSpPr>
        <p:sp>
          <p:nvSpPr>
            <p:cNvPr id="36" name="椭圆 35"/>
            <p:cNvSpPr/>
            <p:nvPr/>
          </p:nvSpPr>
          <p:spPr>
            <a:xfrm>
              <a:off x="409587" y="1344114"/>
              <a:ext cx="1269242" cy="1173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手麻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9539271" y="523499"/>
              <a:ext cx="1241946" cy="1228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HIS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36" idx="6"/>
              <a:endCxn id="38" idx="1"/>
            </p:cNvCxnSpPr>
            <p:nvPr/>
          </p:nvCxnSpPr>
          <p:spPr>
            <a:xfrm flipV="1">
              <a:off x="1678829" y="1929217"/>
              <a:ext cx="580952" cy="1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1" idx="3"/>
              <a:endCxn id="41" idx="2"/>
            </p:cNvCxnSpPr>
            <p:nvPr/>
          </p:nvCxnSpPr>
          <p:spPr>
            <a:xfrm flipV="1">
              <a:off x="9176168" y="1137648"/>
              <a:ext cx="363103" cy="103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539271" y="2014375"/>
              <a:ext cx="1241946" cy="1228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手麻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259781" y="1055763"/>
              <a:ext cx="4665603" cy="1161808"/>
              <a:chOff x="4033993" y="1055763"/>
              <a:chExt cx="4665603" cy="1161808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033994" y="1055763"/>
                <a:ext cx="4605040" cy="518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Ensemble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033993" y="1642614"/>
                <a:ext cx="1037230" cy="573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BS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40650" y="1636980"/>
                <a:ext cx="1255594" cy="573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BP</a:t>
                </a:r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481075" y="1644365"/>
                <a:ext cx="1087779" cy="573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BO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611817" y="1642848"/>
                <a:ext cx="1087779" cy="573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LINK TABLE</a:t>
                </a:r>
                <a:endParaRPr lang="zh-CN" altLang="en-US" dirty="0"/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8097994" y="1714124"/>
              <a:ext cx="1078174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GoldenGate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1" idx="3"/>
              <a:endCxn id="17" idx="1"/>
            </p:cNvCxnSpPr>
            <p:nvPr/>
          </p:nvCxnSpPr>
          <p:spPr>
            <a:xfrm>
              <a:off x="9176168" y="2171324"/>
              <a:ext cx="544982" cy="22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8177032" y="296408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备份库</a:t>
              </a:r>
            </a:p>
          </p:txBody>
        </p:sp>
        <p:cxnSp>
          <p:nvCxnSpPr>
            <p:cNvPr id="21" name="直接箭头连接符 20"/>
            <p:cNvCxnSpPr>
              <a:stCxn id="11" idx="2"/>
              <a:endCxn id="15" idx="0"/>
            </p:cNvCxnSpPr>
            <p:nvPr/>
          </p:nvCxnSpPr>
          <p:spPr>
            <a:xfrm flipH="1">
              <a:off x="8634232" y="2628524"/>
              <a:ext cx="2849" cy="33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3"/>
              <a:endCxn id="41" idx="2"/>
            </p:cNvCxnSpPr>
            <p:nvPr/>
          </p:nvCxnSpPr>
          <p:spPr>
            <a:xfrm flipV="1">
              <a:off x="6925384" y="1137648"/>
              <a:ext cx="2613887" cy="79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9" idx="3"/>
              <a:endCxn id="15" idx="1"/>
            </p:cNvCxnSpPr>
            <p:nvPr/>
          </p:nvCxnSpPr>
          <p:spPr>
            <a:xfrm>
              <a:off x="6925384" y="1929451"/>
              <a:ext cx="1385559" cy="1168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79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1243</Words>
  <Application>Microsoft Macintosh PowerPoint</Application>
  <PresentationFormat>Widescreen</PresentationFormat>
  <Paragraphs>140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Courier New</vt:lpstr>
      <vt:lpstr>Office Theme</vt:lpstr>
      <vt:lpstr>SQL适配器调用问题－ 参数</vt:lpstr>
      <vt:lpstr>SQL适配器问题－ 参数</vt:lpstr>
      <vt:lpstr>SQL适配器问题－ 参数</vt:lpstr>
      <vt:lpstr>SQL适配器问题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SQL适配器调用问题－ 参数</dc:title>
  <dc:creator>Name</dc:creator>
  <cp:lastModifiedBy>MA HAO</cp:lastModifiedBy>
  <cp:revision>5</cp:revision>
  <dcterms:created xsi:type="dcterms:W3CDTF">2016-03-25T11:04:22Z</dcterms:created>
  <dcterms:modified xsi:type="dcterms:W3CDTF">2021-01-26T09:04:13Z</dcterms:modified>
</cp:coreProperties>
</file>