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361" r:id="rId5"/>
    <p:sldId id="365" r:id="rId6"/>
    <p:sldId id="367" r:id="rId7"/>
    <p:sldId id="369" r:id="rId8"/>
    <p:sldId id="371" r:id="rId9"/>
    <p:sldId id="372" r:id="rId10"/>
    <p:sldId id="387" r:id="rId11"/>
    <p:sldId id="386" r:id="rId12"/>
    <p:sldId id="374" r:id="rId13"/>
    <p:sldId id="376" r:id="rId14"/>
    <p:sldId id="393" r:id="rId15"/>
    <p:sldId id="394" r:id="rId16"/>
    <p:sldId id="377" r:id="rId17"/>
    <p:sldId id="388" r:id="rId18"/>
    <p:sldId id="378" r:id="rId19"/>
    <p:sldId id="379" r:id="rId20"/>
    <p:sldId id="382" r:id="rId21"/>
    <p:sldId id="389" r:id="rId22"/>
    <p:sldId id="383" r:id="rId23"/>
    <p:sldId id="384" r:id="rId24"/>
    <p:sldId id="385" r:id="rId25"/>
    <p:sldId id="390" r:id="rId26"/>
    <p:sldId id="391" r:id="rId27"/>
    <p:sldId id="392" r:id="rId28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 userDrawn="1">
          <p15:clr>
            <a:srgbClr val="A4A3A4"/>
          </p15:clr>
        </p15:guide>
        <p15:guide id="2" orient="horz" pos="1367" userDrawn="1">
          <p15:clr>
            <a:srgbClr val="A4A3A4"/>
          </p15:clr>
        </p15:guide>
        <p15:guide id="3" orient="horz" pos="3875" userDrawn="1">
          <p15:clr>
            <a:srgbClr val="A4A3A4"/>
          </p15:clr>
        </p15:guide>
        <p15:guide id="4" orient="horz" pos="389" userDrawn="1">
          <p15:clr>
            <a:srgbClr val="A4A3A4"/>
          </p15:clr>
        </p15:guide>
        <p15:guide id="5" pos="3849" userDrawn="1">
          <p15:clr>
            <a:srgbClr val="A4A3A4"/>
          </p15:clr>
        </p15:guide>
        <p15:guide id="6" pos="192" userDrawn="1">
          <p15:clr>
            <a:srgbClr val="A4A3A4"/>
          </p15:clr>
        </p15:guide>
        <p15:guide id="7" pos="74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2EB"/>
    <a:srgbClr val="C0DBE6"/>
    <a:srgbClr val="155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2" autoAdjust="0"/>
    <p:restoredTop sz="84703" autoAdjust="0"/>
  </p:normalViewPr>
  <p:slideViewPr>
    <p:cSldViewPr snapToGrid="0" showGuides="1">
      <p:cViewPr>
        <p:scale>
          <a:sx n="66" d="100"/>
          <a:sy n="66" d="100"/>
        </p:scale>
        <p:origin x="254" y="139"/>
      </p:cViewPr>
      <p:guideLst>
        <p:guide orient="horz" pos="2165"/>
        <p:guide orient="horz" pos="1367"/>
        <p:guide orient="horz" pos="3875"/>
        <p:guide orient="horz" pos="389"/>
        <p:guide pos="3849"/>
        <p:guide pos="192"/>
        <p:guide pos="74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howGuides="1">
      <p:cViewPr varScale="1">
        <p:scale>
          <a:sx n="107" d="100"/>
          <a:sy n="107" d="100"/>
        </p:scale>
        <p:origin x="-2512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EE843-50CF-4A90-9EC4-80FC6F9CD26E}" type="datetimeFigureOut">
              <a:rPr lang="en-US" smtClean="0">
                <a:latin typeface="Arial" pitchFamily="34" charset="0"/>
                <a:cs typeface="Arial" pitchFamily="34" charset="0"/>
              </a:rPr>
              <a:pPr/>
              <a:t>3/5/2019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41526-17FD-4A83-99AD-8BF262C55C76}" type="slidenum">
              <a:rPr lang="en-US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167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282168E8-5A7C-4672-9A3B-BA14F7331558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BA1A982F-05DF-4110-8B37-AC23CDDE2D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5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Selectable endpoints for testing multiple systems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Provides quick and easy access to the message trace and SOAP log for a test message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Does </a:t>
            </a:r>
            <a:r>
              <a:rPr lang="en-US" u="sng" dirty="0"/>
              <a:t>not</a:t>
            </a:r>
            <a:r>
              <a:rPr lang="en-US" dirty="0"/>
              <a:t> require the full HealthShare UI (Viewer Portal) to function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A982F-05DF-4110-8B37-AC23CDDE2D2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35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A982F-05DF-4110-8B37-AC23CDDE2D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01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A982F-05DF-4110-8B37-AC23CDDE2D2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72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121920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280" y="1412168"/>
            <a:ext cx="6077512" cy="889518"/>
          </a:xfrm>
        </p:spPr>
        <p:txBody>
          <a:bodyPr/>
          <a:lstStyle>
            <a:lvl1pPr>
              <a:defRPr sz="3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307281" y="2377887"/>
            <a:ext cx="6077512" cy="393525"/>
          </a:xfrm>
        </p:spPr>
        <p:txBody>
          <a:bodyPr/>
          <a:lstStyle>
            <a:lvl1pPr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0"/>
            <a:ext cx="12192000" cy="296562"/>
            <a:chOff x="0" y="0"/>
            <a:chExt cx="9144000" cy="29656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296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4856208" y="24712"/>
              <a:ext cx="4065373" cy="197708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85000"/>
                </a:lnSpc>
                <a:spcBef>
                  <a:spcPts val="7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i="1" kern="12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  <a:shade val="100000"/>
                          <a:satMod val="115000"/>
                        </a:schemeClr>
                      </a:gs>
                    </a:gsLst>
                    <a:lin ang="13500000" scaled="1"/>
                    <a:tileRect/>
                  </a:gradFill>
                  <a:effectLst/>
                  <a:latin typeface="+mn-lt"/>
                  <a:ea typeface="+mn-ea"/>
                  <a:cs typeface="+mn-cs"/>
                </a:rPr>
                <a:t>You’ll make breakthroughs</a:t>
              </a:r>
            </a:p>
            <a:p>
              <a:pPr algn="r">
                <a:lnSpc>
                  <a:spcPct val="85000"/>
                </a:lnSpc>
                <a:spcBef>
                  <a:spcPts val="700"/>
                </a:spcBef>
              </a:pPr>
              <a:endParaRPr lang="en-US" sz="1600" b="1" i="1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</a:endParaRPr>
            </a:p>
          </p:txBody>
        </p:sp>
      </p:grpSp>
      <p:sp>
        <p:nvSpPr>
          <p:cNvPr id="5" name="Rectangle 4"/>
          <p:cNvSpPr/>
          <p:nvPr userDrawn="1"/>
        </p:nvSpPr>
        <p:spPr>
          <a:xfrm>
            <a:off x="0" y="308921"/>
            <a:ext cx="12192000" cy="10997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7" name="Group 86"/>
          <p:cNvGrpSpPr/>
          <p:nvPr userDrawn="1"/>
        </p:nvGrpSpPr>
        <p:grpSpPr>
          <a:xfrm>
            <a:off x="354528" y="469986"/>
            <a:ext cx="2555086" cy="716263"/>
            <a:chOff x="7916863" y="6302375"/>
            <a:chExt cx="968375" cy="271463"/>
          </a:xfrm>
        </p:grpSpPr>
        <p:sp>
          <p:nvSpPr>
            <p:cNvPr id="8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7916863" y="6302375"/>
              <a:ext cx="968375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7916863" y="6307138"/>
              <a:ext cx="22225" cy="261938"/>
            </a:xfrm>
            <a:custGeom>
              <a:avLst/>
              <a:gdLst>
                <a:gd name="T0" fmla="*/ 23 w 46"/>
                <a:gd name="T1" fmla="*/ 543 h 544"/>
                <a:gd name="T2" fmla="*/ 0 w 46"/>
                <a:gd name="T3" fmla="*/ 544 h 544"/>
                <a:gd name="T4" fmla="*/ 2 w 46"/>
                <a:gd name="T5" fmla="*/ 325 h 544"/>
                <a:gd name="T6" fmla="*/ 0 w 46"/>
                <a:gd name="T7" fmla="*/ 0 h 544"/>
                <a:gd name="T8" fmla="*/ 23 w 46"/>
                <a:gd name="T9" fmla="*/ 1 h 544"/>
                <a:gd name="T10" fmla="*/ 46 w 46"/>
                <a:gd name="T11" fmla="*/ 0 h 544"/>
                <a:gd name="T12" fmla="*/ 44 w 46"/>
                <a:gd name="T13" fmla="*/ 348 h 544"/>
                <a:gd name="T14" fmla="*/ 46 w 46"/>
                <a:gd name="T15" fmla="*/ 544 h 544"/>
                <a:gd name="T16" fmla="*/ 23 w 46"/>
                <a:gd name="T17" fmla="*/ 543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44">
                  <a:moveTo>
                    <a:pt x="23" y="543"/>
                  </a:moveTo>
                  <a:cubicBezTo>
                    <a:pt x="15" y="543"/>
                    <a:pt x="8" y="544"/>
                    <a:pt x="0" y="544"/>
                  </a:cubicBezTo>
                  <a:cubicBezTo>
                    <a:pt x="1" y="477"/>
                    <a:pt x="2" y="404"/>
                    <a:pt x="2" y="325"/>
                  </a:cubicBezTo>
                  <a:cubicBezTo>
                    <a:pt x="2" y="241"/>
                    <a:pt x="0" y="133"/>
                    <a:pt x="0" y="0"/>
                  </a:cubicBezTo>
                  <a:cubicBezTo>
                    <a:pt x="8" y="1"/>
                    <a:pt x="16" y="1"/>
                    <a:pt x="23" y="1"/>
                  </a:cubicBezTo>
                  <a:cubicBezTo>
                    <a:pt x="32" y="1"/>
                    <a:pt x="39" y="1"/>
                    <a:pt x="46" y="0"/>
                  </a:cubicBezTo>
                  <a:cubicBezTo>
                    <a:pt x="45" y="177"/>
                    <a:pt x="44" y="293"/>
                    <a:pt x="44" y="348"/>
                  </a:cubicBezTo>
                  <a:cubicBezTo>
                    <a:pt x="44" y="428"/>
                    <a:pt x="45" y="493"/>
                    <a:pt x="46" y="544"/>
                  </a:cubicBezTo>
                  <a:cubicBezTo>
                    <a:pt x="38" y="544"/>
                    <a:pt x="31" y="543"/>
                    <a:pt x="23" y="543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"/>
            <p:cNvSpPr>
              <a:spLocks/>
            </p:cNvSpPr>
            <p:nvPr userDrawn="1"/>
          </p:nvSpPr>
          <p:spPr bwMode="auto">
            <a:xfrm>
              <a:off x="7954963" y="6350000"/>
              <a:ext cx="85725" cy="219075"/>
            </a:xfrm>
            <a:custGeom>
              <a:avLst/>
              <a:gdLst>
                <a:gd name="T0" fmla="*/ 155 w 177"/>
                <a:gd name="T1" fmla="*/ 456 h 456"/>
                <a:gd name="T2" fmla="*/ 131 w 177"/>
                <a:gd name="T3" fmla="*/ 456 h 456"/>
                <a:gd name="T4" fmla="*/ 133 w 177"/>
                <a:gd name="T5" fmla="*/ 346 h 456"/>
                <a:gd name="T6" fmla="*/ 131 w 177"/>
                <a:gd name="T7" fmla="*/ 253 h 456"/>
                <a:gd name="T8" fmla="*/ 44 w 177"/>
                <a:gd name="T9" fmla="*/ 126 h 456"/>
                <a:gd name="T10" fmla="*/ 47 w 177"/>
                <a:gd name="T11" fmla="*/ 456 h 456"/>
                <a:gd name="T12" fmla="*/ 23 w 177"/>
                <a:gd name="T13" fmla="*/ 455 h 456"/>
                <a:gd name="T14" fmla="*/ 0 w 177"/>
                <a:gd name="T15" fmla="*/ 456 h 456"/>
                <a:gd name="T16" fmla="*/ 3 w 177"/>
                <a:gd name="T17" fmla="*/ 210 h 456"/>
                <a:gd name="T18" fmla="*/ 0 w 177"/>
                <a:gd name="T19" fmla="*/ 0 h 456"/>
                <a:gd name="T20" fmla="*/ 16 w 177"/>
                <a:gd name="T21" fmla="*/ 1 h 456"/>
                <a:gd name="T22" fmla="*/ 31 w 177"/>
                <a:gd name="T23" fmla="*/ 0 h 456"/>
                <a:gd name="T24" fmla="*/ 133 w 177"/>
                <a:gd name="T25" fmla="*/ 181 h 456"/>
                <a:gd name="T26" fmla="*/ 133 w 177"/>
                <a:gd name="T27" fmla="*/ 109 h 456"/>
                <a:gd name="T28" fmla="*/ 131 w 177"/>
                <a:gd name="T29" fmla="*/ 0 h 456"/>
                <a:gd name="T30" fmla="*/ 155 w 177"/>
                <a:gd name="T31" fmla="*/ 1 h 456"/>
                <a:gd name="T32" fmla="*/ 177 w 177"/>
                <a:gd name="T33" fmla="*/ 0 h 456"/>
                <a:gd name="T34" fmla="*/ 174 w 177"/>
                <a:gd name="T35" fmla="*/ 226 h 456"/>
                <a:gd name="T36" fmla="*/ 177 w 177"/>
                <a:gd name="T37" fmla="*/ 456 h 456"/>
                <a:gd name="T38" fmla="*/ 155 w 177"/>
                <a:gd name="T39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456">
                  <a:moveTo>
                    <a:pt x="155" y="456"/>
                  </a:moveTo>
                  <a:cubicBezTo>
                    <a:pt x="146" y="456"/>
                    <a:pt x="139" y="456"/>
                    <a:pt x="131" y="456"/>
                  </a:cubicBezTo>
                  <a:cubicBezTo>
                    <a:pt x="132" y="412"/>
                    <a:pt x="133" y="375"/>
                    <a:pt x="133" y="346"/>
                  </a:cubicBezTo>
                  <a:cubicBezTo>
                    <a:pt x="133" y="316"/>
                    <a:pt x="132" y="285"/>
                    <a:pt x="131" y="253"/>
                  </a:cubicBezTo>
                  <a:cubicBezTo>
                    <a:pt x="95" y="203"/>
                    <a:pt x="65" y="162"/>
                    <a:pt x="44" y="126"/>
                  </a:cubicBezTo>
                  <a:cubicBezTo>
                    <a:pt x="44" y="275"/>
                    <a:pt x="44" y="385"/>
                    <a:pt x="47" y="456"/>
                  </a:cubicBezTo>
                  <a:cubicBezTo>
                    <a:pt x="39" y="456"/>
                    <a:pt x="31" y="455"/>
                    <a:pt x="23" y="455"/>
                  </a:cubicBezTo>
                  <a:cubicBezTo>
                    <a:pt x="16" y="455"/>
                    <a:pt x="8" y="456"/>
                    <a:pt x="0" y="456"/>
                  </a:cubicBezTo>
                  <a:cubicBezTo>
                    <a:pt x="3" y="371"/>
                    <a:pt x="3" y="288"/>
                    <a:pt x="3" y="210"/>
                  </a:cubicBezTo>
                  <a:cubicBezTo>
                    <a:pt x="3" y="130"/>
                    <a:pt x="3" y="60"/>
                    <a:pt x="0" y="0"/>
                  </a:cubicBezTo>
                  <a:cubicBezTo>
                    <a:pt x="6" y="0"/>
                    <a:pt x="10" y="1"/>
                    <a:pt x="16" y="1"/>
                  </a:cubicBezTo>
                  <a:cubicBezTo>
                    <a:pt x="21" y="1"/>
                    <a:pt x="26" y="0"/>
                    <a:pt x="31" y="0"/>
                  </a:cubicBezTo>
                  <a:cubicBezTo>
                    <a:pt x="49" y="51"/>
                    <a:pt x="82" y="112"/>
                    <a:pt x="133" y="181"/>
                  </a:cubicBezTo>
                  <a:cubicBezTo>
                    <a:pt x="133" y="109"/>
                    <a:pt x="133" y="109"/>
                    <a:pt x="133" y="109"/>
                  </a:cubicBezTo>
                  <a:cubicBezTo>
                    <a:pt x="133" y="81"/>
                    <a:pt x="133" y="44"/>
                    <a:pt x="131" y="0"/>
                  </a:cubicBezTo>
                  <a:cubicBezTo>
                    <a:pt x="139" y="0"/>
                    <a:pt x="146" y="1"/>
                    <a:pt x="155" y="1"/>
                  </a:cubicBezTo>
                  <a:cubicBezTo>
                    <a:pt x="162" y="1"/>
                    <a:pt x="170" y="0"/>
                    <a:pt x="177" y="0"/>
                  </a:cubicBezTo>
                  <a:cubicBezTo>
                    <a:pt x="175" y="54"/>
                    <a:pt x="174" y="129"/>
                    <a:pt x="174" y="226"/>
                  </a:cubicBezTo>
                  <a:cubicBezTo>
                    <a:pt x="174" y="323"/>
                    <a:pt x="175" y="401"/>
                    <a:pt x="177" y="456"/>
                  </a:cubicBezTo>
                  <a:cubicBezTo>
                    <a:pt x="170" y="456"/>
                    <a:pt x="162" y="456"/>
                    <a:pt x="155" y="45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"/>
            <p:cNvSpPr>
              <a:spLocks/>
            </p:cNvSpPr>
            <p:nvPr userDrawn="1"/>
          </p:nvSpPr>
          <p:spPr bwMode="auto">
            <a:xfrm>
              <a:off x="8039101" y="6350000"/>
              <a:ext cx="76200" cy="219075"/>
            </a:xfrm>
            <a:custGeom>
              <a:avLst/>
              <a:gdLst>
                <a:gd name="T0" fmla="*/ 160 w 160"/>
                <a:gd name="T1" fmla="*/ 26 h 456"/>
                <a:gd name="T2" fmla="*/ 160 w 160"/>
                <a:gd name="T3" fmla="*/ 41 h 456"/>
                <a:gd name="T4" fmla="*/ 128 w 160"/>
                <a:gd name="T5" fmla="*/ 40 h 456"/>
                <a:gd name="T6" fmla="*/ 110 w 160"/>
                <a:gd name="T7" fmla="*/ 41 h 456"/>
                <a:gd name="T8" fmla="*/ 108 w 160"/>
                <a:gd name="T9" fmla="*/ 189 h 456"/>
                <a:gd name="T10" fmla="*/ 110 w 160"/>
                <a:gd name="T11" fmla="*/ 456 h 456"/>
                <a:gd name="T12" fmla="*/ 87 w 160"/>
                <a:gd name="T13" fmla="*/ 455 h 456"/>
                <a:gd name="T14" fmla="*/ 65 w 160"/>
                <a:gd name="T15" fmla="*/ 456 h 456"/>
                <a:gd name="T16" fmla="*/ 66 w 160"/>
                <a:gd name="T17" fmla="*/ 258 h 456"/>
                <a:gd name="T18" fmla="*/ 65 w 160"/>
                <a:gd name="T19" fmla="*/ 41 h 456"/>
                <a:gd name="T20" fmla="*/ 49 w 160"/>
                <a:gd name="T21" fmla="*/ 40 h 456"/>
                <a:gd name="T22" fmla="*/ 0 w 160"/>
                <a:gd name="T23" fmla="*/ 41 h 456"/>
                <a:gd name="T24" fmla="*/ 1 w 160"/>
                <a:gd name="T25" fmla="*/ 21 h 456"/>
                <a:gd name="T26" fmla="*/ 4 w 160"/>
                <a:gd name="T27" fmla="*/ 0 h 456"/>
                <a:gd name="T28" fmla="*/ 88 w 160"/>
                <a:gd name="T29" fmla="*/ 2 h 456"/>
                <a:gd name="T30" fmla="*/ 160 w 160"/>
                <a:gd name="T31" fmla="*/ 0 h 456"/>
                <a:gd name="T32" fmla="*/ 160 w 160"/>
                <a:gd name="T33" fmla="*/ 2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456">
                  <a:moveTo>
                    <a:pt x="160" y="26"/>
                  </a:moveTo>
                  <a:cubicBezTo>
                    <a:pt x="160" y="29"/>
                    <a:pt x="160" y="34"/>
                    <a:pt x="160" y="41"/>
                  </a:cubicBezTo>
                  <a:cubicBezTo>
                    <a:pt x="148" y="40"/>
                    <a:pt x="137" y="40"/>
                    <a:pt x="128" y="40"/>
                  </a:cubicBezTo>
                  <a:cubicBezTo>
                    <a:pt x="122" y="40"/>
                    <a:pt x="115" y="40"/>
                    <a:pt x="110" y="41"/>
                  </a:cubicBezTo>
                  <a:cubicBezTo>
                    <a:pt x="109" y="77"/>
                    <a:pt x="108" y="127"/>
                    <a:pt x="108" y="189"/>
                  </a:cubicBezTo>
                  <a:cubicBezTo>
                    <a:pt x="108" y="234"/>
                    <a:pt x="109" y="323"/>
                    <a:pt x="110" y="456"/>
                  </a:cubicBezTo>
                  <a:cubicBezTo>
                    <a:pt x="103" y="456"/>
                    <a:pt x="95" y="455"/>
                    <a:pt x="87" y="455"/>
                  </a:cubicBezTo>
                  <a:cubicBezTo>
                    <a:pt x="80" y="455"/>
                    <a:pt x="72" y="456"/>
                    <a:pt x="65" y="456"/>
                  </a:cubicBezTo>
                  <a:cubicBezTo>
                    <a:pt x="65" y="370"/>
                    <a:pt x="66" y="304"/>
                    <a:pt x="66" y="258"/>
                  </a:cubicBezTo>
                  <a:cubicBezTo>
                    <a:pt x="66" y="209"/>
                    <a:pt x="65" y="137"/>
                    <a:pt x="65" y="41"/>
                  </a:cubicBezTo>
                  <a:cubicBezTo>
                    <a:pt x="61" y="40"/>
                    <a:pt x="56" y="40"/>
                    <a:pt x="49" y="40"/>
                  </a:cubicBezTo>
                  <a:cubicBezTo>
                    <a:pt x="40" y="40"/>
                    <a:pt x="15" y="40"/>
                    <a:pt x="0" y="41"/>
                  </a:cubicBezTo>
                  <a:cubicBezTo>
                    <a:pt x="1" y="34"/>
                    <a:pt x="1" y="28"/>
                    <a:pt x="1" y="21"/>
                  </a:cubicBezTo>
                  <a:cubicBezTo>
                    <a:pt x="1" y="14"/>
                    <a:pt x="5" y="7"/>
                    <a:pt x="4" y="0"/>
                  </a:cubicBezTo>
                  <a:cubicBezTo>
                    <a:pt x="24" y="1"/>
                    <a:pt x="58" y="2"/>
                    <a:pt x="88" y="2"/>
                  </a:cubicBezTo>
                  <a:cubicBezTo>
                    <a:pt x="117" y="2"/>
                    <a:pt x="141" y="1"/>
                    <a:pt x="160" y="0"/>
                  </a:cubicBezTo>
                  <a:cubicBezTo>
                    <a:pt x="160" y="13"/>
                    <a:pt x="160" y="22"/>
                    <a:pt x="160" y="2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"/>
            <p:cNvSpPr>
              <a:spLocks/>
            </p:cNvSpPr>
            <p:nvPr userDrawn="1"/>
          </p:nvSpPr>
          <p:spPr bwMode="auto">
            <a:xfrm>
              <a:off x="8128001" y="6350000"/>
              <a:ext cx="55563" cy="219075"/>
            </a:xfrm>
            <a:custGeom>
              <a:avLst/>
              <a:gdLst>
                <a:gd name="T0" fmla="*/ 55 w 117"/>
                <a:gd name="T1" fmla="*/ 455 h 456"/>
                <a:gd name="T2" fmla="*/ 0 w 117"/>
                <a:gd name="T3" fmla="*/ 456 h 456"/>
                <a:gd name="T4" fmla="*/ 2 w 117"/>
                <a:gd name="T5" fmla="*/ 215 h 456"/>
                <a:gd name="T6" fmla="*/ 0 w 117"/>
                <a:gd name="T7" fmla="*/ 0 h 456"/>
                <a:gd name="T8" fmla="*/ 85 w 117"/>
                <a:gd name="T9" fmla="*/ 1 h 456"/>
                <a:gd name="T10" fmla="*/ 115 w 117"/>
                <a:gd name="T11" fmla="*/ 0 h 456"/>
                <a:gd name="T12" fmla="*/ 114 w 117"/>
                <a:gd name="T13" fmla="*/ 20 h 456"/>
                <a:gd name="T14" fmla="*/ 115 w 117"/>
                <a:gd name="T15" fmla="*/ 41 h 456"/>
                <a:gd name="T16" fmla="*/ 77 w 117"/>
                <a:gd name="T17" fmla="*/ 40 h 456"/>
                <a:gd name="T18" fmla="*/ 45 w 117"/>
                <a:gd name="T19" fmla="*/ 41 h 456"/>
                <a:gd name="T20" fmla="*/ 45 w 117"/>
                <a:gd name="T21" fmla="*/ 116 h 456"/>
                <a:gd name="T22" fmla="*/ 45 w 117"/>
                <a:gd name="T23" fmla="*/ 154 h 456"/>
                <a:gd name="T24" fmla="*/ 92 w 117"/>
                <a:gd name="T25" fmla="*/ 155 h 456"/>
                <a:gd name="T26" fmla="*/ 111 w 117"/>
                <a:gd name="T27" fmla="*/ 154 h 456"/>
                <a:gd name="T28" fmla="*/ 110 w 117"/>
                <a:gd name="T29" fmla="*/ 171 h 456"/>
                <a:gd name="T30" fmla="*/ 111 w 117"/>
                <a:gd name="T31" fmla="*/ 193 h 456"/>
                <a:gd name="T32" fmla="*/ 77 w 117"/>
                <a:gd name="T33" fmla="*/ 193 h 456"/>
                <a:gd name="T34" fmla="*/ 45 w 117"/>
                <a:gd name="T35" fmla="*/ 193 h 456"/>
                <a:gd name="T36" fmla="*/ 45 w 117"/>
                <a:gd name="T37" fmla="*/ 303 h 456"/>
                <a:gd name="T38" fmla="*/ 45 w 117"/>
                <a:gd name="T39" fmla="*/ 417 h 456"/>
                <a:gd name="T40" fmla="*/ 84 w 117"/>
                <a:gd name="T41" fmla="*/ 418 h 456"/>
                <a:gd name="T42" fmla="*/ 117 w 117"/>
                <a:gd name="T43" fmla="*/ 417 h 456"/>
                <a:gd name="T44" fmla="*/ 116 w 117"/>
                <a:gd name="T45" fmla="*/ 437 h 456"/>
                <a:gd name="T46" fmla="*/ 117 w 117"/>
                <a:gd name="T47" fmla="*/ 456 h 456"/>
                <a:gd name="T48" fmla="*/ 55 w 117"/>
                <a:gd name="T49" fmla="*/ 45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456">
                  <a:moveTo>
                    <a:pt x="55" y="455"/>
                  </a:moveTo>
                  <a:cubicBezTo>
                    <a:pt x="36" y="455"/>
                    <a:pt x="17" y="456"/>
                    <a:pt x="0" y="456"/>
                  </a:cubicBezTo>
                  <a:cubicBezTo>
                    <a:pt x="1" y="348"/>
                    <a:pt x="2" y="267"/>
                    <a:pt x="2" y="215"/>
                  </a:cubicBezTo>
                  <a:cubicBezTo>
                    <a:pt x="2" y="143"/>
                    <a:pt x="1" y="71"/>
                    <a:pt x="0" y="0"/>
                  </a:cubicBezTo>
                  <a:cubicBezTo>
                    <a:pt x="27" y="0"/>
                    <a:pt x="55" y="1"/>
                    <a:pt x="85" y="1"/>
                  </a:cubicBezTo>
                  <a:cubicBezTo>
                    <a:pt x="93" y="1"/>
                    <a:pt x="103" y="0"/>
                    <a:pt x="115" y="0"/>
                  </a:cubicBezTo>
                  <a:cubicBezTo>
                    <a:pt x="114" y="7"/>
                    <a:pt x="114" y="14"/>
                    <a:pt x="114" y="20"/>
                  </a:cubicBezTo>
                  <a:cubicBezTo>
                    <a:pt x="114" y="27"/>
                    <a:pt x="114" y="34"/>
                    <a:pt x="115" y="41"/>
                  </a:cubicBezTo>
                  <a:cubicBezTo>
                    <a:pt x="101" y="40"/>
                    <a:pt x="88" y="40"/>
                    <a:pt x="77" y="40"/>
                  </a:cubicBezTo>
                  <a:cubicBezTo>
                    <a:pt x="65" y="40"/>
                    <a:pt x="55" y="40"/>
                    <a:pt x="45" y="41"/>
                  </a:cubicBezTo>
                  <a:cubicBezTo>
                    <a:pt x="45" y="60"/>
                    <a:pt x="45" y="86"/>
                    <a:pt x="45" y="116"/>
                  </a:cubicBezTo>
                  <a:cubicBezTo>
                    <a:pt x="45" y="126"/>
                    <a:pt x="45" y="139"/>
                    <a:pt x="45" y="154"/>
                  </a:cubicBezTo>
                  <a:cubicBezTo>
                    <a:pt x="60" y="154"/>
                    <a:pt x="76" y="155"/>
                    <a:pt x="92" y="155"/>
                  </a:cubicBezTo>
                  <a:cubicBezTo>
                    <a:pt x="97" y="155"/>
                    <a:pt x="103" y="154"/>
                    <a:pt x="111" y="154"/>
                  </a:cubicBezTo>
                  <a:cubicBezTo>
                    <a:pt x="111" y="158"/>
                    <a:pt x="110" y="165"/>
                    <a:pt x="110" y="171"/>
                  </a:cubicBezTo>
                  <a:cubicBezTo>
                    <a:pt x="110" y="178"/>
                    <a:pt x="111" y="185"/>
                    <a:pt x="111" y="193"/>
                  </a:cubicBezTo>
                  <a:cubicBezTo>
                    <a:pt x="99" y="193"/>
                    <a:pt x="88" y="193"/>
                    <a:pt x="77" y="193"/>
                  </a:cubicBezTo>
                  <a:cubicBezTo>
                    <a:pt x="66" y="193"/>
                    <a:pt x="55" y="193"/>
                    <a:pt x="45" y="193"/>
                  </a:cubicBezTo>
                  <a:cubicBezTo>
                    <a:pt x="45" y="234"/>
                    <a:pt x="45" y="271"/>
                    <a:pt x="45" y="303"/>
                  </a:cubicBezTo>
                  <a:cubicBezTo>
                    <a:pt x="45" y="334"/>
                    <a:pt x="45" y="372"/>
                    <a:pt x="45" y="417"/>
                  </a:cubicBezTo>
                  <a:cubicBezTo>
                    <a:pt x="60" y="417"/>
                    <a:pt x="73" y="418"/>
                    <a:pt x="84" y="418"/>
                  </a:cubicBezTo>
                  <a:cubicBezTo>
                    <a:pt x="96" y="418"/>
                    <a:pt x="107" y="417"/>
                    <a:pt x="117" y="417"/>
                  </a:cubicBezTo>
                  <a:cubicBezTo>
                    <a:pt x="117" y="423"/>
                    <a:pt x="116" y="430"/>
                    <a:pt x="116" y="437"/>
                  </a:cubicBezTo>
                  <a:cubicBezTo>
                    <a:pt x="116" y="443"/>
                    <a:pt x="117" y="450"/>
                    <a:pt x="117" y="456"/>
                  </a:cubicBezTo>
                  <a:cubicBezTo>
                    <a:pt x="96" y="456"/>
                    <a:pt x="75" y="455"/>
                    <a:pt x="55" y="455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"/>
            <p:cNvSpPr>
              <a:spLocks noEditPoints="1"/>
            </p:cNvSpPr>
            <p:nvPr userDrawn="1"/>
          </p:nvSpPr>
          <p:spPr bwMode="auto">
            <a:xfrm>
              <a:off x="8199438" y="6350000"/>
              <a:ext cx="84138" cy="219075"/>
            </a:xfrm>
            <a:custGeom>
              <a:avLst/>
              <a:gdLst>
                <a:gd name="T0" fmla="*/ 152 w 176"/>
                <a:gd name="T1" fmla="*/ 455 h 456"/>
                <a:gd name="T2" fmla="*/ 128 w 176"/>
                <a:gd name="T3" fmla="*/ 456 h 456"/>
                <a:gd name="T4" fmla="*/ 63 w 176"/>
                <a:gd name="T5" fmla="*/ 238 h 456"/>
                <a:gd name="T6" fmla="*/ 45 w 176"/>
                <a:gd name="T7" fmla="*/ 241 h 456"/>
                <a:gd name="T8" fmla="*/ 43 w 176"/>
                <a:gd name="T9" fmla="*/ 304 h 456"/>
                <a:gd name="T10" fmla="*/ 45 w 176"/>
                <a:gd name="T11" fmla="*/ 456 h 456"/>
                <a:gd name="T12" fmla="*/ 22 w 176"/>
                <a:gd name="T13" fmla="*/ 455 h 456"/>
                <a:gd name="T14" fmla="*/ 0 w 176"/>
                <a:gd name="T15" fmla="*/ 456 h 456"/>
                <a:gd name="T16" fmla="*/ 2 w 176"/>
                <a:gd name="T17" fmla="*/ 245 h 456"/>
                <a:gd name="T18" fmla="*/ 0 w 176"/>
                <a:gd name="T19" fmla="*/ 0 h 456"/>
                <a:gd name="T20" fmla="*/ 23 w 176"/>
                <a:gd name="T21" fmla="*/ 1 h 456"/>
                <a:gd name="T22" fmla="*/ 59 w 176"/>
                <a:gd name="T23" fmla="*/ 0 h 456"/>
                <a:gd name="T24" fmla="*/ 151 w 176"/>
                <a:gd name="T25" fmla="*/ 103 h 456"/>
                <a:gd name="T26" fmla="*/ 100 w 176"/>
                <a:gd name="T27" fmla="*/ 222 h 456"/>
                <a:gd name="T28" fmla="*/ 176 w 176"/>
                <a:gd name="T29" fmla="*/ 456 h 456"/>
                <a:gd name="T30" fmla="*/ 152 w 176"/>
                <a:gd name="T31" fmla="*/ 455 h 456"/>
                <a:gd name="T32" fmla="*/ 110 w 176"/>
                <a:gd name="T33" fmla="*/ 103 h 456"/>
                <a:gd name="T34" fmla="*/ 52 w 176"/>
                <a:gd name="T35" fmla="*/ 40 h 456"/>
                <a:gd name="T36" fmla="*/ 45 w 176"/>
                <a:gd name="T37" fmla="*/ 40 h 456"/>
                <a:gd name="T38" fmla="*/ 45 w 176"/>
                <a:gd name="T39" fmla="*/ 197 h 456"/>
                <a:gd name="T40" fmla="*/ 110 w 176"/>
                <a:gd name="T41" fmla="*/ 103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456">
                  <a:moveTo>
                    <a:pt x="152" y="455"/>
                  </a:moveTo>
                  <a:cubicBezTo>
                    <a:pt x="144" y="455"/>
                    <a:pt x="136" y="456"/>
                    <a:pt x="128" y="456"/>
                  </a:cubicBezTo>
                  <a:cubicBezTo>
                    <a:pt x="109" y="412"/>
                    <a:pt x="87" y="339"/>
                    <a:pt x="63" y="238"/>
                  </a:cubicBezTo>
                  <a:cubicBezTo>
                    <a:pt x="56" y="239"/>
                    <a:pt x="50" y="241"/>
                    <a:pt x="45" y="241"/>
                  </a:cubicBezTo>
                  <a:cubicBezTo>
                    <a:pt x="44" y="257"/>
                    <a:pt x="43" y="278"/>
                    <a:pt x="43" y="304"/>
                  </a:cubicBezTo>
                  <a:cubicBezTo>
                    <a:pt x="43" y="320"/>
                    <a:pt x="44" y="371"/>
                    <a:pt x="45" y="456"/>
                  </a:cubicBezTo>
                  <a:cubicBezTo>
                    <a:pt x="37" y="456"/>
                    <a:pt x="30" y="455"/>
                    <a:pt x="22" y="455"/>
                  </a:cubicBezTo>
                  <a:cubicBezTo>
                    <a:pt x="14" y="455"/>
                    <a:pt x="8" y="456"/>
                    <a:pt x="0" y="456"/>
                  </a:cubicBezTo>
                  <a:cubicBezTo>
                    <a:pt x="2" y="393"/>
                    <a:pt x="2" y="322"/>
                    <a:pt x="2" y="245"/>
                  </a:cubicBezTo>
                  <a:cubicBezTo>
                    <a:pt x="2" y="174"/>
                    <a:pt x="2" y="92"/>
                    <a:pt x="0" y="0"/>
                  </a:cubicBezTo>
                  <a:cubicBezTo>
                    <a:pt x="8" y="1"/>
                    <a:pt x="16" y="1"/>
                    <a:pt x="23" y="1"/>
                  </a:cubicBezTo>
                  <a:cubicBezTo>
                    <a:pt x="37" y="1"/>
                    <a:pt x="49" y="0"/>
                    <a:pt x="59" y="0"/>
                  </a:cubicBezTo>
                  <a:cubicBezTo>
                    <a:pt x="116" y="0"/>
                    <a:pt x="151" y="40"/>
                    <a:pt x="151" y="103"/>
                  </a:cubicBezTo>
                  <a:cubicBezTo>
                    <a:pt x="151" y="157"/>
                    <a:pt x="136" y="194"/>
                    <a:pt x="100" y="222"/>
                  </a:cubicBezTo>
                  <a:cubicBezTo>
                    <a:pt x="124" y="320"/>
                    <a:pt x="149" y="398"/>
                    <a:pt x="176" y="456"/>
                  </a:cubicBezTo>
                  <a:cubicBezTo>
                    <a:pt x="168" y="456"/>
                    <a:pt x="160" y="455"/>
                    <a:pt x="152" y="455"/>
                  </a:cubicBezTo>
                  <a:close/>
                  <a:moveTo>
                    <a:pt x="110" y="103"/>
                  </a:moveTo>
                  <a:cubicBezTo>
                    <a:pt x="110" y="59"/>
                    <a:pt x="93" y="40"/>
                    <a:pt x="52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197"/>
                    <a:pt x="45" y="197"/>
                    <a:pt x="45" y="197"/>
                  </a:cubicBezTo>
                  <a:cubicBezTo>
                    <a:pt x="87" y="193"/>
                    <a:pt x="110" y="161"/>
                    <a:pt x="110" y="103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1"/>
            <p:cNvSpPr>
              <a:spLocks/>
            </p:cNvSpPr>
            <p:nvPr userDrawn="1"/>
          </p:nvSpPr>
          <p:spPr bwMode="auto">
            <a:xfrm>
              <a:off x="8272463" y="6302375"/>
              <a:ext cx="92075" cy="266700"/>
            </a:xfrm>
            <a:custGeom>
              <a:avLst/>
              <a:gdLst>
                <a:gd name="T0" fmla="*/ 60 w 190"/>
                <a:gd name="T1" fmla="*/ 136 h 554"/>
                <a:gd name="T2" fmla="*/ 105 w 190"/>
                <a:gd name="T3" fmla="*/ 240 h 554"/>
                <a:gd name="T4" fmla="*/ 190 w 190"/>
                <a:gd name="T5" fmla="*/ 418 h 554"/>
                <a:gd name="T6" fmla="*/ 23 w 190"/>
                <a:gd name="T7" fmla="*/ 554 h 554"/>
                <a:gd name="T8" fmla="*/ 0 w 190"/>
                <a:gd name="T9" fmla="*/ 512 h 554"/>
                <a:gd name="T10" fmla="*/ 145 w 190"/>
                <a:gd name="T11" fmla="*/ 422 h 554"/>
                <a:gd name="T12" fmla="*/ 80 w 190"/>
                <a:gd name="T13" fmla="*/ 279 h 554"/>
                <a:gd name="T14" fmla="*/ 15 w 190"/>
                <a:gd name="T15" fmla="*/ 138 h 554"/>
                <a:gd name="T16" fmla="*/ 145 w 190"/>
                <a:gd name="T17" fmla="*/ 0 h 554"/>
                <a:gd name="T18" fmla="*/ 162 w 190"/>
                <a:gd name="T19" fmla="*/ 38 h 554"/>
                <a:gd name="T20" fmla="*/ 60 w 190"/>
                <a:gd name="T21" fmla="*/ 136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554">
                  <a:moveTo>
                    <a:pt x="60" y="136"/>
                  </a:moveTo>
                  <a:cubicBezTo>
                    <a:pt x="60" y="170"/>
                    <a:pt x="78" y="200"/>
                    <a:pt x="105" y="240"/>
                  </a:cubicBezTo>
                  <a:cubicBezTo>
                    <a:pt x="153" y="308"/>
                    <a:pt x="190" y="359"/>
                    <a:pt x="190" y="418"/>
                  </a:cubicBezTo>
                  <a:cubicBezTo>
                    <a:pt x="190" y="490"/>
                    <a:pt x="108" y="535"/>
                    <a:pt x="23" y="554"/>
                  </a:cubicBezTo>
                  <a:cubicBezTo>
                    <a:pt x="18" y="541"/>
                    <a:pt x="8" y="525"/>
                    <a:pt x="0" y="512"/>
                  </a:cubicBezTo>
                  <a:cubicBezTo>
                    <a:pt x="66" y="502"/>
                    <a:pt x="145" y="473"/>
                    <a:pt x="145" y="422"/>
                  </a:cubicBezTo>
                  <a:cubicBezTo>
                    <a:pt x="145" y="376"/>
                    <a:pt x="118" y="333"/>
                    <a:pt x="80" y="279"/>
                  </a:cubicBezTo>
                  <a:cubicBezTo>
                    <a:pt x="43" y="227"/>
                    <a:pt x="15" y="188"/>
                    <a:pt x="15" y="138"/>
                  </a:cubicBezTo>
                  <a:cubicBezTo>
                    <a:pt x="15" y="67"/>
                    <a:pt x="62" y="15"/>
                    <a:pt x="145" y="0"/>
                  </a:cubicBezTo>
                  <a:cubicBezTo>
                    <a:pt x="150" y="14"/>
                    <a:pt x="156" y="27"/>
                    <a:pt x="162" y="38"/>
                  </a:cubicBezTo>
                  <a:cubicBezTo>
                    <a:pt x="98" y="45"/>
                    <a:pt x="60" y="83"/>
                    <a:pt x="60" y="13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2"/>
            <p:cNvSpPr>
              <a:spLocks/>
            </p:cNvSpPr>
            <p:nvPr userDrawn="1"/>
          </p:nvSpPr>
          <p:spPr bwMode="auto">
            <a:xfrm>
              <a:off x="8343901" y="6350000"/>
              <a:ext cx="93663" cy="219075"/>
            </a:xfrm>
            <a:custGeom>
              <a:avLst/>
              <a:gdLst>
                <a:gd name="T0" fmla="*/ 118 w 193"/>
                <a:gd name="T1" fmla="*/ 212 h 456"/>
                <a:gd name="T2" fmla="*/ 118 w 193"/>
                <a:gd name="T3" fmla="*/ 387 h 456"/>
                <a:gd name="T4" fmla="*/ 118 w 193"/>
                <a:gd name="T5" fmla="*/ 456 h 456"/>
                <a:gd name="T6" fmla="*/ 95 w 193"/>
                <a:gd name="T7" fmla="*/ 456 h 456"/>
                <a:gd name="T8" fmla="*/ 73 w 193"/>
                <a:gd name="T9" fmla="*/ 456 h 456"/>
                <a:gd name="T10" fmla="*/ 74 w 193"/>
                <a:gd name="T11" fmla="*/ 333 h 456"/>
                <a:gd name="T12" fmla="*/ 73 w 193"/>
                <a:gd name="T13" fmla="*/ 212 h 456"/>
                <a:gd name="T14" fmla="*/ 0 w 193"/>
                <a:gd name="T15" fmla="*/ 0 h 456"/>
                <a:gd name="T16" fmla="*/ 25 w 193"/>
                <a:gd name="T17" fmla="*/ 1 h 456"/>
                <a:gd name="T18" fmla="*/ 48 w 193"/>
                <a:gd name="T19" fmla="*/ 0 h 456"/>
                <a:gd name="T20" fmla="*/ 96 w 193"/>
                <a:gd name="T21" fmla="*/ 158 h 456"/>
                <a:gd name="T22" fmla="*/ 144 w 193"/>
                <a:gd name="T23" fmla="*/ 0 h 456"/>
                <a:gd name="T24" fmla="*/ 169 w 193"/>
                <a:gd name="T25" fmla="*/ 1 h 456"/>
                <a:gd name="T26" fmla="*/ 193 w 193"/>
                <a:gd name="T27" fmla="*/ 0 h 456"/>
                <a:gd name="T28" fmla="*/ 118 w 193"/>
                <a:gd name="T29" fmla="*/ 212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3" h="456">
                  <a:moveTo>
                    <a:pt x="118" y="212"/>
                  </a:moveTo>
                  <a:cubicBezTo>
                    <a:pt x="118" y="286"/>
                    <a:pt x="118" y="345"/>
                    <a:pt x="118" y="387"/>
                  </a:cubicBezTo>
                  <a:cubicBezTo>
                    <a:pt x="118" y="418"/>
                    <a:pt x="118" y="442"/>
                    <a:pt x="118" y="456"/>
                  </a:cubicBezTo>
                  <a:cubicBezTo>
                    <a:pt x="110" y="456"/>
                    <a:pt x="102" y="456"/>
                    <a:pt x="95" y="456"/>
                  </a:cubicBezTo>
                  <a:cubicBezTo>
                    <a:pt x="87" y="456"/>
                    <a:pt x="80" y="456"/>
                    <a:pt x="73" y="456"/>
                  </a:cubicBezTo>
                  <a:cubicBezTo>
                    <a:pt x="74" y="415"/>
                    <a:pt x="74" y="374"/>
                    <a:pt x="74" y="333"/>
                  </a:cubicBezTo>
                  <a:cubicBezTo>
                    <a:pt x="74" y="284"/>
                    <a:pt x="74" y="244"/>
                    <a:pt x="73" y="212"/>
                  </a:cubicBezTo>
                  <a:cubicBezTo>
                    <a:pt x="65" y="188"/>
                    <a:pt x="41" y="117"/>
                    <a:pt x="0" y="0"/>
                  </a:cubicBezTo>
                  <a:cubicBezTo>
                    <a:pt x="8" y="0"/>
                    <a:pt x="17" y="1"/>
                    <a:pt x="25" y="1"/>
                  </a:cubicBezTo>
                  <a:cubicBezTo>
                    <a:pt x="33" y="1"/>
                    <a:pt x="41" y="0"/>
                    <a:pt x="48" y="0"/>
                  </a:cubicBezTo>
                  <a:cubicBezTo>
                    <a:pt x="61" y="54"/>
                    <a:pt x="76" y="106"/>
                    <a:pt x="96" y="158"/>
                  </a:cubicBezTo>
                  <a:cubicBezTo>
                    <a:pt x="114" y="109"/>
                    <a:pt x="128" y="56"/>
                    <a:pt x="144" y="0"/>
                  </a:cubicBezTo>
                  <a:cubicBezTo>
                    <a:pt x="153" y="0"/>
                    <a:pt x="160" y="1"/>
                    <a:pt x="169" y="1"/>
                  </a:cubicBezTo>
                  <a:cubicBezTo>
                    <a:pt x="177" y="1"/>
                    <a:pt x="185" y="0"/>
                    <a:pt x="193" y="0"/>
                  </a:cubicBezTo>
                  <a:cubicBezTo>
                    <a:pt x="177" y="40"/>
                    <a:pt x="153" y="111"/>
                    <a:pt x="118" y="212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3"/>
            <p:cNvSpPr>
              <a:spLocks/>
            </p:cNvSpPr>
            <p:nvPr userDrawn="1"/>
          </p:nvSpPr>
          <p:spPr bwMode="auto">
            <a:xfrm>
              <a:off x="8432801" y="6348413"/>
              <a:ext cx="103188" cy="225425"/>
            </a:xfrm>
            <a:custGeom>
              <a:avLst/>
              <a:gdLst>
                <a:gd name="T0" fmla="*/ 45 w 212"/>
                <a:gd name="T1" fmla="*/ 111 h 467"/>
                <a:gd name="T2" fmla="*/ 102 w 212"/>
                <a:gd name="T3" fmla="*/ 217 h 467"/>
                <a:gd name="T4" fmla="*/ 158 w 212"/>
                <a:gd name="T5" fmla="*/ 341 h 467"/>
                <a:gd name="T6" fmla="*/ 40 w 212"/>
                <a:gd name="T7" fmla="*/ 467 h 467"/>
                <a:gd name="T8" fmla="*/ 17 w 212"/>
                <a:gd name="T9" fmla="*/ 428 h 467"/>
                <a:gd name="T10" fmla="*/ 114 w 212"/>
                <a:gd name="T11" fmla="*/ 345 h 467"/>
                <a:gd name="T12" fmla="*/ 57 w 212"/>
                <a:gd name="T13" fmla="*/ 227 h 467"/>
                <a:gd name="T14" fmla="*/ 0 w 212"/>
                <a:gd name="T15" fmla="*/ 112 h 467"/>
                <a:gd name="T16" fmla="*/ 148 w 212"/>
                <a:gd name="T17" fmla="*/ 1 h 467"/>
                <a:gd name="T18" fmla="*/ 171 w 212"/>
                <a:gd name="T19" fmla="*/ 40 h 467"/>
                <a:gd name="T20" fmla="*/ 45 w 212"/>
                <a:gd name="T21" fmla="*/ 1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2" h="467">
                  <a:moveTo>
                    <a:pt x="45" y="111"/>
                  </a:moveTo>
                  <a:cubicBezTo>
                    <a:pt x="46" y="143"/>
                    <a:pt x="70" y="173"/>
                    <a:pt x="102" y="217"/>
                  </a:cubicBezTo>
                  <a:cubicBezTo>
                    <a:pt x="136" y="264"/>
                    <a:pt x="158" y="301"/>
                    <a:pt x="158" y="341"/>
                  </a:cubicBezTo>
                  <a:cubicBezTo>
                    <a:pt x="158" y="403"/>
                    <a:pt x="116" y="451"/>
                    <a:pt x="40" y="467"/>
                  </a:cubicBezTo>
                  <a:cubicBezTo>
                    <a:pt x="32" y="452"/>
                    <a:pt x="25" y="439"/>
                    <a:pt x="17" y="428"/>
                  </a:cubicBezTo>
                  <a:cubicBezTo>
                    <a:pt x="79" y="420"/>
                    <a:pt x="114" y="386"/>
                    <a:pt x="114" y="345"/>
                  </a:cubicBezTo>
                  <a:cubicBezTo>
                    <a:pt x="114" y="305"/>
                    <a:pt x="91" y="272"/>
                    <a:pt x="57" y="227"/>
                  </a:cubicBezTo>
                  <a:cubicBezTo>
                    <a:pt x="25" y="184"/>
                    <a:pt x="0" y="150"/>
                    <a:pt x="0" y="112"/>
                  </a:cubicBezTo>
                  <a:cubicBezTo>
                    <a:pt x="0" y="49"/>
                    <a:pt x="57" y="0"/>
                    <a:pt x="148" y="1"/>
                  </a:cubicBezTo>
                  <a:cubicBezTo>
                    <a:pt x="212" y="2"/>
                    <a:pt x="121" y="43"/>
                    <a:pt x="171" y="40"/>
                  </a:cubicBezTo>
                  <a:cubicBezTo>
                    <a:pt x="91" y="45"/>
                    <a:pt x="43" y="65"/>
                    <a:pt x="45" y="111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4"/>
            <p:cNvSpPr>
              <a:spLocks/>
            </p:cNvSpPr>
            <p:nvPr userDrawn="1"/>
          </p:nvSpPr>
          <p:spPr bwMode="auto">
            <a:xfrm>
              <a:off x="8505826" y="6350000"/>
              <a:ext cx="71438" cy="219075"/>
            </a:xfrm>
            <a:custGeom>
              <a:avLst/>
              <a:gdLst>
                <a:gd name="T0" fmla="*/ 146 w 147"/>
                <a:gd name="T1" fmla="*/ 26 h 456"/>
                <a:gd name="T2" fmla="*/ 147 w 147"/>
                <a:gd name="T3" fmla="*/ 41 h 456"/>
                <a:gd name="T4" fmla="*/ 115 w 147"/>
                <a:gd name="T5" fmla="*/ 40 h 456"/>
                <a:gd name="T6" fmla="*/ 97 w 147"/>
                <a:gd name="T7" fmla="*/ 41 h 456"/>
                <a:gd name="T8" fmla="*/ 95 w 147"/>
                <a:gd name="T9" fmla="*/ 189 h 456"/>
                <a:gd name="T10" fmla="*/ 97 w 147"/>
                <a:gd name="T11" fmla="*/ 456 h 456"/>
                <a:gd name="T12" fmla="*/ 74 w 147"/>
                <a:gd name="T13" fmla="*/ 455 h 456"/>
                <a:gd name="T14" fmla="*/ 51 w 147"/>
                <a:gd name="T15" fmla="*/ 456 h 456"/>
                <a:gd name="T16" fmla="*/ 53 w 147"/>
                <a:gd name="T17" fmla="*/ 258 h 456"/>
                <a:gd name="T18" fmla="*/ 51 w 147"/>
                <a:gd name="T19" fmla="*/ 41 h 456"/>
                <a:gd name="T20" fmla="*/ 36 w 147"/>
                <a:gd name="T21" fmla="*/ 40 h 456"/>
                <a:gd name="T22" fmla="*/ 0 w 147"/>
                <a:gd name="T23" fmla="*/ 41 h 456"/>
                <a:gd name="T24" fmla="*/ 0 w 147"/>
                <a:gd name="T25" fmla="*/ 21 h 456"/>
                <a:gd name="T26" fmla="*/ 0 w 147"/>
                <a:gd name="T27" fmla="*/ 0 h 456"/>
                <a:gd name="T28" fmla="*/ 75 w 147"/>
                <a:gd name="T29" fmla="*/ 2 h 456"/>
                <a:gd name="T30" fmla="*/ 147 w 147"/>
                <a:gd name="T31" fmla="*/ 0 h 456"/>
                <a:gd name="T32" fmla="*/ 146 w 147"/>
                <a:gd name="T33" fmla="*/ 2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456">
                  <a:moveTo>
                    <a:pt x="146" y="26"/>
                  </a:moveTo>
                  <a:cubicBezTo>
                    <a:pt x="146" y="29"/>
                    <a:pt x="147" y="34"/>
                    <a:pt x="147" y="41"/>
                  </a:cubicBezTo>
                  <a:cubicBezTo>
                    <a:pt x="135" y="40"/>
                    <a:pt x="124" y="40"/>
                    <a:pt x="115" y="40"/>
                  </a:cubicBezTo>
                  <a:cubicBezTo>
                    <a:pt x="108" y="40"/>
                    <a:pt x="102" y="40"/>
                    <a:pt x="97" y="41"/>
                  </a:cubicBezTo>
                  <a:cubicBezTo>
                    <a:pt x="95" y="77"/>
                    <a:pt x="95" y="127"/>
                    <a:pt x="95" y="189"/>
                  </a:cubicBezTo>
                  <a:cubicBezTo>
                    <a:pt x="95" y="234"/>
                    <a:pt x="95" y="323"/>
                    <a:pt x="97" y="456"/>
                  </a:cubicBezTo>
                  <a:cubicBezTo>
                    <a:pt x="89" y="456"/>
                    <a:pt x="82" y="455"/>
                    <a:pt x="74" y="455"/>
                  </a:cubicBezTo>
                  <a:cubicBezTo>
                    <a:pt x="67" y="455"/>
                    <a:pt x="59" y="456"/>
                    <a:pt x="51" y="456"/>
                  </a:cubicBezTo>
                  <a:cubicBezTo>
                    <a:pt x="52" y="370"/>
                    <a:pt x="53" y="304"/>
                    <a:pt x="53" y="258"/>
                  </a:cubicBezTo>
                  <a:cubicBezTo>
                    <a:pt x="53" y="209"/>
                    <a:pt x="52" y="137"/>
                    <a:pt x="51" y="41"/>
                  </a:cubicBezTo>
                  <a:cubicBezTo>
                    <a:pt x="48" y="40"/>
                    <a:pt x="43" y="40"/>
                    <a:pt x="36" y="40"/>
                  </a:cubicBezTo>
                  <a:cubicBezTo>
                    <a:pt x="27" y="40"/>
                    <a:pt x="15" y="40"/>
                    <a:pt x="0" y="41"/>
                  </a:cubicBezTo>
                  <a:cubicBezTo>
                    <a:pt x="0" y="34"/>
                    <a:pt x="0" y="28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ubicBezTo>
                    <a:pt x="19" y="1"/>
                    <a:pt x="45" y="2"/>
                    <a:pt x="75" y="2"/>
                  </a:cubicBezTo>
                  <a:cubicBezTo>
                    <a:pt x="104" y="2"/>
                    <a:pt x="128" y="1"/>
                    <a:pt x="147" y="0"/>
                  </a:cubicBezTo>
                  <a:cubicBezTo>
                    <a:pt x="147" y="13"/>
                    <a:pt x="146" y="22"/>
                    <a:pt x="146" y="2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5"/>
            <p:cNvSpPr>
              <a:spLocks/>
            </p:cNvSpPr>
            <p:nvPr userDrawn="1"/>
          </p:nvSpPr>
          <p:spPr bwMode="auto">
            <a:xfrm>
              <a:off x="8588376" y="6350000"/>
              <a:ext cx="57150" cy="219075"/>
            </a:xfrm>
            <a:custGeom>
              <a:avLst/>
              <a:gdLst>
                <a:gd name="T0" fmla="*/ 55 w 117"/>
                <a:gd name="T1" fmla="*/ 455 h 456"/>
                <a:gd name="T2" fmla="*/ 0 w 117"/>
                <a:gd name="T3" fmla="*/ 456 h 456"/>
                <a:gd name="T4" fmla="*/ 2 w 117"/>
                <a:gd name="T5" fmla="*/ 215 h 456"/>
                <a:gd name="T6" fmla="*/ 0 w 117"/>
                <a:gd name="T7" fmla="*/ 0 h 456"/>
                <a:gd name="T8" fmla="*/ 85 w 117"/>
                <a:gd name="T9" fmla="*/ 1 h 456"/>
                <a:gd name="T10" fmla="*/ 114 w 117"/>
                <a:gd name="T11" fmla="*/ 0 h 456"/>
                <a:gd name="T12" fmla="*/ 114 w 117"/>
                <a:gd name="T13" fmla="*/ 20 h 456"/>
                <a:gd name="T14" fmla="*/ 114 w 117"/>
                <a:gd name="T15" fmla="*/ 41 h 456"/>
                <a:gd name="T16" fmla="*/ 76 w 117"/>
                <a:gd name="T17" fmla="*/ 40 h 456"/>
                <a:gd name="T18" fmla="*/ 45 w 117"/>
                <a:gd name="T19" fmla="*/ 41 h 456"/>
                <a:gd name="T20" fmla="*/ 45 w 117"/>
                <a:gd name="T21" fmla="*/ 116 h 456"/>
                <a:gd name="T22" fmla="*/ 45 w 117"/>
                <a:gd name="T23" fmla="*/ 154 h 456"/>
                <a:gd name="T24" fmla="*/ 92 w 117"/>
                <a:gd name="T25" fmla="*/ 155 h 456"/>
                <a:gd name="T26" fmla="*/ 111 w 117"/>
                <a:gd name="T27" fmla="*/ 154 h 456"/>
                <a:gd name="T28" fmla="*/ 110 w 117"/>
                <a:gd name="T29" fmla="*/ 171 h 456"/>
                <a:gd name="T30" fmla="*/ 111 w 117"/>
                <a:gd name="T31" fmla="*/ 193 h 456"/>
                <a:gd name="T32" fmla="*/ 76 w 117"/>
                <a:gd name="T33" fmla="*/ 193 h 456"/>
                <a:gd name="T34" fmla="*/ 45 w 117"/>
                <a:gd name="T35" fmla="*/ 193 h 456"/>
                <a:gd name="T36" fmla="*/ 45 w 117"/>
                <a:gd name="T37" fmla="*/ 303 h 456"/>
                <a:gd name="T38" fmla="*/ 45 w 117"/>
                <a:gd name="T39" fmla="*/ 417 h 456"/>
                <a:gd name="T40" fmla="*/ 84 w 117"/>
                <a:gd name="T41" fmla="*/ 418 h 456"/>
                <a:gd name="T42" fmla="*/ 117 w 117"/>
                <a:gd name="T43" fmla="*/ 417 h 456"/>
                <a:gd name="T44" fmla="*/ 116 w 117"/>
                <a:gd name="T45" fmla="*/ 437 h 456"/>
                <a:gd name="T46" fmla="*/ 117 w 117"/>
                <a:gd name="T47" fmla="*/ 456 h 456"/>
                <a:gd name="T48" fmla="*/ 55 w 117"/>
                <a:gd name="T49" fmla="*/ 45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456">
                  <a:moveTo>
                    <a:pt x="55" y="455"/>
                  </a:moveTo>
                  <a:cubicBezTo>
                    <a:pt x="35" y="455"/>
                    <a:pt x="17" y="456"/>
                    <a:pt x="0" y="456"/>
                  </a:cubicBezTo>
                  <a:cubicBezTo>
                    <a:pt x="1" y="348"/>
                    <a:pt x="2" y="267"/>
                    <a:pt x="2" y="215"/>
                  </a:cubicBezTo>
                  <a:cubicBezTo>
                    <a:pt x="2" y="143"/>
                    <a:pt x="1" y="71"/>
                    <a:pt x="0" y="0"/>
                  </a:cubicBezTo>
                  <a:cubicBezTo>
                    <a:pt x="27" y="0"/>
                    <a:pt x="55" y="1"/>
                    <a:pt x="85" y="1"/>
                  </a:cubicBezTo>
                  <a:cubicBezTo>
                    <a:pt x="93" y="1"/>
                    <a:pt x="103" y="0"/>
                    <a:pt x="114" y="0"/>
                  </a:cubicBezTo>
                  <a:cubicBezTo>
                    <a:pt x="114" y="7"/>
                    <a:pt x="114" y="14"/>
                    <a:pt x="114" y="20"/>
                  </a:cubicBezTo>
                  <a:cubicBezTo>
                    <a:pt x="114" y="27"/>
                    <a:pt x="114" y="34"/>
                    <a:pt x="114" y="41"/>
                  </a:cubicBezTo>
                  <a:cubicBezTo>
                    <a:pt x="101" y="40"/>
                    <a:pt x="88" y="40"/>
                    <a:pt x="76" y="40"/>
                  </a:cubicBezTo>
                  <a:cubicBezTo>
                    <a:pt x="65" y="40"/>
                    <a:pt x="54" y="40"/>
                    <a:pt x="45" y="41"/>
                  </a:cubicBezTo>
                  <a:cubicBezTo>
                    <a:pt x="45" y="60"/>
                    <a:pt x="45" y="86"/>
                    <a:pt x="45" y="116"/>
                  </a:cubicBezTo>
                  <a:cubicBezTo>
                    <a:pt x="45" y="126"/>
                    <a:pt x="45" y="139"/>
                    <a:pt x="45" y="154"/>
                  </a:cubicBezTo>
                  <a:cubicBezTo>
                    <a:pt x="60" y="154"/>
                    <a:pt x="76" y="155"/>
                    <a:pt x="92" y="155"/>
                  </a:cubicBezTo>
                  <a:cubicBezTo>
                    <a:pt x="97" y="155"/>
                    <a:pt x="103" y="154"/>
                    <a:pt x="111" y="154"/>
                  </a:cubicBezTo>
                  <a:cubicBezTo>
                    <a:pt x="111" y="158"/>
                    <a:pt x="110" y="165"/>
                    <a:pt x="110" y="171"/>
                  </a:cubicBezTo>
                  <a:cubicBezTo>
                    <a:pt x="110" y="178"/>
                    <a:pt x="111" y="185"/>
                    <a:pt x="111" y="193"/>
                  </a:cubicBezTo>
                  <a:cubicBezTo>
                    <a:pt x="99" y="193"/>
                    <a:pt x="88" y="193"/>
                    <a:pt x="76" y="193"/>
                  </a:cubicBezTo>
                  <a:cubicBezTo>
                    <a:pt x="66" y="193"/>
                    <a:pt x="55" y="193"/>
                    <a:pt x="45" y="193"/>
                  </a:cubicBezTo>
                  <a:cubicBezTo>
                    <a:pt x="45" y="234"/>
                    <a:pt x="45" y="271"/>
                    <a:pt x="45" y="303"/>
                  </a:cubicBezTo>
                  <a:cubicBezTo>
                    <a:pt x="45" y="334"/>
                    <a:pt x="45" y="372"/>
                    <a:pt x="45" y="417"/>
                  </a:cubicBezTo>
                  <a:cubicBezTo>
                    <a:pt x="60" y="417"/>
                    <a:pt x="73" y="418"/>
                    <a:pt x="84" y="418"/>
                  </a:cubicBezTo>
                  <a:cubicBezTo>
                    <a:pt x="96" y="418"/>
                    <a:pt x="107" y="417"/>
                    <a:pt x="117" y="417"/>
                  </a:cubicBezTo>
                  <a:cubicBezTo>
                    <a:pt x="117" y="423"/>
                    <a:pt x="116" y="430"/>
                    <a:pt x="116" y="437"/>
                  </a:cubicBezTo>
                  <a:cubicBezTo>
                    <a:pt x="116" y="443"/>
                    <a:pt x="117" y="450"/>
                    <a:pt x="117" y="456"/>
                  </a:cubicBezTo>
                  <a:cubicBezTo>
                    <a:pt x="95" y="456"/>
                    <a:pt x="75" y="455"/>
                    <a:pt x="55" y="455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6"/>
            <p:cNvSpPr>
              <a:spLocks/>
            </p:cNvSpPr>
            <p:nvPr userDrawn="1"/>
          </p:nvSpPr>
          <p:spPr bwMode="auto">
            <a:xfrm>
              <a:off x="8656638" y="6350000"/>
              <a:ext cx="127000" cy="219075"/>
            </a:xfrm>
            <a:custGeom>
              <a:avLst/>
              <a:gdLst>
                <a:gd name="T0" fmla="*/ 239 w 262"/>
                <a:gd name="T1" fmla="*/ 456 h 456"/>
                <a:gd name="T2" fmla="*/ 215 w 262"/>
                <a:gd name="T3" fmla="*/ 456 h 456"/>
                <a:gd name="T4" fmla="*/ 190 w 262"/>
                <a:gd name="T5" fmla="*/ 136 h 456"/>
                <a:gd name="T6" fmla="*/ 187 w 262"/>
                <a:gd name="T7" fmla="*/ 136 h 456"/>
                <a:gd name="T8" fmla="*/ 147 w 262"/>
                <a:gd name="T9" fmla="*/ 358 h 456"/>
                <a:gd name="T10" fmla="*/ 129 w 262"/>
                <a:gd name="T11" fmla="*/ 358 h 456"/>
                <a:gd name="T12" fmla="*/ 112 w 262"/>
                <a:gd name="T13" fmla="*/ 358 h 456"/>
                <a:gd name="T14" fmla="*/ 73 w 262"/>
                <a:gd name="T15" fmla="*/ 136 h 456"/>
                <a:gd name="T16" fmla="*/ 71 w 262"/>
                <a:gd name="T17" fmla="*/ 136 h 456"/>
                <a:gd name="T18" fmla="*/ 47 w 262"/>
                <a:gd name="T19" fmla="*/ 456 h 456"/>
                <a:gd name="T20" fmla="*/ 24 w 262"/>
                <a:gd name="T21" fmla="*/ 455 h 456"/>
                <a:gd name="T22" fmla="*/ 0 w 262"/>
                <a:gd name="T23" fmla="*/ 456 h 456"/>
                <a:gd name="T24" fmla="*/ 47 w 262"/>
                <a:gd name="T25" fmla="*/ 0 h 456"/>
                <a:gd name="T26" fmla="*/ 66 w 262"/>
                <a:gd name="T27" fmla="*/ 1 h 456"/>
                <a:gd name="T28" fmla="*/ 87 w 262"/>
                <a:gd name="T29" fmla="*/ 0 h 456"/>
                <a:gd name="T30" fmla="*/ 129 w 262"/>
                <a:gd name="T31" fmla="*/ 289 h 456"/>
                <a:gd name="T32" fmla="*/ 132 w 262"/>
                <a:gd name="T33" fmla="*/ 289 h 456"/>
                <a:gd name="T34" fmla="*/ 176 w 262"/>
                <a:gd name="T35" fmla="*/ 0 h 456"/>
                <a:gd name="T36" fmla="*/ 196 w 262"/>
                <a:gd name="T37" fmla="*/ 1 h 456"/>
                <a:gd name="T38" fmla="*/ 215 w 262"/>
                <a:gd name="T39" fmla="*/ 0 h 456"/>
                <a:gd name="T40" fmla="*/ 262 w 262"/>
                <a:gd name="T41" fmla="*/ 456 h 456"/>
                <a:gd name="T42" fmla="*/ 239 w 262"/>
                <a:gd name="T43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2" h="456">
                  <a:moveTo>
                    <a:pt x="239" y="456"/>
                  </a:moveTo>
                  <a:cubicBezTo>
                    <a:pt x="231" y="456"/>
                    <a:pt x="224" y="456"/>
                    <a:pt x="215" y="456"/>
                  </a:cubicBezTo>
                  <a:cubicBezTo>
                    <a:pt x="208" y="355"/>
                    <a:pt x="199" y="248"/>
                    <a:pt x="190" y="136"/>
                  </a:cubicBezTo>
                  <a:cubicBezTo>
                    <a:pt x="187" y="136"/>
                    <a:pt x="187" y="136"/>
                    <a:pt x="187" y="136"/>
                  </a:cubicBezTo>
                  <a:cubicBezTo>
                    <a:pt x="180" y="175"/>
                    <a:pt x="167" y="250"/>
                    <a:pt x="147" y="358"/>
                  </a:cubicBezTo>
                  <a:cubicBezTo>
                    <a:pt x="142" y="358"/>
                    <a:pt x="136" y="358"/>
                    <a:pt x="129" y="358"/>
                  </a:cubicBezTo>
                  <a:cubicBezTo>
                    <a:pt x="124" y="358"/>
                    <a:pt x="118" y="358"/>
                    <a:pt x="112" y="358"/>
                  </a:cubicBezTo>
                  <a:cubicBezTo>
                    <a:pt x="103" y="308"/>
                    <a:pt x="90" y="234"/>
                    <a:pt x="73" y="136"/>
                  </a:cubicBezTo>
                  <a:cubicBezTo>
                    <a:pt x="71" y="136"/>
                    <a:pt x="71" y="136"/>
                    <a:pt x="71" y="136"/>
                  </a:cubicBezTo>
                  <a:cubicBezTo>
                    <a:pt x="60" y="256"/>
                    <a:pt x="53" y="363"/>
                    <a:pt x="47" y="456"/>
                  </a:cubicBezTo>
                  <a:cubicBezTo>
                    <a:pt x="40" y="456"/>
                    <a:pt x="31" y="455"/>
                    <a:pt x="24" y="455"/>
                  </a:cubicBezTo>
                  <a:cubicBezTo>
                    <a:pt x="15" y="455"/>
                    <a:pt x="8" y="456"/>
                    <a:pt x="0" y="456"/>
                  </a:cubicBezTo>
                  <a:cubicBezTo>
                    <a:pt x="19" y="316"/>
                    <a:pt x="34" y="164"/>
                    <a:pt x="47" y="0"/>
                  </a:cubicBezTo>
                  <a:cubicBezTo>
                    <a:pt x="53" y="1"/>
                    <a:pt x="60" y="1"/>
                    <a:pt x="66" y="1"/>
                  </a:cubicBezTo>
                  <a:cubicBezTo>
                    <a:pt x="73" y="1"/>
                    <a:pt x="80" y="1"/>
                    <a:pt x="87" y="0"/>
                  </a:cubicBezTo>
                  <a:cubicBezTo>
                    <a:pt x="91" y="44"/>
                    <a:pt x="105" y="140"/>
                    <a:pt x="129" y="289"/>
                  </a:cubicBezTo>
                  <a:cubicBezTo>
                    <a:pt x="132" y="289"/>
                    <a:pt x="132" y="289"/>
                    <a:pt x="132" y="289"/>
                  </a:cubicBezTo>
                  <a:cubicBezTo>
                    <a:pt x="157" y="130"/>
                    <a:pt x="173" y="34"/>
                    <a:pt x="176" y="0"/>
                  </a:cubicBezTo>
                  <a:cubicBezTo>
                    <a:pt x="183" y="0"/>
                    <a:pt x="189" y="1"/>
                    <a:pt x="196" y="1"/>
                  </a:cubicBezTo>
                  <a:cubicBezTo>
                    <a:pt x="202" y="1"/>
                    <a:pt x="209" y="0"/>
                    <a:pt x="215" y="0"/>
                  </a:cubicBezTo>
                  <a:cubicBezTo>
                    <a:pt x="231" y="196"/>
                    <a:pt x="247" y="348"/>
                    <a:pt x="262" y="456"/>
                  </a:cubicBezTo>
                  <a:cubicBezTo>
                    <a:pt x="255" y="456"/>
                    <a:pt x="247" y="456"/>
                    <a:pt x="239" y="45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7"/>
            <p:cNvSpPr>
              <a:spLocks/>
            </p:cNvSpPr>
            <p:nvPr userDrawn="1"/>
          </p:nvSpPr>
          <p:spPr bwMode="auto">
            <a:xfrm>
              <a:off x="8775701" y="6345238"/>
              <a:ext cx="80963" cy="223838"/>
            </a:xfrm>
            <a:custGeom>
              <a:avLst/>
              <a:gdLst>
                <a:gd name="T0" fmla="*/ 54 w 167"/>
                <a:gd name="T1" fmla="*/ 119 h 465"/>
                <a:gd name="T2" fmla="*/ 111 w 167"/>
                <a:gd name="T3" fmla="*/ 225 h 465"/>
                <a:gd name="T4" fmla="*/ 167 w 167"/>
                <a:gd name="T5" fmla="*/ 349 h 465"/>
                <a:gd name="T6" fmla="*/ 16 w 167"/>
                <a:gd name="T7" fmla="*/ 465 h 465"/>
                <a:gd name="T8" fmla="*/ 0 w 167"/>
                <a:gd name="T9" fmla="*/ 421 h 465"/>
                <a:gd name="T10" fmla="*/ 123 w 167"/>
                <a:gd name="T11" fmla="*/ 353 h 465"/>
                <a:gd name="T12" fmla="*/ 66 w 167"/>
                <a:gd name="T13" fmla="*/ 235 h 465"/>
                <a:gd name="T14" fmla="*/ 9 w 167"/>
                <a:gd name="T15" fmla="*/ 120 h 465"/>
                <a:gd name="T16" fmla="*/ 127 w 167"/>
                <a:gd name="T17" fmla="*/ 0 h 465"/>
                <a:gd name="T18" fmla="*/ 145 w 167"/>
                <a:gd name="T19" fmla="*/ 37 h 465"/>
                <a:gd name="T20" fmla="*/ 54 w 167"/>
                <a:gd name="T21" fmla="*/ 119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465">
                  <a:moveTo>
                    <a:pt x="54" y="119"/>
                  </a:moveTo>
                  <a:cubicBezTo>
                    <a:pt x="54" y="151"/>
                    <a:pt x="79" y="181"/>
                    <a:pt x="111" y="225"/>
                  </a:cubicBezTo>
                  <a:cubicBezTo>
                    <a:pt x="145" y="272"/>
                    <a:pt x="167" y="309"/>
                    <a:pt x="167" y="349"/>
                  </a:cubicBezTo>
                  <a:cubicBezTo>
                    <a:pt x="167" y="411"/>
                    <a:pt x="92" y="449"/>
                    <a:pt x="16" y="465"/>
                  </a:cubicBezTo>
                  <a:cubicBezTo>
                    <a:pt x="9" y="451"/>
                    <a:pt x="14" y="418"/>
                    <a:pt x="0" y="421"/>
                  </a:cubicBezTo>
                  <a:cubicBezTo>
                    <a:pt x="61" y="409"/>
                    <a:pt x="123" y="394"/>
                    <a:pt x="123" y="353"/>
                  </a:cubicBezTo>
                  <a:cubicBezTo>
                    <a:pt x="123" y="313"/>
                    <a:pt x="99" y="280"/>
                    <a:pt x="66" y="235"/>
                  </a:cubicBezTo>
                  <a:cubicBezTo>
                    <a:pt x="33" y="192"/>
                    <a:pt x="9" y="158"/>
                    <a:pt x="9" y="120"/>
                  </a:cubicBezTo>
                  <a:cubicBezTo>
                    <a:pt x="9" y="57"/>
                    <a:pt x="50" y="15"/>
                    <a:pt x="127" y="0"/>
                  </a:cubicBezTo>
                  <a:cubicBezTo>
                    <a:pt x="132" y="13"/>
                    <a:pt x="138" y="25"/>
                    <a:pt x="145" y="37"/>
                  </a:cubicBezTo>
                  <a:cubicBezTo>
                    <a:pt x="86" y="43"/>
                    <a:pt x="54" y="73"/>
                    <a:pt x="54" y="119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8"/>
            <p:cNvSpPr>
              <a:spLocks noEditPoints="1"/>
            </p:cNvSpPr>
            <p:nvPr userDrawn="1"/>
          </p:nvSpPr>
          <p:spPr bwMode="auto">
            <a:xfrm>
              <a:off x="8853488" y="6343650"/>
              <a:ext cx="31750" cy="31750"/>
            </a:xfrm>
            <a:custGeom>
              <a:avLst/>
              <a:gdLst>
                <a:gd name="T0" fmla="*/ 65 w 65"/>
                <a:gd name="T1" fmla="*/ 32 h 64"/>
                <a:gd name="T2" fmla="*/ 55 w 65"/>
                <a:gd name="T3" fmla="*/ 54 h 64"/>
                <a:gd name="T4" fmla="*/ 32 w 65"/>
                <a:gd name="T5" fmla="*/ 64 h 64"/>
                <a:gd name="T6" fmla="*/ 10 w 65"/>
                <a:gd name="T7" fmla="*/ 54 h 64"/>
                <a:gd name="T8" fmla="*/ 0 w 65"/>
                <a:gd name="T9" fmla="*/ 32 h 64"/>
                <a:gd name="T10" fmla="*/ 10 w 65"/>
                <a:gd name="T11" fmla="*/ 9 h 64"/>
                <a:gd name="T12" fmla="*/ 32 w 65"/>
                <a:gd name="T13" fmla="*/ 0 h 64"/>
                <a:gd name="T14" fmla="*/ 55 w 65"/>
                <a:gd name="T15" fmla="*/ 9 h 64"/>
                <a:gd name="T16" fmla="*/ 65 w 65"/>
                <a:gd name="T17" fmla="*/ 32 h 64"/>
                <a:gd name="T18" fmla="*/ 60 w 65"/>
                <a:gd name="T19" fmla="*/ 32 h 64"/>
                <a:gd name="T20" fmla="*/ 52 w 65"/>
                <a:gd name="T21" fmla="*/ 12 h 64"/>
                <a:gd name="T22" fmla="*/ 32 w 65"/>
                <a:gd name="T23" fmla="*/ 4 h 64"/>
                <a:gd name="T24" fmla="*/ 13 w 65"/>
                <a:gd name="T25" fmla="*/ 12 h 64"/>
                <a:gd name="T26" fmla="*/ 4 w 65"/>
                <a:gd name="T27" fmla="*/ 32 h 64"/>
                <a:gd name="T28" fmla="*/ 13 w 65"/>
                <a:gd name="T29" fmla="*/ 52 h 64"/>
                <a:gd name="T30" fmla="*/ 32 w 65"/>
                <a:gd name="T31" fmla="*/ 60 h 64"/>
                <a:gd name="T32" fmla="*/ 52 w 65"/>
                <a:gd name="T33" fmla="*/ 52 h 64"/>
                <a:gd name="T34" fmla="*/ 60 w 65"/>
                <a:gd name="T35" fmla="*/ 32 h 64"/>
                <a:gd name="T36" fmla="*/ 51 w 65"/>
                <a:gd name="T37" fmla="*/ 48 h 64"/>
                <a:gd name="T38" fmla="*/ 42 w 65"/>
                <a:gd name="T39" fmla="*/ 48 h 64"/>
                <a:gd name="T40" fmla="*/ 32 w 65"/>
                <a:gd name="T41" fmla="*/ 35 h 64"/>
                <a:gd name="T42" fmla="*/ 27 w 65"/>
                <a:gd name="T43" fmla="*/ 35 h 64"/>
                <a:gd name="T44" fmla="*/ 27 w 65"/>
                <a:gd name="T45" fmla="*/ 48 h 64"/>
                <a:gd name="T46" fmla="*/ 21 w 65"/>
                <a:gd name="T47" fmla="*/ 48 h 64"/>
                <a:gd name="T48" fmla="*/ 21 w 65"/>
                <a:gd name="T49" fmla="*/ 14 h 64"/>
                <a:gd name="T50" fmla="*/ 31 w 65"/>
                <a:gd name="T51" fmla="*/ 14 h 64"/>
                <a:gd name="T52" fmla="*/ 37 w 65"/>
                <a:gd name="T53" fmla="*/ 14 h 64"/>
                <a:gd name="T54" fmla="*/ 41 w 65"/>
                <a:gd name="T55" fmla="*/ 16 h 64"/>
                <a:gd name="T56" fmla="*/ 44 w 65"/>
                <a:gd name="T57" fmla="*/ 19 h 64"/>
                <a:gd name="T58" fmla="*/ 45 w 65"/>
                <a:gd name="T59" fmla="*/ 23 h 64"/>
                <a:gd name="T60" fmla="*/ 43 w 65"/>
                <a:gd name="T61" fmla="*/ 30 h 64"/>
                <a:gd name="T62" fmla="*/ 38 w 65"/>
                <a:gd name="T63" fmla="*/ 33 h 64"/>
                <a:gd name="T64" fmla="*/ 51 w 65"/>
                <a:gd name="T65" fmla="*/ 48 h 64"/>
                <a:gd name="T66" fmla="*/ 39 w 65"/>
                <a:gd name="T67" fmla="*/ 24 h 64"/>
                <a:gd name="T68" fmla="*/ 38 w 65"/>
                <a:gd name="T69" fmla="*/ 21 h 64"/>
                <a:gd name="T70" fmla="*/ 37 w 65"/>
                <a:gd name="T71" fmla="*/ 20 h 64"/>
                <a:gd name="T72" fmla="*/ 35 w 65"/>
                <a:gd name="T73" fmla="*/ 19 h 64"/>
                <a:gd name="T74" fmla="*/ 32 w 65"/>
                <a:gd name="T75" fmla="*/ 19 h 64"/>
                <a:gd name="T76" fmla="*/ 27 w 65"/>
                <a:gd name="T77" fmla="*/ 19 h 64"/>
                <a:gd name="T78" fmla="*/ 27 w 65"/>
                <a:gd name="T79" fmla="*/ 30 h 64"/>
                <a:gd name="T80" fmla="*/ 31 w 65"/>
                <a:gd name="T81" fmla="*/ 30 h 64"/>
                <a:gd name="T82" fmla="*/ 34 w 65"/>
                <a:gd name="T83" fmla="*/ 30 h 64"/>
                <a:gd name="T84" fmla="*/ 37 w 65"/>
                <a:gd name="T85" fmla="*/ 29 h 64"/>
                <a:gd name="T86" fmla="*/ 38 w 65"/>
                <a:gd name="T87" fmla="*/ 27 h 64"/>
                <a:gd name="T88" fmla="*/ 39 w 65"/>
                <a:gd name="T89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" h="64">
                  <a:moveTo>
                    <a:pt x="65" y="32"/>
                  </a:moveTo>
                  <a:cubicBezTo>
                    <a:pt x="65" y="41"/>
                    <a:pt x="61" y="48"/>
                    <a:pt x="55" y="54"/>
                  </a:cubicBezTo>
                  <a:cubicBezTo>
                    <a:pt x="49" y="61"/>
                    <a:pt x="41" y="64"/>
                    <a:pt x="32" y="64"/>
                  </a:cubicBezTo>
                  <a:cubicBezTo>
                    <a:pt x="23" y="64"/>
                    <a:pt x="16" y="61"/>
                    <a:pt x="10" y="54"/>
                  </a:cubicBezTo>
                  <a:cubicBezTo>
                    <a:pt x="3" y="48"/>
                    <a:pt x="0" y="41"/>
                    <a:pt x="0" y="32"/>
                  </a:cubicBezTo>
                  <a:cubicBezTo>
                    <a:pt x="0" y="23"/>
                    <a:pt x="3" y="15"/>
                    <a:pt x="10" y="9"/>
                  </a:cubicBezTo>
                  <a:cubicBezTo>
                    <a:pt x="16" y="3"/>
                    <a:pt x="23" y="0"/>
                    <a:pt x="32" y="0"/>
                  </a:cubicBezTo>
                  <a:cubicBezTo>
                    <a:pt x="41" y="0"/>
                    <a:pt x="49" y="3"/>
                    <a:pt x="55" y="9"/>
                  </a:cubicBezTo>
                  <a:cubicBezTo>
                    <a:pt x="61" y="15"/>
                    <a:pt x="65" y="23"/>
                    <a:pt x="65" y="32"/>
                  </a:cubicBezTo>
                  <a:close/>
                  <a:moveTo>
                    <a:pt x="60" y="32"/>
                  </a:moveTo>
                  <a:cubicBezTo>
                    <a:pt x="60" y="24"/>
                    <a:pt x="58" y="17"/>
                    <a:pt x="52" y="12"/>
                  </a:cubicBezTo>
                  <a:cubicBezTo>
                    <a:pt x="47" y="6"/>
                    <a:pt x="40" y="4"/>
                    <a:pt x="32" y="4"/>
                  </a:cubicBezTo>
                  <a:cubicBezTo>
                    <a:pt x="25" y="4"/>
                    <a:pt x="18" y="6"/>
                    <a:pt x="13" y="12"/>
                  </a:cubicBezTo>
                  <a:cubicBezTo>
                    <a:pt x="7" y="17"/>
                    <a:pt x="4" y="24"/>
                    <a:pt x="4" y="32"/>
                  </a:cubicBezTo>
                  <a:cubicBezTo>
                    <a:pt x="4" y="39"/>
                    <a:pt x="7" y="46"/>
                    <a:pt x="13" y="52"/>
                  </a:cubicBezTo>
                  <a:cubicBezTo>
                    <a:pt x="18" y="57"/>
                    <a:pt x="25" y="60"/>
                    <a:pt x="32" y="60"/>
                  </a:cubicBezTo>
                  <a:cubicBezTo>
                    <a:pt x="40" y="60"/>
                    <a:pt x="47" y="57"/>
                    <a:pt x="52" y="52"/>
                  </a:cubicBezTo>
                  <a:cubicBezTo>
                    <a:pt x="58" y="46"/>
                    <a:pt x="60" y="39"/>
                    <a:pt x="60" y="32"/>
                  </a:cubicBezTo>
                  <a:close/>
                  <a:moveTo>
                    <a:pt x="51" y="48"/>
                  </a:moveTo>
                  <a:cubicBezTo>
                    <a:pt x="42" y="48"/>
                    <a:pt x="42" y="48"/>
                    <a:pt x="42" y="48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4" y="14"/>
                    <a:pt x="36" y="14"/>
                    <a:pt x="37" y="14"/>
                  </a:cubicBezTo>
                  <a:cubicBezTo>
                    <a:pt x="38" y="14"/>
                    <a:pt x="40" y="15"/>
                    <a:pt x="41" y="16"/>
                  </a:cubicBezTo>
                  <a:cubicBezTo>
                    <a:pt x="43" y="17"/>
                    <a:pt x="44" y="18"/>
                    <a:pt x="44" y="19"/>
                  </a:cubicBezTo>
                  <a:cubicBezTo>
                    <a:pt x="45" y="20"/>
                    <a:pt x="45" y="21"/>
                    <a:pt x="45" y="23"/>
                  </a:cubicBezTo>
                  <a:cubicBezTo>
                    <a:pt x="45" y="26"/>
                    <a:pt x="45" y="28"/>
                    <a:pt x="43" y="30"/>
                  </a:cubicBezTo>
                  <a:cubicBezTo>
                    <a:pt x="42" y="31"/>
                    <a:pt x="40" y="32"/>
                    <a:pt x="38" y="33"/>
                  </a:cubicBezTo>
                  <a:lnTo>
                    <a:pt x="51" y="48"/>
                  </a:lnTo>
                  <a:close/>
                  <a:moveTo>
                    <a:pt x="39" y="24"/>
                  </a:moveTo>
                  <a:cubicBezTo>
                    <a:pt x="39" y="23"/>
                    <a:pt x="38" y="22"/>
                    <a:pt x="38" y="21"/>
                  </a:cubicBezTo>
                  <a:cubicBezTo>
                    <a:pt x="38" y="21"/>
                    <a:pt x="37" y="20"/>
                    <a:pt x="37" y="20"/>
                  </a:cubicBezTo>
                  <a:cubicBezTo>
                    <a:pt x="36" y="19"/>
                    <a:pt x="35" y="19"/>
                    <a:pt x="35" y="19"/>
                  </a:cubicBezTo>
                  <a:cubicBezTo>
                    <a:pt x="34" y="19"/>
                    <a:pt x="33" y="19"/>
                    <a:pt x="32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2" y="30"/>
                    <a:pt x="33" y="30"/>
                    <a:pt x="34" y="30"/>
                  </a:cubicBezTo>
                  <a:cubicBezTo>
                    <a:pt x="35" y="30"/>
                    <a:pt x="36" y="29"/>
                    <a:pt x="37" y="29"/>
                  </a:cubicBezTo>
                  <a:cubicBezTo>
                    <a:pt x="37" y="28"/>
                    <a:pt x="38" y="27"/>
                    <a:pt x="38" y="27"/>
                  </a:cubicBezTo>
                  <a:cubicBezTo>
                    <a:pt x="38" y="26"/>
                    <a:pt x="39" y="25"/>
                    <a:pt x="39" y="2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360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1892" y="1509535"/>
            <a:ext cx="11384692" cy="4977762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400"/>
              </a:spcAft>
              <a:defRPr/>
            </a:lvl2pPr>
            <a:lvl3pPr>
              <a:lnSpc>
                <a:spcPct val="100000"/>
              </a:lnSpc>
              <a:spcAft>
                <a:spcPts val="400"/>
              </a:spcAft>
              <a:defRPr/>
            </a:lvl3pPr>
            <a:lvl4pPr>
              <a:lnSpc>
                <a:spcPct val="100000"/>
              </a:lnSpc>
              <a:spcAft>
                <a:spcPts val="400"/>
              </a:spcAft>
              <a:defRPr/>
            </a:lvl4pPr>
            <a:lvl5pPr>
              <a:lnSpc>
                <a:spcPct val="100000"/>
              </a:lnSpc>
              <a:spcAft>
                <a:spcPts val="4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11892" y="1108540"/>
            <a:ext cx="11351741" cy="345231"/>
          </a:xfr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accent3"/>
                </a:solidFill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1892" y="366976"/>
            <a:ext cx="11320187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4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on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1892" y="1136823"/>
            <a:ext cx="11384692" cy="5350475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400"/>
              </a:spcAft>
              <a:defRPr/>
            </a:lvl2pPr>
            <a:lvl3pPr>
              <a:lnSpc>
                <a:spcPct val="100000"/>
              </a:lnSpc>
              <a:spcAft>
                <a:spcPts val="400"/>
              </a:spcAft>
              <a:defRPr/>
            </a:lvl3pPr>
            <a:lvl4pPr>
              <a:lnSpc>
                <a:spcPct val="100000"/>
              </a:lnSpc>
              <a:spcAft>
                <a:spcPts val="400"/>
              </a:spcAft>
              <a:defRPr/>
            </a:lvl4pPr>
            <a:lvl5pPr>
              <a:lnSpc>
                <a:spcPct val="100000"/>
              </a:lnSpc>
              <a:spcAft>
                <a:spcPts val="4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1892" y="366976"/>
            <a:ext cx="11320187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5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4247501"/>
            <a:ext cx="12192000" cy="1680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6404" y="4509408"/>
            <a:ext cx="7696971" cy="701918"/>
          </a:xfrm>
        </p:spPr>
        <p:txBody>
          <a:bodyPr anchor="b" anchorCtr="0"/>
          <a:lstStyle>
            <a:lvl1pPr>
              <a:defRPr sz="3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26914" y="5224025"/>
            <a:ext cx="7690729" cy="469214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234950" indent="0"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519112" indent="0"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692150" indent="0"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914400" indent="0"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0" y="3975652"/>
            <a:ext cx="12192000" cy="296562"/>
            <a:chOff x="0" y="0"/>
            <a:chExt cx="9144000" cy="296562"/>
          </a:xfrm>
        </p:grpSpPr>
        <p:sp>
          <p:nvSpPr>
            <p:cNvPr id="23" name="Rectangle 22"/>
            <p:cNvSpPr/>
            <p:nvPr userDrawn="1"/>
          </p:nvSpPr>
          <p:spPr>
            <a:xfrm>
              <a:off x="0" y="0"/>
              <a:ext cx="9144000" cy="296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4856208" y="24712"/>
              <a:ext cx="4065373" cy="197708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85000"/>
                </a:lnSpc>
                <a:spcBef>
                  <a:spcPts val="7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i="1" kern="12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  <a:shade val="100000"/>
                          <a:satMod val="115000"/>
                        </a:schemeClr>
                      </a:gs>
                    </a:gsLst>
                    <a:lin ang="13500000" scaled="1"/>
                    <a:tileRect/>
                  </a:gradFill>
                  <a:effectLst/>
                  <a:latin typeface="+mn-lt"/>
                  <a:ea typeface="+mn-ea"/>
                  <a:cs typeface="+mn-cs"/>
                </a:rPr>
                <a:t>You’ll make breakthroughs</a:t>
              </a:r>
            </a:p>
            <a:p>
              <a:pPr algn="r">
                <a:lnSpc>
                  <a:spcPct val="85000"/>
                </a:lnSpc>
                <a:spcBef>
                  <a:spcPts val="700"/>
                </a:spcBef>
              </a:pPr>
              <a:endParaRPr lang="en-US" sz="1600" b="1" i="1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354528" y="4742199"/>
            <a:ext cx="2555086" cy="716263"/>
            <a:chOff x="7916863" y="6302375"/>
            <a:chExt cx="968375" cy="271463"/>
          </a:xfrm>
        </p:grpSpPr>
        <p:sp>
          <p:nvSpPr>
            <p:cNvPr id="45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7916863" y="6302375"/>
              <a:ext cx="968375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 userDrawn="1"/>
          </p:nvSpPr>
          <p:spPr bwMode="auto">
            <a:xfrm>
              <a:off x="7916863" y="6307138"/>
              <a:ext cx="22225" cy="261938"/>
            </a:xfrm>
            <a:custGeom>
              <a:avLst/>
              <a:gdLst>
                <a:gd name="T0" fmla="*/ 23 w 46"/>
                <a:gd name="T1" fmla="*/ 543 h 544"/>
                <a:gd name="T2" fmla="*/ 0 w 46"/>
                <a:gd name="T3" fmla="*/ 544 h 544"/>
                <a:gd name="T4" fmla="*/ 2 w 46"/>
                <a:gd name="T5" fmla="*/ 325 h 544"/>
                <a:gd name="T6" fmla="*/ 0 w 46"/>
                <a:gd name="T7" fmla="*/ 0 h 544"/>
                <a:gd name="T8" fmla="*/ 23 w 46"/>
                <a:gd name="T9" fmla="*/ 1 h 544"/>
                <a:gd name="T10" fmla="*/ 46 w 46"/>
                <a:gd name="T11" fmla="*/ 0 h 544"/>
                <a:gd name="T12" fmla="*/ 44 w 46"/>
                <a:gd name="T13" fmla="*/ 348 h 544"/>
                <a:gd name="T14" fmla="*/ 46 w 46"/>
                <a:gd name="T15" fmla="*/ 544 h 544"/>
                <a:gd name="T16" fmla="*/ 23 w 46"/>
                <a:gd name="T17" fmla="*/ 543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44">
                  <a:moveTo>
                    <a:pt x="23" y="543"/>
                  </a:moveTo>
                  <a:cubicBezTo>
                    <a:pt x="15" y="543"/>
                    <a:pt x="8" y="544"/>
                    <a:pt x="0" y="544"/>
                  </a:cubicBezTo>
                  <a:cubicBezTo>
                    <a:pt x="1" y="477"/>
                    <a:pt x="2" y="404"/>
                    <a:pt x="2" y="325"/>
                  </a:cubicBezTo>
                  <a:cubicBezTo>
                    <a:pt x="2" y="241"/>
                    <a:pt x="0" y="133"/>
                    <a:pt x="0" y="0"/>
                  </a:cubicBezTo>
                  <a:cubicBezTo>
                    <a:pt x="8" y="1"/>
                    <a:pt x="16" y="1"/>
                    <a:pt x="23" y="1"/>
                  </a:cubicBezTo>
                  <a:cubicBezTo>
                    <a:pt x="32" y="1"/>
                    <a:pt x="39" y="1"/>
                    <a:pt x="46" y="0"/>
                  </a:cubicBezTo>
                  <a:cubicBezTo>
                    <a:pt x="45" y="177"/>
                    <a:pt x="44" y="293"/>
                    <a:pt x="44" y="348"/>
                  </a:cubicBezTo>
                  <a:cubicBezTo>
                    <a:pt x="44" y="428"/>
                    <a:pt x="45" y="493"/>
                    <a:pt x="46" y="544"/>
                  </a:cubicBezTo>
                  <a:cubicBezTo>
                    <a:pt x="38" y="544"/>
                    <a:pt x="31" y="543"/>
                    <a:pt x="23" y="543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 userDrawn="1"/>
          </p:nvSpPr>
          <p:spPr bwMode="auto">
            <a:xfrm>
              <a:off x="7954963" y="6350000"/>
              <a:ext cx="85725" cy="219075"/>
            </a:xfrm>
            <a:custGeom>
              <a:avLst/>
              <a:gdLst>
                <a:gd name="T0" fmla="*/ 155 w 177"/>
                <a:gd name="T1" fmla="*/ 456 h 456"/>
                <a:gd name="T2" fmla="*/ 131 w 177"/>
                <a:gd name="T3" fmla="*/ 456 h 456"/>
                <a:gd name="T4" fmla="*/ 133 w 177"/>
                <a:gd name="T5" fmla="*/ 346 h 456"/>
                <a:gd name="T6" fmla="*/ 131 w 177"/>
                <a:gd name="T7" fmla="*/ 253 h 456"/>
                <a:gd name="T8" fmla="*/ 44 w 177"/>
                <a:gd name="T9" fmla="*/ 126 h 456"/>
                <a:gd name="T10" fmla="*/ 47 w 177"/>
                <a:gd name="T11" fmla="*/ 456 h 456"/>
                <a:gd name="T12" fmla="*/ 23 w 177"/>
                <a:gd name="T13" fmla="*/ 455 h 456"/>
                <a:gd name="T14" fmla="*/ 0 w 177"/>
                <a:gd name="T15" fmla="*/ 456 h 456"/>
                <a:gd name="T16" fmla="*/ 3 w 177"/>
                <a:gd name="T17" fmla="*/ 210 h 456"/>
                <a:gd name="T18" fmla="*/ 0 w 177"/>
                <a:gd name="T19" fmla="*/ 0 h 456"/>
                <a:gd name="T20" fmla="*/ 16 w 177"/>
                <a:gd name="T21" fmla="*/ 1 h 456"/>
                <a:gd name="T22" fmla="*/ 31 w 177"/>
                <a:gd name="T23" fmla="*/ 0 h 456"/>
                <a:gd name="T24" fmla="*/ 133 w 177"/>
                <a:gd name="T25" fmla="*/ 181 h 456"/>
                <a:gd name="T26" fmla="*/ 133 w 177"/>
                <a:gd name="T27" fmla="*/ 109 h 456"/>
                <a:gd name="T28" fmla="*/ 131 w 177"/>
                <a:gd name="T29" fmla="*/ 0 h 456"/>
                <a:gd name="T30" fmla="*/ 155 w 177"/>
                <a:gd name="T31" fmla="*/ 1 h 456"/>
                <a:gd name="T32" fmla="*/ 177 w 177"/>
                <a:gd name="T33" fmla="*/ 0 h 456"/>
                <a:gd name="T34" fmla="*/ 174 w 177"/>
                <a:gd name="T35" fmla="*/ 226 h 456"/>
                <a:gd name="T36" fmla="*/ 177 w 177"/>
                <a:gd name="T37" fmla="*/ 456 h 456"/>
                <a:gd name="T38" fmla="*/ 155 w 177"/>
                <a:gd name="T39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456">
                  <a:moveTo>
                    <a:pt x="155" y="456"/>
                  </a:moveTo>
                  <a:cubicBezTo>
                    <a:pt x="146" y="456"/>
                    <a:pt x="139" y="456"/>
                    <a:pt x="131" y="456"/>
                  </a:cubicBezTo>
                  <a:cubicBezTo>
                    <a:pt x="132" y="412"/>
                    <a:pt x="133" y="375"/>
                    <a:pt x="133" y="346"/>
                  </a:cubicBezTo>
                  <a:cubicBezTo>
                    <a:pt x="133" y="316"/>
                    <a:pt x="132" y="285"/>
                    <a:pt x="131" y="253"/>
                  </a:cubicBezTo>
                  <a:cubicBezTo>
                    <a:pt x="95" y="203"/>
                    <a:pt x="65" y="162"/>
                    <a:pt x="44" y="126"/>
                  </a:cubicBezTo>
                  <a:cubicBezTo>
                    <a:pt x="44" y="275"/>
                    <a:pt x="44" y="385"/>
                    <a:pt x="47" y="456"/>
                  </a:cubicBezTo>
                  <a:cubicBezTo>
                    <a:pt x="39" y="456"/>
                    <a:pt x="31" y="455"/>
                    <a:pt x="23" y="455"/>
                  </a:cubicBezTo>
                  <a:cubicBezTo>
                    <a:pt x="16" y="455"/>
                    <a:pt x="8" y="456"/>
                    <a:pt x="0" y="456"/>
                  </a:cubicBezTo>
                  <a:cubicBezTo>
                    <a:pt x="3" y="371"/>
                    <a:pt x="3" y="288"/>
                    <a:pt x="3" y="210"/>
                  </a:cubicBezTo>
                  <a:cubicBezTo>
                    <a:pt x="3" y="130"/>
                    <a:pt x="3" y="60"/>
                    <a:pt x="0" y="0"/>
                  </a:cubicBezTo>
                  <a:cubicBezTo>
                    <a:pt x="6" y="0"/>
                    <a:pt x="10" y="1"/>
                    <a:pt x="16" y="1"/>
                  </a:cubicBezTo>
                  <a:cubicBezTo>
                    <a:pt x="21" y="1"/>
                    <a:pt x="26" y="0"/>
                    <a:pt x="31" y="0"/>
                  </a:cubicBezTo>
                  <a:cubicBezTo>
                    <a:pt x="49" y="51"/>
                    <a:pt x="82" y="112"/>
                    <a:pt x="133" y="181"/>
                  </a:cubicBezTo>
                  <a:cubicBezTo>
                    <a:pt x="133" y="109"/>
                    <a:pt x="133" y="109"/>
                    <a:pt x="133" y="109"/>
                  </a:cubicBezTo>
                  <a:cubicBezTo>
                    <a:pt x="133" y="81"/>
                    <a:pt x="133" y="44"/>
                    <a:pt x="131" y="0"/>
                  </a:cubicBezTo>
                  <a:cubicBezTo>
                    <a:pt x="139" y="0"/>
                    <a:pt x="146" y="1"/>
                    <a:pt x="155" y="1"/>
                  </a:cubicBezTo>
                  <a:cubicBezTo>
                    <a:pt x="162" y="1"/>
                    <a:pt x="170" y="0"/>
                    <a:pt x="177" y="0"/>
                  </a:cubicBezTo>
                  <a:cubicBezTo>
                    <a:pt x="175" y="54"/>
                    <a:pt x="174" y="129"/>
                    <a:pt x="174" y="226"/>
                  </a:cubicBezTo>
                  <a:cubicBezTo>
                    <a:pt x="174" y="323"/>
                    <a:pt x="175" y="401"/>
                    <a:pt x="177" y="456"/>
                  </a:cubicBezTo>
                  <a:cubicBezTo>
                    <a:pt x="170" y="456"/>
                    <a:pt x="162" y="456"/>
                    <a:pt x="155" y="45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 userDrawn="1"/>
          </p:nvSpPr>
          <p:spPr bwMode="auto">
            <a:xfrm>
              <a:off x="8039101" y="6350000"/>
              <a:ext cx="76200" cy="219075"/>
            </a:xfrm>
            <a:custGeom>
              <a:avLst/>
              <a:gdLst>
                <a:gd name="T0" fmla="*/ 160 w 160"/>
                <a:gd name="T1" fmla="*/ 26 h 456"/>
                <a:gd name="T2" fmla="*/ 160 w 160"/>
                <a:gd name="T3" fmla="*/ 41 h 456"/>
                <a:gd name="T4" fmla="*/ 128 w 160"/>
                <a:gd name="T5" fmla="*/ 40 h 456"/>
                <a:gd name="T6" fmla="*/ 110 w 160"/>
                <a:gd name="T7" fmla="*/ 41 h 456"/>
                <a:gd name="T8" fmla="*/ 108 w 160"/>
                <a:gd name="T9" fmla="*/ 189 h 456"/>
                <a:gd name="T10" fmla="*/ 110 w 160"/>
                <a:gd name="T11" fmla="*/ 456 h 456"/>
                <a:gd name="T12" fmla="*/ 87 w 160"/>
                <a:gd name="T13" fmla="*/ 455 h 456"/>
                <a:gd name="T14" fmla="*/ 65 w 160"/>
                <a:gd name="T15" fmla="*/ 456 h 456"/>
                <a:gd name="T16" fmla="*/ 66 w 160"/>
                <a:gd name="T17" fmla="*/ 258 h 456"/>
                <a:gd name="T18" fmla="*/ 65 w 160"/>
                <a:gd name="T19" fmla="*/ 41 h 456"/>
                <a:gd name="T20" fmla="*/ 49 w 160"/>
                <a:gd name="T21" fmla="*/ 40 h 456"/>
                <a:gd name="T22" fmla="*/ 0 w 160"/>
                <a:gd name="T23" fmla="*/ 41 h 456"/>
                <a:gd name="T24" fmla="*/ 1 w 160"/>
                <a:gd name="T25" fmla="*/ 21 h 456"/>
                <a:gd name="T26" fmla="*/ 4 w 160"/>
                <a:gd name="T27" fmla="*/ 0 h 456"/>
                <a:gd name="T28" fmla="*/ 88 w 160"/>
                <a:gd name="T29" fmla="*/ 2 h 456"/>
                <a:gd name="T30" fmla="*/ 160 w 160"/>
                <a:gd name="T31" fmla="*/ 0 h 456"/>
                <a:gd name="T32" fmla="*/ 160 w 160"/>
                <a:gd name="T33" fmla="*/ 2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456">
                  <a:moveTo>
                    <a:pt x="160" y="26"/>
                  </a:moveTo>
                  <a:cubicBezTo>
                    <a:pt x="160" y="29"/>
                    <a:pt x="160" y="34"/>
                    <a:pt x="160" y="41"/>
                  </a:cubicBezTo>
                  <a:cubicBezTo>
                    <a:pt x="148" y="40"/>
                    <a:pt x="137" y="40"/>
                    <a:pt x="128" y="40"/>
                  </a:cubicBezTo>
                  <a:cubicBezTo>
                    <a:pt x="122" y="40"/>
                    <a:pt x="115" y="40"/>
                    <a:pt x="110" y="41"/>
                  </a:cubicBezTo>
                  <a:cubicBezTo>
                    <a:pt x="109" y="77"/>
                    <a:pt x="108" y="127"/>
                    <a:pt x="108" y="189"/>
                  </a:cubicBezTo>
                  <a:cubicBezTo>
                    <a:pt x="108" y="234"/>
                    <a:pt x="109" y="323"/>
                    <a:pt x="110" y="456"/>
                  </a:cubicBezTo>
                  <a:cubicBezTo>
                    <a:pt x="103" y="456"/>
                    <a:pt x="95" y="455"/>
                    <a:pt x="87" y="455"/>
                  </a:cubicBezTo>
                  <a:cubicBezTo>
                    <a:pt x="80" y="455"/>
                    <a:pt x="72" y="456"/>
                    <a:pt x="65" y="456"/>
                  </a:cubicBezTo>
                  <a:cubicBezTo>
                    <a:pt x="65" y="370"/>
                    <a:pt x="66" y="304"/>
                    <a:pt x="66" y="258"/>
                  </a:cubicBezTo>
                  <a:cubicBezTo>
                    <a:pt x="66" y="209"/>
                    <a:pt x="65" y="137"/>
                    <a:pt x="65" y="41"/>
                  </a:cubicBezTo>
                  <a:cubicBezTo>
                    <a:pt x="61" y="40"/>
                    <a:pt x="56" y="40"/>
                    <a:pt x="49" y="40"/>
                  </a:cubicBezTo>
                  <a:cubicBezTo>
                    <a:pt x="40" y="40"/>
                    <a:pt x="15" y="40"/>
                    <a:pt x="0" y="41"/>
                  </a:cubicBezTo>
                  <a:cubicBezTo>
                    <a:pt x="1" y="34"/>
                    <a:pt x="1" y="28"/>
                    <a:pt x="1" y="21"/>
                  </a:cubicBezTo>
                  <a:cubicBezTo>
                    <a:pt x="1" y="14"/>
                    <a:pt x="5" y="7"/>
                    <a:pt x="4" y="0"/>
                  </a:cubicBezTo>
                  <a:cubicBezTo>
                    <a:pt x="24" y="1"/>
                    <a:pt x="58" y="2"/>
                    <a:pt x="88" y="2"/>
                  </a:cubicBezTo>
                  <a:cubicBezTo>
                    <a:pt x="117" y="2"/>
                    <a:pt x="141" y="1"/>
                    <a:pt x="160" y="0"/>
                  </a:cubicBezTo>
                  <a:cubicBezTo>
                    <a:pt x="160" y="13"/>
                    <a:pt x="160" y="22"/>
                    <a:pt x="160" y="2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 userDrawn="1"/>
          </p:nvSpPr>
          <p:spPr bwMode="auto">
            <a:xfrm>
              <a:off x="8128001" y="6350000"/>
              <a:ext cx="55563" cy="219075"/>
            </a:xfrm>
            <a:custGeom>
              <a:avLst/>
              <a:gdLst>
                <a:gd name="T0" fmla="*/ 55 w 117"/>
                <a:gd name="T1" fmla="*/ 455 h 456"/>
                <a:gd name="T2" fmla="*/ 0 w 117"/>
                <a:gd name="T3" fmla="*/ 456 h 456"/>
                <a:gd name="T4" fmla="*/ 2 w 117"/>
                <a:gd name="T5" fmla="*/ 215 h 456"/>
                <a:gd name="T6" fmla="*/ 0 w 117"/>
                <a:gd name="T7" fmla="*/ 0 h 456"/>
                <a:gd name="T8" fmla="*/ 85 w 117"/>
                <a:gd name="T9" fmla="*/ 1 h 456"/>
                <a:gd name="T10" fmla="*/ 115 w 117"/>
                <a:gd name="T11" fmla="*/ 0 h 456"/>
                <a:gd name="T12" fmla="*/ 114 w 117"/>
                <a:gd name="T13" fmla="*/ 20 h 456"/>
                <a:gd name="T14" fmla="*/ 115 w 117"/>
                <a:gd name="T15" fmla="*/ 41 h 456"/>
                <a:gd name="T16" fmla="*/ 77 w 117"/>
                <a:gd name="T17" fmla="*/ 40 h 456"/>
                <a:gd name="T18" fmla="*/ 45 w 117"/>
                <a:gd name="T19" fmla="*/ 41 h 456"/>
                <a:gd name="T20" fmla="*/ 45 w 117"/>
                <a:gd name="T21" fmla="*/ 116 h 456"/>
                <a:gd name="T22" fmla="*/ 45 w 117"/>
                <a:gd name="T23" fmla="*/ 154 h 456"/>
                <a:gd name="T24" fmla="*/ 92 w 117"/>
                <a:gd name="T25" fmla="*/ 155 h 456"/>
                <a:gd name="T26" fmla="*/ 111 w 117"/>
                <a:gd name="T27" fmla="*/ 154 h 456"/>
                <a:gd name="T28" fmla="*/ 110 w 117"/>
                <a:gd name="T29" fmla="*/ 171 h 456"/>
                <a:gd name="T30" fmla="*/ 111 w 117"/>
                <a:gd name="T31" fmla="*/ 193 h 456"/>
                <a:gd name="T32" fmla="*/ 77 w 117"/>
                <a:gd name="T33" fmla="*/ 193 h 456"/>
                <a:gd name="T34" fmla="*/ 45 w 117"/>
                <a:gd name="T35" fmla="*/ 193 h 456"/>
                <a:gd name="T36" fmla="*/ 45 w 117"/>
                <a:gd name="T37" fmla="*/ 303 h 456"/>
                <a:gd name="T38" fmla="*/ 45 w 117"/>
                <a:gd name="T39" fmla="*/ 417 h 456"/>
                <a:gd name="T40" fmla="*/ 84 w 117"/>
                <a:gd name="T41" fmla="*/ 418 h 456"/>
                <a:gd name="T42" fmla="*/ 117 w 117"/>
                <a:gd name="T43" fmla="*/ 417 h 456"/>
                <a:gd name="T44" fmla="*/ 116 w 117"/>
                <a:gd name="T45" fmla="*/ 437 h 456"/>
                <a:gd name="T46" fmla="*/ 117 w 117"/>
                <a:gd name="T47" fmla="*/ 456 h 456"/>
                <a:gd name="T48" fmla="*/ 55 w 117"/>
                <a:gd name="T49" fmla="*/ 45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456">
                  <a:moveTo>
                    <a:pt x="55" y="455"/>
                  </a:moveTo>
                  <a:cubicBezTo>
                    <a:pt x="36" y="455"/>
                    <a:pt x="17" y="456"/>
                    <a:pt x="0" y="456"/>
                  </a:cubicBezTo>
                  <a:cubicBezTo>
                    <a:pt x="1" y="348"/>
                    <a:pt x="2" y="267"/>
                    <a:pt x="2" y="215"/>
                  </a:cubicBezTo>
                  <a:cubicBezTo>
                    <a:pt x="2" y="143"/>
                    <a:pt x="1" y="71"/>
                    <a:pt x="0" y="0"/>
                  </a:cubicBezTo>
                  <a:cubicBezTo>
                    <a:pt x="27" y="0"/>
                    <a:pt x="55" y="1"/>
                    <a:pt x="85" y="1"/>
                  </a:cubicBezTo>
                  <a:cubicBezTo>
                    <a:pt x="93" y="1"/>
                    <a:pt x="103" y="0"/>
                    <a:pt x="115" y="0"/>
                  </a:cubicBezTo>
                  <a:cubicBezTo>
                    <a:pt x="114" y="7"/>
                    <a:pt x="114" y="14"/>
                    <a:pt x="114" y="20"/>
                  </a:cubicBezTo>
                  <a:cubicBezTo>
                    <a:pt x="114" y="27"/>
                    <a:pt x="114" y="34"/>
                    <a:pt x="115" y="41"/>
                  </a:cubicBezTo>
                  <a:cubicBezTo>
                    <a:pt x="101" y="40"/>
                    <a:pt x="88" y="40"/>
                    <a:pt x="77" y="40"/>
                  </a:cubicBezTo>
                  <a:cubicBezTo>
                    <a:pt x="65" y="40"/>
                    <a:pt x="55" y="40"/>
                    <a:pt x="45" y="41"/>
                  </a:cubicBezTo>
                  <a:cubicBezTo>
                    <a:pt x="45" y="60"/>
                    <a:pt x="45" y="86"/>
                    <a:pt x="45" y="116"/>
                  </a:cubicBezTo>
                  <a:cubicBezTo>
                    <a:pt x="45" y="126"/>
                    <a:pt x="45" y="139"/>
                    <a:pt x="45" y="154"/>
                  </a:cubicBezTo>
                  <a:cubicBezTo>
                    <a:pt x="60" y="154"/>
                    <a:pt x="76" y="155"/>
                    <a:pt x="92" y="155"/>
                  </a:cubicBezTo>
                  <a:cubicBezTo>
                    <a:pt x="97" y="155"/>
                    <a:pt x="103" y="154"/>
                    <a:pt x="111" y="154"/>
                  </a:cubicBezTo>
                  <a:cubicBezTo>
                    <a:pt x="111" y="158"/>
                    <a:pt x="110" y="165"/>
                    <a:pt x="110" y="171"/>
                  </a:cubicBezTo>
                  <a:cubicBezTo>
                    <a:pt x="110" y="178"/>
                    <a:pt x="111" y="185"/>
                    <a:pt x="111" y="193"/>
                  </a:cubicBezTo>
                  <a:cubicBezTo>
                    <a:pt x="99" y="193"/>
                    <a:pt x="88" y="193"/>
                    <a:pt x="77" y="193"/>
                  </a:cubicBezTo>
                  <a:cubicBezTo>
                    <a:pt x="66" y="193"/>
                    <a:pt x="55" y="193"/>
                    <a:pt x="45" y="193"/>
                  </a:cubicBezTo>
                  <a:cubicBezTo>
                    <a:pt x="45" y="234"/>
                    <a:pt x="45" y="271"/>
                    <a:pt x="45" y="303"/>
                  </a:cubicBezTo>
                  <a:cubicBezTo>
                    <a:pt x="45" y="334"/>
                    <a:pt x="45" y="372"/>
                    <a:pt x="45" y="417"/>
                  </a:cubicBezTo>
                  <a:cubicBezTo>
                    <a:pt x="60" y="417"/>
                    <a:pt x="73" y="418"/>
                    <a:pt x="84" y="418"/>
                  </a:cubicBezTo>
                  <a:cubicBezTo>
                    <a:pt x="96" y="418"/>
                    <a:pt x="107" y="417"/>
                    <a:pt x="117" y="417"/>
                  </a:cubicBezTo>
                  <a:cubicBezTo>
                    <a:pt x="117" y="423"/>
                    <a:pt x="116" y="430"/>
                    <a:pt x="116" y="437"/>
                  </a:cubicBezTo>
                  <a:cubicBezTo>
                    <a:pt x="116" y="443"/>
                    <a:pt x="117" y="450"/>
                    <a:pt x="117" y="456"/>
                  </a:cubicBezTo>
                  <a:cubicBezTo>
                    <a:pt x="96" y="456"/>
                    <a:pt x="75" y="455"/>
                    <a:pt x="55" y="455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 noEditPoints="1"/>
            </p:cNvSpPr>
            <p:nvPr userDrawn="1"/>
          </p:nvSpPr>
          <p:spPr bwMode="auto">
            <a:xfrm>
              <a:off x="8199438" y="6350000"/>
              <a:ext cx="84138" cy="219075"/>
            </a:xfrm>
            <a:custGeom>
              <a:avLst/>
              <a:gdLst>
                <a:gd name="T0" fmla="*/ 152 w 176"/>
                <a:gd name="T1" fmla="*/ 455 h 456"/>
                <a:gd name="T2" fmla="*/ 128 w 176"/>
                <a:gd name="T3" fmla="*/ 456 h 456"/>
                <a:gd name="T4" fmla="*/ 63 w 176"/>
                <a:gd name="T5" fmla="*/ 238 h 456"/>
                <a:gd name="T6" fmla="*/ 45 w 176"/>
                <a:gd name="T7" fmla="*/ 241 h 456"/>
                <a:gd name="T8" fmla="*/ 43 w 176"/>
                <a:gd name="T9" fmla="*/ 304 h 456"/>
                <a:gd name="T10" fmla="*/ 45 w 176"/>
                <a:gd name="T11" fmla="*/ 456 h 456"/>
                <a:gd name="T12" fmla="*/ 22 w 176"/>
                <a:gd name="T13" fmla="*/ 455 h 456"/>
                <a:gd name="T14" fmla="*/ 0 w 176"/>
                <a:gd name="T15" fmla="*/ 456 h 456"/>
                <a:gd name="T16" fmla="*/ 2 w 176"/>
                <a:gd name="T17" fmla="*/ 245 h 456"/>
                <a:gd name="T18" fmla="*/ 0 w 176"/>
                <a:gd name="T19" fmla="*/ 0 h 456"/>
                <a:gd name="T20" fmla="*/ 23 w 176"/>
                <a:gd name="T21" fmla="*/ 1 h 456"/>
                <a:gd name="T22" fmla="*/ 59 w 176"/>
                <a:gd name="T23" fmla="*/ 0 h 456"/>
                <a:gd name="T24" fmla="*/ 151 w 176"/>
                <a:gd name="T25" fmla="*/ 103 h 456"/>
                <a:gd name="T26" fmla="*/ 100 w 176"/>
                <a:gd name="T27" fmla="*/ 222 h 456"/>
                <a:gd name="T28" fmla="*/ 176 w 176"/>
                <a:gd name="T29" fmla="*/ 456 h 456"/>
                <a:gd name="T30" fmla="*/ 152 w 176"/>
                <a:gd name="T31" fmla="*/ 455 h 456"/>
                <a:gd name="T32" fmla="*/ 110 w 176"/>
                <a:gd name="T33" fmla="*/ 103 h 456"/>
                <a:gd name="T34" fmla="*/ 52 w 176"/>
                <a:gd name="T35" fmla="*/ 40 h 456"/>
                <a:gd name="T36" fmla="*/ 45 w 176"/>
                <a:gd name="T37" fmla="*/ 40 h 456"/>
                <a:gd name="T38" fmla="*/ 45 w 176"/>
                <a:gd name="T39" fmla="*/ 197 h 456"/>
                <a:gd name="T40" fmla="*/ 110 w 176"/>
                <a:gd name="T41" fmla="*/ 103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456">
                  <a:moveTo>
                    <a:pt x="152" y="455"/>
                  </a:moveTo>
                  <a:cubicBezTo>
                    <a:pt x="144" y="455"/>
                    <a:pt x="136" y="456"/>
                    <a:pt x="128" y="456"/>
                  </a:cubicBezTo>
                  <a:cubicBezTo>
                    <a:pt x="109" y="412"/>
                    <a:pt x="87" y="339"/>
                    <a:pt x="63" y="238"/>
                  </a:cubicBezTo>
                  <a:cubicBezTo>
                    <a:pt x="56" y="239"/>
                    <a:pt x="50" y="241"/>
                    <a:pt x="45" y="241"/>
                  </a:cubicBezTo>
                  <a:cubicBezTo>
                    <a:pt x="44" y="257"/>
                    <a:pt x="43" y="278"/>
                    <a:pt x="43" y="304"/>
                  </a:cubicBezTo>
                  <a:cubicBezTo>
                    <a:pt x="43" y="320"/>
                    <a:pt x="44" y="371"/>
                    <a:pt x="45" y="456"/>
                  </a:cubicBezTo>
                  <a:cubicBezTo>
                    <a:pt x="37" y="456"/>
                    <a:pt x="30" y="455"/>
                    <a:pt x="22" y="455"/>
                  </a:cubicBezTo>
                  <a:cubicBezTo>
                    <a:pt x="14" y="455"/>
                    <a:pt x="8" y="456"/>
                    <a:pt x="0" y="456"/>
                  </a:cubicBezTo>
                  <a:cubicBezTo>
                    <a:pt x="2" y="393"/>
                    <a:pt x="2" y="322"/>
                    <a:pt x="2" y="245"/>
                  </a:cubicBezTo>
                  <a:cubicBezTo>
                    <a:pt x="2" y="174"/>
                    <a:pt x="2" y="92"/>
                    <a:pt x="0" y="0"/>
                  </a:cubicBezTo>
                  <a:cubicBezTo>
                    <a:pt x="8" y="1"/>
                    <a:pt x="16" y="1"/>
                    <a:pt x="23" y="1"/>
                  </a:cubicBezTo>
                  <a:cubicBezTo>
                    <a:pt x="37" y="1"/>
                    <a:pt x="49" y="0"/>
                    <a:pt x="59" y="0"/>
                  </a:cubicBezTo>
                  <a:cubicBezTo>
                    <a:pt x="116" y="0"/>
                    <a:pt x="151" y="40"/>
                    <a:pt x="151" y="103"/>
                  </a:cubicBezTo>
                  <a:cubicBezTo>
                    <a:pt x="151" y="157"/>
                    <a:pt x="136" y="194"/>
                    <a:pt x="100" y="222"/>
                  </a:cubicBezTo>
                  <a:cubicBezTo>
                    <a:pt x="124" y="320"/>
                    <a:pt x="149" y="398"/>
                    <a:pt x="176" y="456"/>
                  </a:cubicBezTo>
                  <a:cubicBezTo>
                    <a:pt x="168" y="456"/>
                    <a:pt x="160" y="455"/>
                    <a:pt x="152" y="455"/>
                  </a:cubicBezTo>
                  <a:close/>
                  <a:moveTo>
                    <a:pt x="110" y="103"/>
                  </a:moveTo>
                  <a:cubicBezTo>
                    <a:pt x="110" y="59"/>
                    <a:pt x="93" y="40"/>
                    <a:pt x="52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197"/>
                    <a:pt x="45" y="197"/>
                    <a:pt x="45" y="197"/>
                  </a:cubicBezTo>
                  <a:cubicBezTo>
                    <a:pt x="87" y="193"/>
                    <a:pt x="110" y="161"/>
                    <a:pt x="110" y="103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 userDrawn="1"/>
          </p:nvSpPr>
          <p:spPr bwMode="auto">
            <a:xfrm>
              <a:off x="8272463" y="6302375"/>
              <a:ext cx="92075" cy="266700"/>
            </a:xfrm>
            <a:custGeom>
              <a:avLst/>
              <a:gdLst>
                <a:gd name="T0" fmla="*/ 60 w 190"/>
                <a:gd name="T1" fmla="*/ 136 h 554"/>
                <a:gd name="T2" fmla="*/ 105 w 190"/>
                <a:gd name="T3" fmla="*/ 240 h 554"/>
                <a:gd name="T4" fmla="*/ 190 w 190"/>
                <a:gd name="T5" fmla="*/ 418 h 554"/>
                <a:gd name="T6" fmla="*/ 23 w 190"/>
                <a:gd name="T7" fmla="*/ 554 h 554"/>
                <a:gd name="T8" fmla="*/ 0 w 190"/>
                <a:gd name="T9" fmla="*/ 512 h 554"/>
                <a:gd name="T10" fmla="*/ 145 w 190"/>
                <a:gd name="T11" fmla="*/ 422 h 554"/>
                <a:gd name="T12" fmla="*/ 80 w 190"/>
                <a:gd name="T13" fmla="*/ 279 h 554"/>
                <a:gd name="T14" fmla="*/ 15 w 190"/>
                <a:gd name="T15" fmla="*/ 138 h 554"/>
                <a:gd name="T16" fmla="*/ 145 w 190"/>
                <a:gd name="T17" fmla="*/ 0 h 554"/>
                <a:gd name="T18" fmla="*/ 162 w 190"/>
                <a:gd name="T19" fmla="*/ 38 h 554"/>
                <a:gd name="T20" fmla="*/ 60 w 190"/>
                <a:gd name="T21" fmla="*/ 136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554">
                  <a:moveTo>
                    <a:pt x="60" y="136"/>
                  </a:moveTo>
                  <a:cubicBezTo>
                    <a:pt x="60" y="170"/>
                    <a:pt x="78" y="200"/>
                    <a:pt x="105" y="240"/>
                  </a:cubicBezTo>
                  <a:cubicBezTo>
                    <a:pt x="153" y="308"/>
                    <a:pt x="190" y="359"/>
                    <a:pt x="190" y="418"/>
                  </a:cubicBezTo>
                  <a:cubicBezTo>
                    <a:pt x="190" y="490"/>
                    <a:pt x="108" y="535"/>
                    <a:pt x="23" y="554"/>
                  </a:cubicBezTo>
                  <a:cubicBezTo>
                    <a:pt x="18" y="541"/>
                    <a:pt x="8" y="525"/>
                    <a:pt x="0" y="512"/>
                  </a:cubicBezTo>
                  <a:cubicBezTo>
                    <a:pt x="66" y="502"/>
                    <a:pt x="145" y="473"/>
                    <a:pt x="145" y="422"/>
                  </a:cubicBezTo>
                  <a:cubicBezTo>
                    <a:pt x="145" y="376"/>
                    <a:pt x="118" y="333"/>
                    <a:pt x="80" y="279"/>
                  </a:cubicBezTo>
                  <a:cubicBezTo>
                    <a:pt x="43" y="227"/>
                    <a:pt x="15" y="188"/>
                    <a:pt x="15" y="138"/>
                  </a:cubicBezTo>
                  <a:cubicBezTo>
                    <a:pt x="15" y="67"/>
                    <a:pt x="62" y="15"/>
                    <a:pt x="145" y="0"/>
                  </a:cubicBezTo>
                  <a:cubicBezTo>
                    <a:pt x="150" y="14"/>
                    <a:pt x="156" y="27"/>
                    <a:pt x="162" y="38"/>
                  </a:cubicBezTo>
                  <a:cubicBezTo>
                    <a:pt x="98" y="45"/>
                    <a:pt x="60" y="83"/>
                    <a:pt x="60" y="13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 userDrawn="1"/>
          </p:nvSpPr>
          <p:spPr bwMode="auto">
            <a:xfrm>
              <a:off x="8343901" y="6350000"/>
              <a:ext cx="93663" cy="219075"/>
            </a:xfrm>
            <a:custGeom>
              <a:avLst/>
              <a:gdLst>
                <a:gd name="T0" fmla="*/ 118 w 193"/>
                <a:gd name="T1" fmla="*/ 212 h 456"/>
                <a:gd name="T2" fmla="*/ 118 w 193"/>
                <a:gd name="T3" fmla="*/ 387 h 456"/>
                <a:gd name="T4" fmla="*/ 118 w 193"/>
                <a:gd name="T5" fmla="*/ 456 h 456"/>
                <a:gd name="T6" fmla="*/ 95 w 193"/>
                <a:gd name="T7" fmla="*/ 456 h 456"/>
                <a:gd name="T8" fmla="*/ 73 w 193"/>
                <a:gd name="T9" fmla="*/ 456 h 456"/>
                <a:gd name="T10" fmla="*/ 74 w 193"/>
                <a:gd name="T11" fmla="*/ 333 h 456"/>
                <a:gd name="T12" fmla="*/ 73 w 193"/>
                <a:gd name="T13" fmla="*/ 212 h 456"/>
                <a:gd name="T14" fmla="*/ 0 w 193"/>
                <a:gd name="T15" fmla="*/ 0 h 456"/>
                <a:gd name="T16" fmla="*/ 25 w 193"/>
                <a:gd name="T17" fmla="*/ 1 h 456"/>
                <a:gd name="T18" fmla="*/ 48 w 193"/>
                <a:gd name="T19" fmla="*/ 0 h 456"/>
                <a:gd name="T20" fmla="*/ 96 w 193"/>
                <a:gd name="T21" fmla="*/ 158 h 456"/>
                <a:gd name="T22" fmla="*/ 144 w 193"/>
                <a:gd name="T23" fmla="*/ 0 h 456"/>
                <a:gd name="T24" fmla="*/ 169 w 193"/>
                <a:gd name="T25" fmla="*/ 1 h 456"/>
                <a:gd name="T26" fmla="*/ 193 w 193"/>
                <a:gd name="T27" fmla="*/ 0 h 456"/>
                <a:gd name="T28" fmla="*/ 118 w 193"/>
                <a:gd name="T29" fmla="*/ 212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3" h="456">
                  <a:moveTo>
                    <a:pt x="118" y="212"/>
                  </a:moveTo>
                  <a:cubicBezTo>
                    <a:pt x="118" y="286"/>
                    <a:pt x="118" y="345"/>
                    <a:pt x="118" y="387"/>
                  </a:cubicBezTo>
                  <a:cubicBezTo>
                    <a:pt x="118" y="418"/>
                    <a:pt x="118" y="442"/>
                    <a:pt x="118" y="456"/>
                  </a:cubicBezTo>
                  <a:cubicBezTo>
                    <a:pt x="110" y="456"/>
                    <a:pt x="102" y="456"/>
                    <a:pt x="95" y="456"/>
                  </a:cubicBezTo>
                  <a:cubicBezTo>
                    <a:pt x="87" y="456"/>
                    <a:pt x="80" y="456"/>
                    <a:pt x="73" y="456"/>
                  </a:cubicBezTo>
                  <a:cubicBezTo>
                    <a:pt x="74" y="415"/>
                    <a:pt x="74" y="374"/>
                    <a:pt x="74" y="333"/>
                  </a:cubicBezTo>
                  <a:cubicBezTo>
                    <a:pt x="74" y="284"/>
                    <a:pt x="74" y="244"/>
                    <a:pt x="73" y="212"/>
                  </a:cubicBezTo>
                  <a:cubicBezTo>
                    <a:pt x="65" y="188"/>
                    <a:pt x="41" y="117"/>
                    <a:pt x="0" y="0"/>
                  </a:cubicBezTo>
                  <a:cubicBezTo>
                    <a:pt x="8" y="0"/>
                    <a:pt x="17" y="1"/>
                    <a:pt x="25" y="1"/>
                  </a:cubicBezTo>
                  <a:cubicBezTo>
                    <a:pt x="33" y="1"/>
                    <a:pt x="41" y="0"/>
                    <a:pt x="48" y="0"/>
                  </a:cubicBezTo>
                  <a:cubicBezTo>
                    <a:pt x="61" y="54"/>
                    <a:pt x="76" y="106"/>
                    <a:pt x="96" y="158"/>
                  </a:cubicBezTo>
                  <a:cubicBezTo>
                    <a:pt x="114" y="109"/>
                    <a:pt x="128" y="56"/>
                    <a:pt x="144" y="0"/>
                  </a:cubicBezTo>
                  <a:cubicBezTo>
                    <a:pt x="153" y="0"/>
                    <a:pt x="160" y="1"/>
                    <a:pt x="169" y="1"/>
                  </a:cubicBezTo>
                  <a:cubicBezTo>
                    <a:pt x="177" y="1"/>
                    <a:pt x="185" y="0"/>
                    <a:pt x="193" y="0"/>
                  </a:cubicBezTo>
                  <a:cubicBezTo>
                    <a:pt x="177" y="40"/>
                    <a:pt x="153" y="111"/>
                    <a:pt x="118" y="212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 userDrawn="1"/>
          </p:nvSpPr>
          <p:spPr bwMode="auto">
            <a:xfrm>
              <a:off x="8432801" y="6348413"/>
              <a:ext cx="103188" cy="225425"/>
            </a:xfrm>
            <a:custGeom>
              <a:avLst/>
              <a:gdLst>
                <a:gd name="T0" fmla="*/ 45 w 212"/>
                <a:gd name="T1" fmla="*/ 111 h 467"/>
                <a:gd name="T2" fmla="*/ 102 w 212"/>
                <a:gd name="T3" fmla="*/ 217 h 467"/>
                <a:gd name="T4" fmla="*/ 158 w 212"/>
                <a:gd name="T5" fmla="*/ 341 h 467"/>
                <a:gd name="T6" fmla="*/ 40 w 212"/>
                <a:gd name="T7" fmla="*/ 467 h 467"/>
                <a:gd name="T8" fmla="*/ 17 w 212"/>
                <a:gd name="T9" fmla="*/ 428 h 467"/>
                <a:gd name="T10" fmla="*/ 114 w 212"/>
                <a:gd name="T11" fmla="*/ 345 h 467"/>
                <a:gd name="T12" fmla="*/ 57 w 212"/>
                <a:gd name="T13" fmla="*/ 227 h 467"/>
                <a:gd name="T14" fmla="*/ 0 w 212"/>
                <a:gd name="T15" fmla="*/ 112 h 467"/>
                <a:gd name="T16" fmla="*/ 148 w 212"/>
                <a:gd name="T17" fmla="*/ 1 h 467"/>
                <a:gd name="T18" fmla="*/ 171 w 212"/>
                <a:gd name="T19" fmla="*/ 40 h 467"/>
                <a:gd name="T20" fmla="*/ 45 w 212"/>
                <a:gd name="T21" fmla="*/ 1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2" h="467">
                  <a:moveTo>
                    <a:pt x="45" y="111"/>
                  </a:moveTo>
                  <a:cubicBezTo>
                    <a:pt x="46" y="143"/>
                    <a:pt x="70" y="173"/>
                    <a:pt x="102" y="217"/>
                  </a:cubicBezTo>
                  <a:cubicBezTo>
                    <a:pt x="136" y="264"/>
                    <a:pt x="158" y="301"/>
                    <a:pt x="158" y="341"/>
                  </a:cubicBezTo>
                  <a:cubicBezTo>
                    <a:pt x="158" y="403"/>
                    <a:pt x="116" y="451"/>
                    <a:pt x="40" y="467"/>
                  </a:cubicBezTo>
                  <a:cubicBezTo>
                    <a:pt x="32" y="452"/>
                    <a:pt x="25" y="439"/>
                    <a:pt x="17" y="428"/>
                  </a:cubicBezTo>
                  <a:cubicBezTo>
                    <a:pt x="79" y="420"/>
                    <a:pt x="114" y="386"/>
                    <a:pt x="114" y="345"/>
                  </a:cubicBezTo>
                  <a:cubicBezTo>
                    <a:pt x="114" y="305"/>
                    <a:pt x="91" y="272"/>
                    <a:pt x="57" y="227"/>
                  </a:cubicBezTo>
                  <a:cubicBezTo>
                    <a:pt x="25" y="184"/>
                    <a:pt x="0" y="150"/>
                    <a:pt x="0" y="112"/>
                  </a:cubicBezTo>
                  <a:cubicBezTo>
                    <a:pt x="0" y="49"/>
                    <a:pt x="57" y="0"/>
                    <a:pt x="148" y="1"/>
                  </a:cubicBezTo>
                  <a:cubicBezTo>
                    <a:pt x="212" y="2"/>
                    <a:pt x="121" y="43"/>
                    <a:pt x="171" y="40"/>
                  </a:cubicBezTo>
                  <a:cubicBezTo>
                    <a:pt x="91" y="45"/>
                    <a:pt x="43" y="65"/>
                    <a:pt x="45" y="111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 userDrawn="1"/>
          </p:nvSpPr>
          <p:spPr bwMode="auto">
            <a:xfrm>
              <a:off x="8505826" y="6350000"/>
              <a:ext cx="71438" cy="219075"/>
            </a:xfrm>
            <a:custGeom>
              <a:avLst/>
              <a:gdLst>
                <a:gd name="T0" fmla="*/ 146 w 147"/>
                <a:gd name="T1" fmla="*/ 26 h 456"/>
                <a:gd name="T2" fmla="*/ 147 w 147"/>
                <a:gd name="T3" fmla="*/ 41 h 456"/>
                <a:gd name="T4" fmla="*/ 115 w 147"/>
                <a:gd name="T5" fmla="*/ 40 h 456"/>
                <a:gd name="T6" fmla="*/ 97 w 147"/>
                <a:gd name="T7" fmla="*/ 41 h 456"/>
                <a:gd name="T8" fmla="*/ 95 w 147"/>
                <a:gd name="T9" fmla="*/ 189 h 456"/>
                <a:gd name="T10" fmla="*/ 97 w 147"/>
                <a:gd name="T11" fmla="*/ 456 h 456"/>
                <a:gd name="T12" fmla="*/ 74 w 147"/>
                <a:gd name="T13" fmla="*/ 455 h 456"/>
                <a:gd name="T14" fmla="*/ 51 w 147"/>
                <a:gd name="T15" fmla="*/ 456 h 456"/>
                <a:gd name="T16" fmla="*/ 53 w 147"/>
                <a:gd name="T17" fmla="*/ 258 h 456"/>
                <a:gd name="T18" fmla="*/ 51 w 147"/>
                <a:gd name="T19" fmla="*/ 41 h 456"/>
                <a:gd name="T20" fmla="*/ 36 w 147"/>
                <a:gd name="T21" fmla="*/ 40 h 456"/>
                <a:gd name="T22" fmla="*/ 0 w 147"/>
                <a:gd name="T23" fmla="*/ 41 h 456"/>
                <a:gd name="T24" fmla="*/ 0 w 147"/>
                <a:gd name="T25" fmla="*/ 21 h 456"/>
                <a:gd name="T26" fmla="*/ 0 w 147"/>
                <a:gd name="T27" fmla="*/ 0 h 456"/>
                <a:gd name="T28" fmla="*/ 75 w 147"/>
                <a:gd name="T29" fmla="*/ 2 h 456"/>
                <a:gd name="T30" fmla="*/ 147 w 147"/>
                <a:gd name="T31" fmla="*/ 0 h 456"/>
                <a:gd name="T32" fmla="*/ 146 w 147"/>
                <a:gd name="T33" fmla="*/ 2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456">
                  <a:moveTo>
                    <a:pt x="146" y="26"/>
                  </a:moveTo>
                  <a:cubicBezTo>
                    <a:pt x="146" y="29"/>
                    <a:pt x="147" y="34"/>
                    <a:pt x="147" y="41"/>
                  </a:cubicBezTo>
                  <a:cubicBezTo>
                    <a:pt x="135" y="40"/>
                    <a:pt x="124" y="40"/>
                    <a:pt x="115" y="40"/>
                  </a:cubicBezTo>
                  <a:cubicBezTo>
                    <a:pt x="108" y="40"/>
                    <a:pt x="102" y="40"/>
                    <a:pt x="97" y="41"/>
                  </a:cubicBezTo>
                  <a:cubicBezTo>
                    <a:pt x="95" y="77"/>
                    <a:pt x="95" y="127"/>
                    <a:pt x="95" y="189"/>
                  </a:cubicBezTo>
                  <a:cubicBezTo>
                    <a:pt x="95" y="234"/>
                    <a:pt x="95" y="323"/>
                    <a:pt x="97" y="456"/>
                  </a:cubicBezTo>
                  <a:cubicBezTo>
                    <a:pt x="89" y="456"/>
                    <a:pt x="82" y="455"/>
                    <a:pt x="74" y="455"/>
                  </a:cubicBezTo>
                  <a:cubicBezTo>
                    <a:pt x="67" y="455"/>
                    <a:pt x="59" y="456"/>
                    <a:pt x="51" y="456"/>
                  </a:cubicBezTo>
                  <a:cubicBezTo>
                    <a:pt x="52" y="370"/>
                    <a:pt x="53" y="304"/>
                    <a:pt x="53" y="258"/>
                  </a:cubicBezTo>
                  <a:cubicBezTo>
                    <a:pt x="53" y="209"/>
                    <a:pt x="52" y="137"/>
                    <a:pt x="51" y="41"/>
                  </a:cubicBezTo>
                  <a:cubicBezTo>
                    <a:pt x="48" y="40"/>
                    <a:pt x="43" y="40"/>
                    <a:pt x="36" y="40"/>
                  </a:cubicBezTo>
                  <a:cubicBezTo>
                    <a:pt x="27" y="40"/>
                    <a:pt x="15" y="40"/>
                    <a:pt x="0" y="41"/>
                  </a:cubicBezTo>
                  <a:cubicBezTo>
                    <a:pt x="0" y="34"/>
                    <a:pt x="0" y="28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ubicBezTo>
                    <a:pt x="19" y="1"/>
                    <a:pt x="45" y="2"/>
                    <a:pt x="75" y="2"/>
                  </a:cubicBezTo>
                  <a:cubicBezTo>
                    <a:pt x="104" y="2"/>
                    <a:pt x="128" y="1"/>
                    <a:pt x="147" y="0"/>
                  </a:cubicBezTo>
                  <a:cubicBezTo>
                    <a:pt x="147" y="13"/>
                    <a:pt x="146" y="22"/>
                    <a:pt x="146" y="2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 userDrawn="1"/>
          </p:nvSpPr>
          <p:spPr bwMode="auto">
            <a:xfrm>
              <a:off x="8588376" y="6350000"/>
              <a:ext cx="57150" cy="219075"/>
            </a:xfrm>
            <a:custGeom>
              <a:avLst/>
              <a:gdLst>
                <a:gd name="T0" fmla="*/ 55 w 117"/>
                <a:gd name="T1" fmla="*/ 455 h 456"/>
                <a:gd name="T2" fmla="*/ 0 w 117"/>
                <a:gd name="T3" fmla="*/ 456 h 456"/>
                <a:gd name="T4" fmla="*/ 2 w 117"/>
                <a:gd name="T5" fmla="*/ 215 h 456"/>
                <a:gd name="T6" fmla="*/ 0 w 117"/>
                <a:gd name="T7" fmla="*/ 0 h 456"/>
                <a:gd name="T8" fmla="*/ 85 w 117"/>
                <a:gd name="T9" fmla="*/ 1 h 456"/>
                <a:gd name="T10" fmla="*/ 114 w 117"/>
                <a:gd name="T11" fmla="*/ 0 h 456"/>
                <a:gd name="T12" fmla="*/ 114 w 117"/>
                <a:gd name="T13" fmla="*/ 20 h 456"/>
                <a:gd name="T14" fmla="*/ 114 w 117"/>
                <a:gd name="T15" fmla="*/ 41 h 456"/>
                <a:gd name="T16" fmla="*/ 76 w 117"/>
                <a:gd name="T17" fmla="*/ 40 h 456"/>
                <a:gd name="T18" fmla="*/ 45 w 117"/>
                <a:gd name="T19" fmla="*/ 41 h 456"/>
                <a:gd name="T20" fmla="*/ 45 w 117"/>
                <a:gd name="T21" fmla="*/ 116 h 456"/>
                <a:gd name="T22" fmla="*/ 45 w 117"/>
                <a:gd name="T23" fmla="*/ 154 h 456"/>
                <a:gd name="T24" fmla="*/ 92 w 117"/>
                <a:gd name="T25" fmla="*/ 155 h 456"/>
                <a:gd name="T26" fmla="*/ 111 w 117"/>
                <a:gd name="T27" fmla="*/ 154 h 456"/>
                <a:gd name="T28" fmla="*/ 110 w 117"/>
                <a:gd name="T29" fmla="*/ 171 h 456"/>
                <a:gd name="T30" fmla="*/ 111 w 117"/>
                <a:gd name="T31" fmla="*/ 193 h 456"/>
                <a:gd name="T32" fmla="*/ 76 w 117"/>
                <a:gd name="T33" fmla="*/ 193 h 456"/>
                <a:gd name="T34" fmla="*/ 45 w 117"/>
                <a:gd name="T35" fmla="*/ 193 h 456"/>
                <a:gd name="T36" fmla="*/ 45 w 117"/>
                <a:gd name="T37" fmla="*/ 303 h 456"/>
                <a:gd name="T38" fmla="*/ 45 w 117"/>
                <a:gd name="T39" fmla="*/ 417 h 456"/>
                <a:gd name="T40" fmla="*/ 84 w 117"/>
                <a:gd name="T41" fmla="*/ 418 h 456"/>
                <a:gd name="T42" fmla="*/ 117 w 117"/>
                <a:gd name="T43" fmla="*/ 417 h 456"/>
                <a:gd name="T44" fmla="*/ 116 w 117"/>
                <a:gd name="T45" fmla="*/ 437 h 456"/>
                <a:gd name="T46" fmla="*/ 117 w 117"/>
                <a:gd name="T47" fmla="*/ 456 h 456"/>
                <a:gd name="T48" fmla="*/ 55 w 117"/>
                <a:gd name="T49" fmla="*/ 45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456">
                  <a:moveTo>
                    <a:pt x="55" y="455"/>
                  </a:moveTo>
                  <a:cubicBezTo>
                    <a:pt x="35" y="455"/>
                    <a:pt x="17" y="456"/>
                    <a:pt x="0" y="456"/>
                  </a:cubicBezTo>
                  <a:cubicBezTo>
                    <a:pt x="1" y="348"/>
                    <a:pt x="2" y="267"/>
                    <a:pt x="2" y="215"/>
                  </a:cubicBezTo>
                  <a:cubicBezTo>
                    <a:pt x="2" y="143"/>
                    <a:pt x="1" y="71"/>
                    <a:pt x="0" y="0"/>
                  </a:cubicBezTo>
                  <a:cubicBezTo>
                    <a:pt x="27" y="0"/>
                    <a:pt x="55" y="1"/>
                    <a:pt x="85" y="1"/>
                  </a:cubicBezTo>
                  <a:cubicBezTo>
                    <a:pt x="93" y="1"/>
                    <a:pt x="103" y="0"/>
                    <a:pt x="114" y="0"/>
                  </a:cubicBezTo>
                  <a:cubicBezTo>
                    <a:pt x="114" y="7"/>
                    <a:pt x="114" y="14"/>
                    <a:pt x="114" y="20"/>
                  </a:cubicBezTo>
                  <a:cubicBezTo>
                    <a:pt x="114" y="27"/>
                    <a:pt x="114" y="34"/>
                    <a:pt x="114" y="41"/>
                  </a:cubicBezTo>
                  <a:cubicBezTo>
                    <a:pt x="101" y="40"/>
                    <a:pt x="88" y="40"/>
                    <a:pt x="76" y="40"/>
                  </a:cubicBezTo>
                  <a:cubicBezTo>
                    <a:pt x="65" y="40"/>
                    <a:pt x="54" y="40"/>
                    <a:pt x="45" y="41"/>
                  </a:cubicBezTo>
                  <a:cubicBezTo>
                    <a:pt x="45" y="60"/>
                    <a:pt x="45" y="86"/>
                    <a:pt x="45" y="116"/>
                  </a:cubicBezTo>
                  <a:cubicBezTo>
                    <a:pt x="45" y="126"/>
                    <a:pt x="45" y="139"/>
                    <a:pt x="45" y="154"/>
                  </a:cubicBezTo>
                  <a:cubicBezTo>
                    <a:pt x="60" y="154"/>
                    <a:pt x="76" y="155"/>
                    <a:pt x="92" y="155"/>
                  </a:cubicBezTo>
                  <a:cubicBezTo>
                    <a:pt x="97" y="155"/>
                    <a:pt x="103" y="154"/>
                    <a:pt x="111" y="154"/>
                  </a:cubicBezTo>
                  <a:cubicBezTo>
                    <a:pt x="111" y="158"/>
                    <a:pt x="110" y="165"/>
                    <a:pt x="110" y="171"/>
                  </a:cubicBezTo>
                  <a:cubicBezTo>
                    <a:pt x="110" y="178"/>
                    <a:pt x="111" y="185"/>
                    <a:pt x="111" y="193"/>
                  </a:cubicBezTo>
                  <a:cubicBezTo>
                    <a:pt x="99" y="193"/>
                    <a:pt x="88" y="193"/>
                    <a:pt x="76" y="193"/>
                  </a:cubicBezTo>
                  <a:cubicBezTo>
                    <a:pt x="66" y="193"/>
                    <a:pt x="55" y="193"/>
                    <a:pt x="45" y="193"/>
                  </a:cubicBezTo>
                  <a:cubicBezTo>
                    <a:pt x="45" y="234"/>
                    <a:pt x="45" y="271"/>
                    <a:pt x="45" y="303"/>
                  </a:cubicBezTo>
                  <a:cubicBezTo>
                    <a:pt x="45" y="334"/>
                    <a:pt x="45" y="372"/>
                    <a:pt x="45" y="417"/>
                  </a:cubicBezTo>
                  <a:cubicBezTo>
                    <a:pt x="60" y="417"/>
                    <a:pt x="73" y="418"/>
                    <a:pt x="84" y="418"/>
                  </a:cubicBezTo>
                  <a:cubicBezTo>
                    <a:pt x="96" y="418"/>
                    <a:pt x="107" y="417"/>
                    <a:pt x="117" y="417"/>
                  </a:cubicBezTo>
                  <a:cubicBezTo>
                    <a:pt x="117" y="423"/>
                    <a:pt x="116" y="430"/>
                    <a:pt x="116" y="437"/>
                  </a:cubicBezTo>
                  <a:cubicBezTo>
                    <a:pt x="116" y="443"/>
                    <a:pt x="117" y="450"/>
                    <a:pt x="117" y="456"/>
                  </a:cubicBezTo>
                  <a:cubicBezTo>
                    <a:pt x="95" y="456"/>
                    <a:pt x="75" y="455"/>
                    <a:pt x="55" y="455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6"/>
            <p:cNvSpPr>
              <a:spLocks/>
            </p:cNvSpPr>
            <p:nvPr userDrawn="1"/>
          </p:nvSpPr>
          <p:spPr bwMode="auto">
            <a:xfrm>
              <a:off x="8656638" y="6350000"/>
              <a:ext cx="127000" cy="219075"/>
            </a:xfrm>
            <a:custGeom>
              <a:avLst/>
              <a:gdLst>
                <a:gd name="T0" fmla="*/ 239 w 262"/>
                <a:gd name="T1" fmla="*/ 456 h 456"/>
                <a:gd name="T2" fmla="*/ 215 w 262"/>
                <a:gd name="T3" fmla="*/ 456 h 456"/>
                <a:gd name="T4" fmla="*/ 190 w 262"/>
                <a:gd name="T5" fmla="*/ 136 h 456"/>
                <a:gd name="T6" fmla="*/ 187 w 262"/>
                <a:gd name="T7" fmla="*/ 136 h 456"/>
                <a:gd name="T8" fmla="*/ 147 w 262"/>
                <a:gd name="T9" fmla="*/ 358 h 456"/>
                <a:gd name="T10" fmla="*/ 129 w 262"/>
                <a:gd name="T11" fmla="*/ 358 h 456"/>
                <a:gd name="T12" fmla="*/ 112 w 262"/>
                <a:gd name="T13" fmla="*/ 358 h 456"/>
                <a:gd name="T14" fmla="*/ 73 w 262"/>
                <a:gd name="T15" fmla="*/ 136 h 456"/>
                <a:gd name="T16" fmla="*/ 71 w 262"/>
                <a:gd name="T17" fmla="*/ 136 h 456"/>
                <a:gd name="T18" fmla="*/ 47 w 262"/>
                <a:gd name="T19" fmla="*/ 456 h 456"/>
                <a:gd name="T20" fmla="*/ 24 w 262"/>
                <a:gd name="T21" fmla="*/ 455 h 456"/>
                <a:gd name="T22" fmla="*/ 0 w 262"/>
                <a:gd name="T23" fmla="*/ 456 h 456"/>
                <a:gd name="T24" fmla="*/ 47 w 262"/>
                <a:gd name="T25" fmla="*/ 0 h 456"/>
                <a:gd name="T26" fmla="*/ 66 w 262"/>
                <a:gd name="T27" fmla="*/ 1 h 456"/>
                <a:gd name="T28" fmla="*/ 87 w 262"/>
                <a:gd name="T29" fmla="*/ 0 h 456"/>
                <a:gd name="T30" fmla="*/ 129 w 262"/>
                <a:gd name="T31" fmla="*/ 289 h 456"/>
                <a:gd name="T32" fmla="*/ 132 w 262"/>
                <a:gd name="T33" fmla="*/ 289 h 456"/>
                <a:gd name="T34" fmla="*/ 176 w 262"/>
                <a:gd name="T35" fmla="*/ 0 h 456"/>
                <a:gd name="T36" fmla="*/ 196 w 262"/>
                <a:gd name="T37" fmla="*/ 1 h 456"/>
                <a:gd name="T38" fmla="*/ 215 w 262"/>
                <a:gd name="T39" fmla="*/ 0 h 456"/>
                <a:gd name="T40" fmla="*/ 262 w 262"/>
                <a:gd name="T41" fmla="*/ 456 h 456"/>
                <a:gd name="T42" fmla="*/ 239 w 262"/>
                <a:gd name="T43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2" h="456">
                  <a:moveTo>
                    <a:pt x="239" y="456"/>
                  </a:moveTo>
                  <a:cubicBezTo>
                    <a:pt x="231" y="456"/>
                    <a:pt x="224" y="456"/>
                    <a:pt x="215" y="456"/>
                  </a:cubicBezTo>
                  <a:cubicBezTo>
                    <a:pt x="208" y="355"/>
                    <a:pt x="199" y="248"/>
                    <a:pt x="190" y="136"/>
                  </a:cubicBezTo>
                  <a:cubicBezTo>
                    <a:pt x="187" y="136"/>
                    <a:pt x="187" y="136"/>
                    <a:pt x="187" y="136"/>
                  </a:cubicBezTo>
                  <a:cubicBezTo>
                    <a:pt x="180" y="175"/>
                    <a:pt x="167" y="250"/>
                    <a:pt x="147" y="358"/>
                  </a:cubicBezTo>
                  <a:cubicBezTo>
                    <a:pt x="142" y="358"/>
                    <a:pt x="136" y="358"/>
                    <a:pt x="129" y="358"/>
                  </a:cubicBezTo>
                  <a:cubicBezTo>
                    <a:pt x="124" y="358"/>
                    <a:pt x="118" y="358"/>
                    <a:pt x="112" y="358"/>
                  </a:cubicBezTo>
                  <a:cubicBezTo>
                    <a:pt x="103" y="308"/>
                    <a:pt x="90" y="234"/>
                    <a:pt x="73" y="136"/>
                  </a:cubicBezTo>
                  <a:cubicBezTo>
                    <a:pt x="71" y="136"/>
                    <a:pt x="71" y="136"/>
                    <a:pt x="71" y="136"/>
                  </a:cubicBezTo>
                  <a:cubicBezTo>
                    <a:pt x="60" y="256"/>
                    <a:pt x="53" y="363"/>
                    <a:pt x="47" y="456"/>
                  </a:cubicBezTo>
                  <a:cubicBezTo>
                    <a:pt x="40" y="456"/>
                    <a:pt x="31" y="455"/>
                    <a:pt x="24" y="455"/>
                  </a:cubicBezTo>
                  <a:cubicBezTo>
                    <a:pt x="15" y="455"/>
                    <a:pt x="8" y="456"/>
                    <a:pt x="0" y="456"/>
                  </a:cubicBezTo>
                  <a:cubicBezTo>
                    <a:pt x="19" y="316"/>
                    <a:pt x="34" y="164"/>
                    <a:pt x="47" y="0"/>
                  </a:cubicBezTo>
                  <a:cubicBezTo>
                    <a:pt x="53" y="1"/>
                    <a:pt x="60" y="1"/>
                    <a:pt x="66" y="1"/>
                  </a:cubicBezTo>
                  <a:cubicBezTo>
                    <a:pt x="73" y="1"/>
                    <a:pt x="80" y="1"/>
                    <a:pt x="87" y="0"/>
                  </a:cubicBezTo>
                  <a:cubicBezTo>
                    <a:pt x="91" y="44"/>
                    <a:pt x="105" y="140"/>
                    <a:pt x="129" y="289"/>
                  </a:cubicBezTo>
                  <a:cubicBezTo>
                    <a:pt x="132" y="289"/>
                    <a:pt x="132" y="289"/>
                    <a:pt x="132" y="289"/>
                  </a:cubicBezTo>
                  <a:cubicBezTo>
                    <a:pt x="157" y="130"/>
                    <a:pt x="173" y="34"/>
                    <a:pt x="176" y="0"/>
                  </a:cubicBezTo>
                  <a:cubicBezTo>
                    <a:pt x="183" y="0"/>
                    <a:pt x="189" y="1"/>
                    <a:pt x="196" y="1"/>
                  </a:cubicBezTo>
                  <a:cubicBezTo>
                    <a:pt x="202" y="1"/>
                    <a:pt x="209" y="0"/>
                    <a:pt x="215" y="0"/>
                  </a:cubicBezTo>
                  <a:cubicBezTo>
                    <a:pt x="231" y="196"/>
                    <a:pt x="247" y="348"/>
                    <a:pt x="262" y="456"/>
                  </a:cubicBezTo>
                  <a:cubicBezTo>
                    <a:pt x="255" y="456"/>
                    <a:pt x="247" y="456"/>
                    <a:pt x="239" y="45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7"/>
            <p:cNvSpPr>
              <a:spLocks/>
            </p:cNvSpPr>
            <p:nvPr userDrawn="1"/>
          </p:nvSpPr>
          <p:spPr bwMode="auto">
            <a:xfrm>
              <a:off x="8775701" y="6345238"/>
              <a:ext cx="80963" cy="223838"/>
            </a:xfrm>
            <a:custGeom>
              <a:avLst/>
              <a:gdLst>
                <a:gd name="T0" fmla="*/ 54 w 167"/>
                <a:gd name="T1" fmla="*/ 119 h 465"/>
                <a:gd name="T2" fmla="*/ 111 w 167"/>
                <a:gd name="T3" fmla="*/ 225 h 465"/>
                <a:gd name="T4" fmla="*/ 167 w 167"/>
                <a:gd name="T5" fmla="*/ 349 h 465"/>
                <a:gd name="T6" fmla="*/ 16 w 167"/>
                <a:gd name="T7" fmla="*/ 465 h 465"/>
                <a:gd name="T8" fmla="*/ 0 w 167"/>
                <a:gd name="T9" fmla="*/ 421 h 465"/>
                <a:gd name="T10" fmla="*/ 123 w 167"/>
                <a:gd name="T11" fmla="*/ 353 h 465"/>
                <a:gd name="T12" fmla="*/ 66 w 167"/>
                <a:gd name="T13" fmla="*/ 235 h 465"/>
                <a:gd name="T14" fmla="*/ 9 w 167"/>
                <a:gd name="T15" fmla="*/ 120 h 465"/>
                <a:gd name="T16" fmla="*/ 127 w 167"/>
                <a:gd name="T17" fmla="*/ 0 h 465"/>
                <a:gd name="T18" fmla="*/ 145 w 167"/>
                <a:gd name="T19" fmla="*/ 37 h 465"/>
                <a:gd name="T20" fmla="*/ 54 w 167"/>
                <a:gd name="T21" fmla="*/ 119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465">
                  <a:moveTo>
                    <a:pt x="54" y="119"/>
                  </a:moveTo>
                  <a:cubicBezTo>
                    <a:pt x="54" y="151"/>
                    <a:pt x="79" y="181"/>
                    <a:pt x="111" y="225"/>
                  </a:cubicBezTo>
                  <a:cubicBezTo>
                    <a:pt x="145" y="272"/>
                    <a:pt x="167" y="309"/>
                    <a:pt x="167" y="349"/>
                  </a:cubicBezTo>
                  <a:cubicBezTo>
                    <a:pt x="167" y="411"/>
                    <a:pt x="92" y="449"/>
                    <a:pt x="16" y="465"/>
                  </a:cubicBezTo>
                  <a:cubicBezTo>
                    <a:pt x="9" y="451"/>
                    <a:pt x="14" y="418"/>
                    <a:pt x="0" y="421"/>
                  </a:cubicBezTo>
                  <a:cubicBezTo>
                    <a:pt x="61" y="409"/>
                    <a:pt x="123" y="394"/>
                    <a:pt x="123" y="353"/>
                  </a:cubicBezTo>
                  <a:cubicBezTo>
                    <a:pt x="123" y="313"/>
                    <a:pt x="99" y="280"/>
                    <a:pt x="66" y="235"/>
                  </a:cubicBezTo>
                  <a:cubicBezTo>
                    <a:pt x="33" y="192"/>
                    <a:pt x="9" y="158"/>
                    <a:pt x="9" y="120"/>
                  </a:cubicBezTo>
                  <a:cubicBezTo>
                    <a:pt x="9" y="57"/>
                    <a:pt x="50" y="15"/>
                    <a:pt x="127" y="0"/>
                  </a:cubicBezTo>
                  <a:cubicBezTo>
                    <a:pt x="132" y="13"/>
                    <a:pt x="138" y="25"/>
                    <a:pt x="145" y="37"/>
                  </a:cubicBezTo>
                  <a:cubicBezTo>
                    <a:pt x="86" y="43"/>
                    <a:pt x="54" y="73"/>
                    <a:pt x="54" y="119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8"/>
            <p:cNvSpPr>
              <a:spLocks noEditPoints="1"/>
            </p:cNvSpPr>
            <p:nvPr userDrawn="1"/>
          </p:nvSpPr>
          <p:spPr bwMode="auto">
            <a:xfrm>
              <a:off x="8853488" y="6343650"/>
              <a:ext cx="31750" cy="31750"/>
            </a:xfrm>
            <a:custGeom>
              <a:avLst/>
              <a:gdLst>
                <a:gd name="T0" fmla="*/ 65 w 65"/>
                <a:gd name="T1" fmla="*/ 32 h 64"/>
                <a:gd name="T2" fmla="*/ 55 w 65"/>
                <a:gd name="T3" fmla="*/ 54 h 64"/>
                <a:gd name="T4" fmla="*/ 32 w 65"/>
                <a:gd name="T5" fmla="*/ 64 h 64"/>
                <a:gd name="T6" fmla="*/ 10 w 65"/>
                <a:gd name="T7" fmla="*/ 54 h 64"/>
                <a:gd name="T8" fmla="*/ 0 w 65"/>
                <a:gd name="T9" fmla="*/ 32 h 64"/>
                <a:gd name="T10" fmla="*/ 10 w 65"/>
                <a:gd name="T11" fmla="*/ 9 h 64"/>
                <a:gd name="T12" fmla="*/ 32 w 65"/>
                <a:gd name="T13" fmla="*/ 0 h 64"/>
                <a:gd name="T14" fmla="*/ 55 w 65"/>
                <a:gd name="T15" fmla="*/ 9 h 64"/>
                <a:gd name="T16" fmla="*/ 65 w 65"/>
                <a:gd name="T17" fmla="*/ 32 h 64"/>
                <a:gd name="T18" fmla="*/ 60 w 65"/>
                <a:gd name="T19" fmla="*/ 32 h 64"/>
                <a:gd name="T20" fmla="*/ 52 w 65"/>
                <a:gd name="T21" fmla="*/ 12 h 64"/>
                <a:gd name="T22" fmla="*/ 32 w 65"/>
                <a:gd name="T23" fmla="*/ 4 h 64"/>
                <a:gd name="T24" fmla="*/ 13 w 65"/>
                <a:gd name="T25" fmla="*/ 12 h 64"/>
                <a:gd name="T26" fmla="*/ 4 w 65"/>
                <a:gd name="T27" fmla="*/ 32 h 64"/>
                <a:gd name="T28" fmla="*/ 13 w 65"/>
                <a:gd name="T29" fmla="*/ 52 h 64"/>
                <a:gd name="T30" fmla="*/ 32 w 65"/>
                <a:gd name="T31" fmla="*/ 60 h 64"/>
                <a:gd name="T32" fmla="*/ 52 w 65"/>
                <a:gd name="T33" fmla="*/ 52 h 64"/>
                <a:gd name="T34" fmla="*/ 60 w 65"/>
                <a:gd name="T35" fmla="*/ 32 h 64"/>
                <a:gd name="T36" fmla="*/ 51 w 65"/>
                <a:gd name="T37" fmla="*/ 48 h 64"/>
                <a:gd name="T38" fmla="*/ 42 w 65"/>
                <a:gd name="T39" fmla="*/ 48 h 64"/>
                <a:gd name="T40" fmla="*/ 32 w 65"/>
                <a:gd name="T41" fmla="*/ 35 h 64"/>
                <a:gd name="T42" fmla="*/ 27 w 65"/>
                <a:gd name="T43" fmla="*/ 35 h 64"/>
                <a:gd name="T44" fmla="*/ 27 w 65"/>
                <a:gd name="T45" fmla="*/ 48 h 64"/>
                <a:gd name="T46" fmla="*/ 21 w 65"/>
                <a:gd name="T47" fmla="*/ 48 h 64"/>
                <a:gd name="T48" fmla="*/ 21 w 65"/>
                <a:gd name="T49" fmla="*/ 14 h 64"/>
                <a:gd name="T50" fmla="*/ 31 w 65"/>
                <a:gd name="T51" fmla="*/ 14 h 64"/>
                <a:gd name="T52" fmla="*/ 37 w 65"/>
                <a:gd name="T53" fmla="*/ 14 h 64"/>
                <a:gd name="T54" fmla="*/ 41 w 65"/>
                <a:gd name="T55" fmla="*/ 16 h 64"/>
                <a:gd name="T56" fmla="*/ 44 w 65"/>
                <a:gd name="T57" fmla="*/ 19 h 64"/>
                <a:gd name="T58" fmla="*/ 45 w 65"/>
                <a:gd name="T59" fmla="*/ 23 h 64"/>
                <a:gd name="T60" fmla="*/ 43 w 65"/>
                <a:gd name="T61" fmla="*/ 30 h 64"/>
                <a:gd name="T62" fmla="*/ 38 w 65"/>
                <a:gd name="T63" fmla="*/ 33 h 64"/>
                <a:gd name="T64" fmla="*/ 51 w 65"/>
                <a:gd name="T65" fmla="*/ 48 h 64"/>
                <a:gd name="T66" fmla="*/ 39 w 65"/>
                <a:gd name="T67" fmla="*/ 24 h 64"/>
                <a:gd name="T68" fmla="*/ 38 w 65"/>
                <a:gd name="T69" fmla="*/ 21 h 64"/>
                <a:gd name="T70" fmla="*/ 37 w 65"/>
                <a:gd name="T71" fmla="*/ 20 h 64"/>
                <a:gd name="T72" fmla="*/ 35 w 65"/>
                <a:gd name="T73" fmla="*/ 19 h 64"/>
                <a:gd name="T74" fmla="*/ 32 w 65"/>
                <a:gd name="T75" fmla="*/ 19 h 64"/>
                <a:gd name="T76" fmla="*/ 27 w 65"/>
                <a:gd name="T77" fmla="*/ 19 h 64"/>
                <a:gd name="T78" fmla="*/ 27 w 65"/>
                <a:gd name="T79" fmla="*/ 30 h 64"/>
                <a:gd name="T80" fmla="*/ 31 w 65"/>
                <a:gd name="T81" fmla="*/ 30 h 64"/>
                <a:gd name="T82" fmla="*/ 34 w 65"/>
                <a:gd name="T83" fmla="*/ 30 h 64"/>
                <a:gd name="T84" fmla="*/ 37 w 65"/>
                <a:gd name="T85" fmla="*/ 29 h 64"/>
                <a:gd name="T86" fmla="*/ 38 w 65"/>
                <a:gd name="T87" fmla="*/ 27 h 64"/>
                <a:gd name="T88" fmla="*/ 39 w 65"/>
                <a:gd name="T89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" h="64">
                  <a:moveTo>
                    <a:pt x="65" y="32"/>
                  </a:moveTo>
                  <a:cubicBezTo>
                    <a:pt x="65" y="41"/>
                    <a:pt x="61" y="48"/>
                    <a:pt x="55" y="54"/>
                  </a:cubicBezTo>
                  <a:cubicBezTo>
                    <a:pt x="49" y="61"/>
                    <a:pt x="41" y="64"/>
                    <a:pt x="32" y="64"/>
                  </a:cubicBezTo>
                  <a:cubicBezTo>
                    <a:pt x="23" y="64"/>
                    <a:pt x="16" y="61"/>
                    <a:pt x="10" y="54"/>
                  </a:cubicBezTo>
                  <a:cubicBezTo>
                    <a:pt x="3" y="48"/>
                    <a:pt x="0" y="41"/>
                    <a:pt x="0" y="32"/>
                  </a:cubicBezTo>
                  <a:cubicBezTo>
                    <a:pt x="0" y="23"/>
                    <a:pt x="3" y="15"/>
                    <a:pt x="10" y="9"/>
                  </a:cubicBezTo>
                  <a:cubicBezTo>
                    <a:pt x="16" y="3"/>
                    <a:pt x="23" y="0"/>
                    <a:pt x="32" y="0"/>
                  </a:cubicBezTo>
                  <a:cubicBezTo>
                    <a:pt x="41" y="0"/>
                    <a:pt x="49" y="3"/>
                    <a:pt x="55" y="9"/>
                  </a:cubicBezTo>
                  <a:cubicBezTo>
                    <a:pt x="61" y="15"/>
                    <a:pt x="65" y="23"/>
                    <a:pt x="65" y="32"/>
                  </a:cubicBezTo>
                  <a:close/>
                  <a:moveTo>
                    <a:pt x="60" y="32"/>
                  </a:moveTo>
                  <a:cubicBezTo>
                    <a:pt x="60" y="24"/>
                    <a:pt x="58" y="17"/>
                    <a:pt x="52" y="12"/>
                  </a:cubicBezTo>
                  <a:cubicBezTo>
                    <a:pt x="47" y="6"/>
                    <a:pt x="40" y="4"/>
                    <a:pt x="32" y="4"/>
                  </a:cubicBezTo>
                  <a:cubicBezTo>
                    <a:pt x="25" y="4"/>
                    <a:pt x="18" y="6"/>
                    <a:pt x="13" y="12"/>
                  </a:cubicBezTo>
                  <a:cubicBezTo>
                    <a:pt x="7" y="17"/>
                    <a:pt x="4" y="24"/>
                    <a:pt x="4" y="32"/>
                  </a:cubicBezTo>
                  <a:cubicBezTo>
                    <a:pt x="4" y="39"/>
                    <a:pt x="7" y="46"/>
                    <a:pt x="13" y="52"/>
                  </a:cubicBezTo>
                  <a:cubicBezTo>
                    <a:pt x="18" y="57"/>
                    <a:pt x="25" y="60"/>
                    <a:pt x="32" y="60"/>
                  </a:cubicBezTo>
                  <a:cubicBezTo>
                    <a:pt x="40" y="60"/>
                    <a:pt x="47" y="57"/>
                    <a:pt x="52" y="52"/>
                  </a:cubicBezTo>
                  <a:cubicBezTo>
                    <a:pt x="58" y="46"/>
                    <a:pt x="60" y="39"/>
                    <a:pt x="60" y="32"/>
                  </a:cubicBezTo>
                  <a:close/>
                  <a:moveTo>
                    <a:pt x="51" y="48"/>
                  </a:moveTo>
                  <a:cubicBezTo>
                    <a:pt x="42" y="48"/>
                    <a:pt x="42" y="48"/>
                    <a:pt x="42" y="48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4" y="14"/>
                    <a:pt x="36" y="14"/>
                    <a:pt x="37" y="14"/>
                  </a:cubicBezTo>
                  <a:cubicBezTo>
                    <a:pt x="38" y="14"/>
                    <a:pt x="40" y="15"/>
                    <a:pt x="41" y="16"/>
                  </a:cubicBezTo>
                  <a:cubicBezTo>
                    <a:pt x="43" y="17"/>
                    <a:pt x="44" y="18"/>
                    <a:pt x="44" y="19"/>
                  </a:cubicBezTo>
                  <a:cubicBezTo>
                    <a:pt x="45" y="20"/>
                    <a:pt x="45" y="21"/>
                    <a:pt x="45" y="23"/>
                  </a:cubicBezTo>
                  <a:cubicBezTo>
                    <a:pt x="45" y="26"/>
                    <a:pt x="45" y="28"/>
                    <a:pt x="43" y="30"/>
                  </a:cubicBezTo>
                  <a:cubicBezTo>
                    <a:pt x="42" y="31"/>
                    <a:pt x="40" y="32"/>
                    <a:pt x="38" y="33"/>
                  </a:cubicBezTo>
                  <a:lnTo>
                    <a:pt x="51" y="48"/>
                  </a:lnTo>
                  <a:close/>
                  <a:moveTo>
                    <a:pt x="39" y="24"/>
                  </a:moveTo>
                  <a:cubicBezTo>
                    <a:pt x="39" y="23"/>
                    <a:pt x="38" y="22"/>
                    <a:pt x="38" y="21"/>
                  </a:cubicBezTo>
                  <a:cubicBezTo>
                    <a:pt x="38" y="21"/>
                    <a:pt x="37" y="20"/>
                    <a:pt x="37" y="20"/>
                  </a:cubicBezTo>
                  <a:cubicBezTo>
                    <a:pt x="36" y="19"/>
                    <a:pt x="35" y="19"/>
                    <a:pt x="35" y="19"/>
                  </a:cubicBezTo>
                  <a:cubicBezTo>
                    <a:pt x="34" y="19"/>
                    <a:pt x="33" y="19"/>
                    <a:pt x="32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2" y="30"/>
                    <a:pt x="33" y="30"/>
                    <a:pt x="34" y="30"/>
                  </a:cubicBezTo>
                  <a:cubicBezTo>
                    <a:pt x="35" y="30"/>
                    <a:pt x="36" y="29"/>
                    <a:pt x="37" y="29"/>
                  </a:cubicBezTo>
                  <a:cubicBezTo>
                    <a:pt x="37" y="28"/>
                    <a:pt x="38" y="27"/>
                    <a:pt x="38" y="27"/>
                  </a:cubicBezTo>
                  <a:cubicBezTo>
                    <a:pt x="38" y="26"/>
                    <a:pt x="39" y="25"/>
                    <a:pt x="39" y="2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9" name="Straight Connector 58"/>
          <p:cNvCxnSpPr/>
          <p:nvPr userDrawn="1"/>
        </p:nvCxnSpPr>
        <p:spPr>
          <a:xfrm flipV="1">
            <a:off x="3237470" y="4494638"/>
            <a:ext cx="0" cy="12356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32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3385751"/>
            <a:ext cx="12192000" cy="1680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946" y="3647658"/>
            <a:ext cx="6645429" cy="701918"/>
          </a:xfrm>
        </p:spPr>
        <p:txBody>
          <a:bodyPr anchor="b" anchorCtr="0"/>
          <a:lstStyle>
            <a:lvl1pPr>
              <a:defRPr sz="3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77603" y="4362275"/>
            <a:ext cx="6640040" cy="469214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234950" indent="0"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519112" indent="0"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692150" indent="0"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914400" indent="0"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72704" y="3880450"/>
            <a:ext cx="3406781" cy="716263"/>
            <a:chOff x="7916863" y="6302375"/>
            <a:chExt cx="968375" cy="271463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7916863" y="6302375"/>
              <a:ext cx="968375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916863" y="6307138"/>
              <a:ext cx="22225" cy="261938"/>
            </a:xfrm>
            <a:custGeom>
              <a:avLst/>
              <a:gdLst>
                <a:gd name="T0" fmla="*/ 23 w 46"/>
                <a:gd name="T1" fmla="*/ 543 h 544"/>
                <a:gd name="T2" fmla="*/ 0 w 46"/>
                <a:gd name="T3" fmla="*/ 544 h 544"/>
                <a:gd name="T4" fmla="*/ 2 w 46"/>
                <a:gd name="T5" fmla="*/ 325 h 544"/>
                <a:gd name="T6" fmla="*/ 0 w 46"/>
                <a:gd name="T7" fmla="*/ 0 h 544"/>
                <a:gd name="T8" fmla="*/ 23 w 46"/>
                <a:gd name="T9" fmla="*/ 1 h 544"/>
                <a:gd name="T10" fmla="*/ 46 w 46"/>
                <a:gd name="T11" fmla="*/ 0 h 544"/>
                <a:gd name="T12" fmla="*/ 44 w 46"/>
                <a:gd name="T13" fmla="*/ 348 h 544"/>
                <a:gd name="T14" fmla="*/ 46 w 46"/>
                <a:gd name="T15" fmla="*/ 544 h 544"/>
                <a:gd name="T16" fmla="*/ 23 w 46"/>
                <a:gd name="T17" fmla="*/ 543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44">
                  <a:moveTo>
                    <a:pt x="23" y="543"/>
                  </a:moveTo>
                  <a:cubicBezTo>
                    <a:pt x="15" y="543"/>
                    <a:pt x="8" y="544"/>
                    <a:pt x="0" y="544"/>
                  </a:cubicBezTo>
                  <a:cubicBezTo>
                    <a:pt x="1" y="477"/>
                    <a:pt x="2" y="404"/>
                    <a:pt x="2" y="325"/>
                  </a:cubicBezTo>
                  <a:cubicBezTo>
                    <a:pt x="2" y="241"/>
                    <a:pt x="0" y="133"/>
                    <a:pt x="0" y="0"/>
                  </a:cubicBezTo>
                  <a:cubicBezTo>
                    <a:pt x="8" y="1"/>
                    <a:pt x="16" y="1"/>
                    <a:pt x="23" y="1"/>
                  </a:cubicBezTo>
                  <a:cubicBezTo>
                    <a:pt x="32" y="1"/>
                    <a:pt x="39" y="1"/>
                    <a:pt x="46" y="0"/>
                  </a:cubicBezTo>
                  <a:cubicBezTo>
                    <a:pt x="45" y="177"/>
                    <a:pt x="44" y="293"/>
                    <a:pt x="44" y="348"/>
                  </a:cubicBezTo>
                  <a:cubicBezTo>
                    <a:pt x="44" y="428"/>
                    <a:pt x="45" y="493"/>
                    <a:pt x="46" y="544"/>
                  </a:cubicBezTo>
                  <a:cubicBezTo>
                    <a:pt x="38" y="544"/>
                    <a:pt x="31" y="543"/>
                    <a:pt x="23" y="543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7954963" y="6350000"/>
              <a:ext cx="85725" cy="219075"/>
            </a:xfrm>
            <a:custGeom>
              <a:avLst/>
              <a:gdLst>
                <a:gd name="T0" fmla="*/ 155 w 177"/>
                <a:gd name="T1" fmla="*/ 456 h 456"/>
                <a:gd name="T2" fmla="*/ 131 w 177"/>
                <a:gd name="T3" fmla="*/ 456 h 456"/>
                <a:gd name="T4" fmla="*/ 133 w 177"/>
                <a:gd name="T5" fmla="*/ 346 h 456"/>
                <a:gd name="T6" fmla="*/ 131 w 177"/>
                <a:gd name="T7" fmla="*/ 253 h 456"/>
                <a:gd name="T8" fmla="*/ 44 w 177"/>
                <a:gd name="T9" fmla="*/ 126 h 456"/>
                <a:gd name="T10" fmla="*/ 47 w 177"/>
                <a:gd name="T11" fmla="*/ 456 h 456"/>
                <a:gd name="T12" fmla="*/ 23 w 177"/>
                <a:gd name="T13" fmla="*/ 455 h 456"/>
                <a:gd name="T14" fmla="*/ 0 w 177"/>
                <a:gd name="T15" fmla="*/ 456 h 456"/>
                <a:gd name="T16" fmla="*/ 3 w 177"/>
                <a:gd name="T17" fmla="*/ 210 h 456"/>
                <a:gd name="T18" fmla="*/ 0 w 177"/>
                <a:gd name="T19" fmla="*/ 0 h 456"/>
                <a:gd name="T20" fmla="*/ 16 w 177"/>
                <a:gd name="T21" fmla="*/ 1 h 456"/>
                <a:gd name="T22" fmla="*/ 31 w 177"/>
                <a:gd name="T23" fmla="*/ 0 h 456"/>
                <a:gd name="T24" fmla="*/ 133 w 177"/>
                <a:gd name="T25" fmla="*/ 181 h 456"/>
                <a:gd name="T26" fmla="*/ 133 w 177"/>
                <a:gd name="T27" fmla="*/ 109 h 456"/>
                <a:gd name="T28" fmla="*/ 131 w 177"/>
                <a:gd name="T29" fmla="*/ 0 h 456"/>
                <a:gd name="T30" fmla="*/ 155 w 177"/>
                <a:gd name="T31" fmla="*/ 1 h 456"/>
                <a:gd name="T32" fmla="*/ 177 w 177"/>
                <a:gd name="T33" fmla="*/ 0 h 456"/>
                <a:gd name="T34" fmla="*/ 174 w 177"/>
                <a:gd name="T35" fmla="*/ 226 h 456"/>
                <a:gd name="T36" fmla="*/ 177 w 177"/>
                <a:gd name="T37" fmla="*/ 456 h 456"/>
                <a:gd name="T38" fmla="*/ 155 w 177"/>
                <a:gd name="T39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456">
                  <a:moveTo>
                    <a:pt x="155" y="456"/>
                  </a:moveTo>
                  <a:cubicBezTo>
                    <a:pt x="146" y="456"/>
                    <a:pt x="139" y="456"/>
                    <a:pt x="131" y="456"/>
                  </a:cubicBezTo>
                  <a:cubicBezTo>
                    <a:pt x="132" y="412"/>
                    <a:pt x="133" y="375"/>
                    <a:pt x="133" y="346"/>
                  </a:cubicBezTo>
                  <a:cubicBezTo>
                    <a:pt x="133" y="316"/>
                    <a:pt x="132" y="285"/>
                    <a:pt x="131" y="253"/>
                  </a:cubicBezTo>
                  <a:cubicBezTo>
                    <a:pt x="95" y="203"/>
                    <a:pt x="65" y="162"/>
                    <a:pt x="44" y="126"/>
                  </a:cubicBezTo>
                  <a:cubicBezTo>
                    <a:pt x="44" y="275"/>
                    <a:pt x="44" y="385"/>
                    <a:pt x="47" y="456"/>
                  </a:cubicBezTo>
                  <a:cubicBezTo>
                    <a:pt x="39" y="456"/>
                    <a:pt x="31" y="455"/>
                    <a:pt x="23" y="455"/>
                  </a:cubicBezTo>
                  <a:cubicBezTo>
                    <a:pt x="16" y="455"/>
                    <a:pt x="8" y="456"/>
                    <a:pt x="0" y="456"/>
                  </a:cubicBezTo>
                  <a:cubicBezTo>
                    <a:pt x="3" y="371"/>
                    <a:pt x="3" y="288"/>
                    <a:pt x="3" y="210"/>
                  </a:cubicBezTo>
                  <a:cubicBezTo>
                    <a:pt x="3" y="130"/>
                    <a:pt x="3" y="60"/>
                    <a:pt x="0" y="0"/>
                  </a:cubicBezTo>
                  <a:cubicBezTo>
                    <a:pt x="6" y="0"/>
                    <a:pt x="10" y="1"/>
                    <a:pt x="16" y="1"/>
                  </a:cubicBezTo>
                  <a:cubicBezTo>
                    <a:pt x="21" y="1"/>
                    <a:pt x="26" y="0"/>
                    <a:pt x="31" y="0"/>
                  </a:cubicBezTo>
                  <a:cubicBezTo>
                    <a:pt x="49" y="51"/>
                    <a:pt x="82" y="112"/>
                    <a:pt x="133" y="181"/>
                  </a:cubicBezTo>
                  <a:cubicBezTo>
                    <a:pt x="133" y="109"/>
                    <a:pt x="133" y="109"/>
                    <a:pt x="133" y="109"/>
                  </a:cubicBezTo>
                  <a:cubicBezTo>
                    <a:pt x="133" y="81"/>
                    <a:pt x="133" y="44"/>
                    <a:pt x="131" y="0"/>
                  </a:cubicBezTo>
                  <a:cubicBezTo>
                    <a:pt x="139" y="0"/>
                    <a:pt x="146" y="1"/>
                    <a:pt x="155" y="1"/>
                  </a:cubicBezTo>
                  <a:cubicBezTo>
                    <a:pt x="162" y="1"/>
                    <a:pt x="170" y="0"/>
                    <a:pt x="177" y="0"/>
                  </a:cubicBezTo>
                  <a:cubicBezTo>
                    <a:pt x="175" y="54"/>
                    <a:pt x="174" y="129"/>
                    <a:pt x="174" y="226"/>
                  </a:cubicBezTo>
                  <a:cubicBezTo>
                    <a:pt x="174" y="323"/>
                    <a:pt x="175" y="401"/>
                    <a:pt x="177" y="456"/>
                  </a:cubicBezTo>
                  <a:cubicBezTo>
                    <a:pt x="170" y="456"/>
                    <a:pt x="162" y="456"/>
                    <a:pt x="155" y="45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8039101" y="6350000"/>
              <a:ext cx="76200" cy="219075"/>
            </a:xfrm>
            <a:custGeom>
              <a:avLst/>
              <a:gdLst>
                <a:gd name="T0" fmla="*/ 160 w 160"/>
                <a:gd name="T1" fmla="*/ 26 h 456"/>
                <a:gd name="T2" fmla="*/ 160 w 160"/>
                <a:gd name="T3" fmla="*/ 41 h 456"/>
                <a:gd name="T4" fmla="*/ 128 w 160"/>
                <a:gd name="T5" fmla="*/ 40 h 456"/>
                <a:gd name="T6" fmla="*/ 110 w 160"/>
                <a:gd name="T7" fmla="*/ 41 h 456"/>
                <a:gd name="T8" fmla="*/ 108 w 160"/>
                <a:gd name="T9" fmla="*/ 189 h 456"/>
                <a:gd name="T10" fmla="*/ 110 w 160"/>
                <a:gd name="T11" fmla="*/ 456 h 456"/>
                <a:gd name="T12" fmla="*/ 87 w 160"/>
                <a:gd name="T13" fmla="*/ 455 h 456"/>
                <a:gd name="T14" fmla="*/ 65 w 160"/>
                <a:gd name="T15" fmla="*/ 456 h 456"/>
                <a:gd name="T16" fmla="*/ 66 w 160"/>
                <a:gd name="T17" fmla="*/ 258 h 456"/>
                <a:gd name="T18" fmla="*/ 65 w 160"/>
                <a:gd name="T19" fmla="*/ 41 h 456"/>
                <a:gd name="T20" fmla="*/ 49 w 160"/>
                <a:gd name="T21" fmla="*/ 40 h 456"/>
                <a:gd name="T22" fmla="*/ 0 w 160"/>
                <a:gd name="T23" fmla="*/ 41 h 456"/>
                <a:gd name="T24" fmla="*/ 1 w 160"/>
                <a:gd name="T25" fmla="*/ 21 h 456"/>
                <a:gd name="T26" fmla="*/ 4 w 160"/>
                <a:gd name="T27" fmla="*/ 0 h 456"/>
                <a:gd name="T28" fmla="*/ 88 w 160"/>
                <a:gd name="T29" fmla="*/ 2 h 456"/>
                <a:gd name="T30" fmla="*/ 160 w 160"/>
                <a:gd name="T31" fmla="*/ 0 h 456"/>
                <a:gd name="T32" fmla="*/ 160 w 160"/>
                <a:gd name="T33" fmla="*/ 2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456">
                  <a:moveTo>
                    <a:pt x="160" y="26"/>
                  </a:moveTo>
                  <a:cubicBezTo>
                    <a:pt x="160" y="29"/>
                    <a:pt x="160" y="34"/>
                    <a:pt x="160" y="41"/>
                  </a:cubicBezTo>
                  <a:cubicBezTo>
                    <a:pt x="148" y="40"/>
                    <a:pt x="137" y="40"/>
                    <a:pt x="128" y="40"/>
                  </a:cubicBezTo>
                  <a:cubicBezTo>
                    <a:pt x="122" y="40"/>
                    <a:pt x="115" y="40"/>
                    <a:pt x="110" y="41"/>
                  </a:cubicBezTo>
                  <a:cubicBezTo>
                    <a:pt x="109" y="77"/>
                    <a:pt x="108" y="127"/>
                    <a:pt x="108" y="189"/>
                  </a:cubicBezTo>
                  <a:cubicBezTo>
                    <a:pt x="108" y="234"/>
                    <a:pt x="109" y="323"/>
                    <a:pt x="110" y="456"/>
                  </a:cubicBezTo>
                  <a:cubicBezTo>
                    <a:pt x="103" y="456"/>
                    <a:pt x="95" y="455"/>
                    <a:pt x="87" y="455"/>
                  </a:cubicBezTo>
                  <a:cubicBezTo>
                    <a:pt x="80" y="455"/>
                    <a:pt x="72" y="456"/>
                    <a:pt x="65" y="456"/>
                  </a:cubicBezTo>
                  <a:cubicBezTo>
                    <a:pt x="65" y="370"/>
                    <a:pt x="66" y="304"/>
                    <a:pt x="66" y="258"/>
                  </a:cubicBezTo>
                  <a:cubicBezTo>
                    <a:pt x="66" y="209"/>
                    <a:pt x="65" y="137"/>
                    <a:pt x="65" y="41"/>
                  </a:cubicBezTo>
                  <a:cubicBezTo>
                    <a:pt x="61" y="40"/>
                    <a:pt x="56" y="40"/>
                    <a:pt x="49" y="40"/>
                  </a:cubicBezTo>
                  <a:cubicBezTo>
                    <a:pt x="40" y="40"/>
                    <a:pt x="15" y="40"/>
                    <a:pt x="0" y="41"/>
                  </a:cubicBezTo>
                  <a:cubicBezTo>
                    <a:pt x="1" y="34"/>
                    <a:pt x="1" y="28"/>
                    <a:pt x="1" y="21"/>
                  </a:cubicBezTo>
                  <a:cubicBezTo>
                    <a:pt x="1" y="14"/>
                    <a:pt x="5" y="7"/>
                    <a:pt x="4" y="0"/>
                  </a:cubicBezTo>
                  <a:cubicBezTo>
                    <a:pt x="24" y="1"/>
                    <a:pt x="58" y="2"/>
                    <a:pt x="88" y="2"/>
                  </a:cubicBezTo>
                  <a:cubicBezTo>
                    <a:pt x="117" y="2"/>
                    <a:pt x="141" y="1"/>
                    <a:pt x="160" y="0"/>
                  </a:cubicBezTo>
                  <a:cubicBezTo>
                    <a:pt x="160" y="13"/>
                    <a:pt x="160" y="22"/>
                    <a:pt x="160" y="2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8128001" y="6350000"/>
              <a:ext cx="55563" cy="219075"/>
            </a:xfrm>
            <a:custGeom>
              <a:avLst/>
              <a:gdLst>
                <a:gd name="T0" fmla="*/ 55 w 117"/>
                <a:gd name="T1" fmla="*/ 455 h 456"/>
                <a:gd name="T2" fmla="*/ 0 w 117"/>
                <a:gd name="T3" fmla="*/ 456 h 456"/>
                <a:gd name="T4" fmla="*/ 2 w 117"/>
                <a:gd name="T5" fmla="*/ 215 h 456"/>
                <a:gd name="T6" fmla="*/ 0 w 117"/>
                <a:gd name="T7" fmla="*/ 0 h 456"/>
                <a:gd name="T8" fmla="*/ 85 w 117"/>
                <a:gd name="T9" fmla="*/ 1 h 456"/>
                <a:gd name="T10" fmla="*/ 115 w 117"/>
                <a:gd name="T11" fmla="*/ 0 h 456"/>
                <a:gd name="T12" fmla="*/ 114 w 117"/>
                <a:gd name="T13" fmla="*/ 20 h 456"/>
                <a:gd name="T14" fmla="*/ 115 w 117"/>
                <a:gd name="T15" fmla="*/ 41 h 456"/>
                <a:gd name="T16" fmla="*/ 77 w 117"/>
                <a:gd name="T17" fmla="*/ 40 h 456"/>
                <a:gd name="T18" fmla="*/ 45 w 117"/>
                <a:gd name="T19" fmla="*/ 41 h 456"/>
                <a:gd name="T20" fmla="*/ 45 w 117"/>
                <a:gd name="T21" fmla="*/ 116 h 456"/>
                <a:gd name="T22" fmla="*/ 45 w 117"/>
                <a:gd name="T23" fmla="*/ 154 h 456"/>
                <a:gd name="T24" fmla="*/ 92 w 117"/>
                <a:gd name="T25" fmla="*/ 155 h 456"/>
                <a:gd name="T26" fmla="*/ 111 w 117"/>
                <a:gd name="T27" fmla="*/ 154 h 456"/>
                <a:gd name="T28" fmla="*/ 110 w 117"/>
                <a:gd name="T29" fmla="*/ 171 h 456"/>
                <a:gd name="T30" fmla="*/ 111 w 117"/>
                <a:gd name="T31" fmla="*/ 193 h 456"/>
                <a:gd name="T32" fmla="*/ 77 w 117"/>
                <a:gd name="T33" fmla="*/ 193 h 456"/>
                <a:gd name="T34" fmla="*/ 45 w 117"/>
                <a:gd name="T35" fmla="*/ 193 h 456"/>
                <a:gd name="T36" fmla="*/ 45 w 117"/>
                <a:gd name="T37" fmla="*/ 303 h 456"/>
                <a:gd name="T38" fmla="*/ 45 w 117"/>
                <a:gd name="T39" fmla="*/ 417 h 456"/>
                <a:gd name="T40" fmla="*/ 84 w 117"/>
                <a:gd name="T41" fmla="*/ 418 h 456"/>
                <a:gd name="T42" fmla="*/ 117 w 117"/>
                <a:gd name="T43" fmla="*/ 417 h 456"/>
                <a:gd name="T44" fmla="*/ 116 w 117"/>
                <a:gd name="T45" fmla="*/ 437 h 456"/>
                <a:gd name="T46" fmla="*/ 117 w 117"/>
                <a:gd name="T47" fmla="*/ 456 h 456"/>
                <a:gd name="T48" fmla="*/ 55 w 117"/>
                <a:gd name="T49" fmla="*/ 45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456">
                  <a:moveTo>
                    <a:pt x="55" y="455"/>
                  </a:moveTo>
                  <a:cubicBezTo>
                    <a:pt x="36" y="455"/>
                    <a:pt x="17" y="456"/>
                    <a:pt x="0" y="456"/>
                  </a:cubicBezTo>
                  <a:cubicBezTo>
                    <a:pt x="1" y="348"/>
                    <a:pt x="2" y="267"/>
                    <a:pt x="2" y="215"/>
                  </a:cubicBezTo>
                  <a:cubicBezTo>
                    <a:pt x="2" y="143"/>
                    <a:pt x="1" y="71"/>
                    <a:pt x="0" y="0"/>
                  </a:cubicBezTo>
                  <a:cubicBezTo>
                    <a:pt x="27" y="0"/>
                    <a:pt x="55" y="1"/>
                    <a:pt x="85" y="1"/>
                  </a:cubicBezTo>
                  <a:cubicBezTo>
                    <a:pt x="93" y="1"/>
                    <a:pt x="103" y="0"/>
                    <a:pt x="115" y="0"/>
                  </a:cubicBezTo>
                  <a:cubicBezTo>
                    <a:pt x="114" y="7"/>
                    <a:pt x="114" y="14"/>
                    <a:pt x="114" y="20"/>
                  </a:cubicBezTo>
                  <a:cubicBezTo>
                    <a:pt x="114" y="27"/>
                    <a:pt x="114" y="34"/>
                    <a:pt x="115" y="41"/>
                  </a:cubicBezTo>
                  <a:cubicBezTo>
                    <a:pt x="101" y="40"/>
                    <a:pt x="88" y="40"/>
                    <a:pt x="77" y="40"/>
                  </a:cubicBezTo>
                  <a:cubicBezTo>
                    <a:pt x="65" y="40"/>
                    <a:pt x="55" y="40"/>
                    <a:pt x="45" y="41"/>
                  </a:cubicBezTo>
                  <a:cubicBezTo>
                    <a:pt x="45" y="60"/>
                    <a:pt x="45" y="86"/>
                    <a:pt x="45" y="116"/>
                  </a:cubicBezTo>
                  <a:cubicBezTo>
                    <a:pt x="45" y="126"/>
                    <a:pt x="45" y="139"/>
                    <a:pt x="45" y="154"/>
                  </a:cubicBezTo>
                  <a:cubicBezTo>
                    <a:pt x="60" y="154"/>
                    <a:pt x="76" y="155"/>
                    <a:pt x="92" y="155"/>
                  </a:cubicBezTo>
                  <a:cubicBezTo>
                    <a:pt x="97" y="155"/>
                    <a:pt x="103" y="154"/>
                    <a:pt x="111" y="154"/>
                  </a:cubicBezTo>
                  <a:cubicBezTo>
                    <a:pt x="111" y="158"/>
                    <a:pt x="110" y="165"/>
                    <a:pt x="110" y="171"/>
                  </a:cubicBezTo>
                  <a:cubicBezTo>
                    <a:pt x="110" y="178"/>
                    <a:pt x="111" y="185"/>
                    <a:pt x="111" y="193"/>
                  </a:cubicBezTo>
                  <a:cubicBezTo>
                    <a:pt x="99" y="193"/>
                    <a:pt x="88" y="193"/>
                    <a:pt x="77" y="193"/>
                  </a:cubicBezTo>
                  <a:cubicBezTo>
                    <a:pt x="66" y="193"/>
                    <a:pt x="55" y="193"/>
                    <a:pt x="45" y="193"/>
                  </a:cubicBezTo>
                  <a:cubicBezTo>
                    <a:pt x="45" y="234"/>
                    <a:pt x="45" y="271"/>
                    <a:pt x="45" y="303"/>
                  </a:cubicBezTo>
                  <a:cubicBezTo>
                    <a:pt x="45" y="334"/>
                    <a:pt x="45" y="372"/>
                    <a:pt x="45" y="417"/>
                  </a:cubicBezTo>
                  <a:cubicBezTo>
                    <a:pt x="60" y="417"/>
                    <a:pt x="73" y="418"/>
                    <a:pt x="84" y="418"/>
                  </a:cubicBezTo>
                  <a:cubicBezTo>
                    <a:pt x="96" y="418"/>
                    <a:pt x="107" y="417"/>
                    <a:pt x="117" y="417"/>
                  </a:cubicBezTo>
                  <a:cubicBezTo>
                    <a:pt x="117" y="423"/>
                    <a:pt x="116" y="430"/>
                    <a:pt x="116" y="437"/>
                  </a:cubicBezTo>
                  <a:cubicBezTo>
                    <a:pt x="116" y="443"/>
                    <a:pt x="117" y="450"/>
                    <a:pt x="117" y="456"/>
                  </a:cubicBezTo>
                  <a:cubicBezTo>
                    <a:pt x="96" y="456"/>
                    <a:pt x="75" y="455"/>
                    <a:pt x="55" y="455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 noEditPoints="1"/>
            </p:cNvSpPr>
            <p:nvPr userDrawn="1"/>
          </p:nvSpPr>
          <p:spPr bwMode="auto">
            <a:xfrm>
              <a:off x="8199438" y="6350000"/>
              <a:ext cx="84138" cy="219075"/>
            </a:xfrm>
            <a:custGeom>
              <a:avLst/>
              <a:gdLst>
                <a:gd name="T0" fmla="*/ 152 w 176"/>
                <a:gd name="T1" fmla="*/ 455 h 456"/>
                <a:gd name="T2" fmla="*/ 128 w 176"/>
                <a:gd name="T3" fmla="*/ 456 h 456"/>
                <a:gd name="T4" fmla="*/ 63 w 176"/>
                <a:gd name="T5" fmla="*/ 238 h 456"/>
                <a:gd name="T6" fmla="*/ 45 w 176"/>
                <a:gd name="T7" fmla="*/ 241 h 456"/>
                <a:gd name="T8" fmla="*/ 43 w 176"/>
                <a:gd name="T9" fmla="*/ 304 h 456"/>
                <a:gd name="T10" fmla="*/ 45 w 176"/>
                <a:gd name="T11" fmla="*/ 456 h 456"/>
                <a:gd name="T12" fmla="*/ 22 w 176"/>
                <a:gd name="T13" fmla="*/ 455 h 456"/>
                <a:gd name="T14" fmla="*/ 0 w 176"/>
                <a:gd name="T15" fmla="*/ 456 h 456"/>
                <a:gd name="T16" fmla="*/ 2 w 176"/>
                <a:gd name="T17" fmla="*/ 245 h 456"/>
                <a:gd name="T18" fmla="*/ 0 w 176"/>
                <a:gd name="T19" fmla="*/ 0 h 456"/>
                <a:gd name="T20" fmla="*/ 23 w 176"/>
                <a:gd name="T21" fmla="*/ 1 h 456"/>
                <a:gd name="T22" fmla="*/ 59 w 176"/>
                <a:gd name="T23" fmla="*/ 0 h 456"/>
                <a:gd name="T24" fmla="*/ 151 w 176"/>
                <a:gd name="T25" fmla="*/ 103 h 456"/>
                <a:gd name="T26" fmla="*/ 100 w 176"/>
                <a:gd name="T27" fmla="*/ 222 h 456"/>
                <a:gd name="T28" fmla="*/ 176 w 176"/>
                <a:gd name="T29" fmla="*/ 456 h 456"/>
                <a:gd name="T30" fmla="*/ 152 w 176"/>
                <a:gd name="T31" fmla="*/ 455 h 456"/>
                <a:gd name="T32" fmla="*/ 110 w 176"/>
                <a:gd name="T33" fmla="*/ 103 h 456"/>
                <a:gd name="T34" fmla="*/ 52 w 176"/>
                <a:gd name="T35" fmla="*/ 40 h 456"/>
                <a:gd name="T36" fmla="*/ 45 w 176"/>
                <a:gd name="T37" fmla="*/ 40 h 456"/>
                <a:gd name="T38" fmla="*/ 45 w 176"/>
                <a:gd name="T39" fmla="*/ 197 h 456"/>
                <a:gd name="T40" fmla="*/ 110 w 176"/>
                <a:gd name="T41" fmla="*/ 103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456">
                  <a:moveTo>
                    <a:pt x="152" y="455"/>
                  </a:moveTo>
                  <a:cubicBezTo>
                    <a:pt x="144" y="455"/>
                    <a:pt x="136" y="456"/>
                    <a:pt x="128" y="456"/>
                  </a:cubicBezTo>
                  <a:cubicBezTo>
                    <a:pt x="109" y="412"/>
                    <a:pt x="87" y="339"/>
                    <a:pt x="63" y="238"/>
                  </a:cubicBezTo>
                  <a:cubicBezTo>
                    <a:pt x="56" y="239"/>
                    <a:pt x="50" y="241"/>
                    <a:pt x="45" y="241"/>
                  </a:cubicBezTo>
                  <a:cubicBezTo>
                    <a:pt x="44" y="257"/>
                    <a:pt x="43" y="278"/>
                    <a:pt x="43" y="304"/>
                  </a:cubicBezTo>
                  <a:cubicBezTo>
                    <a:pt x="43" y="320"/>
                    <a:pt x="44" y="371"/>
                    <a:pt x="45" y="456"/>
                  </a:cubicBezTo>
                  <a:cubicBezTo>
                    <a:pt x="37" y="456"/>
                    <a:pt x="30" y="455"/>
                    <a:pt x="22" y="455"/>
                  </a:cubicBezTo>
                  <a:cubicBezTo>
                    <a:pt x="14" y="455"/>
                    <a:pt x="8" y="456"/>
                    <a:pt x="0" y="456"/>
                  </a:cubicBezTo>
                  <a:cubicBezTo>
                    <a:pt x="2" y="393"/>
                    <a:pt x="2" y="322"/>
                    <a:pt x="2" y="245"/>
                  </a:cubicBezTo>
                  <a:cubicBezTo>
                    <a:pt x="2" y="174"/>
                    <a:pt x="2" y="92"/>
                    <a:pt x="0" y="0"/>
                  </a:cubicBezTo>
                  <a:cubicBezTo>
                    <a:pt x="8" y="1"/>
                    <a:pt x="16" y="1"/>
                    <a:pt x="23" y="1"/>
                  </a:cubicBezTo>
                  <a:cubicBezTo>
                    <a:pt x="37" y="1"/>
                    <a:pt x="49" y="0"/>
                    <a:pt x="59" y="0"/>
                  </a:cubicBezTo>
                  <a:cubicBezTo>
                    <a:pt x="116" y="0"/>
                    <a:pt x="151" y="40"/>
                    <a:pt x="151" y="103"/>
                  </a:cubicBezTo>
                  <a:cubicBezTo>
                    <a:pt x="151" y="157"/>
                    <a:pt x="136" y="194"/>
                    <a:pt x="100" y="222"/>
                  </a:cubicBezTo>
                  <a:cubicBezTo>
                    <a:pt x="124" y="320"/>
                    <a:pt x="149" y="398"/>
                    <a:pt x="176" y="456"/>
                  </a:cubicBezTo>
                  <a:cubicBezTo>
                    <a:pt x="168" y="456"/>
                    <a:pt x="160" y="455"/>
                    <a:pt x="152" y="455"/>
                  </a:cubicBezTo>
                  <a:close/>
                  <a:moveTo>
                    <a:pt x="110" y="103"/>
                  </a:moveTo>
                  <a:cubicBezTo>
                    <a:pt x="110" y="59"/>
                    <a:pt x="93" y="40"/>
                    <a:pt x="52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197"/>
                    <a:pt x="45" y="197"/>
                    <a:pt x="45" y="197"/>
                  </a:cubicBezTo>
                  <a:cubicBezTo>
                    <a:pt x="87" y="193"/>
                    <a:pt x="110" y="161"/>
                    <a:pt x="110" y="103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8272463" y="6302375"/>
              <a:ext cx="92075" cy="266700"/>
            </a:xfrm>
            <a:custGeom>
              <a:avLst/>
              <a:gdLst>
                <a:gd name="T0" fmla="*/ 60 w 190"/>
                <a:gd name="T1" fmla="*/ 136 h 554"/>
                <a:gd name="T2" fmla="*/ 105 w 190"/>
                <a:gd name="T3" fmla="*/ 240 h 554"/>
                <a:gd name="T4" fmla="*/ 190 w 190"/>
                <a:gd name="T5" fmla="*/ 418 h 554"/>
                <a:gd name="T6" fmla="*/ 23 w 190"/>
                <a:gd name="T7" fmla="*/ 554 h 554"/>
                <a:gd name="T8" fmla="*/ 0 w 190"/>
                <a:gd name="T9" fmla="*/ 512 h 554"/>
                <a:gd name="T10" fmla="*/ 145 w 190"/>
                <a:gd name="T11" fmla="*/ 422 h 554"/>
                <a:gd name="T12" fmla="*/ 80 w 190"/>
                <a:gd name="T13" fmla="*/ 279 h 554"/>
                <a:gd name="T14" fmla="*/ 15 w 190"/>
                <a:gd name="T15" fmla="*/ 138 h 554"/>
                <a:gd name="T16" fmla="*/ 145 w 190"/>
                <a:gd name="T17" fmla="*/ 0 h 554"/>
                <a:gd name="T18" fmla="*/ 162 w 190"/>
                <a:gd name="T19" fmla="*/ 38 h 554"/>
                <a:gd name="T20" fmla="*/ 60 w 190"/>
                <a:gd name="T21" fmla="*/ 136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554">
                  <a:moveTo>
                    <a:pt x="60" y="136"/>
                  </a:moveTo>
                  <a:cubicBezTo>
                    <a:pt x="60" y="170"/>
                    <a:pt x="78" y="200"/>
                    <a:pt x="105" y="240"/>
                  </a:cubicBezTo>
                  <a:cubicBezTo>
                    <a:pt x="153" y="308"/>
                    <a:pt x="190" y="359"/>
                    <a:pt x="190" y="418"/>
                  </a:cubicBezTo>
                  <a:cubicBezTo>
                    <a:pt x="190" y="490"/>
                    <a:pt x="108" y="535"/>
                    <a:pt x="23" y="554"/>
                  </a:cubicBezTo>
                  <a:cubicBezTo>
                    <a:pt x="18" y="541"/>
                    <a:pt x="8" y="525"/>
                    <a:pt x="0" y="512"/>
                  </a:cubicBezTo>
                  <a:cubicBezTo>
                    <a:pt x="66" y="502"/>
                    <a:pt x="145" y="473"/>
                    <a:pt x="145" y="422"/>
                  </a:cubicBezTo>
                  <a:cubicBezTo>
                    <a:pt x="145" y="376"/>
                    <a:pt x="118" y="333"/>
                    <a:pt x="80" y="279"/>
                  </a:cubicBezTo>
                  <a:cubicBezTo>
                    <a:pt x="43" y="227"/>
                    <a:pt x="15" y="188"/>
                    <a:pt x="15" y="138"/>
                  </a:cubicBezTo>
                  <a:cubicBezTo>
                    <a:pt x="15" y="67"/>
                    <a:pt x="62" y="15"/>
                    <a:pt x="145" y="0"/>
                  </a:cubicBezTo>
                  <a:cubicBezTo>
                    <a:pt x="150" y="14"/>
                    <a:pt x="156" y="27"/>
                    <a:pt x="162" y="38"/>
                  </a:cubicBezTo>
                  <a:cubicBezTo>
                    <a:pt x="98" y="45"/>
                    <a:pt x="60" y="83"/>
                    <a:pt x="60" y="13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8343901" y="6350000"/>
              <a:ext cx="93663" cy="219075"/>
            </a:xfrm>
            <a:custGeom>
              <a:avLst/>
              <a:gdLst>
                <a:gd name="T0" fmla="*/ 118 w 193"/>
                <a:gd name="T1" fmla="*/ 212 h 456"/>
                <a:gd name="T2" fmla="*/ 118 w 193"/>
                <a:gd name="T3" fmla="*/ 387 h 456"/>
                <a:gd name="T4" fmla="*/ 118 w 193"/>
                <a:gd name="T5" fmla="*/ 456 h 456"/>
                <a:gd name="T6" fmla="*/ 95 w 193"/>
                <a:gd name="T7" fmla="*/ 456 h 456"/>
                <a:gd name="T8" fmla="*/ 73 w 193"/>
                <a:gd name="T9" fmla="*/ 456 h 456"/>
                <a:gd name="T10" fmla="*/ 74 w 193"/>
                <a:gd name="T11" fmla="*/ 333 h 456"/>
                <a:gd name="T12" fmla="*/ 73 w 193"/>
                <a:gd name="T13" fmla="*/ 212 h 456"/>
                <a:gd name="T14" fmla="*/ 0 w 193"/>
                <a:gd name="T15" fmla="*/ 0 h 456"/>
                <a:gd name="T16" fmla="*/ 25 w 193"/>
                <a:gd name="T17" fmla="*/ 1 h 456"/>
                <a:gd name="T18" fmla="*/ 48 w 193"/>
                <a:gd name="T19" fmla="*/ 0 h 456"/>
                <a:gd name="T20" fmla="*/ 96 w 193"/>
                <a:gd name="T21" fmla="*/ 158 h 456"/>
                <a:gd name="T22" fmla="*/ 144 w 193"/>
                <a:gd name="T23" fmla="*/ 0 h 456"/>
                <a:gd name="T24" fmla="*/ 169 w 193"/>
                <a:gd name="T25" fmla="*/ 1 h 456"/>
                <a:gd name="T26" fmla="*/ 193 w 193"/>
                <a:gd name="T27" fmla="*/ 0 h 456"/>
                <a:gd name="T28" fmla="*/ 118 w 193"/>
                <a:gd name="T29" fmla="*/ 212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3" h="456">
                  <a:moveTo>
                    <a:pt x="118" y="212"/>
                  </a:moveTo>
                  <a:cubicBezTo>
                    <a:pt x="118" y="286"/>
                    <a:pt x="118" y="345"/>
                    <a:pt x="118" y="387"/>
                  </a:cubicBezTo>
                  <a:cubicBezTo>
                    <a:pt x="118" y="418"/>
                    <a:pt x="118" y="442"/>
                    <a:pt x="118" y="456"/>
                  </a:cubicBezTo>
                  <a:cubicBezTo>
                    <a:pt x="110" y="456"/>
                    <a:pt x="102" y="456"/>
                    <a:pt x="95" y="456"/>
                  </a:cubicBezTo>
                  <a:cubicBezTo>
                    <a:pt x="87" y="456"/>
                    <a:pt x="80" y="456"/>
                    <a:pt x="73" y="456"/>
                  </a:cubicBezTo>
                  <a:cubicBezTo>
                    <a:pt x="74" y="415"/>
                    <a:pt x="74" y="374"/>
                    <a:pt x="74" y="333"/>
                  </a:cubicBezTo>
                  <a:cubicBezTo>
                    <a:pt x="74" y="284"/>
                    <a:pt x="74" y="244"/>
                    <a:pt x="73" y="212"/>
                  </a:cubicBezTo>
                  <a:cubicBezTo>
                    <a:pt x="65" y="188"/>
                    <a:pt x="41" y="117"/>
                    <a:pt x="0" y="0"/>
                  </a:cubicBezTo>
                  <a:cubicBezTo>
                    <a:pt x="8" y="0"/>
                    <a:pt x="17" y="1"/>
                    <a:pt x="25" y="1"/>
                  </a:cubicBezTo>
                  <a:cubicBezTo>
                    <a:pt x="33" y="1"/>
                    <a:pt x="41" y="0"/>
                    <a:pt x="48" y="0"/>
                  </a:cubicBezTo>
                  <a:cubicBezTo>
                    <a:pt x="61" y="54"/>
                    <a:pt x="76" y="106"/>
                    <a:pt x="96" y="158"/>
                  </a:cubicBezTo>
                  <a:cubicBezTo>
                    <a:pt x="114" y="109"/>
                    <a:pt x="128" y="56"/>
                    <a:pt x="144" y="0"/>
                  </a:cubicBezTo>
                  <a:cubicBezTo>
                    <a:pt x="153" y="0"/>
                    <a:pt x="160" y="1"/>
                    <a:pt x="169" y="1"/>
                  </a:cubicBezTo>
                  <a:cubicBezTo>
                    <a:pt x="177" y="1"/>
                    <a:pt x="185" y="0"/>
                    <a:pt x="193" y="0"/>
                  </a:cubicBezTo>
                  <a:cubicBezTo>
                    <a:pt x="177" y="40"/>
                    <a:pt x="153" y="111"/>
                    <a:pt x="118" y="212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8432801" y="6348413"/>
              <a:ext cx="103188" cy="225425"/>
            </a:xfrm>
            <a:custGeom>
              <a:avLst/>
              <a:gdLst>
                <a:gd name="T0" fmla="*/ 45 w 212"/>
                <a:gd name="T1" fmla="*/ 111 h 467"/>
                <a:gd name="T2" fmla="*/ 102 w 212"/>
                <a:gd name="T3" fmla="*/ 217 h 467"/>
                <a:gd name="T4" fmla="*/ 158 w 212"/>
                <a:gd name="T5" fmla="*/ 341 h 467"/>
                <a:gd name="T6" fmla="*/ 40 w 212"/>
                <a:gd name="T7" fmla="*/ 467 h 467"/>
                <a:gd name="T8" fmla="*/ 17 w 212"/>
                <a:gd name="T9" fmla="*/ 428 h 467"/>
                <a:gd name="T10" fmla="*/ 114 w 212"/>
                <a:gd name="T11" fmla="*/ 345 h 467"/>
                <a:gd name="T12" fmla="*/ 57 w 212"/>
                <a:gd name="T13" fmla="*/ 227 h 467"/>
                <a:gd name="T14" fmla="*/ 0 w 212"/>
                <a:gd name="T15" fmla="*/ 112 h 467"/>
                <a:gd name="T16" fmla="*/ 148 w 212"/>
                <a:gd name="T17" fmla="*/ 1 h 467"/>
                <a:gd name="T18" fmla="*/ 171 w 212"/>
                <a:gd name="T19" fmla="*/ 40 h 467"/>
                <a:gd name="T20" fmla="*/ 45 w 212"/>
                <a:gd name="T21" fmla="*/ 1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2" h="467">
                  <a:moveTo>
                    <a:pt x="45" y="111"/>
                  </a:moveTo>
                  <a:cubicBezTo>
                    <a:pt x="46" y="143"/>
                    <a:pt x="70" y="173"/>
                    <a:pt x="102" y="217"/>
                  </a:cubicBezTo>
                  <a:cubicBezTo>
                    <a:pt x="136" y="264"/>
                    <a:pt x="158" y="301"/>
                    <a:pt x="158" y="341"/>
                  </a:cubicBezTo>
                  <a:cubicBezTo>
                    <a:pt x="158" y="403"/>
                    <a:pt x="116" y="451"/>
                    <a:pt x="40" y="467"/>
                  </a:cubicBezTo>
                  <a:cubicBezTo>
                    <a:pt x="32" y="452"/>
                    <a:pt x="25" y="439"/>
                    <a:pt x="17" y="428"/>
                  </a:cubicBezTo>
                  <a:cubicBezTo>
                    <a:pt x="79" y="420"/>
                    <a:pt x="114" y="386"/>
                    <a:pt x="114" y="345"/>
                  </a:cubicBezTo>
                  <a:cubicBezTo>
                    <a:pt x="114" y="305"/>
                    <a:pt x="91" y="272"/>
                    <a:pt x="57" y="227"/>
                  </a:cubicBezTo>
                  <a:cubicBezTo>
                    <a:pt x="25" y="184"/>
                    <a:pt x="0" y="150"/>
                    <a:pt x="0" y="112"/>
                  </a:cubicBezTo>
                  <a:cubicBezTo>
                    <a:pt x="0" y="49"/>
                    <a:pt x="57" y="0"/>
                    <a:pt x="148" y="1"/>
                  </a:cubicBezTo>
                  <a:cubicBezTo>
                    <a:pt x="212" y="2"/>
                    <a:pt x="121" y="43"/>
                    <a:pt x="171" y="40"/>
                  </a:cubicBezTo>
                  <a:cubicBezTo>
                    <a:pt x="91" y="45"/>
                    <a:pt x="43" y="65"/>
                    <a:pt x="45" y="111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8505826" y="6350000"/>
              <a:ext cx="71438" cy="219075"/>
            </a:xfrm>
            <a:custGeom>
              <a:avLst/>
              <a:gdLst>
                <a:gd name="T0" fmla="*/ 146 w 147"/>
                <a:gd name="T1" fmla="*/ 26 h 456"/>
                <a:gd name="T2" fmla="*/ 147 w 147"/>
                <a:gd name="T3" fmla="*/ 41 h 456"/>
                <a:gd name="T4" fmla="*/ 115 w 147"/>
                <a:gd name="T5" fmla="*/ 40 h 456"/>
                <a:gd name="T6" fmla="*/ 97 w 147"/>
                <a:gd name="T7" fmla="*/ 41 h 456"/>
                <a:gd name="T8" fmla="*/ 95 w 147"/>
                <a:gd name="T9" fmla="*/ 189 h 456"/>
                <a:gd name="T10" fmla="*/ 97 w 147"/>
                <a:gd name="T11" fmla="*/ 456 h 456"/>
                <a:gd name="T12" fmla="*/ 74 w 147"/>
                <a:gd name="T13" fmla="*/ 455 h 456"/>
                <a:gd name="T14" fmla="*/ 51 w 147"/>
                <a:gd name="T15" fmla="*/ 456 h 456"/>
                <a:gd name="T16" fmla="*/ 53 w 147"/>
                <a:gd name="T17" fmla="*/ 258 h 456"/>
                <a:gd name="T18" fmla="*/ 51 w 147"/>
                <a:gd name="T19" fmla="*/ 41 h 456"/>
                <a:gd name="T20" fmla="*/ 36 w 147"/>
                <a:gd name="T21" fmla="*/ 40 h 456"/>
                <a:gd name="T22" fmla="*/ 0 w 147"/>
                <a:gd name="T23" fmla="*/ 41 h 456"/>
                <a:gd name="T24" fmla="*/ 0 w 147"/>
                <a:gd name="T25" fmla="*/ 21 h 456"/>
                <a:gd name="T26" fmla="*/ 0 w 147"/>
                <a:gd name="T27" fmla="*/ 0 h 456"/>
                <a:gd name="T28" fmla="*/ 75 w 147"/>
                <a:gd name="T29" fmla="*/ 2 h 456"/>
                <a:gd name="T30" fmla="*/ 147 w 147"/>
                <a:gd name="T31" fmla="*/ 0 h 456"/>
                <a:gd name="T32" fmla="*/ 146 w 147"/>
                <a:gd name="T33" fmla="*/ 2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456">
                  <a:moveTo>
                    <a:pt x="146" y="26"/>
                  </a:moveTo>
                  <a:cubicBezTo>
                    <a:pt x="146" y="29"/>
                    <a:pt x="147" y="34"/>
                    <a:pt x="147" y="41"/>
                  </a:cubicBezTo>
                  <a:cubicBezTo>
                    <a:pt x="135" y="40"/>
                    <a:pt x="124" y="40"/>
                    <a:pt x="115" y="40"/>
                  </a:cubicBezTo>
                  <a:cubicBezTo>
                    <a:pt x="108" y="40"/>
                    <a:pt x="102" y="40"/>
                    <a:pt x="97" y="41"/>
                  </a:cubicBezTo>
                  <a:cubicBezTo>
                    <a:pt x="95" y="77"/>
                    <a:pt x="95" y="127"/>
                    <a:pt x="95" y="189"/>
                  </a:cubicBezTo>
                  <a:cubicBezTo>
                    <a:pt x="95" y="234"/>
                    <a:pt x="95" y="323"/>
                    <a:pt x="97" y="456"/>
                  </a:cubicBezTo>
                  <a:cubicBezTo>
                    <a:pt x="89" y="456"/>
                    <a:pt x="82" y="455"/>
                    <a:pt x="74" y="455"/>
                  </a:cubicBezTo>
                  <a:cubicBezTo>
                    <a:pt x="67" y="455"/>
                    <a:pt x="59" y="456"/>
                    <a:pt x="51" y="456"/>
                  </a:cubicBezTo>
                  <a:cubicBezTo>
                    <a:pt x="52" y="370"/>
                    <a:pt x="53" y="304"/>
                    <a:pt x="53" y="258"/>
                  </a:cubicBezTo>
                  <a:cubicBezTo>
                    <a:pt x="53" y="209"/>
                    <a:pt x="52" y="137"/>
                    <a:pt x="51" y="41"/>
                  </a:cubicBezTo>
                  <a:cubicBezTo>
                    <a:pt x="48" y="40"/>
                    <a:pt x="43" y="40"/>
                    <a:pt x="36" y="40"/>
                  </a:cubicBezTo>
                  <a:cubicBezTo>
                    <a:pt x="27" y="40"/>
                    <a:pt x="15" y="40"/>
                    <a:pt x="0" y="41"/>
                  </a:cubicBezTo>
                  <a:cubicBezTo>
                    <a:pt x="0" y="34"/>
                    <a:pt x="0" y="28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ubicBezTo>
                    <a:pt x="19" y="1"/>
                    <a:pt x="45" y="2"/>
                    <a:pt x="75" y="2"/>
                  </a:cubicBezTo>
                  <a:cubicBezTo>
                    <a:pt x="104" y="2"/>
                    <a:pt x="128" y="1"/>
                    <a:pt x="147" y="0"/>
                  </a:cubicBezTo>
                  <a:cubicBezTo>
                    <a:pt x="147" y="13"/>
                    <a:pt x="146" y="22"/>
                    <a:pt x="146" y="2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8588376" y="6350000"/>
              <a:ext cx="57150" cy="219075"/>
            </a:xfrm>
            <a:custGeom>
              <a:avLst/>
              <a:gdLst>
                <a:gd name="T0" fmla="*/ 55 w 117"/>
                <a:gd name="T1" fmla="*/ 455 h 456"/>
                <a:gd name="T2" fmla="*/ 0 w 117"/>
                <a:gd name="T3" fmla="*/ 456 h 456"/>
                <a:gd name="T4" fmla="*/ 2 w 117"/>
                <a:gd name="T5" fmla="*/ 215 h 456"/>
                <a:gd name="T6" fmla="*/ 0 w 117"/>
                <a:gd name="T7" fmla="*/ 0 h 456"/>
                <a:gd name="T8" fmla="*/ 85 w 117"/>
                <a:gd name="T9" fmla="*/ 1 h 456"/>
                <a:gd name="T10" fmla="*/ 114 w 117"/>
                <a:gd name="T11" fmla="*/ 0 h 456"/>
                <a:gd name="T12" fmla="*/ 114 w 117"/>
                <a:gd name="T13" fmla="*/ 20 h 456"/>
                <a:gd name="T14" fmla="*/ 114 w 117"/>
                <a:gd name="T15" fmla="*/ 41 h 456"/>
                <a:gd name="T16" fmla="*/ 76 w 117"/>
                <a:gd name="T17" fmla="*/ 40 h 456"/>
                <a:gd name="T18" fmla="*/ 45 w 117"/>
                <a:gd name="T19" fmla="*/ 41 h 456"/>
                <a:gd name="T20" fmla="*/ 45 w 117"/>
                <a:gd name="T21" fmla="*/ 116 h 456"/>
                <a:gd name="T22" fmla="*/ 45 w 117"/>
                <a:gd name="T23" fmla="*/ 154 h 456"/>
                <a:gd name="T24" fmla="*/ 92 w 117"/>
                <a:gd name="T25" fmla="*/ 155 h 456"/>
                <a:gd name="T26" fmla="*/ 111 w 117"/>
                <a:gd name="T27" fmla="*/ 154 h 456"/>
                <a:gd name="T28" fmla="*/ 110 w 117"/>
                <a:gd name="T29" fmla="*/ 171 h 456"/>
                <a:gd name="T30" fmla="*/ 111 w 117"/>
                <a:gd name="T31" fmla="*/ 193 h 456"/>
                <a:gd name="T32" fmla="*/ 76 w 117"/>
                <a:gd name="T33" fmla="*/ 193 h 456"/>
                <a:gd name="T34" fmla="*/ 45 w 117"/>
                <a:gd name="T35" fmla="*/ 193 h 456"/>
                <a:gd name="T36" fmla="*/ 45 w 117"/>
                <a:gd name="T37" fmla="*/ 303 h 456"/>
                <a:gd name="T38" fmla="*/ 45 w 117"/>
                <a:gd name="T39" fmla="*/ 417 h 456"/>
                <a:gd name="T40" fmla="*/ 84 w 117"/>
                <a:gd name="T41" fmla="*/ 418 h 456"/>
                <a:gd name="T42" fmla="*/ 117 w 117"/>
                <a:gd name="T43" fmla="*/ 417 h 456"/>
                <a:gd name="T44" fmla="*/ 116 w 117"/>
                <a:gd name="T45" fmla="*/ 437 h 456"/>
                <a:gd name="T46" fmla="*/ 117 w 117"/>
                <a:gd name="T47" fmla="*/ 456 h 456"/>
                <a:gd name="T48" fmla="*/ 55 w 117"/>
                <a:gd name="T49" fmla="*/ 45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456">
                  <a:moveTo>
                    <a:pt x="55" y="455"/>
                  </a:moveTo>
                  <a:cubicBezTo>
                    <a:pt x="35" y="455"/>
                    <a:pt x="17" y="456"/>
                    <a:pt x="0" y="456"/>
                  </a:cubicBezTo>
                  <a:cubicBezTo>
                    <a:pt x="1" y="348"/>
                    <a:pt x="2" y="267"/>
                    <a:pt x="2" y="215"/>
                  </a:cubicBezTo>
                  <a:cubicBezTo>
                    <a:pt x="2" y="143"/>
                    <a:pt x="1" y="71"/>
                    <a:pt x="0" y="0"/>
                  </a:cubicBezTo>
                  <a:cubicBezTo>
                    <a:pt x="27" y="0"/>
                    <a:pt x="55" y="1"/>
                    <a:pt x="85" y="1"/>
                  </a:cubicBezTo>
                  <a:cubicBezTo>
                    <a:pt x="93" y="1"/>
                    <a:pt x="103" y="0"/>
                    <a:pt x="114" y="0"/>
                  </a:cubicBezTo>
                  <a:cubicBezTo>
                    <a:pt x="114" y="7"/>
                    <a:pt x="114" y="14"/>
                    <a:pt x="114" y="20"/>
                  </a:cubicBezTo>
                  <a:cubicBezTo>
                    <a:pt x="114" y="27"/>
                    <a:pt x="114" y="34"/>
                    <a:pt x="114" y="41"/>
                  </a:cubicBezTo>
                  <a:cubicBezTo>
                    <a:pt x="101" y="40"/>
                    <a:pt x="88" y="40"/>
                    <a:pt x="76" y="40"/>
                  </a:cubicBezTo>
                  <a:cubicBezTo>
                    <a:pt x="65" y="40"/>
                    <a:pt x="54" y="40"/>
                    <a:pt x="45" y="41"/>
                  </a:cubicBezTo>
                  <a:cubicBezTo>
                    <a:pt x="45" y="60"/>
                    <a:pt x="45" y="86"/>
                    <a:pt x="45" y="116"/>
                  </a:cubicBezTo>
                  <a:cubicBezTo>
                    <a:pt x="45" y="126"/>
                    <a:pt x="45" y="139"/>
                    <a:pt x="45" y="154"/>
                  </a:cubicBezTo>
                  <a:cubicBezTo>
                    <a:pt x="60" y="154"/>
                    <a:pt x="76" y="155"/>
                    <a:pt x="92" y="155"/>
                  </a:cubicBezTo>
                  <a:cubicBezTo>
                    <a:pt x="97" y="155"/>
                    <a:pt x="103" y="154"/>
                    <a:pt x="111" y="154"/>
                  </a:cubicBezTo>
                  <a:cubicBezTo>
                    <a:pt x="111" y="158"/>
                    <a:pt x="110" y="165"/>
                    <a:pt x="110" y="171"/>
                  </a:cubicBezTo>
                  <a:cubicBezTo>
                    <a:pt x="110" y="178"/>
                    <a:pt x="111" y="185"/>
                    <a:pt x="111" y="193"/>
                  </a:cubicBezTo>
                  <a:cubicBezTo>
                    <a:pt x="99" y="193"/>
                    <a:pt x="88" y="193"/>
                    <a:pt x="76" y="193"/>
                  </a:cubicBezTo>
                  <a:cubicBezTo>
                    <a:pt x="66" y="193"/>
                    <a:pt x="55" y="193"/>
                    <a:pt x="45" y="193"/>
                  </a:cubicBezTo>
                  <a:cubicBezTo>
                    <a:pt x="45" y="234"/>
                    <a:pt x="45" y="271"/>
                    <a:pt x="45" y="303"/>
                  </a:cubicBezTo>
                  <a:cubicBezTo>
                    <a:pt x="45" y="334"/>
                    <a:pt x="45" y="372"/>
                    <a:pt x="45" y="417"/>
                  </a:cubicBezTo>
                  <a:cubicBezTo>
                    <a:pt x="60" y="417"/>
                    <a:pt x="73" y="418"/>
                    <a:pt x="84" y="418"/>
                  </a:cubicBezTo>
                  <a:cubicBezTo>
                    <a:pt x="96" y="418"/>
                    <a:pt x="107" y="417"/>
                    <a:pt x="117" y="417"/>
                  </a:cubicBezTo>
                  <a:cubicBezTo>
                    <a:pt x="117" y="423"/>
                    <a:pt x="116" y="430"/>
                    <a:pt x="116" y="437"/>
                  </a:cubicBezTo>
                  <a:cubicBezTo>
                    <a:pt x="116" y="443"/>
                    <a:pt x="117" y="450"/>
                    <a:pt x="117" y="456"/>
                  </a:cubicBezTo>
                  <a:cubicBezTo>
                    <a:pt x="95" y="456"/>
                    <a:pt x="75" y="455"/>
                    <a:pt x="55" y="455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8656638" y="6350000"/>
              <a:ext cx="127000" cy="219075"/>
            </a:xfrm>
            <a:custGeom>
              <a:avLst/>
              <a:gdLst>
                <a:gd name="T0" fmla="*/ 239 w 262"/>
                <a:gd name="T1" fmla="*/ 456 h 456"/>
                <a:gd name="T2" fmla="*/ 215 w 262"/>
                <a:gd name="T3" fmla="*/ 456 h 456"/>
                <a:gd name="T4" fmla="*/ 190 w 262"/>
                <a:gd name="T5" fmla="*/ 136 h 456"/>
                <a:gd name="T6" fmla="*/ 187 w 262"/>
                <a:gd name="T7" fmla="*/ 136 h 456"/>
                <a:gd name="T8" fmla="*/ 147 w 262"/>
                <a:gd name="T9" fmla="*/ 358 h 456"/>
                <a:gd name="T10" fmla="*/ 129 w 262"/>
                <a:gd name="T11" fmla="*/ 358 h 456"/>
                <a:gd name="T12" fmla="*/ 112 w 262"/>
                <a:gd name="T13" fmla="*/ 358 h 456"/>
                <a:gd name="T14" fmla="*/ 73 w 262"/>
                <a:gd name="T15" fmla="*/ 136 h 456"/>
                <a:gd name="T16" fmla="*/ 71 w 262"/>
                <a:gd name="T17" fmla="*/ 136 h 456"/>
                <a:gd name="T18" fmla="*/ 47 w 262"/>
                <a:gd name="T19" fmla="*/ 456 h 456"/>
                <a:gd name="T20" fmla="*/ 24 w 262"/>
                <a:gd name="T21" fmla="*/ 455 h 456"/>
                <a:gd name="T22" fmla="*/ 0 w 262"/>
                <a:gd name="T23" fmla="*/ 456 h 456"/>
                <a:gd name="T24" fmla="*/ 47 w 262"/>
                <a:gd name="T25" fmla="*/ 0 h 456"/>
                <a:gd name="T26" fmla="*/ 66 w 262"/>
                <a:gd name="T27" fmla="*/ 1 h 456"/>
                <a:gd name="T28" fmla="*/ 87 w 262"/>
                <a:gd name="T29" fmla="*/ 0 h 456"/>
                <a:gd name="T30" fmla="*/ 129 w 262"/>
                <a:gd name="T31" fmla="*/ 289 h 456"/>
                <a:gd name="T32" fmla="*/ 132 w 262"/>
                <a:gd name="T33" fmla="*/ 289 h 456"/>
                <a:gd name="T34" fmla="*/ 176 w 262"/>
                <a:gd name="T35" fmla="*/ 0 h 456"/>
                <a:gd name="T36" fmla="*/ 196 w 262"/>
                <a:gd name="T37" fmla="*/ 1 h 456"/>
                <a:gd name="T38" fmla="*/ 215 w 262"/>
                <a:gd name="T39" fmla="*/ 0 h 456"/>
                <a:gd name="T40" fmla="*/ 262 w 262"/>
                <a:gd name="T41" fmla="*/ 456 h 456"/>
                <a:gd name="T42" fmla="*/ 239 w 262"/>
                <a:gd name="T43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2" h="456">
                  <a:moveTo>
                    <a:pt x="239" y="456"/>
                  </a:moveTo>
                  <a:cubicBezTo>
                    <a:pt x="231" y="456"/>
                    <a:pt x="224" y="456"/>
                    <a:pt x="215" y="456"/>
                  </a:cubicBezTo>
                  <a:cubicBezTo>
                    <a:pt x="208" y="355"/>
                    <a:pt x="199" y="248"/>
                    <a:pt x="190" y="136"/>
                  </a:cubicBezTo>
                  <a:cubicBezTo>
                    <a:pt x="187" y="136"/>
                    <a:pt x="187" y="136"/>
                    <a:pt x="187" y="136"/>
                  </a:cubicBezTo>
                  <a:cubicBezTo>
                    <a:pt x="180" y="175"/>
                    <a:pt x="167" y="250"/>
                    <a:pt x="147" y="358"/>
                  </a:cubicBezTo>
                  <a:cubicBezTo>
                    <a:pt x="142" y="358"/>
                    <a:pt x="136" y="358"/>
                    <a:pt x="129" y="358"/>
                  </a:cubicBezTo>
                  <a:cubicBezTo>
                    <a:pt x="124" y="358"/>
                    <a:pt x="118" y="358"/>
                    <a:pt x="112" y="358"/>
                  </a:cubicBezTo>
                  <a:cubicBezTo>
                    <a:pt x="103" y="308"/>
                    <a:pt x="90" y="234"/>
                    <a:pt x="73" y="136"/>
                  </a:cubicBezTo>
                  <a:cubicBezTo>
                    <a:pt x="71" y="136"/>
                    <a:pt x="71" y="136"/>
                    <a:pt x="71" y="136"/>
                  </a:cubicBezTo>
                  <a:cubicBezTo>
                    <a:pt x="60" y="256"/>
                    <a:pt x="53" y="363"/>
                    <a:pt x="47" y="456"/>
                  </a:cubicBezTo>
                  <a:cubicBezTo>
                    <a:pt x="40" y="456"/>
                    <a:pt x="31" y="455"/>
                    <a:pt x="24" y="455"/>
                  </a:cubicBezTo>
                  <a:cubicBezTo>
                    <a:pt x="15" y="455"/>
                    <a:pt x="8" y="456"/>
                    <a:pt x="0" y="456"/>
                  </a:cubicBezTo>
                  <a:cubicBezTo>
                    <a:pt x="19" y="316"/>
                    <a:pt x="34" y="164"/>
                    <a:pt x="47" y="0"/>
                  </a:cubicBezTo>
                  <a:cubicBezTo>
                    <a:pt x="53" y="1"/>
                    <a:pt x="60" y="1"/>
                    <a:pt x="66" y="1"/>
                  </a:cubicBezTo>
                  <a:cubicBezTo>
                    <a:pt x="73" y="1"/>
                    <a:pt x="80" y="1"/>
                    <a:pt x="87" y="0"/>
                  </a:cubicBezTo>
                  <a:cubicBezTo>
                    <a:pt x="91" y="44"/>
                    <a:pt x="105" y="140"/>
                    <a:pt x="129" y="289"/>
                  </a:cubicBezTo>
                  <a:cubicBezTo>
                    <a:pt x="132" y="289"/>
                    <a:pt x="132" y="289"/>
                    <a:pt x="132" y="289"/>
                  </a:cubicBezTo>
                  <a:cubicBezTo>
                    <a:pt x="157" y="130"/>
                    <a:pt x="173" y="34"/>
                    <a:pt x="176" y="0"/>
                  </a:cubicBezTo>
                  <a:cubicBezTo>
                    <a:pt x="183" y="0"/>
                    <a:pt x="189" y="1"/>
                    <a:pt x="196" y="1"/>
                  </a:cubicBezTo>
                  <a:cubicBezTo>
                    <a:pt x="202" y="1"/>
                    <a:pt x="209" y="0"/>
                    <a:pt x="215" y="0"/>
                  </a:cubicBezTo>
                  <a:cubicBezTo>
                    <a:pt x="231" y="196"/>
                    <a:pt x="247" y="348"/>
                    <a:pt x="262" y="456"/>
                  </a:cubicBezTo>
                  <a:cubicBezTo>
                    <a:pt x="255" y="456"/>
                    <a:pt x="247" y="456"/>
                    <a:pt x="239" y="45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8775701" y="6345238"/>
              <a:ext cx="80963" cy="223838"/>
            </a:xfrm>
            <a:custGeom>
              <a:avLst/>
              <a:gdLst>
                <a:gd name="T0" fmla="*/ 54 w 167"/>
                <a:gd name="T1" fmla="*/ 119 h 465"/>
                <a:gd name="T2" fmla="*/ 111 w 167"/>
                <a:gd name="T3" fmla="*/ 225 h 465"/>
                <a:gd name="T4" fmla="*/ 167 w 167"/>
                <a:gd name="T5" fmla="*/ 349 h 465"/>
                <a:gd name="T6" fmla="*/ 16 w 167"/>
                <a:gd name="T7" fmla="*/ 465 h 465"/>
                <a:gd name="T8" fmla="*/ 0 w 167"/>
                <a:gd name="T9" fmla="*/ 421 h 465"/>
                <a:gd name="T10" fmla="*/ 123 w 167"/>
                <a:gd name="T11" fmla="*/ 353 h 465"/>
                <a:gd name="T12" fmla="*/ 66 w 167"/>
                <a:gd name="T13" fmla="*/ 235 h 465"/>
                <a:gd name="T14" fmla="*/ 9 w 167"/>
                <a:gd name="T15" fmla="*/ 120 h 465"/>
                <a:gd name="T16" fmla="*/ 127 w 167"/>
                <a:gd name="T17" fmla="*/ 0 h 465"/>
                <a:gd name="T18" fmla="*/ 145 w 167"/>
                <a:gd name="T19" fmla="*/ 37 h 465"/>
                <a:gd name="T20" fmla="*/ 54 w 167"/>
                <a:gd name="T21" fmla="*/ 119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465">
                  <a:moveTo>
                    <a:pt x="54" y="119"/>
                  </a:moveTo>
                  <a:cubicBezTo>
                    <a:pt x="54" y="151"/>
                    <a:pt x="79" y="181"/>
                    <a:pt x="111" y="225"/>
                  </a:cubicBezTo>
                  <a:cubicBezTo>
                    <a:pt x="145" y="272"/>
                    <a:pt x="167" y="309"/>
                    <a:pt x="167" y="349"/>
                  </a:cubicBezTo>
                  <a:cubicBezTo>
                    <a:pt x="167" y="411"/>
                    <a:pt x="92" y="449"/>
                    <a:pt x="16" y="465"/>
                  </a:cubicBezTo>
                  <a:cubicBezTo>
                    <a:pt x="9" y="451"/>
                    <a:pt x="14" y="418"/>
                    <a:pt x="0" y="421"/>
                  </a:cubicBezTo>
                  <a:cubicBezTo>
                    <a:pt x="61" y="409"/>
                    <a:pt x="123" y="394"/>
                    <a:pt x="123" y="353"/>
                  </a:cubicBezTo>
                  <a:cubicBezTo>
                    <a:pt x="123" y="313"/>
                    <a:pt x="99" y="280"/>
                    <a:pt x="66" y="235"/>
                  </a:cubicBezTo>
                  <a:cubicBezTo>
                    <a:pt x="33" y="192"/>
                    <a:pt x="9" y="158"/>
                    <a:pt x="9" y="120"/>
                  </a:cubicBezTo>
                  <a:cubicBezTo>
                    <a:pt x="9" y="57"/>
                    <a:pt x="50" y="15"/>
                    <a:pt x="127" y="0"/>
                  </a:cubicBezTo>
                  <a:cubicBezTo>
                    <a:pt x="132" y="13"/>
                    <a:pt x="138" y="25"/>
                    <a:pt x="145" y="37"/>
                  </a:cubicBezTo>
                  <a:cubicBezTo>
                    <a:pt x="86" y="43"/>
                    <a:pt x="54" y="73"/>
                    <a:pt x="54" y="119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8853488" y="6343650"/>
              <a:ext cx="31750" cy="31750"/>
            </a:xfrm>
            <a:custGeom>
              <a:avLst/>
              <a:gdLst>
                <a:gd name="T0" fmla="*/ 65 w 65"/>
                <a:gd name="T1" fmla="*/ 32 h 64"/>
                <a:gd name="T2" fmla="*/ 55 w 65"/>
                <a:gd name="T3" fmla="*/ 54 h 64"/>
                <a:gd name="T4" fmla="*/ 32 w 65"/>
                <a:gd name="T5" fmla="*/ 64 h 64"/>
                <a:gd name="T6" fmla="*/ 10 w 65"/>
                <a:gd name="T7" fmla="*/ 54 h 64"/>
                <a:gd name="T8" fmla="*/ 0 w 65"/>
                <a:gd name="T9" fmla="*/ 32 h 64"/>
                <a:gd name="T10" fmla="*/ 10 w 65"/>
                <a:gd name="T11" fmla="*/ 9 h 64"/>
                <a:gd name="T12" fmla="*/ 32 w 65"/>
                <a:gd name="T13" fmla="*/ 0 h 64"/>
                <a:gd name="T14" fmla="*/ 55 w 65"/>
                <a:gd name="T15" fmla="*/ 9 h 64"/>
                <a:gd name="T16" fmla="*/ 65 w 65"/>
                <a:gd name="T17" fmla="*/ 32 h 64"/>
                <a:gd name="T18" fmla="*/ 60 w 65"/>
                <a:gd name="T19" fmla="*/ 32 h 64"/>
                <a:gd name="T20" fmla="*/ 52 w 65"/>
                <a:gd name="T21" fmla="*/ 12 h 64"/>
                <a:gd name="T22" fmla="*/ 32 w 65"/>
                <a:gd name="T23" fmla="*/ 4 h 64"/>
                <a:gd name="T24" fmla="*/ 13 w 65"/>
                <a:gd name="T25" fmla="*/ 12 h 64"/>
                <a:gd name="T26" fmla="*/ 4 w 65"/>
                <a:gd name="T27" fmla="*/ 32 h 64"/>
                <a:gd name="T28" fmla="*/ 13 w 65"/>
                <a:gd name="T29" fmla="*/ 52 h 64"/>
                <a:gd name="T30" fmla="*/ 32 w 65"/>
                <a:gd name="T31" fmla="*/ 60 h 64"/>
                <a:gd name="T32" fmla="*/ 52 w 65"/>
                <a:gd name="T33" fmla="*/ 52 h 64"/>
                <a:gd name="T34" fmla="*/ 60 w 65"/>
                <a:gd name="T35" fmla="*/ 32 h 64"/>
                <a:gd name="T36" fmla="*/ 51 w 65"/>
                <a:gd name="T37" fmla="*/ 48 h 64"/>
                <a:gd name="T38" fmla="*/ 42 w 65"/>
                <a:gd name="T39" fmla="*/ 48 h 64"/>
                <a:gd name="T40" fmla="*/ 32 w 65"/>
                <a:gd name="T41" fmla="*/ 35 h 64"/>
                <a:gd name="T42" fmla="*/ 27 w 65"/>
                <a:gd name="T43" fmla="*/ 35 h 64"/>
                <a:gd name="T44" fmla="*/ 27 w 65"/>
                <a:gd name="T45" fmla="*/ 48 h 64"/>
                <a:gd name="T46" fmla="*/ 21 w 65"/>
                <a:gd name="T47" fmla="*/ 48 h 64"/>
                <a:gd name="T48" fmla="*/ 21 w 65"/>
                <a:gd name="T49" fmla="*/ 14 h 64"/>
                <a:gd name="T50" fmla="*/ 31 w 65"/>
                <a:gd name="T51" fmla="*/ 14 h 64"/>
                <a:gd name="T52" fmla="*/ 37 w 65"/>
                <a:gd name="T53" fmla="*/ 14 h 64"/>
                <a:gd name="T54" fmla="*/ 41 w 65"/>
                <a:gd name="T55" fmla="*/ 16 h 64"/>
                <a:gd name="T56" fmla="*/ 44 w 65"/>
                <a:gd name="T57" fmla="*/ 19 h 64"/>
                <a:gd name="T58" fmla="*/ 45 w 65"/>
                <a:gd name="T59" fmla="*/ 23 h 64"/>
                <a:gd name="T60" fmla="*/ 43 w 65"/>
                <a:gd name="T61" fmla="*/ 30 h 64"/>
                <a:gd name="T62" fmla="*/ 38 w 65"/>
                <a:gd name="T63" fmla="*/ 33 h 64"/>
                <a:gd name="T64" fmla="*/ 51 w 65"/>
                <a:gd name="T65" fmla="*/ 48 h 64"/>
                <a:gd name="T66" fmla="*/ 39 w 65"/>
                <a:gd name="T67" fmla="*/ 24 h 64"/>
                <a:gd name="T68" fmla="*/ 38 w 65"/>
                <a:gd name="T69" fmla="*/ 21 h 64"/>
                <a:gd name="T70" fmla="*/ 37 w 65"/>
                <a:gd name="T71" fmla="*/ 20 h 64"/>
                <a:gd name="T72" fmla="*/ 35 w 65"/>
                <a:gd name="T73" fmla="*/ 19 h 64"/>
                <a:gd name="T74" fmla="*/ 32 w 65"/>
                <a:gd name="T75" fmla="*/ 19 h 64"/>
                <a:gd name="T76" fmla="*/ 27 w 65"/>
                <a:gd name="T77" fmla="*/ 19 h 64"/>
                <a:gd name="T78" fmla="*/ 27 w 65"/>
                <a:gd name="T79" fmla="*/ 30 h 64"/>
                <a:gd name="T80" fmla="*/ 31 w 65"/>
                <a:gd name="T81" fmla="*/ 30 h 64"/>
                <a:gd name="T82" fmla="*/ 34 w 65"/>
                <a:gd name="T83" fmla="*/ 30 h 64"/>
                <a:gd name="T84" fmla="*/ 37 w 65"/>
                <a:gd name="T85" fmla="*/ 29 h 64"/>
                <a:gd name="T86" fmla="*/ 38 w 65"/>
                <a:gd name="T87" fmla="*/ 27 h 64"/>
                <a:gd name="T88" fmla="*/ 39 w 65"/>
                <a:gd name="T89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" h="64">
                  <a:moveTo>
                    <a:pt x="65" y="32"/>
                  </a:moveTo>
                  <a:cubicBezTo>
                    <a:pt x="65" y="41"/>
                    <a:pt x="61" y="48"/>
                    <a:pt x="55" y="54"/>
                  </a:cubicBezTo>
                  <a:cubicBezTo>
                    <a:pt x="49" y="61"/>
                    <a:pt x="41" y="64"/>
                    <a:pt x="32" y="64"/>
                  </a:cubicBezTo>
                  <a:cubicBezTo>
                    <a:pt x="23" y="64"/>
                    <a:pt x="16" y="61"/>
                    <a:pt x="10" y="54"/>
                  </a:cubicBezTo>
                  <a:cubicBezTo>
                    <a:pt x="3" y="48"/>
                    <a:pt x="0" y="41"/>
                    <a:pt x="0" y="32"/>
                  </a:cubicBezTo>
                  <a:cubicBezTo>
                    <a:pt x="0" y="23"/>
                    <a:pt x="3" y="15"/>
                    <a:pt x="10" y="9"/>
                  </a:cubicBezTo>
                  <a:cubicBezTo>
                    <a:pt x="16" y="3"/>
                    <a:pt x="23" y="0"/>
                    <a:pt x="32" y="0"/>
                  </a:cubicBezTo>
                  <a:cubicBezTo>
                    <a:pt x="41" y="0"/>
                    <a:pt x="49" y="3"/>
                    <a:pt x="55" y="9"/>
                  </a:cubicBezTo>
                  <a:cubicBezTo>
                    <a:pt x="61" y="15"/>
                    <a:pt x="65" y="23"/>
                    <a:pt x="65" y="32"/>
                  </a:cubicBezTo>
                  <a:close/>
                  <a:moveTo>
                    <a:pt x="60" y="32"/>
                  </a:moveTo>
                  <a:cubicBezTo>
                    <a:pt x="60" y="24"/>
                    <a:pt x="58" y="17"/>
                    <a:pt x="52" y="12"/>
                  </a:cubicBezTo>
                  <a:cubicBezTo>
                    <a:pt x="47" y="6"/>
                    <a:pt x="40" y="4"/>
                    <a:pt x="32" y="4"/>
                  </a:cubicBezTo>
                  <a:cubicBezTo>
                    <a:pt x="25" y="4"/>
                    <a:pt x="18" y="6"/>
                    <a:pt x="13" y="12"/>
                  </a:cubicBezTo>
                  <a:cubicBezTo>
                    <a:pt x="7" y="17"/>
                    <a:pt x="4" y="24"/>
                    <a:pt x="4" y="32"/>
                  </a:cubicBezTo>
                  <a:cubicBezTo>
                    <a:pt x="4" y="39"/>
                    <a:pt x="7" y="46"/>
                    <a:pt x="13" y="52"/>
                  </a:cubicBezTo>
                  <a:cubicBezTo>
                    <a:pt x="18" y="57"/>
                    <a:pt x="25" y="60"/>
                    <a:pt x="32" y="60"/>
                  </a:cubicBezTo>
                  <a:cubicBezTo>
                    <a:pt x="40" y="60"/>
                    <a:pt x="47" y="57"/>
                    <a:pt x="52" y="52"/>
                  </a:cubicBezTo>
                  <a:cubicBezTo>
                    <a:pt x="58" y="46"/>
                    <a:pt x="60" y="39"/>
                    <a:pt x="60" y="32"/>
                  </a:cubicBezTo>
                  <a:close/>
                  <a:moveTo>
                    <a:pt x="51" y="48"/>
                  </a:moveTo>
                  <a:cubicBezTo>
                    <a:pt x="42" y="48"/>
                    <a:pt x="42" y="48"/>
                    <a:pt x="42" y="48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4" y="14"/>
                    <a:pt x="36" y="14"/>
                    <a:pt x="37" y="14"/>
                  </a:cubicBezTo>
                  <a:cubicBezTo>
                    <a:pt x="38" y="14"/>
                    <a:pt x="40" y="15"/>
                    <a:pt x="41" y="16"/>
                  </a:cubicBezTo>
                  <a:cubicBezTo>
                    <a:pt x="43" y="17"/>
                    <a:pt x="44" y="18"/>
                    <a:pt x="44" y="19"/>
                  </a:cubicBezTo>
                  <a:cubicBezTo>
                    <a:pt x="45" y="20"/>
                    <a:pt x="45" y="21"/>
                    <a:pt x="45" y="23"/>
                  </a:cubicBezTo>
                  <a:cubicBezTo>
                    <a:pt x="45" y="26"/>
                    <a:pt x="45" y="28"/>
                    <a:pt x="43" y="30"/>
                  </a:cubicBezTo>
                  <a:cubicBezTo>
                    <a:pt x="42" y="31"/>
                    <a:pt x="40" y="32"/>
                    <a:pt x="38" y="33"/>
                  </a:cubicBezTo>
                  <a:lnTo>
                    <a:pt x="51" y="48"/>
                  </a:lnTo>
                  <a:close/>
                  <a:moveTo>
                    <a:pt x="39" y="24"/>
                  </a:moveTo>
                  <a:cubicBezTo>
                    <a:pt x="39" y="23"/>
                    <a:pt x="38" y="22"/>
                    <a:pt x="38" y="21"/>
                  </a:cubicBezTo>
                  <a:cubicBezTo>
                    <a:pt x="38" y="21"/>
                    <a:pt x="37" y="20"/>
                    <a:pt x="37" y="20"/>
                  </a:cubicBezTo>
                  <a:cubicBezTo>
                    <a:pt x="36" y="19"/>
                    <a:pt x="35" y="19"/>
                    <a:pt x="35" y="19"/>
                  </a:cubicBezTo>
                  <a:cubicBezTo>
                    <a:pt x="34" y="19"/>
                    <a:pt x="33" y="19"/>
                    <a:pt x="32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2" y="30"/>
                    <a:pt x="33" y="30"/>
                    <a:pt x="34" y="30"/>
                  </a:cubicBezTo>
                  <a:cubicBezTo>
                    <a:pt x="35" y="30"/>
                    <a:pt x="36" y="29"/>
                    <a:pt x="37" y="29"/>
                  </a:cubicBezTo>
                  <a:cubicBezTo>
                    <a:pt x="37" y="28"/>
                    <a:pt x="38" y="27"/>
                    <a:pt x="38" y="27"/>
                  </a:cubicBezTo>
                  <a:cubicBezTo>
                    <a:pt x="38" y="26"/>
                    <a:pt x="39" y="25"/>
                    <a:pt x="39" y="2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3113902"/>
            <a:ext cx="12192000" cy="296562"/>
            <a:chOff x="0" y="0"/>
            <a:chExt cx="9144000" cy="296562"/>
          </a:xfrm>
        </p:grpSpPr>
        <p:sp>
          <p:nvSpPr>
            <p:cNvPr id="23" name="Rectangle 22"/>
            <p:cNvSpPr/>
            <p:nvPr userDrawn="1"/>
          </p:nvSpPr>
          <p:spPr>
            <a:xfrm>
              <a:off x="0" y="0"/>
              <a:ext cx="9144000" cy="296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4856208" y="24712"/>
              <a:ext cx="4065373" cy="197708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85000"/>
                </a:lnSpc>
                <a:spcBef>
                  <a:spcPts val="7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i="1" kern="12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  <a:shade val="100000"/>
                          <a:satMod val="115000"/>
                        </a:schemeClr>
                      </a:gs>
                    </a:gsLst>
                    <a:lin ang="13500000" scaled="1"/>
                    <a:tileRect/>
                  </a:gradFill>
                  <a:effectLst/>
                  <a:latin typeface="+mn-lt"/>
                  <a:ea typeface="+mn-ea"/>
                  <a:cs typeface="+mn-cs"/>
                </a:rPr>
                <a:t>You’ll make breakthroughs</a:t>
              </a:r>
            </a:p>
            <a:p>
              <a:pPr algn="r">
                <a:lnSpc>
                  <a:spcPct val="85000"/>
                </a:lnSpc>
                <a:spcBef>
                  <a:spcPts val="700"/>
                </a:spcBef>
              </a:pPr>
              <a:endParaRPr lang="en-US" sz="1600" b="1" i="1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</a:endParaRPr>
            </a:p>
          </p:txBody>
        </p:sp>
      </p:grpSp>
      <p:cxnSp>
        <p:nvCxnSpPr>
          <p:cNvPr id="26" name="Straight Connector 25"/>
          <p:cNvCxnSpPr/>
          <p:nvPr userDrawn="1"/>
        </p:nvCxnSpPr>
        <p:spPr>
          <a:xfrm flipV="1">
            <a:off x="4316627" y="3632888"/>
            <a:ext cx="0" cy="12356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9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892" y="366976"/>
            <a:ext cx="11320187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892" y="1149178"/>
            <a:ext cx="11285839" cy="4967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450" y="6664632"/>
            <a:ext cx="1343609" cy="13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85000"/>
              </a:lnSpc>
              <a:spcAft>
                <a:spcPts val="600"/>
              </a:spcAft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0945A5B-6FD1-4E75-90E0-1022EA54FC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19353" y="86498"/>
            <a:ext cx="6441988" cy="148281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endParaRPr lang="en-US" sz="2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0" y="0"/>
            <a:ext cx="12192000" cy="296562"/>
            <a:chOff x="0" y="0"/>
            <a:chExt cx="9144000" cy="296562"/>
          </a:xfrm>
        </p:grpSpPr>
        <p:sp>
          <p:nvSpPr>
            <p:cNvPr id="4" name="Rectangle 3"/>
            <p:cNvSpPr/>
            <p:nvPr userDrawn="1"/>
          </p:nvSpPr>
          <p:spPr>
            <a:xfrm>
              <a:off x="0" y="0"/>
              <a:ext cx="9144000" cy="296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4856208" y="24712"/>
              <a:ext cx="4065373" cy="197708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85000"/>
                </a:lnSpc>
                <a:spcBef>
                  <a:spcPts val="7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i="1" kern="12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  <a:shade val="100000"/>
                          <a:satMod val="115000"/>
                        </a:schemeClr>
                      </a:gs>
                    </a:gsLst>
                    <a:lin ang="13500000" scaled="1"/>
                    <a:tileRect/>
                  </a:gradFill>
                  <a:effectLst/>
                  <a:latin typeface="+mn-lt"/>
                  <a:ea typeface="+mn-ea"/>
                  <a:cs typeface="+mn-cs"/>
                </a:rPr>
                <a:t>You’ll make breakthroughs</a:t>
              </a:r>
            </a:p>
            <a:p>
              <a:pPr algn="r">
                <a:lnSpc>
                  <a:spcPct val="85000"/>
                </a:lnSpc>
                <a:spcBef>
                  <a:spcPts val="700"/>
                </a:spcBef>
              </a:pPr>
              <a:endParaRPr lang="en-US" sz="1600" b="1" i="1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824226" y="6302375"/>
            <a:ext cx="968375" cy="271463"/>
            <a:chOff x="7916863" y="6302375"/>
            <a:chExt cx="968375" cy="271463"/>
          </a:xfrm>
        </p:grpSpPr>
        <p:sp>
          <p:nvSpPr>
            <p:cNvPr id="4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7916863" y="6302375"/>
              <a:ext cx="968375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"/>
            <p:cNvSpPr>
              <a:spLocks/>
            </p:cNvSpPr>
            <p:nvPr userDrawn="1"/>
          </p:nvSpPr>
          <p:spPr bwMode="auto">
            <a:xfrm>
              <a:off x="7916863" y="6307138"/>
              <a:ext cx="22225" cy="261938"/>
            </a:xfrm>
            <a:custGeom>
              <a:avLst/>
              <a:gdLst>
                <a:gd name="T0" fmla="*/ 23 w 46"/>
                <a:gd name="T1" fmla="*/ 543 h 544"/>
                <a:gd name="T2" fmla="*/ 0 w 46"/>
                <a:gd name="T3" fmla="*/ 544 h 544"/>
                <a:gd name="T4" fmla="*/ 2 w 46"/>
                <a:gd name="T5" fmla="*/ 325 h 544"/>
                <a:gd name="T6" fmla="*/ 0 w 46"/>
                <a:gd name="T7" fmla="*/ 0 h 544"/>
                <a:gd name="T8" fmla="*/ 23 w 46"/>
                <a:gd name="T9" fmla="*/ 1 h 544"/>
                <a:gd name="T10" fmla="*/ 46 w 46"/>
                <a:gd name="T11" fmla="*/ 0 h 544"/>
                <a:gd name="T12" fmla="*/ 44 w 46"/>
                <a:gd name="T13" fmla="*/ 348 h 544"/>
                <a:gd name="T14" fmla="*/ 46 w 46"/>
                <a:gd name="T15" fmla="*/ 544 h 544"/>
                <a:gd name="T16" fmla="*/ 23 w 46"/>
                <a:gd name="T17" fmla="*/ 543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44">
                  <a:moveTo>
                    <a:pt x="23" y="543"/>
                  </a:moveTo>
                  <a:cubicBezTo>
                    <a:pt x="15" y="543"/>
                    <a:pt x="8" y="544"/>
                    <a:pt x="0" y="544"/>
                  </a:cubicBezTo>
                  <a:cubicBezTo>
                    <a:pt x="1" y="477"/>
                    <a:pt x="2" y="404"/>
                    <a:pt x="2" y="325"/>
                  </a:cubicBezTo>
                  <a:cubicBezTo>
                    <a:pt x="2" y="241"/>
                    <a:pt x="0" y="133"/>
                    <a:pt x="0" y="0"/>
                  </a:cubicBezTo>
                  <a:cubicBezTo>
                    <a:pt x="8" y="1"/>
                    <a:pt x="16" y="1"/>
                    <a:pt x="23" y="1"/>
                  </a:cubicBezTo>
                  <a:cubicBezTo>
                    <a:pt x="32" y="1"/>
                    <a:pt x="39" y="1"/>
                    <a:pt x="46" y="0"/>
                  </a:cubicBezTo>
                  <a:cubicBezTo>
                    <a:pt x="45" y="177"/>
                    <a:pt x="44" y="293"/>
                    <a:pt x="44" y="348"/>
                  </a:cubicBezTo>
                  <a:cubicBezTo>
                    <a:pt x="44" y="428"/>
                    <a:pt x="45" y="493"/>
                    <a:pt x="46" y="544"/>
                  </a:cubicBezTo>
                  <a:cubicBezTo>
                    <a:pt x="38" y="544"/>
                    <a:pt x="31" y="543"/>
                    <a:pt x="23" y="543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"/>
            <p:cNvSpPr>
              <a:spLocks/>
            </p:cNvSpPr>
            <p:nvPr userDrawn="1"/>
          </p:nvSpPr>
          <p:spPr bwMode="auto">
            <a:xfrm>
              <a:off x="7954963" y="6350000"/>
              <a:ext cx="85725" cy="219075"/>
            </a:xfrm>
            <a:custGeom>
              <a:avLst/>
              <a:gdLst>
                <a:gd name="T0" fmla="*/ 155 w 177"/>
                <a:gd name="T1" fmla="*/ 456 h 456"/>
                <a:gd name="T2" fmla="*/ 131 w 177"/>
                <a:gd name="T3" fmla="*/ 456 h 456"/>
                <a:gd name="T4" fmla="*/ 133 w 177"/>
                <a:gd name="T5" fmla="*/ 346 h 456"/>
                <a:gd name="T6" fmla="*/ 131 w 177"/>
                <a:gd name="T7" fmla="*/ 253 h 456"/>
                <a:gd name="T8" fmla="*/ 44 w 177"/>
                <a:gd name="T9" fmla="*/ 126 h 456"/>
                <a:gd name="T10" fmla="*/ 47 w 177"/>
                <a:gd name="T11" fmla="*/ 456 h 456"/>
                <a:gd name="T12" fmla="*/ 23 w 177"/>
                <a:gd name="T13" fmla="*/ 455 h 456"/>
                <a:gd name="T14" fmla="*/ 0 w 177"/>
                <a:gd name="T15" fmla="*/ 456 h 456"/>
                <a:gd name="T16" fmla="*/ 3 w 177"/>
                <a:gd name="T17" fmla="*/ 210 h 456"/>
                <a:gd name="T18" fmla="*/ 0 w 177"/>
                <a:gd name="T19" fmla="*/ 0 h 456"/>
                <a:gd name="T20" fmla="*/ 16 w 177"/>
                <a:gd name="T21" fmla="*/ 1 h 456"/>
                <a:gd name="T22" fmla="*/ 31 w 177"/>
                <a:gd name="T23" fmla="*/ 0 h 456"/>
                <a:gd name="T24" fmla="*/ 133 w 177"/>
                <a:gd name="T25" fmla="*/ 181 h 456"/>
                <a:gd name="T26" fmla="*/ 133 w 177"/>
                <a:gd name="T27" fmla="*/ 109 h 456"/>
                <a:gd name="T28" fmla="*/ 131 w 177"/>
                <a:gd name="T29" fmla="*/ 0 h 456"/>
                <a:gd name="T30" fmla="*/ 155 w 177"/>
                <a:gd name="T31" fmla="*/ 1 h 456"/>
                <a:gd name="T32" fmla="*/ 177 w 177"/>
                <a:gd name="T33" fmla="*/ 0 h 456"/>
                <a:gd name="T34" fmla="*/ 174 w 177"/>
                <a:gd name="T35" fmla="*/ 226 h 456"/>
                <a:gd name="T36" fmla="*/ 177 w 177"/>
                <a:gd name="T37" fmla="*/ 456 h 456"/>
                <a:gd name="T38" fmla="*/ 155 w 177"/>
                <a:gd name="T39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456">
                  <a:moveTo>
                    <a:pt x="155" y="456"/>
                  </a:moveTo>
                  <a:cubicBezTo>
                    <a:pt x="146" y="456"/>
                    <a:pt x="139" y="456"/>
                    <a:pt x="131" y="456"/>
                  </a:cubicBezTo>
                  <a:cubicBezTo>
                    <a:pt x="132" y="412"/>
                    <a:pt x="133" y="375"/>
                    <a:pt x="133" y="346"/>
                  </a:cubicBezTo>
                  <a:cubicBezTo>
                    <a:pt x="133" y="316"/>
                    <a:pt x="132" y="285"/>
                    <a:pt x="131" y="253"/>
                  </a:cubicBezTo>
                  <a:cubicBezTo>
                    <a:pt x="95" y="203"/>
                    <a:pt x="65" y="162"/>
                    <a:pt x="44" y="126"/>
                  </a:cubicBezTo>
                  <a:cubicBezTo>
                    <a:pt x="44" y="275"/>
                    <a:pt x="44" y="385"/>
                    <a:pt x="47" y="456"/>
                  </a:cubicBezTo>
                  <a:cubicBezTo>
                    <a:pt x="39" y="456"/>
                    <a:pt x="31" y="455"/>
                    <a:pt x="23" y="455"/>
                  </a:cubicBezTo>
                  <a:cubicBezTo>
                    <a:pt x="16" y="455"/>
                    <a:pt x="8" y="456"/>
                    <a:pt x="0" y="456"/>
                  </a:cubicBezTo>
                  <a:cubicBezTo>
                    <a:pt x="3" y="371"/>
                    <a:pt x="3" y="288"/>
                    <a:pt x="3" y="210"/>
                  </a:cubicBezTo>
                  <a:cubicBezTo>
                    <a:pt x="3" y="130"/>
                    <a:pt x="3" y="60"/>
                    <a:pt x="0" y="0"/>
                  </a:cubicBezTo>
                  <a:cubicBezTo>
                    <a:pt x="6" y="0"/>
                    <a:pt x="10" y="1"/>
                    <a:pt x="16" y="1"/>
                  </a:cubicBezTo>
                  <a:cubicBezTo>
                    <a:pt x="21" y="1"/>
                    <a:pt x="26" y="0"/>
                    <a:pt x="31" y="0"/>
                  </a:cubicBezTo>
                  <a:cubicBezTo>
                    <a:pt x="49" y="51"/>
                    <a:pt x="82" y="112"/>
                    <a:pt x="133" y="181"/>
                  </a:cubicBezTo>
                  <a:cubicBezTo>
                    <a:pt x="133" y="109"/>
                    <a:pt x="133" y="109"/>
                    <a:pt x="133" y="109"/>
                  </a:cubicBezTo>
                  <a:cubicBezTo>
                    <a:pt x="133" y="81"/>
                    <a:pt x="133" y="44"/>
                    <a:pt x="131" y="0"/>
                  </a:cubicBezTo>
                  <a:cubicBezTo>
                    <a:pt x="139" y="0"/>
                    <a:pt x="146" y="1"/>
                    <a:pt x="155" y="1"/>
                  </a:cubicBezTo>
                  <a:cubicBezTo>
                    <a:pt x="162" y="1"/>
                    <a:pt x="170" y="0"/>
                    <a:pt x="177" y="0"/>
                  </a:cubicBezTo>
                  <a:cubicBezTo>
                    <a:pt x="175" y="54"/>
                    <a:pt x="174" y="129"/>
                    <a:pt x="174" y="226"/>
                  </a:cubicBezTo>
                  <a:cubicBezTo>
                    <a:pt x="174" y="323"/>
                    <a:pt x="175" y="401"/>
                    <a:pt x="177" y="456"/>
                  </a:cubicBezTo>
                  <a:cubicBezTo>
                    <a:pt x="170" y="456"/>
                    <a:pt x="162" y="456"/>
                    <a:pt x="155" y="45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"/>
            <p:cNvSpPr>
              <a:spLocks/>
            </p:cNvSpPr>
            <p:nvPr userDrawn="1"/>
          </p:nvSpPr>
          <p:spPr bwMode="auto">
            <a:xfrm>
              <a:off x="8039101" y="6350000"/>
              <a:ext cx="76200" cy="219075"/>
            </a:xfrm>
            <a:custGeom>
              <a:avLst/>
              <a:gdLst>
                <a:gd name="T0" fmla="*/ 160 w 160"/>
                <a:gd name="T1" fmla="*/ 26 h 456"/>
                <a:gd name="T2" fmla="*/ 160 w 160"/>
                <a:gd name="T3" fmla="*/ 41 h 456"/>
                <a:gd name="T4" fmla="*/ 128 w 160"/>
                <a:gd name="T5" fmla="*/ 40 h 456"/>
                <a:gd name="T6" fmla="*/ 110 w 160"/>
                <a:gd name="T7" fmla="*/ 41 h 456"/>
                <a:gd name="T8" fmla="*/ 108 w 160"/>
                <a:gd name="T9" fmla="*/ 189 h 456"/>
                <a:gd name="T10" fmla="*/ 110 w 160"/>
                <a:gd name="T11" fmla="*/ 456 h 456"/>
                <a:gd name="T12" fmla="*/ 87 w 160"/>
                <a:gd name="T13" fmla="*/ 455 h 456"/>
                <a:gd name="T14" fmla="*/ 65 w 160"/>
                <a:gd name="T15" fmla="*/ 456 h 456"/>
                <a:gd name="T16" fmla="*/ 66 w 160"/>
                <a:gd name="T17" fmla="*/ 258 h 456"/>
                <a:gd name="T18" fmla="*/ 65 w 160"/>
                <a:gd name="T19" fmla="*/ 41 h 456"/>
                <a:gd name="T20" fmla="*/ 49 w 160"/>
                <a:gd name="T21" fmla="*/ 40 h 456"/>
                <a:gd name="T22" fmla="*/ 0 w 160"/>
                <a:gd name="T23" fmla="*/ 41 h 456"/>
                <a:gd name="T24" fmla="*/ 1 w 160"/>
                <a:gd name="T25" fmla="*/ 21 h 456"/>
                <a:gd name="T26" fmla="*/ 4 w 160"/>
                <a:gd name="T27" fmla="*/ 0 h 456"/>
                <a:gd name="T28" fmla="*/ 88 w 160"/>
                <a:gd name="T29" fmla="*/ 2 h 456"/>
                <a:gd name="T30" fmla="*/ 160 w 160"/>
                <a:gd name="T31" fmla="*/ 0 h 456"/>
                <a:gd name="T32" fmla="*/ 160 w 160"/>
                <a:gd name="T33" fmla="*/ 2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456">
                  <a:moveTo>
                    <a:pt x="160" y="26"/>
                  </a:moveTo>
                  <a:cubicBezTo>
                    <a:pt x="160" y="29"/>
                    <a:pt x="160" y="34"/>
                    <a:pt x="160" y="41"/>
                  </a:cubicBezTo>
                  <a:cubicBezTo>
                    <a:pt x="148" y="40"/>
                    <a:pt x="137" y="40"/>
                    <a:pt x="128" y="40"/>
                  </a:cubicBezTo>
                  <a:cubicBezTo>
                    <a:pt x="122" y="40"/>
                    <a:pt x="115" y="40"/>
                    <a:pt x="110" y="41"/>
                  </a:cubicBezTo>
                  <a:cubicBezTo>
                    <a:pt x="109" y="77"/>
                    <a:pt x="108" y="127"/>
                    <a:pt x="108" y="189"/>
                  </a:cubicBezTo>
                  <a:cubicBezTo>
                    <a:pt x="108" y="234"/>
                    <a:pt x="109" y="323"/>
                    <a:pt x="110" y="456"/>
                  </a:cubicBezTo>
                  <a:cubicBezTo>
                    <a:pt x="103" y="456"/>
                    <a:pt x="95" y="455"/>
                    <a:pt x="87" y="455"/>
                  </a:cubicBezTo>
                  <a:cubicBezTo>
                    <a:pt x="80" y="455"/>
                    <a:pt x="72" y="456"/>
                    <a:pt x="65" y="456"/>
                  </a:cubicBezTo>
                  <a:cubicBezTo>
                    <a:pt x="65" y="370"/>
                    <a:pt x="66" y="304"/>
                    <a:pt x="66" y="258"/>
                  </a:cubicBezTo>
                  <a:cubicBezTo>
                    <a:pt x="66" y="209"/>
                    <a:pt x="65" y="137"/>
                    <a:pt x="65" y="41"/>
                  </a:cubicBezTo>
                  <a:cubicBezTo>
                    <a:pt x="61" y="40"/>
                    <a:pt x="56" y="40"/>
                    <a:pt x="49" y="40"/>
                  </a:cubicBezTo>
                  <a:cubicBezTo>
                    <a:pt x="40" y="40"/>
                    <a:pt x="15" y="40"/>
                    <a:pt x="0" y="41"/>
                  </a:cubicBezTo>
                  <a:cubicBezTo>
                    <a:pt x="1" y="34"/>
                    <a:pt x="1" y="28"/>
                    <a:pt x="1" y="21"/>
                  </a:cubicBezTo>
                  <a:cubicBezTo>
                    <a:pt x="1" y="14"/>
                    <a:pt x="5" y="7"/>
                    <a:pt x="4" y="0"/>
                  </a:cubicBezTo>
                  <a:cubicBezTo>
                    <a:pt x="24" y="1"/>
                    <a:pt x="58" y="2"/>
                    <a:pt x="88" y="2"/>
                  </a:cubicBezTo>
                  <a:cubicBezTo>
                    <a:pt x="117" y="2"/>
                    <a:pt x="141" y="1"/>
                    <a:pt x="160" y="0"/>
                  </a:cubicBezTo>
                  <a:cubicBezTo>
                    <a:pt x="160" y="13"/>
                    <a:pt x="160" y="22"/>
                    <a:pt x="160" y="2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8128001" y="6350000"/>
              <a:ext cx="55563" cy="219075"/>
            </a:xfrm>
            <a:custGeom>
              <a:avLst/>
              <a:gdLst>
                <a:gd name="T0" fmla="*/ 55 w 117"/>
                <a:gd name="T1" fmla="*/ 455 h 456"/>
                <a:gd name="T2" fmla="*/ 0 w 117"/>
                <a:gd name="T3" fmla="*/ 456 h 456"/>
                <a:gd name="T4" fmla="*/ 2 w 117"/>
                <a:gd name="T5" fmla="*/ 215 h 456"/>
                <a:gd name="T6" fmla="*/ 0 w 117"/>
                <a:gd name="T7" fmla="*/ 0 h 456"/>
                <a:gd name="T8" fmla="*/ 85 w 117"/>
                <a:gd name="T9" fmla="*/ 1 h 456"/>
                <a:gd name="T10" fmla="*/ 115 w 117"/>
                <a:gd name="T11" fmla="*/ 0 h 456"/>
                <a:gd name="T12" fmla="*/ 114 w 117"/>
                <a:gd name="T13" fmla="*/ 20 h 456"/>
                <a:gd name="T14" fmla="*/ 115 w 117"/>
                <a:gd name="T15" fmla="*/ 41 h 456"/>
                <a:gd name="T16" fmla="*/ 77 w 117"/>
                <a:gd name="T17" fmla="*/ 40 h 456"/>
                <a:gd name="T18" fmla="*/ 45 w 117"/>
                <a:gd name="T19" fmla="*/ 41 h 456"/>
                <a:gd name="T20" fmla="*/ 45 w 117"/>
                <a:gd name="T21" fmla="*/ 116 h 456"/>
                <a:gd name="T22" fmla="*/ 45 w 117"/>
                <a:gd name="T23" fmla="*/ 154 h 456"/>
                <a:gd name="T24" fmla="*/ 92 w 117"/>
                <a:gd name="T25" fmla="*/ 155 h 456"/>
                <a:gd name="T26" fmla="*/ 111 w 117"/>
                <a:gd name="T27" fmla="*/ 154 h 456"/>
                <a:gd name="T28" fmla="*/ 110 w 117"/>
                <a:gd name="T29" fmla="*/ 171 h 456"/>
                <a:gd name="T30" fmla="*/ 111 w 117"/>
                <a:gd name="T31" fmla="*/ 193 h 456"/>
                <a:gd name="T32" fmla="*/ 77 w 117"/>
                <a:gd name="T33" fmla="*/ 193 h 456"/>
                <a:gd name="T34" fmla="*/ 45 w 117"/>
                <a:gd name="T35" fmla="*/ 193 h 456"/>
                <a:gd name="T36" fmla="*/ 45 w 117"/>
                <a:gd name="T37" fmla="*/ 303 h 456"/>
                <a:gd name="T38" fmla="*/ 45 w 117"/>
                <a:gd name="T39" fmla="*/ 417 h 456"/>
                <a:gd name="T40" fmla="*/ 84 w 117"/>
                <a:gd name="T41" fmla="*/ 418 h 456"/>
                <a:gd name="T42" fmla="*/ 117 w 117"/>
                <a:gd name="T43" fmla="*/ 417 h 456"/>
                <a:gd name="T44" fmla="*/ 116 w 117"/>
                <a:gd name="T45" fmla="*/ 437 h 456"/>
                <a:gd name="T46" fmla="*/ 117 w 117"/>
                <a:gd name="T47" fmla="*/ 456 h 456"/>
                <a:gd name="T48" fmla="*/ 55 w 117"/>
                <a:gd name="T49" fmla="*/ 45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456">
                  <a:moveTo>
                    <a:pt x="55" y="455"/>
                  </a:moveTo>
                  <a:cubicBezTo>
                    <a:pt x="36" y="455"/>
                    <a:pt x="17" y="456"/>
                    <a:pt x="0" y="456"/>
                  </a:cubicBezTo>
                  <a:cubicBezTo>
                    <a:pt x="1" y="348"/>
                    <a:pt x="2" y="267"/>
                    <a:pt x="2" y="215"/>
                  </a:cubicBezTo>
                  <a:cubicBezTo>
                    <a:pt x="2" y="143"/>
                    <a:pt x="1" y="71"/>
                    <a:pt x="0" y="0"/>
                  </a:cubicBezTo>
                  <a:cubicBezTo>
                    <a:pt x="27" y="0"/>
                    <a:pt x="55" y="1"/>
                    <a:pt x="85" y="1"/>
                  </a:cubicBezTo>
                  <a:cubicBezTo>
                    <a:pt x="93" y="1"/>
                    <a:pt x="103" y="0"/>
                    <a:pt x="115" y="0"/>
                  </a:cubicBezTo>
                  <a:cubicBezTo>
                    <a:pt x="114" y="7"/>
                    <a:pt x="114" y="14"/>
                    <a:pt x="114" y="20"/>
                  </a:cubicBezTo>
                  <a:cubicBezTo>
                    <a:pt x="114" y="27"/>
                    <a:pt x="114" y="34"/>
                    <a:pt x="115" y="41"/>
                  </a:cubicBezTo>
                  <a:cubicBezTo>
                    <a:pt x="101" y="40"/>
                    <a:pt x="88" y="40"/>
                    <a:pt x="77" y="40"/>
                  </a:cubicBezTo>
                  <a:cubicBezTo>
                    <a:pt x="65" y="40"/>
                    <a:pt x="55" y="40"/>
                    <a:pt x="45" y="41"/>
                  </a:cubicBezTo>
                  <a:cubicBezTo>
                    <a:pt x="45" y="60"/>
                    <a:pt x="45" y="86"/>
                    <a:pt x="45" y="116"/>
                  </a:cubicBezTo>
                  <a:cubicBezTo>
                    <a:pt x="45" y="126"/>
                    <a:pt x="45" y="139"/>
                    <a:pt x="45" y="154"/>
                  </a:cubicBezTo>
                  <a:cubicBezTo>
                    <a:pt x="60" y="154"/>
                    <a:pt x="76" y="155"/>
                    <a:pt x="92" y="155"/>
                  </a:cubicBezTo>
                  <a:cubicBezTo>
                    <a:pt x="97" y="155"/>
                    <a:pt x="103" y="154"/>
                    <a:pt x="111" y="154"/>
                  </a:cubicBezTo>
                  <a:cubicBezTo>
                    <a:pt x="111" y="158"/>
                    <a:pt x="110" y="165"/>
                    <a:pt x="110" y="171"/>
                  </a:cubicBezTo>
                  <a:cubicBezTo>
                    <a:pt x="110" y="178"/>
                    <a:pt x="111" y="185"/>
                    <a:pt x="111" y="193"/>
                  </a:cubicBezTo>
                  <a:cubicBezTo>
                    <a:pt x="99" y="193"/>
                    <a:pt x="88" y="193"/>
                    <a:pt x="77" y="193"/>
                  </a:cubicBezTo>
                  <a:cubicBezTo>
                    <a:pt x="66" y="193"/>
                    <a:pt x="55" y="193"/>
                    <a:pt x="45" y="193"/>
                  </a:cubicBezTo>
                  <a:cubicBezTo>
                    <a:pt x="45" y="234"/>
                    <a:pt x="45" y="271"/>
                    <a:pt x="45" y="303"/>
                  </a:cubicBezTo>
                  <a:cubicBezTo>
                    <a:pt x="45" y="334"/>
                    <a:pt x="45" y="372"/>
                    <a:pt x="45" y="417"/>
                  </a:cubicBezTo>
                  <a:cubicBezTo>
                    <a:pt x="60" y="417"/>
                    <a:pt x="73" y="418"/>
                    <a:pt x="84" y="418"/>
                  </a:cubicBezTo>
                  <a:cubicBezTo>
                    <a:pt x="96" y="418"/>
                    <a:pt x="107" y="417"/>
                    <a:pt x="117" y="417"/>
                  </a:cubicBezTo>
                  <a:cubicBezTo>
                    <a:pt x="117" y="423"/>
                    <a:pt x="116" y="430"/>
                    <a:pt x="116" y="437"/>
                  </a:cubicBezTo>
                  <a:cubicBezTo>
                    <a:pt x="116" y="443"/>
                    <a:pt x="117" y="450"/>
                    <a:pt x="117" y="456"/>
                  </a:cubicBezTo>
                  <a:cubicBezTo>
                    <a:pt x="96" y="456"/>
                    <a:pt x="75" y="455"/>
                    <a:pt x="55" y="455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"/>
            <p:cNvSpPr>
              <a:spLocks noEditPoints="1"/>
            </p:cNvSpPr>
            <p:nvPr userDrawn="1"/>
          </p:nvSpPr>
          <p:spPr bwMode="auto">
            <a:xfrm>
              <a:off x="8199438" y="6350000"/>
              <a:ext cx="84138" cy="219075"/>
            </a:xfrm>
            <a:custGeom>
              <a:avLst/>
              <a:gdLst>
                <a:gd name="T0" fmla="*/ 152 w 176"/>
                <a:gd name="T1" fmla="*/ 455 h 456"/>
                <a:gd name="T2" fmla="*/ 128 w 176"/>
                <a:gd name="T3" fmla="*/ 456 h 456"/>
                <a:gd name="T4" fmla="*/ 63 w 176"/>
                <a:gd name="T5" fmla="*/ 238 h 456"/>
                <a:gd name="T6" fmla="*/ 45 w 176"/>
                <a:gd name="T7" fmla="*/ 241 h 456"/>
                <a:gd name="T8" fmla="*/ 43 w 176"/>
                <a:gd name="T9" fmla="*/ 304 h 456"/>
                <a:gd name="T10" fmla="*/ 45 w 176"/>
                <a:gd name="T11" fmla="*/ 456 h 456"/>
                <a:gd name="T12" fmla="*/ 22 w 176"/>
                <a:gd name="T13" fmla="*/ 455 h 456"/>
                <a:gd name="T14" fmla="*/ 0 w 176"/>
                <a:gd name="T15" fmla="*/ 456 h 456"/>
                <a:gd name="T16" fmla="*/ 2 w 176"/>
                <a:gd name="T17" fmla="*/ 245 h 456"/>
                <a:gd name="T18" fmla="*/ 0 w 176"/>
                <a:gd name="T19" fmla="*/ 0 h 456"/>
                <a:gd name="T20" fmla="*/ 23 w 176"/>
                <a:gd name="T21" fmla="*/ 1 h 456"/>
                <a:gd name="T22" fmla="*/ 59 w 176"/>
                <a:gd name="T23" fmla="*/ 0 h 456"/>
                <a:gd name="T24" fmla="*/ 151 w 176"/>
                <a:gd name="T25" fmla="*/ 103 h 456"/>
                <a:gd name="T26" fmla="*/ 100 w 176"/>
                <a:gd name="T27" fmla="*/ 222 h 456"/>
                <a:gd name="T28" fmla="*/ 176 w 176"/>
                <a:gd name="T29" fmla="*/ 456 h 456"/>
                <a:gd name="T30" fmla="*/ 152 w 176"/>
                <a:gd name="T31" fmla="*/ 455 h 456"/>
                <a:gd name="T32" fmla="*/ 110 w 176"/>
                <a:gd name="T33" fmla="*/ 103 h 456"/>
                <a:gd name="T34" fmla="*/ 52 w 176"/>
                <a:gd name="T35" fmla="*/ 40 h 456"/>
                <a:gd name="T36" fmla="*/ 45 w 176"/>
                <a:gd name="T37" fmla="*/ 40 h 456"/>
                <a:gd name="T38" fmla="*/ 45 w 176"/>
                <a:gd name="T39" fmla="*/ 197 h 456"/>
                <a:gd name="T40" fmla="*/ 110 w 176"/>
                <a:gd name="T41" fmla="*/ 103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456">
                  <a:moveTo>
                    <a:pt x="152" y="455"/>
                  </a:moveTo>
                  <a:cubicBezTo>
                    <a:pt x="144" y="455"/>
                    <a:pt x="136" y="456"/>
                    <a:pt x="128" y="456"/>
                  </a:cubicBezTo>
                  <a:cubicBezTo>
                    <a:pt x="109" y="412"/>
                    <a:pt x="87" y="339"/>
                    <a:pt x="63" y="238"/>
                  </a:cubicBezTo>
                  <a:cubicBezTo>
                    <a:pt x="56" y="239"/>
                    <a:pt x="50" y="241"/>
                    <a:pt x="45" y="241"/>
                  </a:cubicBezTo>
                  <a:cubicBezTo>
                    <a:pt x="44" y="257"/>
                    <a:pt x="43" y="278"/>
                    <a:pt x="43" y="304"/>
                  </a:cubicBezTo>
                  <a:cubicBezTo>
                    <a:pt x="43" y="320"/>
                    <a:pt x="44" y="371"/>
                    <a:pt x="45" y="456"/>
                  </a:cubicBezTo>
                  <a:cubicBezTo>
                    <a:pt x="37" y="456"/>
                    <a:pt x="30" y="455"/>
                    <a:pt x="22" y="455"/>
                  </a:cubicBezTo>
                  <a:cubicBezTo>
                    <a:pt x="14" y="455"/>
                    <a:pt x="8" y="456"/>
                    <a:pt x="0" y="456"/>
                  </a:cubicBezTo>
                  <a:cubicBezTo>
                    <a:pt x="2" y="393"/>
                    <a:pt x="2" y="322"/>
                    <a:pt x="2" y="245"/>
                  </a:cubicBezTo>
                  <a:cubicBezTo>
                    <a:pt x="2" y="174"/>
                    <a:pt x="2" y="92"/>
                    <a:pt x="0" y="0"/>
                  </a:cubicBezTo>
                  <a:cubicBezTo>
                    <a:pt x="8" y="1"/>
                    <a:pt x="16" y="1"/>
                    <a:pt x="23" y="1"/>
                  </a:cubicBezTo>
                  <a:cubicBezTo>
                    <a:pt x="37" y="1"/>
                    <a:pt x="49" y="0"/>
                    <a:pt x="59" y="0"/>
                  </a:cubicBezTo>
                  <a:cubicBezTo>
                    <a:pt x="116" y="0"/>
                    <a:pt x="151" y="40"/>
                    <a:pt x="151" y="103"/>
                  </a:cubicBezTo>
                  <a:cubicBezTo>
                    <a:pt x="151" y="157"/>
                    <a:pt x="136" y="194"/>
                    <a:pt x="100" y="222"/>
                  </a:cubicBezTo>
                  <a:cubicBezTo>
                    <a:pt x="124" y="320"/>
                    <a:pt x="149" y="398"/>
                    <a:pt x="176" y="456"/>
                  </a:cubicBezTo>
                  <a:cubicBezTo>
                    <a:pt x="168" y="456"/>
                    <a:pt x="160" y="455"/>
                    <a:pt x="152" y="455"/>
                  </a:cubicBezTo>
                  <a:close/>
                  <a:moveTo>
                    <a:pt x="110" y="103"/>
                  </a:moveTo>
                  <a:cubicBezTo>
                    <a:pt x="110" y="59"/>
                    <a:pt x="93" y="40"/>
                    <a:pt x="52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197"/>
                    <a:pt x="45" y="197"/>
                    <a:pt x="45" y="197"/>
                  </a:cubicBezTo>
                  <a:cubicBezTo>
                    <a:pt x="87" y="193"/>
                    <a:pt x="110" y="161"/>
                    <a:pt x="110" y="103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"/>
            <p:cNvSpPr>
              <a:spLocks/>
            </p:cNvSpPr>
            <p:nvPr userDrawn="1"/>
          </p:nvSpPr>
          <p:spPr bwMode="auto">
            <a:xfrm>
              <a:off x="8272463" y="6302375"/>
              <a:ext cx="92075" cy="266700"/>
            </a:xfrm>
            <a:custGeom>
              <a:avLst/>
              <a:gdLst>
                <a:gd name="T0" fmla="*/ 60 w 190"/>
                <a:gd name="T1" fmla="*/ 136 h 554"/>
                <a:gd name="T2" fmla="*/ 105 w 190"/>
                <a:gd name="T3" fmla="*/ 240 h 554"/>
                <a:gd name="T4" fmla="*/ 190 w 190"/>
                <a:gd name="T5" fmla="*/ 418 h 554"/>
                <a:gd name="T6" fmla="*/ 23 w 190"/>
                <a:gd name="T7" fmla="*/ 554 h 554"/>
                <a:gd name="T8" fmla="*/ 0 w 190"/>
                <a:gd name="T9" fmla="*/ 512 h 554"/>
                <a:gd name="T10" fmla="*/ 145 w 190"/>
                <a:gd name="T11" fmla="*/ 422 h 554"/>
                <a:gd name="T12" fmla="*/ 80 w 190"/>
                <a:gd name="T13" fmla="*/ 279 h 554"/>
                <a:gd name="T14" fmla="*/ 15 w 190"/>
                <a:gd name="T15" fmla="*/ 138 h 554"/>
                <a:gd name="T16" fmla="*/ 145 w 190"/>
                <a:gd name="T17" fmla="*/ 0 h 554"/>
                <a:gd name="T18" fmla="*/ 162 w 190"/>
                <a:gd name="T19" fmla="*/ 38 h 554"/>
                <a:gd name="T20" fmla="*/ 60 w 190"/>
                <a:gd name="T21" fmla="*/ 136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554">
                  <a:moveTo>
                    <a:pt x="60" y="136"/>
                  </a:moveTo>
                  <a:cubicBezTo>
                    <a:pt x="60" y="170"/>
                    <a:pt x="78" y="200"/>
                    <a:pt x="105" y="240"/>
                  </a:cubicBezTo>
                  <a:cubicBezTo>
                    <a:pt x="153" y="308"/>
                    <a:pt x="190" y="359"/>
                    <a:pt x="190" y="418"/>
                  </a:cubicBezTo>
                  <a:cubicBezTo>
                    <a:pt x="190" y="490"/>
                    <a:pt x="108" y="535"/>
                    <a:pt x="23" y="554"/>
                  </a:cubicBezTo>
                  <a:cubicBezTo>
                    <a:pt x="18" y="541"/>
                    <a:pt x="8" y="525"/>
                    <a:pt x="0" y="512"/>
                  </a:cubicBezTo>
                  <a:cubicBezTo>
                    <a:pt x="66" y="502"/>
                    <a:pt x="145" y="473"/>
                    <a:pt x="145" y="422"/>
                  </a:cubicBezTo>
                  <a:cubicBezTo>
                    <a:pt x="145" y="376"/>
                    <a:pt x="118" y="333"/>
                    <a:pt x="80" y="279"/>
                  </a:cubicBezTo>
                  <a:cubicBezTo>
                    <a:pt x="43" y="227"/>
                    <a:pt x="15" y="188"/>
                    <a:pt x="15" y="138"/>
                  </a:cubicBezTo>
                  <a:cubicBezTo>
                    <a:pt x="15" y="67"/>
                    <a:pt x="62" y="15"/>
                    <a:pt x="145" y="0"/>
                  </a:cubicBezTo>
                  <a:cubicBezTo>
                    <a:pt x="150" y="14"/>
                    <a:pt x="156" y="27"/>
                    <a:pt x="162" y="38"/>
                  </a:cubicBezTo>
                  <a:cubicBezTo>
                    <a:pt x="98" y="45"/>
                    <a:pt x="60" y="83"/>
                    <a:pt x="60" y="13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"/>
            <p:cNvSpPr>
              <a:spLocks/>
            </p:cNvSpPr>
            <p:nvPr userDrawn="1"/>
          </p:nvSpPr>
          <p:spPr bwMode="auto">
            <a:xfrm>
              <a:off x="8343901" y="6350000"/>
              <a:ext cx="93663" cy="219075"/>
            </a:xfrm>
            <a:custGeom>
              <a:avLst/>
              <a:gdLst>
                <a:gd name="T0" fmla="*/ 118 w 193"/>
                <a:gd name="T1" fmla="*/ 212 h 456"/>
                <a:gd name="T2" fmla="*/ 118 w 193"/>
                <a:gd name="T3" fmla="*/ 387 h 456"/>
                <a:gd name="T4" fmla="*/ 118 w 193"/>
                <a:gd name="T5" fmla="*/ 456 h 456"/>
                <a:gd name="T6" fmla="*/ 95 w 193"/>
                <a:gd name="T7" fmla="*/ 456 h 456"/>
                <a:gd name="T8" fmla="*/ 73 w 193"/>
                <a:gd name="T9" fmla="*/ 456 h 456"/>
                <a:gd name="T10" fmla="*/ 74 w 193"/>
                <a:gd name="T11" fmla="*/ 333 h 456"/>
                <a:gd name="T12" fmla="*/ 73 w 193"/>
                <a:gd name="T13" fmla="*/ 212 h 456"/>
                <a:gd name="T14" fmla="*/ 0 w 193"/>
                <a:gd name="T15" fmla="*/ 0 h 456"/>
                <a:gd name="T16" fmla="*/ 25 w 193"/>
                <a:gd name="T17" fmla="*/ 1 h 456"/>
                <a:gd name="T18" fmla="*/ 48 w 193"/>
                <a:gd name="T19" fmla="*/ 0 h 456"/>
                <a:gd name="T20" fmla="*/ 96 w 193"/>
                <a:gd name="T21" fmla="*/ 158 h 456"/>
                <a:gd name="T22" fmla="*/ 144 w 193"/>
                <a:gd name="T23" fmla="*/ 0 h 456"/>
                <a:gd name="T24" fmla="*/ 169 w 193"/>
                <a:gd name="T25" fmla="*/ 1 h 456"/>
                <a:gd name="T26" fmla="*/ 193 w 193"/>
                <a:gd name="T27" fmla="*/ 0 h 456"/>
                <a:gd name="T28" fmla="*/ 118 w 193"/>
                <a:gd name="T29" fmla="*/ 212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3" h="456">
                  <a:moveTo>
                    <a:pt x="118" y="212"/>
                  </a:moveTo>
                  <a:cubicBezTo>
                    <a:pt x="118" y="286"/>
                    <a:pt x="118" y="345"/>
                    <a:pt x="118" y="387"/>
                  </a:cubicBezTo>
                  <a:cubicBezTo>
                    <a:pt x="118" y="418"/>
                    <a:pt x="118" y="442"/>
                    <a:pt x="118" y="456"/>
                  </a:cubicBezTo>
                  <a:cubicBezTo>
                    <a:pt x="110" y="456"/>
                    <a:pt x="102" y="456"/>
                    <a:pt x="95" y="456"/>
                  </a:cubicBezTo>
                  <a:cubicBezTo>
                    <a:pt x="87" y="456"/>
                    <a:pt x="80" y="456"/>
                    <a:pt x="73" y="456"/>
                  </a:cubicBezTo>
                  <a:cubicBezTo>
                    <a:pt x="74" y="415"/>
                    <a:pt x="74" y="374"/>
                    <a:pt x="74" y="333"/>
                  </a:cubicBezTo>
                  <a:cubicBezTo>
                    <a:pt x="74" y="284"/>
                    <a:pt x="74" y="244"/>
                    <a:pt x="73" y="212"/>
                  </a:cubicBezTo>
                  <a:cubicBezTo>
                    <a:pt x="65" y="188"/>
                    <a:pt x="41" y="117"/>
                    <a:pt x="0" y="0"/>
                  </a:cubicBezTo>
                  <a:cubicBezTo>
                    <a:pt x="8" y="0"/>
                    <a:pt x="17" y="1"/>
                    <a:pt x="25" y="1"/>
                  </a:cubicBezTo>
                  <a:cubicBezTo>
                    <a:pt x="33" y="1"/>
                    <a:pt x="41" y="0"/>
                    <a:pt x="48" y="0"/>
                  </a:cubicBezTo>
                  <a:cubicBezTo>
                    <a:pt x="61" y="54"/>
                    <a:pt x="76" y="106"/>
                    <a:pt x="96" y="158"/>
                  </a:cubicBezTo>
                  <a:cubicBezTo>
                    <a:pt x="114" y="109"/>
                    <a:pt x="128" y="56"/>
                    <a:pt x="144" y="0"/>
                  </a:cubicBezTo>
                  <a:cubicBezTo>
                    <a:pt x="153" y="0"/>
                    <a:pt x="160" y="1"/>
                    <a:pt x="169" y="1"/>
                  </a:cubicBezTo>
                  <a:cubicBezTo>
                    <a:pt x="177" y="1"/>
                    <a:pt x="185" y="0"/>
                    <a:pt x="193" y="0"/>
                  </a:cubicBezTo>
                  <a:cubicBezTo>
                    <a:pt x="177" y="40"/>
                    <a:pt x="153" y="111"/>
                    <a:pt x="118" y="212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/>
            <p:cNvSpPr>
              <a:spLocks/>
            </p:cNvSpPr>
            <p:nvPr userDrawn="1"/>
          </p:nvSpPr>
          <p:spPr bwMode="auto">
            <a:xfrm>
              <a:off x="8432801" y="6348413"/>
              <a:ext cx="103188" cy="225425"/>
            </a:xfrm>
            <a:custGeom>
              <a:avLst/>
              <a:gdLst>
                <a:gd name="T0" fmla="*/ 45 w 212"/>
                <a:gd name="T1" fmla="*/ 111 h 467"/>
                <a:gd name="T2" fmla="*/ 102 w 212"/>
                <a:gd name="T3" fmla="*/ 217 h 467"/>
                <a:gd name="T4" fmla="*/ 158 w 212"/>
                <a:gd name="T5" fmla="*/ 341 h 467"/>
                <a:gd name="T6" fmla="*/ 40 w 212"/>
                <a:gd name="T7" fmla="*/ 467 h 467"/>
                <a:gd name="T8" fmla="*/ 17 w 212"/>
                <a:gd name="T9" fmla="*/ 428 h 467"/>
                <a:gd name="T10" fmla="*/ 114 w 212"/>
                <a:gd name="T11" fmla="*/ 345 h 467"/>
                <a:gd name="T12" fmla="*/ 57 w 212"/>
                <a:gd name="T13" fmla="*/ 227 h 467"/>
                <a:gd name="T14" fmla="*/ 0 w 212"/>
                <a:gd name="T15" fmla="*/ 112 h 467"/>
                <a:gd name="T16" fmla="*/ 148 w 212"/>
                <a:gd name="T17" fmla="*/ 1 h 467"/>
                <a:gd name="T18" fmla="*/ 171 w 212"/>
                <a:gd name="T19" fmla="*/ 40 h 467"/>
                <a:gd name="T20" fmla="*/ 45 w 212"/>
                <a:gd name="T21" fmla="*/ 1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2" h="467">
                  <a:moveTo>
                    <a:pt x="45" y="111"/>
                  </a:moveTo>
                  <a:cubicBezTo>
                    <a:pt x="46" y="143"/>
                    <a:pt x="70" y="173"/>
                    <a:pt x="102" y="217"/>
                  </a:cubicBezTo>
                  <a:cubicBezTo>
                    <a:pt x="136" y="264"/>
                    <a:pt x="158" y="301"/>
                    <a:pt x="158" y="341"/>
                  </a:cubicBezTo>
                  <a:cubicBezTo>
                    <a:pt x="158" y="403"/>
                    <a:pt x="116" y="451"/>
                    <a:pt x="40" y="467"/>
                  </a:cubicBezTo>
                  <a:cubicBezTo>
                    <a:pt x="32" y="452"/>
                    <a:pt x="25" y="439"/>
                    <a:pt x="17" y="428"/>
                  </a:cubicBezTo>
                  <a:cubicBezTo>
                    <a:pt x="79" y="420"/>
                    <a:pt x="114" y="386"/>
                    <a:pt x="114" y="345"/>
                  </a:cubicBezTo>
                  <a:cubicBezTo>
                    <a:pt x="114" y="305"/>
                    <a:pt x="91" y="272"/>
                    <a:pt x="57" y="227"/>
                  </a:cubicBezTo>
                  <a:cubicBezTo>
                    <a:pt x="25" y="184"/>
                    <a:pt x="0" y="150"/>
                    <a:pt x="0" y="112"/>
                  </a:cubicBezTo>
                  <a:cubicBezTo>
                    <a:pt x="0" y="49"/>
                    <a:pt x="57" y="0"/>
                    <a:pt x="148" y="1"/>
                  </a:cubicBezTo>
                  <a:cubicBezTo>
                    <a:pt x="212" y="2"/>
                    <a:pt x="121" y="43"/>
                    <a:pt x="171" y="40"/>
                  </a:cubicBezTo>
                  <a:cubicBezTo>
                    <a:pt x="91" y="45"/>
                    <a:pt x="43" y="65"/>
                    <a:pt x="45" y="111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"/>
            <p:cNvSpPr>
              <a:spLocks/>
            </p:cNvSpPr>
            <p:nvPr userDrawn="1"/>
          </p:nvSpPr>
          <p:spPr bwMode="auto">
            <a:xfrm>
              <a:off x="8505826" y="6350000"/>
              <a:ext cx="71438" cy="219075"/>
            </a:xfrm>
            <a:custGeom>
              <a:avLst/>
              <a:gdLst>
                <a:gd name="T0" fmla="*/ 146 w 147"/>
                <a:gd name="T1" fmla="*/ 26 h 456"/>
                <a:gd name="T2" fmla="*/ 147 w 147"/>
                <a:gd name="T3" fmla="*/ 41 h 456"/>
                <a:gd name="T4" fmla="*/ 115 w 147"/>
                <a:gd name="T5" fmla="*/ 40 h 456"/>
                <a:gd name="T6" fmla="*/ 97 w 147"/>
                <a:gd name="T7" fmla="*/ 41 h 456"/>
                <a:gd name="T8" fmla="*/ 95 w 147"/>
                <a:gd name="T9" fmla="*/ 189 h 456"/>
                <a:gd name="T10" fmla="*/ 97 w 147"/>
                <a:gd name="T11" fmla="*/ 456 h 456"/>
                <a:gd name="T12" fmla="*/ 74 w 147"/>
                <a:gd name="T13" fmla="*/ 455 h 456"/>
                <a:gd name="T14" fmla="*/ 51 w 147"/>
                <a:gd name="T15" fmla="*/ 456 h 456"/>
                <a:gd name="T16" fmla="*/ 53 w 147"/>
                <a:gd name="T17" fmla="*/ 258 h 456"/>
                <a:gd name="T18" fmla="*/ 51 w 147"/>
                <a:gd name="T19" fmla="*/ 41 h 456"/>
                <a:gd name="T20" fmla="*/ 36 w 147"/>
                <a:gd name="T21" fmla="*/ 40 h 456"/>
                <a:gd name="T22" fmla="*/ 0 w 147"/>
                <a:gd name="T23" fmla="*/ 41 h 456"/>
                <a:gd name="T24" fmla="*/ 0 w 147"/>
                <a:gd name="T25" fmla="*/ 21 h 456"/>
                <a:gd name="T26" fmla="*/ 0 w 147"/>
                <a:gd name="T27" fmla="*/ 0 h 456"/>
                <a:gd name="T28" fmla="*/ 75 w 147"/>
                <a:gd name="T29" fmla="*/ 2 h 456"/>
                <a:gd name="T30" fmla="*/ 147 w 147"/>
                <a:gd name="T31" fmla="*/ 0 h 456"/>
                <a:gd name="T32" fmla="*/ 146 w 147"/>
                <a:gd name="T33" fmla="*/ 2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456">
                  <a:moveTo>
                    <a:pt x="146" y="26"/>
                  </a:moveTo>
                  <a:cubicBezTo>
                    <a:pt x="146" y="29"/>
                    <a:pt x="147" y="34"/>
                    <a:pt x="147" y="41"/>
                  </a:cubicBezTo>
                  <a:cubicBezTo>
                    <a:pt x="135" y="40"/>
                    <a:pt x="124" y="40"/>
                    <a:pt x="115" y="40"/>
                  </a:cubicBezTo>
                  <a:cubicBezTo>
                    <a:pt x="108" y="40"/>
                    <a:pt x="102" y="40"/>
                    <a:pt x="97" y="41"/>
                  </a:cubicBezTo>
                  <a:cubicBezTo>
                    <a:pt x="95" y="77"/>
                    <a:pt x="95" y="127"/>
                    <a:pt x="95" y="189"/>
                  </a:cubicBezTo>
                  <a:cubicBezTo>
                    <a:pt x="95" y="234"/>
                    <a:pt x="95" y="323"/>
                    <a:pt x="97" y="456"/>
                  </a:cubicBezTo>
                  <a:cubicBezTo>
                    <a:pt x="89" y="456"/>
                    <a:pt x="82" y="455"/>
                    <a:pt x="74" y="455"/>
                  </a:cubicBezTo>
                  <a:cubicBezTo>
                    <a:pt x="67" y="455"/>
                    <a:pt x="59" y="456"/>
                    <a:pt x="51" y="456"/>
                  </a:cubicBezTo>
                  <a:cubicBezTo>
                    <a:pt x="52" y="370"/>
                    <a:pt x="53" y="304"/>
                    <a:pt x="53" y="258"/>
                  </a:cubicBezTo>
                  <a:cubicBezTo>
                    <a:pt x="53" y="209"/>
                    <a:pt x="52" y="137"/>
                    <a:pt x="51" y="41"/>
                  </a:cubicBezTo>
                  <a:cubicBezTo>
                    <a:pt x="48" y="40"/>
                    <a:pt x="43" y="40"/>
                    <a:pt x="36" y="40"/>
                  </a:cubicBezTo>
                  <a:cubicBezTo>
                    <a:pt x="27" y="40"/>
                    <a:pt x="15" y="40"/>
                    <a:pt x="0" y="41"/>
                  </a:cubicBezTo>
                  <a:cubicBezTo>
                    <a:pt x="0" y="34"/>
                    <a:pt x="0" y="28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ubicBezTo>
                    <a:pt x="19" y="1"/>
                    <a:pt x="45" y="2"/>
                    <a:pt x="75" y="2"/>
                  </a:cubicBezTo>
                  <a:cubicBezTo>
                    <a:pt x="104" y="2"/>
                    <a:pt x="128" y="1"/>
                    <a:pt x="147" y="0"/>
                  </a:cubicBezTo>
                  <a:cubicBezTo>
                    <a:pt x="147" y="13"/>
                    <a:pt x="146" y="22"/>
                    <a:pt x="146" y="2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8588376" y="6350000"/>
              <a:ext cx="57150" cy="219075"/>
            </a:xfrm>
            <a:custGeom>
              <a:avLst/>
              <a:gdLst>
                <a:gd name="T0" fmla="*/ 55 w 117"/>
                <a:gd name="T1" fmla="*/ 455 h 456"/>
                <a:gd name="T2" fmla="*/ 0 w 117"/>
                <a:gd name="T3" fmla="*/ 456 h 456"/>
                <a:gd name="T4" fmla="*/ 2 w 117"/>
                <a:gd name="T5" fmla="*/ 215 h 456"/>
                <a:gd name="T6" fmla="*/ 0 w 117"/>
                <a:gd name="T7" fmla="*/ 0 h 456"/>
                <a:gd name="T8" fmla="*/ 85 w 117"/>
                <a:gd name="T9" fmla="*/ 1 h 456"/>
                <a:gd name="T10" fmla="*/ 114 w 117"/>
                <a:gd name="T11" fmla="*/ 0 h 456"/>
                <a:gd name="T12" fmla="*/ 114 w 117"/>
                <a:gd name="T13" fmla="*/ 20 h 456"/>
                <a:gd name="T14" fmla="*/ 114 w 117"/>
                <a:gd name="T15" fmla="*/ 41 h 456"/>
                <a:gd name="T16" fmla="*/ 76 w 117"/>
                <a:gd name="T17" fmla="*/ 40 h 456"/>
                <a:gd name="T18" fmla="*/ 45 w 117"/>
                <a:gd name="T19" fmla="*/ 41 h 456"/>
                <a:gd name="T20" fmla="*/ 45 w 117"/>
                <a:gd name="T21" fmla="*/ 116 h 456"/>
                <a:gd name="T22" fmla="*/ 45 w 117"/>
                <a:gd name="T23" fmla="*/ 154 h 456"/>
                <a:gd name="T24" fmla="*/ 92 w 117"/>
                <a:gd name="T25" fmla="*/ 155 h 456"/>
                <a:gd name="T26" fmla="*/ 111 w 117"/>
                <a:gd name="T27" fmla="*/ 154 h 456"/>
                <a:gd name="T28" fmla="*/ 110 w 117"/>
                <a:gd name="T29" fmla="*/ 171 h 456"/>
                <a:gd name="T30" fmla="*/ 111 w 117"/>
                <a:gd name="T31" fmla="*/ 193 h 456"/>
                <a:gd name="T32" fmla="*/ 76 w 117"/>
                <a:gd name="T33" fmla="*/ 193 h 456"/>
                <a:gd name="T34" fmla="*/ 45 w 117"/>
                <a:gd name="T35" fmla="*/ 193 h 456"/>
                <a:gd name="T36" fmla="*/ 45 w 117"/>
                <a:gd name="T37" fmla="*/ 303 h 456"/>
                <a:gd name="T38" fmla="*/ 45 w 117"/>
                <a:gd name="T39" fmla="*/ 417 h 456"/>
                <a:gd name="T40" fmla="*/ 84 w 117"/>
                <a:gd name="T41" fmla="*/ 418 h 456"/>
                <a:gd name="T42" fmla="*/ 117 w 117"/>
                <a:gd name="T43" fmla="*/ 417 h 456"/>
                <a:gd name="T44" fmla="*/ 116 w 117"/>
                <a:gd name="T45" fmla="*/ 437 h 456"/>
                <a:gd name="T46" fmla="*/ 117 w 117"/>
                <a:gd name="T47" fmla="*/ 456 h 456"/>
                <a:gd name="T48" fmla="*/ 55 w 117"/>
                <a:gd name="T49" fmla="*/ 45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456">
                  <a:moveTo>
                    <a:pt x="55" y="455"/>
                  </a:moveTo>
                  <a:cubicBezTo>
                    <a:pt x="35" y="455"/>
                    <a:pt x="17" y="456"/>
                    <a:pt x="0" y="456"/>
                  </a:cubicBezTo>
                  <a:cubicBezTo>
                    <a:pt x="1" y="348"/>
                    <a:pt x="2" y="267"/>
                    <a:pt x="2" y="215"/>
                  </a:cubicBezTo>
                  <a:cubicBezTo>
                    <a:pt x="2" y="143"/>
                    <a:pt x="1" y="71"/>
                    <a:pt x="0" y="0"/>
                  </a:cubicBezTo>
                  <a:cubicBezTo>
                    <a:pt x="27" y="0"/>
                    <a:pt x="55" y="1"/>
                    <a:pt x="85" y="1"/>
                  </a:cubicBezTo>
                  <a:cubicBezTo>
                    <a:pt x="93" y="1"/>
                    <a:pt x="103" y="0"/>
                    <a:pt x="114" y="0"/>
                  </a:cubicBezTo>
                  <a:cubicBezTo>
                    <a:pt x="114" y="7"/>
                    <a:pt x="114" y="14"/>
                    <a:pt x="114" y="20"/>
                  </a:cubicBezTo>
                  <a:cubicBezTo>
                    <a:pt x="114" y="27"/>
                    <a:pt x="114" y="34"/>
                    <a:pt x="114" y="41"/>
                  </a:cubicBezTo>
                  <a:cubicBezTo>
                    <a:pt x="101" y="40"/>
                    <a:pt x="88" y="40"/>
                    <a:pt x="76" y="40"/>
                  </a:cubicBezTo>
                  <a:cubicBezTo>
                    <a:pt x="65" y="40"/>
                    <a:pt x="54" y="40"/>
                    <a:pt x="45" y="41"/>
                  </a:cubicBezTo>
                  <a:cubicBezTo>
                    <a:pt x="45" y="60"/>
                    <a:pt x="45" y="86"/>
                    <a:pt x="45" y="116"/>
                  </a:cubicBezTo>
                  <a:cubicBezTo>
                    <a:pt x="45" y="126"/>
                    <a:pt x="45" y="139"/>
                    <a:pt x="45" y="154"/>
                  </a:cubicBezTo>
                  <a:cubicBezTo>
                    <a:pt x="60" y="154"/>
                    <a:pt x="76" y="155"/>
                    <a:pt x="92" y="155"/>
                  </a:cubicBezTo>
                  <a:cubicBezTo>
                    <a:pt x="97" y="155"/>
                    <a:pt x="103" y="154"/>
                    <a:pt x="111" y="154"/>
                  </a:cubicBezTo>
                  <a:cubicBezTo>
                    <a:pt x="111" y="158"/>
                    <a:pt x="110" y="165"/>
                    <a:pt x="110" y="171"/>
                  </a:cubicBezTo>
                  <a:cubicBezTo>
                    <a:pt x="110" y="178"/>
                    <a:pt x="111" y="185"/>
                    <a:pt x="111" y="193"/>
                  </a:cubicBezTo>
                  <a:cubicBezTo>
                    <a:pt x="99" y="193"/>
                    <a:pt x="88" y="193"/>
                    <a:pt x="76" y="193"/>
                  </a:cubicBezTo>
                  <a:cubicBezTo>
                    <a:pt x="66" y="193"/>
                    <a:pt x="55" y="193"/>
                    <a:pt x="45" y="193"/>
                  </a:cubicBezTo>
                  <a:cubicBezTo>
                    <a:pt x="45" y="234"/>
                    <a:pt x="45" y="271"/>
                    <a:pt x="45" y="303"/>
                  </a:cubicBezTo>
                  <a:cubicBezTo>
                    <a:pt x="45" y="334"/>
                    <a:pt x="45" y="372"/>
                    <a:pt x="45" y="417"/>
                  </a:cubicBezTo>
                  <a:cubicBezTo>
                    <a:pt x="60" y="417"/>
                    <a:pt x="73" y="418"/>
                    <a:pt x="84" y="418"/>
                  </a:cubicBezTo>
                  <a:cubicBezTo>
                    <a:pt x="96" y="418"/>
                    <a:pt x="107" y="417"/>
                    <a:pt x="117" y="417"/>
                  </a:cubicBezTo>
                  <a:cubicBezTo>
                    <a:pt x="117" y="423"/>
                    <a:pt x="116" y="430"/>
                    <a:pt x="116" y="437"/>
                  </a:cubicBezTo>
                  <a:cubicBezTo>
                    <a:pt x="116" y="443"/>
                    <a:pt x="117" y="450"/>
                    <a:pt x="117" y="456"/>
                  </a:cubicBezTo>
                  <a:cubicBezTo>
                    <a:pt x="95" y="456"/>
                    <a:pt x="75" y="455"/>
                    <a:pt x="55" y="455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8656638" y="6350000"/>
              <a:ext cx="127000" cy="219075"/>
            </a:xfrm>
            <a:custGeom>
              <a:avLst/>
              <a:gdLst>
                <a:gd name="T0" fmla="*/ 239 w 262"/>
                <a:gd name="T1" fmla="*/ 456 h 456"/>
                <a:gd name="T2" fmla="*/ 215 w 262"/>
                <a:gd name="T3" fmla="*/ 456 h 456"/>
                <a:gd name="T4" fmla="*/ 190 w 262"/>
                <a:gd name="T5" fmla="*/ 136 h 456"/>
                <a:gd name="T6" fmla="*/ 187 w 262"/>
                <a:gd name="T7" fmla="*/ 136 h 456"/>
                <a:gd name="T8" fmla="*/ 147 w 262"/>
                <a:gd name="T9" fmla="*/ 358 h 456"/>
                <a:gd name="T10" fmla="*/ 129 w 262"/>
                <a:gd name="T11" fmla="*/ 358 h 456"/>
                <a:gd name="T12" fmla="*/ 112 w 262"/>
                <a:gd name="T13" fmla="*/ 358 h 456"/>
                <a:gd name="T14" fmla="*/ 73 w 262"/>
                <a:gd name="T15" fmla="*/ 136 h 456"/>
                <a:gd name="T16" fmla="*/ 71 w 262"/>
                <a:gd name="T17" fmla="*/ 136 h 456"/>
                <a:gd name="T18" fmla="*/ 47 w 262"/>
                <a:gd name="T19" fmla="*/ 456 h 456"/>
                <a:gd name="T20" fmla="*/ 24 w 262"/>
                <a:gd name="T21" fmla="*/ 455 h 456"/>
                <a:gd name="T22" fmla="*/ 0 w 262"/>
                <a:gd name="T23" fmla="*/ 456 h 456"/>
                <a:gd name="T24" fmla="*/ 47 w 262"/>
                <a:gd name="T25" fmla="*/ 0 h 456"/>
                <a:gd name="T26" fmla="*/ 66 w 262"/>
                <a:gd name="T27" fmla="*/ 1 h 456"/>
                <a:gd name="T28" fmla="*/ 87 w 262"/>
                <a:gd name="T29" fmla="*/ 0 h 456"/>
                <a:gd name="T30" fmla="*/ 129 w 262"/>
                <a:gd name="T31" fmla="*/ 289 h 456"/>
                <a:gd name="T32" fmla="*/ 132 w 262"/>
                <a:gd name="T33" fmla="*/ 289 h 456"/>
                <a:gd name="T34" fmla="*/ 176 w 262"/>
                <a:gd name="T35" fmla="*/ 0 h 456"/>
                <a:gd name="T36" fmla="*/ 196 w 262"/>
                <a:gd name="T37" fmla="*/ 1 h 456"/>
                <a:gd name="T38" fmla="*/ 215 w 262"/>
                <a:gd name="T39" fmla="*/ 0 h 456"/>
                <a:gd name="T40" fmla="*/ 262 w 262"/>
                <a:gd name="T41" fmla="*/ 456 h 456"/>
                <a:gd name="T42" fmla="*/ 239 w 262"/>
                <a:gd name="T43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2" h="456">
                  <a:moveTo>
                    <a:pt x="239" y="456"/>
                  </a:moveTo>
                  <a:cubicBezTo>
                    <a:pt x="231" y="456"/>
                    <a:pt x="224" y="456"/>
                    <a:pt x="215" y="456"/>
                  </a:cubicBezTo>
                  <a:cubicBezTo>
                    <a:pt x="208" y="355"/>
                    <a:pt x="199" y="248"/>
                    <a:pt x="190" y="136"/>
                  </a:cubicBezTo>
                  <a:cubicBezTo>
                    <a:pt x="187" y="136"/>
                    <a:pt x="187" y="136"/>
                    <a:pt x="187" y="136"/>
                  </a:cubicBezTo>
                  <a:cubicBezTo>
                    <a:pt x="180" y="175"/>
                    <a:pt x="167" y="250"/>
                    <a:pt x="147" y="358"/>
                  </a:cubicBezTo>
                  <a:cubicBezTo>
                    <a:pt x="142" y="358"/>
                    <a:pt x="136" y="358"/>
                    <a:pt x="129" y="358"/>
                  </a:cubicBezTo>
                  <a:cubicBezTo>
                    <a:pt x="124" y="358"/>
                    <a:pt x="118" y="358"/>
                    <a:pt x="112" y="358"/>
                  </a:cubicBezTo>
                  <a:cubicBezTo>
                    <a:pt x="103" y="308"/>
                    <a:pt x="90" y="234"/>
                    <a:pt x="73" y="136"/>
                  </a:cubicBezTo>
                  <a:cubicBezTo>
                    <a:pt x="71" y="136"/>
                    <a:pt x="71" y="136"/>
                    <a:pt x="71" y="136"/>
                  </a:cubicBezTo>
                  <a:cubicBezTo>
                    <a:pt x="60" y="256"/>
                    <a:pt x="53" y="363"/>
                    <a:pt x="47" y="456"/>
                  </a:cubicBezTo>
                  <a:cubicBezTo>
                    <a:pt x="40" y="456"/>
                    <a:pt x="31" y="455"/>
                    <a:pt x="24" y="455"/>
                  </a:cubicBezTo>
                  <a:cubicBezTo>
                    <a:pt x="15" y="455"/>
                    <a:pt x="8" y="456"/>
                    <a:pt x="0" y="456"/>
                  </a:cubicBezTo>
                  <a:cubicBezTo>
                    <a:pt x="19" y="316"/>
                    <a:pt x="34" y="164"/>
                    <a:pt x="47" y="0"/>
                  </a:cubicBezTo>
                  <a:cubicBezTo>
                    <a:pt x="53" y="1"/>
                    <a:pt x="60" y="1"/>
                    <a:pt x="66" y="1"/>
                  </a:cubicBezTo>
                  <a:cubicBezTo>
                    <a:pt x="73" y="1"/>
                    <a:pt x="80" y="1"/>
                    <a:pt x="87" y="0"/>
                  </a:cubicBezTo>
                  <a:cubicBezTo>
                    <a:pt x="91" y="44"/>
                    <a:pt x="105" y="140"/>
                    <a:pt x="129" y="289"/>
                  </a:cubicBezTo>
                  <a:cubicBezTo>
                    <a:pt x="132" y="289"/>
                    <a:pt x="132" y="289"/>
                    <a:pt x="132" y="289"/>
                  </a:cubicBezTo>
                  <a:cubicBezTo>
                    <a:pt x="157" y="130"/>
                    <a:pt x="173" y="34"/>
                    <a:pt x="176" y="0"/>
                  </a:cubicBezTo>
                  <a:cubicBezTo>
                    <a:pt x="183" y="0"/>
                    <a:pt x="189" y="1"/>
                    <a:pt x="196" y="1"/>
                  </a:cubicBezTo>
                  <a:cubicBezTo>
                    <a:pt x="202" y="1"/>
                    <a:pt x="209" y="0"/>
                    <a:pt x="215" y="0"/>
                  </a:cubicBezTo>
                  <a:cubicBezTo>
                    <a:pt x="231" y="196"/>
                    <a:pt x="247" y="348"/>
                    <a:pt x="262" y="456"/>
                  </a:cubicBezTo>
                  <a:cubicBezTo>
                    <a:pt x="255" y="456"/>
                    <a:pt x="247" y="456"/>
                    <a:pt x="239" y="45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/>
            <p:cNvSpPr>
              <a:spLocks/>
            </p:cNvSpPr>
            <p:nvPr userDrawn="1"/>
          </p:nvSpPr>
          <p:spPr bwMode="auto">
            <a:xfrm>
              <a:off x="8775701" y="6345238"/>
              <a:ext cx="80963" cy="223838"/>
            </a:xfrm>
            <a:custGeom>
              <a:avLst/>
              <a:gdLst>
                <a:gd name="T0" fmla="*/ 54 w 167"/>
                <a:gd name="T1" fmla="*/ 119 h 465"/>
                <a:gd name="T2" fmla="*/ 111 w 167"/>
                <a:gd name="T3" fmla="*/ 225 h 465"/>
                <a:gd name="T4" fmla="*/ 167 w 167"/>
                <a:gd name="T5" fmla="*/ 349 h 465"/>
                <a:gd name="T6" fmla="*/ 16 w 167"/>
                <a:gd name="T7" fmla="*/ 465 h 465"/>
                <a:gd name="T8" fmla="*/ 0 w 167"/>
                <a:gd name="T9" fmla="*/ 421 h 465"/>
                <a:gd name="T10" fmla="*/ 123 w 167"/>
                <a:gd name="T11" fmla="*/ 353 h 465"/>
                <a:gd name="T12" fmla="*/ 66 w 167"/>
                <a:gd name="T13" fmla="*/ 235 h 465"/>
                <a:gd name="T14" fmla="*/ 9 w 167"/>
                <a:gd name="T15" fmla="*/ 120 h 465"/>
                <a:gd name="T16" fmla="*/ 127 w 167"/>
                <a:gd name="T17" fmla="*/ 0 h 465"/>
                <a:gd name="T18" fmla="*/ 145 w 167"/>
                <a:gd name="T19" fmla="*/ 37 h 465"/>
                <a:gd name="T20" fmla="*/ 54 w 167"/>
                <a:gd name="T21" fmla="*/ 119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465">
                  <a:moveTo>
                    <a:pt x="54" y="119"/>
                  </a:moveTo>
                  <a:cubicBezTo>
                    <a:pt x="54" y="151"/>
                    <a:pt x="79" y="181"/>
                    <a:pt x="111" y="225"/>
                  </a:cubicBezTo>
                  <a:cubicBezTo>
                    <a:pt x="145" y="272"/>
                    <a:pt x="167" y="309"/>
                    <a:pt x="167" y="349"/>
                  </a:cubicBezTo>
                  <a:cubicBezTo>
                    <a:pt x="167" y="411"/>
                    <a:pt x="92" y="449"/>
                    <a:pt x="16" y="465"/>
                  </a:cubicBezTo>
                  <a:cubicBezTo>
                    <a:pt x="9" y="451"/>
                    <a:pt x="14" y="418"/>
                    <a:pt x="0" y="421"/>
                  </a:cubicBezTo>
                  <a:cubicBezTo>
                    <a:pt x="61" y="409"/>
                    <a:pt x="123" y="394"/>
                    <a:pt x="123" y="353"/>
                  </a:cubicBezTo>
                  <a:cubicBezTo>
                    <a:pt x="123" y="313"/>
                    <a:pt x="99" y="280"/>
                    <a:pt x="66" y="235"/>
                  </a:cubicBezTo>
                  <a:cubicBezTo>
                    <a:pt x="33" y="192"/>
                    <a:pt x="9" y="158"/>
                    <a:pt x="9" y="120"/>
                  </a:cubicBezTo>
                  <a:cubicBezTo>
                    <a:pt x="9" y="57"/>
                    <a:pt x="50" y="15"/>
                    <a:pt x="127" y="0"/>
                  </a:cubicBezTo>
                  <a:cubicBezTo>
                    <a:pt x="132" y="13"/>
                    <a:pt x="138" y="25"/>
                    <a:pt x="145" y="37"/>
                  </a:cubicBezTo>
                  <a:cubicBezTo>
                    <a:pt x="86" y="43"/>
                    <a:pt x="54" y="73"/>
                    <a:pt x="54" y="119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/>
            <p:cNvSpPr>
              <a:spLocks noEditPoints="1"/>
            </p:cNvSpPr>
            <p:nvPr userDrawn="1"/>
          </p:nvSpPr>
          <p:spPr bwMode="auto">
            <a:xfrm>
              <a:off x="8853488" y="6343650"/>
              <a:ext cx="31750" cy="31750"/>
            </a:xfrm>
            <a:custGeom>
              <a:avLst/>
              <a:gdLst>
                <a:gd name="T0" fmla="*/ 65 w 65"/>
                <a:gd name="T1" fmla="*/ 32 h 64"/>
                <a:gd name="T2" fmla="*/ 55 w 65"/>
                <a:gd name="T3" fmla="*/ 54 h 64"/>
                <a:gd name="T4" fmla="*/ 32 w 65"/>
                <a:gd name="T5" fmla="*/ 64 h 64"/>
                <a:gd name="T6" fmla="*/ 10 w 65"/>
                <a:gd name="T7" fmla="*/ 54 h 64"/>
                <a:gd name="T8" fmla="*/ 0 w 65"/>
                <a:gd name="T9" fmla="*/ 32 h 64"/>
                <a:gd name="T10" fmla="*/ 10 w 65"/>
                <a:gd name="T11" fmla="*/ 9 h 64"/>
                <a:gd name="T12" fmla="*/ 32 w 65"/>
                <a:gd name="T13" fmla="*/ 0 h 64"/>
                <a:gd name="T14" fmla="*/ 55 w 65"/>
                <a:gd name="T15" fmla="*/ 9 h 64"/>
                <a:gd name="T16" fmla="*/ 65 w 65"/>
                <a:gd name="T17" fmla="*/ 32 h 64"/>
                <a:gd name="T18" fmla="*/ 60 w 65"/>
                <a:gd name="T19" fmla="*/ 32 h 64"/>
                <a:gd name="T20" fmla="*/ 52 w 65"/>
                <a:gd name="T21" fmla="*/ 12 h 64"/>
                <a:gd name="T22" fmla="*/ 32 w 65"/>
                <a:gd name="T23" fmla="*/ 4 h 64"/>
                <a:gd name="T24" fmla="*/ 13 w 65"/>
                <a:gd name="T25" fmla="*/ 12 h 64"/>
                <a:gd name="T26" fmla="*/ 4 w 65"/>
                <a:gd name="T27" fmla="*/ 32 h 64"/>
                <a:gd name="T28" fmla="*/ 13 w 65"/>
                <a:gd name="T29" fmla="*/ 52 h 64"/>
                <a:gd name="T30" fmla="*/ 32 w 65"/>
                <a:gd name="T31" fmla="*/ 60 h 64"/>
                <a:gd name="T32" fmla="*/ 52 w 65"/>
                <a:gd name="T33" fmla="*/ 52 h 64"/>
                <a:gd name="T34" fmla="*/ 60 w 65"/>
                <a:gd name="T35" fmla="*/ 32 h 64"/>
                <a:gd name="T36" fmla="*/ 51 w 65"/>
                <a:gd name="T37" fmla="*/ 48 h 64"/>
                <a:gd name="T38" fmla="*/ 42 w 65"/>
                <a:gd name="T39" fmla="*/ 48 h 64"/>
                <a:gd name="T40" fmla="*/ 32 w 65"/>
                <a:gd name="T41" fmla="*/ 35 h 64"/>
                <a:gd name="T42" fmla="*/ 27 w 65"/>
                <a:gd name="T43" fmla="*/ 35 h 64"/>
                <a:gd name="T44" fmla="*/ 27 w 65"/>
                <a:gd name="T45" fmla="*/ 48 h 64"/>
                <a:gd name="T46" fmla="*/ 21 w 65"/>
                <a:gd name="T47" fmla="*/ 48 h 64"/>
                <a:gd name="T48" fmla="*/ 21 w 65"/>
                <a:gd name="T49" fmla="*/ 14 h 64"/>
                <a:gd name="T50" fmla="*/ 31 w 65"/>
                <a:gd name="T51" fmla="*/ 14 h 64"/>
                <a:gd name="T52" fmla="*/ 37 w 65"/>
                <a:gd name="T53" fmla="*/ 14 h 64"/>
                <a:gd name="T54" fmla="*/ 41 w 65"/>
                <a:gd name="T55" fmla="*/ 16 h 64"/>
                <a:gd name="T56" fmla="*/ 44 w 65"/>
                <a:gd name="T57" fmla="*/ 19 h 64"/>
                <a:gd name="T58" fmla="*/ 45 w 65"/>
                <a:gd name="T59" fmla="*/ 23 h 64"/>
                <a:gd name="T60" fmla="*/ 43 w 65"/>
                <a:gd name="T61" fmla="*/ 30 h 64"/>
                <a:gd name="T62" fmla="*/ 38 w 65"/>
                <a:gd name="T63" fmla="*/ 33 h 64"/>
                <a:gd name="T64" fmla="*/ 51 w 65"/>
                <a:gd name="T65" fmla="*/ 48 h 64"/>
                <a:gd name="T66" fmla="*/ 39 w 65"/>
                <a:gd name="T67" fmla="*/ 24 h 64"/>
                <a:gd name="T68" fmla="*/ 38 w 65"/>
                <a:gd name="T69" fmla="*/ 21 h 64"/>
                <a:gd name="T70" fmla="*/ 37 w 65"/>
                <a:gd name="T71" fmla="*/ 20 h 64"/>
                <a:gd name="T72" fmla="*/ 35 w 65"/>
                <a:gd name="T73" fmla="*/ 19 h 64"/>
                <a:gd name="T74" fmla="*/ 32 w 65"/>
                <a:gd name="T75" fmla="*/ 19 h 64"/>
                <a:gd name="T76" fmla="*/ 27 w 65"/>
                <a:gd name="T77" fmla="*/ 19 h 64"/>
                <a:gd name="T78" fmla="*/ 27 w 65"/>
                <a:gd name="T79" fmla="*/ 30 h 64"/>
                <a:gd name="T80" fmla="*/ 31 w 65"/>
                <a:gd name="T81" fmla="*/ 30 h 64"/>
                <a:gd name="T82" fmla="*/ 34 w 65"/>
                <a:gd name="T83" fmla="*/ 30 h 64"/>
                <a:gd name="T84" fmla="*/ 37 w 65"/>
                <a:gd name="T85" fmla="*/ 29 h 64"/>
                <a:gd name="T86" fmla="*/ 38 w 65"/>
                <a:gd name="T87" fmla="*/ 27 h 64"/>
                <a:gd name="T88" fmla="*/ 39 w 65"/>
                <a:gd name="T89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" h="64">
                  <a:moveTo>
                    <a:pt x="65" y="32"/>
                  </a:moveTo>
                  <a:cubicBezTo>
                    <a:pt x="65" y="41"/>
                    <a:pt x="61" y="48"/>
                    <a:pt x="55" y="54"/>
                  </a:cubicBezTo>
                  <a:cubicBezTo>
                    <a:pt x="49" y="61"/>
                    <a:pt x="41" y="64"/>
                    <a:pt x="32" y="64"/>
                  </a:cubicBezTo>
                  <a:cubicBezTo>
                    <a:pt x="23" y="64"/>
                    <a:pt x="16" y="61"/>
                    <a:pt x="10" y="54"/>
                  </a:cubicBezTo>
                  <a:cubicBezTo>
                    <a:pt x="3" y="48"/>
                    <a:pt x="0" y="41"/>
                    <a:pt x="0" y="32"/>
                  </a:cubicBezTo>
                  <a:cubicBezTo>
                    <a:pt x="0" y="23"/>
                    <a:pt x="3" y="15"/>
                    <a:pt x="10" y="9"/>
                  </a:cubicBezTo>
                  <a:cubicBezTo>
                    <a:pt x="16" y="3"/>
                    <a:pt x="23" y="0"/>
                    <a:pt x="32" y="0"/>
                  </a:cubicBezTo>
                  <a:cubicBezTo>
                    <a:pt x="41" y="0"/>
                    <a:pt x="49" y="3"/>
                    <a:pt x="55" y="9"/>
                  </a:cubicBezTo>
                  <a:cubicBezTo>
                    <a:pt x="61" y="15"/>
                    <a:pt x="65" y="23"/>
                    <a:pt x="65" y="32"/>
                  </a:cubicBezTo>
                  <a:close/>
                  <a:moveTo>
                    <a:pt x="60" y="32"/>
                  </a:moveTo>
                  <a:cubicBezTo>
                    <a:pt x="60" y="24"/>
                    <a:pt x="58" y="17"/>
                    <a:pt x="52" y="12"/>
                  </a:cubicBezTo>
                  <a:cubicBezTo>
                    <a:pt x="47" y="6"/>
                    <a:pt x="40" y="4"/>
                    <a:pt x="32" y="4"/>
                  </a:cubicBezTo>
                  <a:cubicBezTo>
                    <a:pt x="25" y="4"/>
                    <a:pt x="18" y="6"/>
                    <a:pt x="13" y="12"/>
                  </a:cubicBezTo>
                  <a:cubicBezTo>
                    <a:pt x="7" y="17"/>
                    <a:pt x="4" y="24"/>
                    <a:pt x="4" y="32"/>
                  </a:cubicBezTo>
                  <a:cubicBezTo>
                    <a:pt x="4" y="39"/>
                    <a:pt x="7" y="46"/>
                    <a:pt x="13" y="52"/>
                  </a:cubicBezTo>
                  <a:cubicBezTo>
                    <a:pt x="18" y="57"/>
                    <a:pt x="25" y="60"/>
                    <a:pt x="32" y="60"/>
                  </a:cubicBezTo>
                  <a:cubicBezTo>
                    <a:pt x="40" y="60"/>
                    <a:pt x="47" y="57"/>
                    <a:pt x="52" y="52"/>
                  </a:cubicBezTo>
                  <a:cubicBezTo>
                    <a:pt x="58" y="46"/>
                    <a:pt x="60" y="39"/>
                    <a:pt x="60" y="32"/>
                  </a:cubicBezTo>
                  <a:close/>
                  <a:moveTo>
                    <a:pt x="51" y="48"/>
                  </a:moveTo>
                  <a:cubicBezTo>
                    <a:pt x="42" y="48"/>
                    <a:pt x="42" y="48"/>
                    <a:pt x="42" y="48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4" y="14"/>
                    <a:pt x="36" y="14"/>
                    <a:pt x="37" y="14"/>
                  </a:cubicBezTo>
                  <a:cubicBezTo>
                    <a:pt x="38" y="14"/>
                    <a:pt x="40" y="15"/>
                    <a:pt x="41" y="16"/>
                  </a:cubicBezTo>
                  <a:cubicBezTo>
                    <a:pt x="43" y="17"/>
                    <a:pt x="44" y="18"/>
                    <a:pt x="44" y="19"/>
                  </a:cubicBezTo>
                  <a:cubicBezTo>
                    <a:pt x="45" y="20"/>
                    <a:pt x="45" y="21"/>
                    <a:pt x="45" y="23"/>
                  </a:cubicBezTo>
                  <a:cubicBezTo>
                    <a:pt x="45" y="26"/>
                    <a:pt x="45" y="28"/>
                    <a:pt x="43" y="30"/>
                  </a:cubicBezTo>
                  <a:cubicBezTo>
                    <a:pt x="42" y="31"/>
                    <a:pt x="40" y="32"/>
                    <a:pt x="38" y="33"/>
                  </a:cubicBezTo>
                  <a:lnTo>
                    <a:pt x="51" y="48"/>
                  </a:lnTo>
                  <a:close/>
                  <a:moveTo>
                    <a:pt x="39" y="24"/>
                  </a:moveTo>
                  <a:cubicBezTo>
                    <a:pt x="39" y="23"/>
                    <a:pt x="38" y="22"/>
                    <a:pt x="38" y="21"/>
                  </a:cubicBezTo>
                  <a:cubicBezTo>
                    <a:pt x="38" y="21"/>
                    <a:pt x="37" y="20"/>
                    <a:pt x="37" y="20"/>
                  </a:cubicBezTo>
                  <a:cubicBezTo>
                    <a:pt x="36" y="19"/>
                    <a:pt x="35" y="19"/>
                    <a:pt x="35" y="19"/>
                  </a:cubicBezTo>
                  <a:cubicBezTo>
                    <a:pt x="34" y="19"/>
                    <a:pt x="33" y="19"/>
                    <a:pt x="32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2" y="30"/>
                    <a:pt x="33" y="30"/>
                    <a:pt x="34" y="30"/>
                  </a:cubicBezTo>
                  <a:cubicBezTo>
                    <a:pt x="35" y="30"/>
                    <a:pt x="36" y="29"/>
                    <a:pt x="37" y="29"/>
                  </a:cubicBezTo>
                  <a:cubicBezTo>
                    <a:pt x="37" y="28"/>
                    <a:pt x="38" y="27"/>
                    <a:pt x="38" y="27"/>
                  </a:cubicBezTo>
                  <a:cubicBezTo>
                    <a:pt x="38" y="26"/>
                    <a:pt x="39" y="25"/>
                    <a:pt x="39" y="2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3" r:id="rId2"/>
    <p:sldLayoutId id="2147483676" r:id="rId3"/>
    <p:sldLayoutId id="2147483677" r:id="rId4"/>
    <p:sldLayoutId id="2147483658" r:id="rId5"/>
    <p:sldLayoutId id="2147483655" r:id="rId6"/>
    <p:sldLayoutId id="2147483680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3200" b="0" kern="1200">
          <a:solidFill>
            <a:schemeClr val="accent1"/>
          </a:solidFill>
          <a:latin typeface="Arial Narrow" pitchFamily="34" charset="0"/>
          <a:ea typeface="+mj-ea"/>
          <a:cs typeface="+mj-cs"/>
        </a:defRPr>
      </a:lvl1pPr>
    </p:titleStyle>
    <p:bodyStyle>
      <a:lvl1pPr marL="234950" indent="-234950" algn="l" defTabSz="914400" rtl="0" eaLnBrk="1" latinLnBrk="0" hangingPunct="1">
        <a:lnSpc>
          <a:spcPct val="85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Arial" pitchFamily="34" charset="0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519113" indent="-284163" algn="l" defTabSz="914400" rtl="0" eaLnBrk="1" latinLnBrk="0" hangingPunct="1">
        <a:lnSpc>
          <a:spcPct val="85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Arial" pitchFamily="34" charset="0"/>
        <a:buChar char="–"/>
        <a:defRPr lang="en-US" sz="2000" kern="1200" dirty="0" smtClean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692150" indent="-173038" algn="l" defTabSz="914400" rtl="0" eaLnBrk="1" latinLnBrk="0" hangingPunct="1">
        <a:lnSpc>
          <a:spcPct val="85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914400" indent="-222250" algn="l" defTabSz="914400" rtl="0" eaLnBrk="1" latinLnBrk="0" hangingPunct="1">
        <a:lnSpc>
          <a:spcPct val="85000"/>
        </a:lnSpc>
        <a:spcBef>
          <a:spcPts val="0"/>
        </a:spcBef>
        <a:spcAft>
          <a:spcPts val="600"/>
        </a:spcAft>
        <a:buClr>
          <a:schemeClr val="accent1"/>
        </a:buClr>
        <a:buSzPct val="80000"/>
        <a:buFont typeface="Arial" pitchFamily="34" charset="0"/>
        <a:buChar char="–"/>
        <a:tabLst>
          <a:tab pos="914400" algn="l"/>
        </a:tabLst>
        <a:defRPr sz="16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1087438" indent="-173038" algn="l" defTabSz="914400" rtl="0" eaLnBrk="1" latinLnBrk="0" hangingPunct="1">
        <a:lnSpc>
          <a:spcPct val="85000"/>
        </a:lnSpc>
        <a:spcBef>
          <a:spcPts val="0"/>
        </a:spcBef>
        <a:spcAft>
          <a:spcPts val="600"/>
        </a:spcAft>
        <a:buClr>
          <a:schemeClr val="accent1"/>
        </a:buClr>
        <a:buSzPct val="80000"/>
        <a:buFont typeface="Arial" pitchFamily="34" charset="0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459038" indent="-173038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accent2"/>
          </a:solidFill>
          <a:latin typeface="+mn-lt"/>
          <a:ea typeface="+mn-ea"/>
          <a:cs typeface="+mn-cs"/>
        </a:defRPr>
      </a:lvl6pPr>
      <a:lvl7pPr marL="2916238" indent="-173038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accent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7772/csp/documatic/%25CSP.Documatic.cls?PAGE=CLASS&amp;LIBRARY=ENSLIB&amp;CLASSNAME=%25Library.String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7772/csp/documatic/%25CSP.Documatic.cls?PAGE=CLASS&amp;LIBRARY=ENSLIB&amp;CLASSNAME=%25Library.String" TargetMode="External"/><Relationship Id="rId7" Type="http://schemas.openxmlformats.org/officeDocument/2006/relationships/hyperlink" Target="http://localhost:57772/csp/documatic/%25CSP.Documatic.cls?PAGE=CLASS&amp;LIBRARY=ENSLIB&amp;CLASSNAME=%25Library.Status" TargetMode="External"/><Relationship Id="rId2" Type="http://schemas.openxmlformats.org/officeDocument/2006/relationships/hyperlink" Target="http://localhost:57772/csp/documatic/%25CSP.Documatic.cls?PAGE=CLASS&amp;LIBRARY=ENSLIB&amp;CLASSNAME=Ens.Request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localhost:57772/csp/documatic/%25CSP.Documatic.cls?PAGE=CLASS&amp;LIBRARY=ENSLIB&amp;CLASSNAME=%25Library.ObjectIdentity" TargetMode="External"/><Relationship Id="rId5" Type="http://schemas.openxmlformats.org/officeDocument/2006/relationships/hyperlink" Target="http://localhost:57772/csp/documatic/%25CSP.Documatic.cls?PAGE=CLASS&amp;LIBRARY=ENSLIB&amp;CLASSNAME=EnsLib.PubSub.Target" TargetMode="External"/><Relationship Id="rId4" Type="http://schemas.openxmlformats.org/officeDocument/2006/relationships/hyperlink" Target="http://localhost:57772/csp/documatic/%25CSP.Documatic.cls?PAGE=CLASS&amp;LIBRARY=ENSLIB&amp;CLASSNAME=Ens.Respons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7772/csp/docbook/DocBook.UI.Page.cls?KEY=EHL72_addl#EHL72_search_tables_default_properties" TargetMode="External"/><Relationship Id="rId7" Type="http://schemas.openxmlformats.org/officeDocument/2006/relationships/hyperlink" Target="http://localhost:57772/csp/docbook/DocBook.UI.Page.cls?KEY=EXML_search_tables" TargetMode="External"/><Relationship Id="rId2" Type="http://schemas.openxmlformats.org/officeDocument/2006/relationships/hyperlink" Target="http://localhost:57772/csp/docbook/DocBook.UI.Page.cls?KEY=EHL72_addl#EHL72_search_table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localhost:57772/csp/docbook/DocBook.UI.Page.cls?KEY=EACT_dev#EACT_search_tables" TargetMode="External"/><Relationship Id="rId5" Type="http://schemas.openxmlformats.org/officeDocument/2006/relationships/hyperlink" Target="http://localhost:57772/csp/docbook/DocBook.UI.Page.cls?KEY=EAST_addl#EAST_search_tables" TargetMode="External"/><Relationship Id="rId4" Type="http://schemas.openxmlformats.org/officeDocument/2006/relationships/hyperlink" Target="http://localhost:57772/csp/docbook/DocBook.UI.Page.cls?KEY=EX12_tools#EX12_search_table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7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 table in message viewer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598" y="1136823"/>
            <a:ext cx="8802780" cy="5532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16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D9FD70-C39A-48B1-8885-DCF884FA2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6751B3-D274-4478-88D3-F551C934A71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11892" y="3350396"/>
            <a:ext cx="322402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EnsLib.EDI.XML.SearchTable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00008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0042397-AD0D-4341-9E7E-2B00797DA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EnsLib.XML.SearchTable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97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30BF66-01D6-4EE3-AF0E-59E612AF1E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EnsLib.XML.SearchTable</a:t>
            </a:r>
            <a:endParaRPr lang="en-US" dirty="0"/>
          </a:p>
          <a:p>
            <a:r>
              <a:rPr lang="en-US" dirty="0" err="1"/>
              <a:t>EnsLib.EDI.XML.SearchTable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2D0971-8AC9-43FA-A088-20F184ED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9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and Subscribe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发布和订阅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5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基本上，</a:t>
            </a:r>
            <a:r>
              <a:rPr lang="en-US" altLang="zh-CN" dirty="0"/>
              <a:t>Publish and </a:t>
            </a:r>
            <a:r>
              <a:rPr lang="en-US" altLang="zh-CN" dirty="0" err="1"/>
              <a:t>Subscibe</a:t>
            </a:r>
            <a:r>
              <a:rPr lang="zh-CN" altLang="en-US" dirty="0"/>
              <a:t>是基于</a:t>
            </a:r>
            <a:r>
              <a:rPr lang="en-US" altLang="zh-CN" dirty="0"/>
              <a:t>Ensemble</a:t>
            </a:r>
            <a:r>
              <a:rPr lang="zh-CN" altLang="en-US" dirty="0"/>
              <a:t>消息的路由， 路由由</a:t>
            </a:r>
            <a:r>
              <a:rPr lang="en-US" altLang="zh-CN" dirty="0"/>
              <a:t>BP</a:t>
            </a:r>
            <a:r>
              <a:rPr lang="zh-CN" altLang="en-US" dirty="0"/>
              <a:t>管理，可以发送到多个目标</a:t>
            </a:r>
            <a:r>
              <a:rPr lang="en-US" altLang="zh-CN" dirty="0"/>
              <a:t>BP</a:t>
            </a:r>
            <a:r>
              <a:rPr lang="zh-CN" altLang="en-US" dirty="0"/>
              <a:t>或者</a:t>
            </a:r>
            <a:r>
              <a:rPr lang="en-US" altLang="zh-CN" dirty="0"/>
              <a:t>BO</a:t>
            </a:r>
          </a:p>
          <a:p>
            <a:pPr lvl="1"/>
            <a:r>
              <a:rPr lang="zh-CN" altLang="en-US" dirty="0"/>
              <a:t>基于消息的</a:t>
            </a:r>
            <a:r>
              <a:rPr lang="en-US" altLang="zh-CN" dirty="0"/>
              <a:t>topic, </a:t>
            </a:r>
            <a:r>
              <a:rPr lang="zh-CN" altLang="en-US" dirty="0"/>
              <a:t>用户</a:t>
            </a:r>
            <a:r>
              <a:rPr lang="en-US" altLang="zh-CN" dirty="0"/>
              <a:t>(Subscriber)</a:t>
            </a:r>
            <a:r>
              <a:rPr lang="zh-CN" altLang="en-US" dirty="0"/>
              <a:t>可以订阅消息</a:t>
            </a:r>
            <a:endParaRPr lang="en-US" altLang="zh-CN" dirty="0"/>
          </a:p>
          <a:p>
            <a:pPr lvl="1"/>
            <a:r>
              <a:rPr lang="zh-CN" altLang="en-US" dirty="0"/>
              <a:t>当消息被</a:t>
            </a:r>
            <a:r>
              <a:rPr lang="en-US" altLang="zh-CN" dirty="0"/>
              <a:t>PUBLISH BP</a:t>
            </a:r>
            <a:r>
              <a:rPr lang="zh-CN" altLang="en-US" dirty="0"/>
              <a:t>收到，该</a:t>
            </a:r>
            <a:r>
              <a:rPr lang="en-US" altLang="zh-CN" dirty="0"/>
              <a:t>BP</a:t>
            </a:r>
            <a:r>
              <a:rPr lang="zh-CN" altLang="en-US" dirty="0"/>
              <a:t>可以把该消息路由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topic</a:t>
            </a:r>
            <a:r>
              <a:rPr lang="zh-CN" altLang="en-US" dirty="0"/>
              <a:t>是以下格式的字符串：</a:t>
            </a:r>
            <a:r>
              <a:rPr lang="en-US" altLang="zh-CN" dirty="0"/>
              <a:t>topic.sublevel1.sublevel2.sublevel3</a:t>
            </a:r>
          </a:p>
          <a:p>
            <a:pPr lvl="2"/>
            <a:r>
              <a:rPr lang="en-US" altLang="zh-CN" dirty="0"/>
              <a:t>books </a:t>
            </a:r>
          </a:p>
          <a:p>
            <a:pPr lvl="2"/>
            <a:r>
              <a:rPr lang="en-US" altLang="zh-CN" dirty="0" err="1"/>
              <a:t>books.fiction</a:t>
            </a:r>
            <a:r>
              <a:rPr lang="en-US" altLang="zh-CN" dirty="0"/>
              <a:t> </a:t>
            </a:r>
          </a:p>
          <a:p>
            <a:pPr lvl="2"/>
            <a:r>
              <a:rPr lang="en-US" altLang="zh-CN" dirty="0" err="1"/>
              <a:t>books.fiction.latin</a:t>
            </a:r>
            <a:endParaRPr lang="en-US" altLang="zh-CN" dirty="0"/>
          </a:p>
          <a:p>
            <a:pPr lvl="2"/>
            <a:r>
              <a:rPr lang="en-US" altLang="zh-CN" dirty="0"/>
              <a:t>books.*.</a:t>
            </a:r>
            <a:r>
              <a:rPr lang="en-US" altLang="zh-CN" dirty="0" err="1"/>
              <a:t>latin</a:t>
            </a:r>
            <a:endParaRPr lang="en-US" altLang="zh-CN" dirty="0"/>
          </a:p>
          <a:p>
            <a:pPr lvl="2"/>
            <a:r>
              <a:rPr lang="en-US" altLang="zh-CN" dirty="0"/>
              <a:t>(</a:t>
            </a:r>
            <a:r>
              <a:rPr lang="zh-CN" altLang="en-US" dirty="0"/>
              <a:t>注意</a:t>
            </a:r>
            <a:r>
              <a:rPr lang="en-US" altLang="zh-CN" dirty="0"/>
              <a:t>*</a:t>
            </a:r>
            <a:r>
              <a:rPr lang="zh-CN" altLang="en-US" dirty="0"/>
              <a:t>的用法和普通</a:t>
            </a:r>
            <a:r>
              <a:rPr lang="en-US" altLang="zh-CN" dirty="0"/>
              <a:t>regular expression</a:t>
            </a:r>
            <a:r>
              <a:rPr lang="zh-CN" altLang="en-US" dirty="0"/>
              <a:t>里面不同</a:t>
            </a:r>
            <a:r>
              <a:rPr lang="en-US" altLang="zh-CN" dirty="0"/>
              <a:t>, </a:t>
            </a:r>
            <a:r>
              <a:rPr lang="zh-CN" altLang="en-US" dirty="0"/>
              <a:t>文档有解释， 有很多出人意料的地方， 比如订阅</a:t>
            </a:r>
            <a:r>
              <a:rPr lang="en-US" altLang="zh-CN" dirty="0"/>
              <a:t>books.*, </a:t>
            </a:r>
            <a:r>
              <a:rPr lang="zh-CN" altLang="en-US" dirty="0"/>
              <a:t>收不到</a:t>
            </a:r>
            <a:r>
              <a:rPr lang="en-US" altLang="zh-CN" dirty="0"/>
              <a:t>topic</a:t>
            </a:r>
            <a:r>
              <a:rPr lang="zh-CN" altLang="en-US" dirty="0"/>
              <a:t>是</a:t>
            </a:r>
            <a:r>
              <a:rPr lang="en-US" altLang="zh-CN" dirty="0"/>
              <a:t>books</a:t>
            </a:r>
            <a:r>
              <a:rPr lang="zh-CN" altLang="en-US"/>
              <a:t>的消息。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14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用户</a:t>
            </a:r>
            <a:r>
              <a:rPr lang="en-US" altLang="zh-CN" dirty="0"/>
              <a:t>(Subscribers): </a:t>
            </a:r>
            <a:r>
              <a:rPr lang="zh-CN" altLang="en-US" dirty="0"/>
              <a:t>一个</a:t>
            </a:r>
            <a:r>
              <a:rPr lang="en-US" altLang="zh-CN" dirty="0"/>
              <a:t>User</a:t>
            </a:r>
            <a:r>
              <a:rPr lang="zh-CN" altLang="en-US" dirty="0"/>
              <a:t>或者一个</a:t>
            </a:r>
            <a:r>
              <a:rPr lang="en-US" altLang="zh-CN" dirty="0"/>
              <a:t>Business host</a:t>
            </a:r>
          </a:p>
          <a:p>
            <a:pPr lvl="1"/>
            <a:r>
              <a:rPr lang="en-US" altLang="zh-CN" sz="1400" dirty="0"/>
              <a:t>Name</a:t>
            </a:r>
          </a:p>
          <a:p>
            <a:pPr lvl="1"/>
            <a:r>
              <a:rPr lang="en-US" altLang="zh-CN" sz="1400" dirty="0"/>
              <a:t>Target: Business Operation Name</a:t>
            </a:r>
          </a:p>
          <a:p>
            <a:r>
              <a:rPr lang="en-US" altLang="zh-CN" dirty="0"/>
              <a:t>Subscription: </a:t>
            </a:r>
            <a:r>
              <a:rPr lang="zh-CN" altLang="en-US" dirty="0"/>
              <a:t>定义用户和</a:t>
            </a:r>
            <a:r>
              <a:rPr lang="en-US" altLang="zh-CN" dirty="0"/>
              <a:t>topic</a:t>
            </a:r>
            <a:r>
              <a:rPr lang="zh-CN" altLang="en-US" dirty="0"/>
              <a:t>的关联</a:t>
            </a:r>
            <a:endParaRPr lang="en-US" altLang="zh-CN" dirty="0"/>
          </a:p>
          <a:p>
            <a:pPr lvl="1"/>
            <a:r>
              <a:rPr lang="en-US" altLang="zh-CN" dirty="0"/>
              <a:t>Abel</a:t>
            </a:r>
            <a:r>
              <a:rPr lang="zh-CN" altLang="en-US" dirty="0"/>
              <a:t>订阅了明确的两个消息</a:t>
            </a:r>
            <a:endParaRPr lang="en-US" altLang="zh-CN" dirty="0"/>
          </a:p>
          <a:p>
            <a:pPr lvl="1"/>
            <a:r>
              <a:rPr lang="en-US" altLang="zh-CN" dirty="0"/>
              <a:t>Baker</a:t>
            </a:r>
            <a:r>
              <a:rPr lang="zh-CN" altLang="en-US" dirty="0"/>
              <a:t>订阅了一个明确消息，还有关于病人</a:t>
            </a:r>
            <a:r>
              <a:rPr lang="en-US" altLang="zh-CN" dirty="0"/>
              <a:t>lab</a:t>
            </a:r>
            <a:r>
              <a:rPr lang="zh-CN" altLang="en-US" dirty="0"/>
              <a:t>检查的消息</a:t>
            </a:r>
            <a:endParaRPr lang="en-US" altLang="zh-CN" dirty="0"/>
          </a:p>
          <a:p>
            <a:pPr lvl="1"/>
            <a:r>
              <a:rPr lang="en-US" altLang="zh-CN" dirty="0"/>
              <a:t>Charlie</a:t>
            </a:r>
            <a:r>
              <a:rPr lang="zh-CN" altLang="en-US" dirty="0"/>
              <a:t>订阅了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X3562564</a:t>
            </a:r>
            <a:r>
              <a:rPr lang="zh-CN" altLang="en-US" dirty="0"/>
              <a:t>的任何医生病人有关的消息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Overview2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522106"/>
              </p:ext>
            </p:extLst>
          </p:nvPr>
        </p:nvGraphicFramePr>
        <p:xfrm>
          <a:off x="934719" y="3779522"/>
          <a:ext cx="5030788" cy="2283458"/>
        </p:xfrm>
        <a:graphic>
          <a:graphicData uri="http://schemas.openxmlformats.org/drawingml/2006/table">
            <a:tbl>
              <a:tblPr/>
              <a:tblGrid>
                <a:gridCol w="2515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5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838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Subscriber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Topic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Abel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courier new"/>
                        </a:rPr>
                        <a:t>Doctor.ICU.88494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Abel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courier new"/>
                        </a:rPr>
                        <a:t>Doctor.ICU.88495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Baker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courier new"/>
                        </a:rPr>
                        <a:t>Doctor.ICU.88495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2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Baker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courier new"/>
                        </a:rPr>
                        <a:t>Patient.LAB.*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Charlie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courier new"/>
                        </a:rPr>
                        <a:t>*.*.X3562564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00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Note:</a:t>
            </a:r>
            <a:r>
              <a:rPr lang="zh-CN" altLang="en-US" sz="1800" dirty="0"/>
              <a:t>　</a:t>
            </a:r>
            <a:r>
              <a:rPr lang="zh-CN" altLang="zh-CN" sz="1800" dirty="0"/>
              <a:t>EnsLib.PubSub.PubSubOperation is a subclass of EnsLib.PubSub.RoutingOperation</a:t>
            </a:r>
            <a:endParaRPr lang="zh-CN" alt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1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9" y="1483360"/>
            <a:ext cx="10808344" cy="413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939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用户可以是一个用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PubSub</a:t>
            </a:r>
            <a:r>
              <a:rPr lang="en-US" altLang="zh-CN" dirty="0"/>
              <a:t>-</a:t>
            </a:r>
            <a:r>
              <a:rPr lang="zh-CN" altLang="en-US" dirty="0"/>
              <a:t>创建</a:t>
            </a:r>
            <a:r>
              <a:rPr lang="en-US" altLang="zh-CN" dirty="0"/>
              <a:t>DOMAIN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92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A </a:t>
            </a:r>
            <a:r>
              <a:rPr lang="en-US" altLang="zh-CN" i="1" dirty="0"/>
              <a:t>subscriber</a:t>
            </a:r>
            <a:r>
              <a:rPr lang="en-US" altLang="zh-CN" dirty="0"/>
              <a:t> is an entity (a user or an external system) that might be interested in a specific topic or set of topics. A subscriber entry specifies how that entity wishes to be contacted; that is, how Ensemble should send a message to it.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上面的</a:t>
            </a:r>
            <a:r>
              <a:rPr lang="en-US" altLang="zh-CN" dirty="0"/>
              <a:t>external system</a:t>
            </a:r>
            <a:r>
              <a:rPr lang="zh-CN" altLang="en-US" dirty="0"/>
              <a:t>很明确，可以是一个</a:t>
            </a:r>
            <a:r>
              <a:rPr lang="en-US" altLang="zh-CN" dirty="0"/>
              <a:t>BO</a:t>
            </a:r>
            <a:r>
              <a:rPr lang="zh-CN" altLang="en-US" dirty="0"/>
              <a:t>或者</a:t>
            </a:r>
            <a:r>
              <a:rPr lang="en-US" altLang="zh-CN" dirty="0"/>
              <a:t>BP,  </a:t>
            </a:r>
            <a:r>
              <a:rPr lang="zh-CN" altLang="en-US" dirty="0"/>
              <a:t>处理</a:t>
            </a:r>
            <a:r>
              <a:rPr lang="en-US" altLang="zh-CN" dirty="0" err="1"/>
              <a:t>PubSub</a:t>
            </a:r>
            <a:r>
              <a:rPr lang="zh-CN" altLang="en-US" dirty="0"/>
              <a:t>的</a:t>
            </a:r>
            <a:r>
              <a:rPr lang="en-US" altLang="zh-CN" dirty="0"/>
              <a:t>BP</a:t>
            </a:r>
            <a:r>
              <a:rPr lang="zh-CN" altLang="en-US" dirty="0"/>
              <a:t>收到</a:t>
            </a:r>
            <a:r>
              <a:rPr lang="en-US" altLang="zh-CN" dirty="0" err="1"/>
              <a:t>PubSubOperation</a:t>
            </a:r>
            <a:r>
              <a:rPr lang="zh-CN" altLang="en-US" dirty="0"/>
              <a:t>发回来的订阅列表，生成一个消息到目标。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如果是一个</a:t>
            </a:r>
            <a:r>
              <a:rPr lang="en-US" altLang="zh-CN" dirty="0"/>
              <a:t>User, </a:t>
            </a:r>
            <a:r>
              <a:rPr lang="zh-CN" altLang="en-US" dirty="0"/>
              <a:t>怎么定义发给谁呢？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以下是</a:t>
            </a:r>
            <a:r>
              <a:rPr lang="en-US" altLang="zh-CN" dirty="0" err="1"/>
              <a:t>Enslib.PubSub.Subscriber</a:t>
            </a:r>
            <a:r>
              <a:rPr lang="en-US" altLang="zh-CN" dirty="0"/>
              <a:t> </a:t>
            </a:r>
            <a:r>
              <a:rPr lang="en-US" altLang="zh-CN" dirty="0" err="1"/>
              <a:t>extens</a:t>
            </a:r>
            <a:r>
              <a:rPr lang="en-US" altLang="zh-CN" dirty="0"/>
              <a:t> </a:t>
            </a:r>
            <a:r>
              <a:rPr lang="en-US" altLang="zh-CN" dirty="0" err="1"/>
              <a:t>Enslib.PubSub.Target</a:t>
            </a:r>
            <a:r>
              <a:rPr lang="zh-CN" altLang="en-US" dirty="0"/>
              <a:t>里的定义</a:t>
            </a:r>
            <a:endParaRPr lang="en-US" altLang="zh-CN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property </a:t>
            </a:r>
            <a:r>
              <a:rPr lang="en-US" altLang="zh-CN" sz="1400" b="1" dirty="0"/>
              <a:t>Address</a:t>
            </a:r>
            <a:r>
              <a:rPr lang="en-US" altLang="zh-CN" sz="1400" dirty="0"/>
              <a:t> as </a:t>
            </a:r>
            <a:r>
              <a:rPr lang="en-US" altLang="zh-CN" sz="1400" dirty="0">
                <a:hlinkClick r:id="rId2"/>
              </a:rPr>
              <a:t>%String</a:t>
            </a:r>
            <a:r>
              <a:rPr lang="en-US" altLang="zh-CN" sz="1400" dirty="0"/>
              <a:t>(MAXLEN=128,XMLPROJECTION="ATTRIBUTE");</a:t>
            </a:r>
          </a:p>
          <a:p>
            <a:pPr marL="0" indent="0">
              <a:buNone/>
            </a:pPr>
            <a:r>
              <a:rPr lang="en-US" altLang="zh-CN" sz="1400" dirty="0"/>
              <a:t>(optional) External address used to send the message. (For example, an e-mail address).</a:t>
            </a:r>
          </a:p>
          <a:p>
            <a:pPr marL="0" indent="0">
              <a:buNone/>
            </a:pPr>
            <a:r>
              <a:rPr lang="en-US" altLang="zh-CN" sz="1400" dirty="0"/>
              <a:t>property </a:t>
            </a:r>
            <a:r>
              <a:rPr lang="en-US" altLang="zh-CN" sz="1400" b="1" dirty="0"/>
              <a:t>Target</a:t>
            </a:r>
            <a:r>
              <a:rPr lang="en-US" altLang="zh-CN" sz="1400" dirty="0"/>
              <a:t> as </a:t>
            </a:r>
            <a:r>
              <a:rPr lang="en-US" altLang="zh-CN" sz="1400" dirty="0">
                <a:hlinkClick r:id="rId2"/>
              </a:rPr>
              <a:t>%String</a:t>
            </a:r>
            <a:r>
              <a:rPr lang="en-US" altLang="zh-CN" sz="1400" dirty="0"/>
              <a:t>(MAXLEN=128,XMLPROJECTION="ATTRIBUTE");</a:t>
            </a:r>
          </a:p>
          <a:p>
            <a:pPr marL="0" indent="0">
              <a:buNone/>
            </a:pPr>
            <a:r>
              <a:rPr lang="en-US" altLang="zh-CN" sz="1400" dirty="0"/>
              <a:t>Target to which message should be sent. This is the name of a configured Business Process or Operation within the current production.</a:t>
            </a:r>
            <a:endParaRPr lang="zh-CN" alt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创建用户</a:t>
            </a:r>
          </a:p>
        </p:txBody>
      </p:sp>
    </p:spTree>
    <p:extLst>
      <p:ext uri="{BB962C8B-B14F-4D97-AF65-F5344CB8AC3E}">
        <p14:creationId xmlns:p14="http://schemas.microsoft.com/office/powerpoint/2010/main" val="289611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 production</a:t>
            </a:r>
            <a:endParaRPr lang="zh-C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859015"/>
              </p:ext>
            </p:extLst>
          </p:nvPr>
        </p:nvGraphicFramePr>
        <p:xfrm>
          <a:off x="961391" y="1288733"/>
          <a:ext cx="1972310" cy="717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Packager Shell Object" showAsIcon="1" r:id="rId3" imgW="2373840" imgH="863640" progId="Package">
                  <p:embed/>
                </p:oleObj>
              </mc:Choice>
              <mc:Fallback>
                <p:oleObj name="Packager Shell Object" showAsIcon="1" r:id="rId3" imgW="237384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1391" y="1288733"/>
                        <a:ext cx="1972310" cy="717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3" y="2574608"/>
            <a:ext cx="795337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97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微软雅黑"/>
                <a:ea typeface="微软雅黑"/>
                <a:cs typeface="微软雅黑"/>
              </a:rPr>
              <a:t>Virtual Documents 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术语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78940" y="1136823"/>
            <a:ext cx="11220393" cy="5350475"/>
          </a:xfrm>
        </p:spPr>
        <p:txBody>
          <a:bodyPr/>
          <a:lstStyle/>
          <a:p>
            <a:pPr lvl="1"/>
            <a:r>
              <a:rPr lang="en-US" altLang="zh-CN" dirty="0"/>
              <a:t>Document Type Identify : schema definition and message structure</a:t>
            </a:r>
          </a:p>
          <a:p>
            <a:pPr lvl="1"/>
            <a:r>
              <a:rPr lang="en-US" altLang="zh-CN" dirty="0"/>
              <a:t>Building a map or parsing the message: apply message structure</a:t>
            </a:r>
          </a:p>
          <a:p>
            <a:pPr lvl="1"/>
            <a:r>
              <a:rPr lang="en-US" altLang="zh-CN" dirty="0"/>
              <a:t>Each schema definition represent a complete EDI standard, contains hundreds of message structure</a:t>
            </a:r>
          </a:p>
          <a:p>
            <a:pPr lvl="1"/>
            <a:r>
              <a:rPr lang="en-US" altLang="zh-CN" dirty="0"/>
              <a:t>Schema category: 2.1, 2.2...custom schema</a:t>
            </a:r>
          </a:p>
          <a:p>
            <a:pPr lvl="1"/>
            <a:r>
              <a:rPr lang="en-US" altLang="zh-CN" dirty="0"/>
              <a:t>Segment and fields </a:t>
            </a:r>
          </a:p>
          <a:p>
            <a:pPr lvl="2"/>
            <a:r>
              <a:rPr lang="en-US" altLang="zh-CN" dirty="0"/>
              <a:t>PID:1::000616898;;;A;MR~00531098;;;;PI::</a:t>
            </a:r>
            <a:r>
              <a:rPr lang="en-US" altLang="zh-CN" dirty="0" err="1"/>
              <a:t>LaRocca;Yan</a:t>
            </a:r>
            <a:r>
              <a:rPr lang="en-US" altLang="zh-CN" dirty="0"/>
              <a:t>::19980202:F::4:924 Maple </a:t>
            </a:r>
            <a:r>
              <a:rPr lang="en-US" altLang="zh-CN" dirty="0" err="1"/>
              <a:t>Blv</a:t>
            </a:r>
            <a:endParaRPr lang="en-US" altLang="zh-CN" dirty="0"/>
          </a:p>
          <a:p>
            <a:pPr lvl="1"/>
            <a:r>
              <a:rPr lang="en-US" altLang="zh-CN" dirty="0"/>
              <a:t>Virtual property</a:t>
            </a:r>
          </a:p>
          <a:p>
            <a:pPr lvl="1"/>
            <a:r>
              <a:rPr lang="en-US" altLang="zh-CN" dirty="0"/>
              <a:t>Virtual property path: syntax Ensemble use to specify virtual property</a:t>
            </a:r>
          </a:p>
          <a:p>
            <a:pPr lvl="2"/>
            <a:r>
              <a:rPr lang="en-US" altLang="zh-CN" dirty="0"/>
              <a:t>schema</a:t>
            </a:r>
            <a:r>
              <a:rPr lang="fr-FR" altLang="zh-CN" i="1" dirty="0"/>
              <a:t> </a:t>
            </a:r>
            <a:r>
              <a:rPr lang="fr-FR" altLang="zh-CN" dirty="0"/>
              <a:t>plus </a:t>
            </a:r>
            <a:r>
              <a:rPr lang="fr-FR" altLang="zh-CN" i="1" dirty="0"/>
              <a:t>structure </a:t>
            </a:r>
            <a:r>
              <a:rPr lang="fr-FR" altLang="zh-CN" dirty="0"/>
              <a:t>plus </a:t>
            </a:r>
            <a:r>
              <a:rPr lang="fr-FR" altLang="zh-CN" i="1" dirty="0"/>
              <a:t>segment </a:t>
            </a:r>
            <a:r>
              <a:rPr lang="fr-FR" altLang="zh-CN" dirty="0"/>
              <a:t>plus </a:t>
            </a:r>
            <a:r>
              <a:rPr lang="fr-FR" altLang="zh-CN" i="1" dirty="0"/>
              <a:t>Field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741160" y="6652270"/>
            <a:ext cx="1343609" cy="13239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7027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Create subscriber and subscription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" y="1250445"/>
            <a:ext cx="4686300" cy="1919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" y="3238255"/>
            <a:ext cx="4655820" cy="1523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71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PubSub</a:t>
            </a:r>
            <a:r>
              <a:rPr lang="en-US" altLang="zh-CN" dirty="0"/>
              <a:t> Operation return subscriber which is interested in the topic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50530"/>
            <a:ext cx="7862093" cy="273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80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88" y="1166813"/>
            <a:ext cx="63722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82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000" dirty="0"/>
              <a:t>Response</a:t>
            </a:r>
            <a:r>
              <a:rPr lang="zh-CN" altLang="en-US" sz="2000" dirty="0"/>
              <a:t>里面有个</a:t>
            </a:r>
            <a:r>
              <a:rPr lang="en-US" altLang="zh-CN" sz="2000" dirty="0" err="1"/>
              <a:t>TargetList</a:t>
            </a:r>
            <a:r>
              <a:rPr lang="en-US" altLang="zh-CN" sz="2000" dirty="0"/>
              <a:t>, </a:t>
            </a:r>
            <a:r>
              <a:rPr lang="zh-CN" altLang="en-US" sz="2000" dirty="0"/>
              <a:t>不知道为什么当在</a:t>
            </a:r>
            <a:r>
              <a:rPr lang="en-US" altLang="zh-CN" sz="2000" dirty="0"/>
              <a:t>BP</a:t>
            </a:r>
            <a:r>
              <a:rPr lang="zh-CN" altLang="en-US" sz="2000" dirty="0"/>
              <a:t>的</a:t>
            </a:r>
            <a:r>
              <a:rPr lang="en-US" altLang="zh-CN" sz="2000" dirty="0"/>
              <a:t>call action</a:t>
            </a:r>
            <a:r>
              <a:rPr lang="zh-CN" altLang="en-US" sz="2000" dirty="0"/>
              <a:t>里面构建对应关系的时候显示很意外，注意这时候干脆自己写，不用系统产生的连线方式。</a:t>
            </a:r>
            <a:endParaRPr lang="en-US" altLang="zh-CN" sz="2000" dirty="0"/>
          </a:p>
          <a:p>
            <a:endParaRPr lang="en-US" altLang="zh-CN" sz="1100" dirty="0"/>
          </a:p>
          <a:p>
            <a:r>
              <a:rPr lang="en-US" altLang="zh-CN" sz="1100" dirty="0"/>
              <a:t>Class </a:t>
            </a:r>
            <a:r>
              <a:rPr lang="en-US" altLang="zh-CN" sz="1100" dirty="0" err="1"/>
              <a:t>EnsLib.PubSub.Response</a:t>
            </a:r>
            <a:r>
              <a:rPr lang="en-US" altLang="zh-CN" sz="1100" dirty="0"/>
              <a:t> Extends </a:t>
            </a:r>
            <a:r>
              <a:rPr lang="en-US" altLang="zh-CN" sz="1100" dirty="0" err="1"/>
              <a:t>Ens.Response</a:t>
            </a:r>
            <a:r>
              <a:rPr lang="en-US" altLang="zh-CN" sz="1100" dirty="0"/>
              <a:t> [ </a:t>
            </a:r>
            <a:r>
              <a:rPr lang="en-US" altLang="zh-CN" sz="1100" dirty="0" err="1"/>
              <a:t>ClassType</a:t>
            </a:r>
            <a:r>
              <a:rPr lang="en-US" altLang="zh-CN" sz="1100" dirty="0"/>
              <a:t> = persistent, </a:t>
            </a:r>
            <a:r>
              <a:rPr lang="en-US" altLang="zh-CN" sz="1100" dirty="0" err="1"/>
              <a:t>ProcedureBlock</a:t>
            </a:r>
            <a:r>
              <a:rPr lang="en-US" altLang="zh-CN" sz="1100" dirty="0"/>
              <a:t>, System = 4 ]</a:t>
            </a:r>
            <a:br>
              <a:rPr lang="en-US" altLang="zh-CN" sz="1100" dirty="0"/>
            </a:br>
            <a:r>
              <a:rPr lang="en-US" altLang="zh-CN" sz="1100" dirty="0"/>
              <a:t>{</a:t>
            </a:r>
            <a:br>
              <a:rPr lang="en-US" altLang="zh-CN" sz="1100" dirty="0"/>
            </a:br>
            <a:br>
              <a:rPr lang="en-US" altLang="zh-CN" sz="1100" dirty="0"/>
            </a:br>
            <a:r>
              <a:rPr lang="en-US" altLang="zh-CN" sz="1100" dirty="0"/>
              <a:t>/// Use our own domain for localization</a:t>
            </a:r>
            <a:br>
              <a:rPr lang="en-US" altLang="zh-CN" sz="1100" dirty="0"/>
            </a:br>
            <a:r>
              <a:rPr lang="en-US" altLang="zh-CN" sz="1100" dirty="0"/>
              <a:t>Parameter DOMAIN = "Ensemble";</a:t>
            </a:r>
            <a:br>
              <a:rPr lang="en-US" altLang="zh-CN" sz="1100" dirty="0"/>
            </a:br>
            <a:br>
              <a:rPr lang="en-US" altLang="zh-CN" sz="1100" dirty="0"/>
            </a:br>
            <a:r>
              <a:rPr lang="en-US" altLang="zh-CN" sz="1100" dirty="0"/>
              <a:t>/// List of targets to which the message should be sent.</a:t>
            </a:r>
            <a:br>
              <a:rPr lang="en-US" altLang="zh-CN" sz="1100" dirty="0"/>
            </a:br>
            <a:r>
              <a:rPr lang="en-US" altLang="zh-CN" sz="1100" dirty="0"/>
              <a:t>Property </a:t>
            </a:r>
            <a:r>
              <a:rPr lang="en-US" altLang="zh-CN" sz="1100" dirty="0" err="1"/>
              <a:t>TargetList</a:t>
            </a:r>
            <a:r>
              <a:rPr lang="en-US" altLang="zh-CN" sz="1100" dirty="0"/>
              <a:t> As list Of </a:t>
            </a:r>
            <a:r>
              <a:rPr lang="en-US" altLang="zh-CN" sz="1100" dirty="0" err="1"/>
              <a:t>EnsLib.PubSub.Target</a:t>
            </a:r>
            <a:r>
              <a:rPr lang="en-US" altLang="zh-CN" sz="1100" dirty="0"/>
              <a:t>;</a:t>
            </a:r>
            <a:br>
              <a:rPr lang="en-US" altLang="zh-CN" sz="1100" dirty="0"/>
            </a:br>
            <a:br>
              <a:rPr lang="en-US" altLang="zh-CN" sz="1100" dirty="0"/>
            </a:br>
            <a:r>
              <a:rPr lang="en-US" altLang="zh-CN" sz="1100" dirty="0"/>
              <a:t>/// Make sure non-subscriber target objects are deleted when then </a:t>
            </a:r>
            <a:br>
              <a:rPr lang="en-US" altLang="zh-CN" sz="1100" dirty="0"/>
            </a:br>
            <a:r>
              <a:rPr lang="en-US" altLang="zh-CN" sz="1100" dirty="0"/>
              <a:t>/// *this* response is deleted.</a:t>
            </a:r>
            <a:br>
              <a:rPr lang="en-US" altLang="zh-CN" sz="1100" dirty="0"/>
            </a:br>
            <a:r>
              <a:rPr lang="en-US" altLang="zh-CN" sz="1100" dirty="0" err="1"/>
              <a:t>ClassMethod</a:t>
            </a:r>
            <a:r>
              <a:rPr lang="en-US" altLang="zh-CN" sz="1100" dirty="0"/>
              <a:t> %</a:t>
            </a:r>
            <a:r>
              <a:rPr lang="en-US" altLang="zh-CN" sz="1100" dirty="0" err="1"/>
              <a:t>OnDelete</a:t>
            </a:r>
            <a:r>
              <a:rPr lang="en-US" altLang="zh-CN" sz="1100" dirty="0"/>
              <a:t>(</a:t>
            </a:r>
            <a:r>
              <a:rPr lang="en-US" altLang="zh-CN" sz="1100" dirty="0" err="1"/>
              <a:t>oid</a:t>
            </a:r>
            <a:r>
              <a:rPr lang="en-US" altLang="zh-CN" sz="1100" dirty="0"/>
              <a:t> As %</a:t>
            </a:r>
            <a:r>
              <a:rPr lang="en-US" altLang="zh-CN" sz="1100" dirty="0" err="1"/>
              <a:t>ObjectIdentity</a:t>
            </a:r>
            <a:r>
              <a:rPr lang="en-US" altLang="zh-CN" sz="1100" dirty="0"/>
              <a:t>) As %Status</a:t>
            </a:r>
            <a:br>
              <a:rPr lang="en-US" altLang="zh-CN" sz="1100" dirty="0"/>
            </a:br>
            <a:r>
              <a:rPr lang="en-US" altLang="zh-CN" sz="1100" dirty="0"/>
              <a:t>{</a:t>
            </a:r>
            <a:br>
              <a:rPr lang="en-US" altLang="zh-CN" sz="1100" dirty="0"/>
            </a:br>
            <a:r>
              <a:rPr lang="en-US" altLang="zh-CN" sz="1100" dirty="0"/>
              <a:t>	Set id = $$$</a:t>
            </a:r>
            <a:r>
              <a:rPr lang="en-US" altLang="zh-CN" sz="1100" dirty="0" err="1"/>
              <a:t>oidPrimary</a:t>
            </a:r>
            <a:r>
              <a:rPr lang="en-US" altLang="zh-CN" sz="1100" dirty="0"/>
              <a:t>(</a:t>
            </a:r>
            <a:r>
              <a:rPr lang="en-US" altLang="zh-CN" sz="1100" dirty="0" err="1"/>
              <a:t>oid</a:t>
            </a:r>
            <a:r>
              <a:rPr lang="en-US" altLang="zh-CN" sz="1100" dirty="0"/>
              <a:t>)</a:t>
            </a:r>
            <a:br>
              <a:rPr lang="en-US" altLang="zh-CN" sz="1100" dirty="0"/>
            </a:br>
            <a:br>
              <a:rPr lang="en-US" altLang="zh-CN" sz="1100" dirty="0"/>
            </a:br>
            <a:r>
              <a:rPr lang="en-US" altLang="zh-CN" sz="1100" dirty="0"/>
              <a:t>	&amp;</a:t>
            </a:r>
            <a:r>
              <a:rPr lang="en-US" altLang="zh-CN" sz="1100" dirty="0" err="1"/>
              <a:t>sql</a:t>
            </a:r>
            <a:r>
              <a:rPr lang="en-US" altLang="zh-CN" sz="1100" dirty="0"/>
              <a:t>(DELETE FROM </a:t>
            </a:r>
            <a:r>
              <a:rPr lang="en-US" altLang="zh-CN" sz="1100" dirty="0" err="1"/>
              <a:t>EnsLib_PubSub.Target</a:t>
            </a:r>
            <a:r>
              <a:rPr lang="en-US" altLang="zh-CN" sz="1100" dirty="0"/>
              <a:t> </a:t>
            </a:r>
            <a:br>
              <a:rPr lang="en-US" altLang="zh-CN" sz="1100" dirty="0"/>
            </a:br>
            <a:r>
              <a:rPr lang="en-US" altLang="zh-CN" sz="1100" dirty="0"/>
              <a:t>			WHERE %</a:t>
            </a:r>
            <a:r>
              <a:rPr lang="en-US" altLang="zh-CN" sz="1100" dirty="0" err="1"/>
              <a:t>CorrespondingResponse</a:t>
            </a:r>
            <a:r>
              <a:rPr lang="en-US" altLang="zh-CN" sz="1100" dirty="0"/>
              <a:t> = :id)</a:t>
            </a:r>
            <a:br>
              <a:rPr lang="en-US" altLang="zh-CN" sz="1100" dirty="0"/>
            </a:br>
            <a:br>
              <a:rPr lang="en-US" altLang="zh-CN" sz="1100" dirty="0"/>
            </a:br>
            <a:r>
              <a:rPr lang="en-US" altLang="zh-CN" sz="1100" dirty="0"/>
              <a:t>	Quit $$$OK</a:t>
            </a:r>
            <a:br>
              <a:rPr lang="en-US" altLang="zh-CN" sz="1100" dirty="0"/>
            </a:br>
            <a:r>
              <a:rPr lang="en-US" altLang="zh-CN" sz="1100" dirty="0"/>
              <a:t>}</a:t>
            </a:r>
            <a:br>
              <a:rPr lang="en-US" altLang="zh-CN" sz="1100" dirty="0"/>
            </a:br>
            <a:br>
              <a:rPr lang="en-US" altLang="zh-CN" sz="1100" dirty="0"/>
            </a:br>
            <a:r>
              <a:rPr lang="en-US" altLang="zh-CN" sz="1100" dirty="0"/>
              <a:t>Storage Default{}</a:t>
            </a:r>
          </a:p>
          <a:p>
            <a:r>
              <a:rPr lang="en-US" altLang="zh-CN" sz="1100" dirty="0"/>
              <a:t>}</a:t>
            </a:r>
            <a:endParaRPr lang="zh-CN" altLang="en-US" sz="1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EnsLib.PubSub.Response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18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Request</a:t>
            </a:r>
            <a:r>
              <a:rPr lang="zh-CN" altLang="en-US" dirty="0"/>
              <a:t>消息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property</a:t>
            </a:r>
            <a:r>
              <a:rPr lang="zh-CN" altLang="en-US" dirty="0"/>
              <a:t>都是</a:t>
            </a:r>
            <a:r>
              <a:rPr lang="en-US" altLang="zh-CN" dirty="0"/>
              <a:t>optional, </a:t>
            </a:r>
            <a:r>
              <a:rPr lang="zh-CN" altLang="en-US" dirty="0"/>
              <a:t>实际使用一般是发一个</a:t>
            </a:r>
            <a:r>
              <a:rPr lang="en-US" altLang="zh-CN" dirty="0"/>
              <a:t>topic</a:t>
            </a:r>
          </a:p>
          <a:p>
            <a:r>
              <a:rPr lang="zh-CN" altLang="en-US" dirty="0"/>
              <a:t>测试</a:t>
            </a:r>
            <a:r>
              <a:rPr lang="en-US" altLang="zh-CN" dirty="0"/>
              <a:t>BP</a:t>
            </a:r>
            <a:r>
              <a:rPr lang="zh-CN" altLang="en-US" dirty="0"/>
              <a:t>直接用</a:t>
            </a:r>
            <a:r>
              <a:rPr lang="en-US" altLang="zh-CN" dirty="0" err="1"/>
              <a:t>EnsLib.PubSub.Request</a:t>
            </a:r>
            <a:r>
              <a:rPr lang="zh-CN" altLang="en-US" dirty="0"/>
              <a:t>就可以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 </a:t>
            </a:r>
            <a:r>
              <a:rPr lang="fr-FR" altLang="zh-CN" dirty="0"/>
              <a:t>class </a:t>
            </a:r>
            <a:r>
              <a:rPr lang="fr-FR" altLang="zh-CN" b="1" dirty="0" err="1"/>
              <a:t>EnsLib.PubSub.Request</a:t>
            </a:r>
            <a:r>
              <a:rPr lang="fr-FR" altLang="zh-CN" dirty="0"/>
              <a:t> </a:t>
            </a:r>
            <a:r>
              <a:rPr lang="fr-FR" altLang="zh-CN" dirty="0" err="1"/>
              <a:t>extends</a:t>
            </a:r>
            <a:r>
              <a:rPr lang="fr-FR" altLang="zh-CN" dirty="0"/>
              <a:t> </a:t>
            </a:r>
            <a:r>
              <a:rPr lang="fr-FR" altLang="zh-CN" dirty="0" err="1">
                <a:hlinkClick r:id="rId2"/>
              </a:rPr>
              <a:t>Ens.Request</a:t>
            </a:r>
            <a:endParaRPr lang="fr-FR" altLang="zh-CN" dirty="0"/>
          </a:p>
          <a:p>
            <a:pPr marL="457200" lvl="2" indent="0">
              <a:buNone/>
            </a:pPr>
            <a:endParaRPr lang="en-US" altLang="zh-CN" dirty="0"/>
          </a:p>
          <a:p>
            <a:pPr marL="457200" lvl="2" indent="0">
              <a:buNone/>
            </a:pPr>
            <a:r>
              <a:rPr lang="en-US" altLang="zh-CN" dirty="0"/>
              <a:t>property </a:t>
            </a:r>
            <a:r>
              <a:rPr lang="en-US" altLang="zh-CN" b="1" dirty="0" err="1"/>
              <a:t>DomainName</a:t>
            </a:r>
            <a:r>
              <a:rPr lang="en-US" altLang="zh-CN" dirty="0"/>
              <a:t> as </a:t>
            </a:r>
            <a:r>
              <a:rPr lang="en-US" altLang="zh-CN" dirty="0">
                <a:hlinkClick r:id="rId3"/>
              </a:rPr>
              <a:t>%String</a:t>
            </a:r>
            <a:r>
              <a:rPr lang="en-US" altLang="zh-CN" dirty="0"/>
              <a:t>(MAXLEN=100); Optional publish/subscriber domain name; used for </a:t>
            </a:r>
            <a:r>
              <a:rPr lang="en-US" altLang="zh-CN" dirty="0" err="1"/>
              <a:t>PubSub</a:t>
            </a:r>
            <a:r>
              <a:rPr lang="en-US" altLang="zh-CN" dirty="0"/>
              <a:t> routing.•</a:t>
            </a:r>
          </a:p>
          <a:p>
            <a:pPr marL="457200" lvl="2" indent="0">
              <a:buNone/>
            </a:pPr>
            <a:r>
              <a:rPr lang="en-US" altLang="zh-CN" dirty="0"/>
              <a:t>property </a:t>
            </a:r>
            <a:r>
              <a:rPr lang="en-US" altLang="zh-CN" b="1" dirty="0"/>
              <a:t>Message</a:t>
            </a:r>
            <a:r>
              <a:rPr lang="en-US" altLang="zh-CN" dirty="0"/>
              <a:t> as </a:t>
            </a:r>
            <a:r>
              <a:rPr lang="en-US" altLang="zh-CN" dirty="0" err="1">
                <a:hlinkClick r:id="rId2"/>
              </a:rPr>
              <a:t>Ens.Request</a:t>
            </a:r>
            <a:r>
              <a:rPr lang="en-US" altLang="zh-CN" dirty="0"/>
              <a:t>; Optional message to be routed.• </a:t>
            </a:r>
          </a:p>
          <a:p>
            <a:pPr marL="457200" lvl="2" indent="0">
              <a:buNone/>
            </a:pPr>
            <a:r>
              <a:rPr lang="en-US" altLang="zh-CN" dirty="0"/>
              <a:t>property </a:t>
            </a:r>
            <a:r>
              <a:rPr lang="en-US" altLang="zh-CN" b="1" dirty="0"/>
              <a:t>Topic</a:t>
            </a:r>
            <a:r>
              <a:rPr lang="en-US" altLang="zh-CN" dirty="0"/>
              <a:t> as </a:t>
            </a:r>
            <a:r>
              <a:rPr lang="en-US" altLang="zh-CN" dirty="0">
                <a:hlinkClick r:id="rId3"/>
              </a:rPr>
              <a:t>%String</a:t>
            </a:r>
            <a:r>
              <a:rPr lang="en-US" altLang="zh-CN" dirty="0"/>
              <a:t>(MAXLEN=1000);Optional topic string; used for </a:t>
            </a:r>
            <a:r>
              <a:rPr lang="en-US" altLang="zh-CN" dirty="0" err="1"/>
              <a:t>PubSub</a:t>
            </a:r>
            <a:r>
              <a:rPr lang="en-US" altLang="zh-CN" dirty="0"/>
              <a:t> routing.</a:t>
            </a:r>
          </a:p>
          <a:p>
            <a:endParaRPr lang="en-US" altLang="zh-CN" dirty="0"/>
          </a:p>
          <a:p>
            <a:r>
              <a:rPr lang="en-US" altLang="zh-CN" dirty="0"/>
              <a:t>class </a:t>
            </a:r>
            <a:r>
              <a:rPr lang="en-US" altLang="zh-CN" b="1" dirty="0" err="1"/>
              <a:t>EnsLib.PubSub.Response</a:t>
            </a:r>
            <a:r>
              <a:rPr lang="en-US" altLang="zh-CN" dirty="0"/>
              <a:t> extends </a:t>
            </a:r>
            <a:r>
              <a:rPr lang="en-US" altLang="zh-CN" dirty="0" err="1">
                <a:hlinkClick r:id="rId4"/>
              </a:rPr>
              <a:t>Ens.Response</a:t>
            </a:r>
            <a:br>
              <a:rPr lang="en-US" altLang="zh-CN" dirty="0"/>
            </a:br>
            <a:endParaRPr lang="en-US" altLang="zh-CN" dirty="0"/>
          </a:p>
          <a:p>
            <a:pPr marL="457200" lvl="2" indent="0">
              <a:buNone/>
            </a:pPr>
            <a:r>
              <a:rPr lang="en-US" altLang="zh-CN" dirty="0"/>
              <a:t>property </a:t>
            </a:r>
            <a:r>
              <a:rPr lang="en-US" altLang="zh-CN" b="1" dirty="0" err="1"/>
              <a:t>TargetList</a:t>
            </a:r>
            <a:r>
              <a:rPr lang="en-US" altLang="zh-CN" dirty="0"/>
              <a:t> as list of </a:t>
            </a:r>
            <a:r>
              <a:rPr lang="en-US" altLang="zh-CN" dirty="0" err="1">
                <a:hlinkClick r:id="rId5"/>
              </a:rPr>
              <a:t>EnsLib.PubSub.Target</a:t>
            </a:r>
            <a:r>
              <a:rPr lang="en-US" altLang="zh-CN" dirty="0"/>
              <a:t>;  List of targets to which the message should be sent.</a:t>
            </a:r>
          </a:p>
          <a:p>
            <a:pPr marL="457200" lvl="2" indent="0">
              <a:buNone/>
            </a:pPr>
            <a:endParaRPr lang="en-US" altLang="zh-CN" dirty="0"/>
          </a:p>
          <a:p>
            <a:pPr marL="457200" lvl="2" indent="0">
              <a:buNone/>
            </a:pPr>
            <a:r>
              <a:rPr lang="en-US" altLang="zh-CN" dirty="0" err="1"/>
              <a:t>classmethod</a:t>
            </a:r>
            <a:r>
              <a:rPr lang="en-US" altLang="zh-CN" dirty="0"/>
              <a:t> </a:t>
            </a:r>
            <a:r>
              <a:rPr lang="en-US" altLang="zh-CN" b="1" dirty="0"/>
              <a:t>%</a:t>
            </a:r>
            <a:r>
              <a:rPr lang="en-US" altLang="zh-CN" b="1" dirty="0" err="1"/>
              <a:t>OnDelete</a:t>
            </a:r>
            <a:r>
              <a:rPr lang="en-US" altLang="zh-CN" b="1" dirty="0"/>
              <a:t>(</a:t>
            </a:r>
            <a:r>
              <a:rPr lang="en-US" altLang="zh-CN" b="1" dirty="0" err="1"/>
              <a:t>oid</a:t>
            </a:r>
            <a:r>
              <a:rPr lang="en-US" altLang="zh-CN" b="1" dirty="0"/>
              <a:t> As </a:t>
            </a:r>
            <a:r>
              <a:rPr lang="en-US" altLang="zh-CN" b="1" dirty="0">
                <a:hlinkClick r:id="rId6"/>
              </a:rPr>
              <a:t>%</a:t>
            </a:r>
            <a:r>
              <a:rPr lang="en-US" altLang="zh-CN" b="1" dirty="0" err="1">
                <a:hlinkClick r:id="rId6"/>
              </a:rPr>
              <a:t>ObjectIdentity</a:t>
            </a:r>
            <a:r>
              <a:rPr lang="en-US" altLang="zh-CN" b="1" dirty="0"/>
              <a:t>)</a:t>
            </a:r>
            <a:r>
              <a:rPr lang="en-US" altLang="zh-CN" dirty="0"/>
              <a:t> as </a:t>
            </a:r>
            <a:r>
              <a:rPr lang="en-US" altLang="zh-CN" dirty="0">
                <a:hlinkClick r:id="rId7"/>
              </a:rPr>
              <a:t>%Status</a:t>
            </a:r>
            <a:r>
              <a:rPr lang="en-US" altLang="zh-CN" dirty="0"/>
              <a:t>  Make sure non-subscriber target objects are deleted when then *this* response is deleted.</a:t>
            </a:r>
          </a:p>
          <a:p>
            <a:pPr marL="457200" lvl="2" indent="0">
              <a:buNone/>
            </a:pP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EnsLib.PubSub.Request</a:t>
            </a:r>
            <a:r>
              <a:rPr lang="en-US" altLang="zh-CN" dirty="0"/>
              <a:t>/Response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42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虚拟文档</a:t>
            </a:r>
            <a:r>
              <a:rPr lang="en-US" altLang="zh-CN" dirty="0" err="1"/>
              <a:t>VDoc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968" y="567990"/>
            <a:ext cx="8263346" cy="629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37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虚拟文档</a:t>
            </a:r>
            <a:r>
              <a:rPr lang="en-US" altLang="zh-CN" sz="2800" dirty="0" err="1"/>
              <a:t>VDoc</a:t>
            </a:r>
            <a:endParaRPr lang="zh-CN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736" y="639119"/>
            <a:ext cx="6599464" cy="605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62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000" b="1" dirty="0"/>
              <a:t>Search table</a:t>
            </a:r>
            <a:r>
              <a:rPr lang="zh-CN" altLang="en-US" sz="2000" b="1" dirty="0"/>
              <a:t>用来定位虚拟文档里的内容，用来做过滤或者搜索。 用在</a:t>
            </a:r>
            <a:r>
              <a:rPr lang="en-US" altLang="zh-CN" sz="2000" b="1" dirty="0"/>
              <a:t>Message Browser</a:t>
            </a:r>
            <a:r>
              <a:rPr lang="en-US" altLang="zh-CN" sz="2000" dirty="0"/>
              <a:t>, </a:t>
            </a:r>
            <a:r>
              <a:rPr lang="en-US" altLang="zh-CN" sz="2000" b="1" dirty="0"/>
              <a:t>Rules Editor</a:t>
            </a:r>
            <a:r>
              <a:rPr lang="en-US" altLang="zh-CN" sz="2000" dirty="0"/>
              <a:t>, </a:t>
            </a:r>
            <a:r>
              <a:rPr lang="en-US" altLang="zh-CN" sz="2000" b="1" dirty="0"/>
              <a:t>and other parts of the Ensemble Management Portal</a:t>
            </a:r>
            <a:r>
              <a:rPr lang="en-US" altLang="zh-CN" sz="2000" dirty="0"/>
              <a:t>.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虚拟文档因为没有建立</a:t>
            </a:r>
            <a:r>
              <a:rPr lang="en-US" altLang="zh-CN" sz="2000" dirty="0"/>
              <a:t>OBJECT</a:t>
            </a:r>
            <a:r>
              <a:rPr lang="zh-CN" altLang="en-US" sz="2000" dirty="0"/>
              <a:t>实例，里面的内容不方便搜索</a:t>
            </a:r>
            <a:endParaRPr lang="en-US" altLang="zh-CN" sz="2000" dirty="0"/>
          </a:p>
          <a:p>
            <a:r>
              <a:rPr lang="en-US" altLang="zh-CN" sz="2000" dirty="0" err="1"/>
              <a:t>Serach</a:t>
            </a:r>
            <a:r>
              <a:rPr lang="en-US" altLang="zh-CN" sz="2000" dirty="0"/>
              <a:t> Table</a:t>
            </a:r>
            <a:r>
              <a:rPr lang="zh-CN" altLang="en-US" sz="2000" dirty="0"/>
              <a:t>实际上是在虚拟文档按某些字段做索引。</a:t>
            </a:r>
            <a:endParaRPr lang="en-US" altLang="zh-CN" sz="2000" dirty="0"/>
          </a:p>
          <a:p>
            <a:r>
              <a:rPr lang="zh-CN" altLang="en-US" sz="2000" dirty="0"/>
              <a:t>做了索引的</a:t>
            </a:r>
            <a:r>
              <a:rPr lang="en-US" altLang="zh-CN" sz="2000" dirty="0"/>
              <a:t>virtual Property</a:t>
            </a:r>
            <a:r>
              <a:rPr lang="zh-CN" altLang="en-US" sz="2000" dirty="0"/>
              <a:t>可以很快的查找到。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 Table</a:t>
            </a:r>
            <a:r>
              <a:rPr lang="zh-CN" altLang="en-US" dirty="0"/>
              <a:t>概念</a:t>
            </a:r>
          </a:p>
        </p:txBody>
      </p:sp>
    </p:spTree>
    <p:extLst>
      <p:ext uri="{BB962C8B-B14F-4D97-AF65-F5344CB8AC3E}">
        <p14:creationId xmlns:p14="http://schemas.microsoft.com/office/powerpoint/2010/main" val="318015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already provides entries for popular HL7 properties:</a:t>
            </a:r>
          </a:p>
          <a:p>
            <a:pPr lvl="1"/>
            <a:r>
              <a:rPr lang="en-US" altLang="zh-CN" dirty="0" err="1"/>
              <a:t>MSHTypeName</a:t>
            </a:r>
            <a:endParaRPr lang="en-US" altLang="zh-CN" dirty="0"/>
          </a:p>
          <a:p>
            <a:pPr lvl="1"/>
            <a:r>
              <a:rPr lang="en-US" altLang="zh-CN" dirty="0" err="1"/>
              <a:t>MSHControlID</a:t>
            </a:r>
            <a:endParaRPr lang="en-US" altLang="zh-CN" dirty="0"/>
          </a:p>
          <a:p>
            <a:pPr lvl="1"/>
            <a:r>
              <a:rPr lang="en-US" altLang="zh-CN" dirty="0" err="1"/>
              <a:t>PatientID</a:t>
            </a:r>
            <a:endParaRPr lang="en-US" altLang="zh-CN" dirty="0"/>
          </a:p>
          <a:p>
            <a:pPr lvl="1"/>
            <a:r>
              <a:rPr lang="en-US" altLang="zh-CN" dirty="0" err="1"/>
              <a:t>PatientName</a:t>
            </a:r>
            <a:endParaRPr lang="en-US" altLang="zh-CN" dirty="0"/>
          </a:p>
          <a:p>
            <a:pPr lvl="1"/>
            <a:r>
              <a:rPr lang="en-US" altLang="zh-CN" dirty="0" err="1"/>
              <a:t>PatientAcct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sz="2400" dirty="0"/>
              <a:t>如果需要搜索更多的字段，可以创建一个类来继承上面的类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EnsLib.HL7.SearchTable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07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1400" dirty="0"/>
              <a:t>/// Defines a set of properties derived from Document objects of class 'EnsLib.HL7.Message'</a:t>
            </a:r>
            <a:br>
              <a:rPr lang="en-US" altLang="zh-CN" sz="1400" dirty="0"/>
            </a:br>
            <a:r>
              <a:rPr lang="en-US" altLang="zh-CN" sz="1400" dirty="0"/>
              <a:t>/// that can be used in SQL to locate and join to messages of interest.</a:t>
            </a:r>
            <a:br>
              <a:rPr lang="en-US" altLang="zh-CN" sz="1400" dirty="0"/>
            </a:br>
            <a:r>
              <a:rPr lang="en-US" altLang="zh-CN" sz="1400" dirty="0"/>
              <a:t>Class EnsLib.HL7.SearchTable Extends (%Persistent, </a:t>
            </a:r>
            <a:r>
              <a:rPr lang="en-US" altLang="zh-CN" sz="1400" dirty="0" err="1"/>
              <a:t>Ens.VDoc.SearchTable</a:t>
            </a:r>
            <a:r>
              <a:rPr lang="en-US" altLang="zh-CN" sz="1400" dirty="0"/>
              <a:t>) [ </a:t>
            </a:r>
            <a:r>
              <a:rPr lang="en-US" altLang="zh-CN" sz="1400" dirty="0" err="1"/>
              <a:t>ClassType</a:t>
            </a:r>
            <a:r>
              <a:rPr lang="en-US" altLang="zh-CN" sz="1400" dirty="0"/>
              <a:t> = persistent, </a:t>
            </a:r>
            <a:r>
              <a:rPr lang="en-US" altLang="zh-CN" sz="1400" dirty="0" err="1"/>
              <a:t>CompileAfter</a:t>
            </a:r>
            <a:r>
              <a:rPr lang="en-US" altLang="zh-CN" sz="1400" dirty="0"/>
              <a:t> = EnsLib.HL7.Message, Inheritance = right, </a:t>
            </a:r>
            <a:r>
              <a:rPr lang="en-US" altLang="zh-CN" sz="1400" dirty="0" err="1"/>
              <a:t>ProcedureBlock</a:t>
            </a:r>
            <a:r>
              <a:rPr lang="en-US" altLang="zh-CN" sz="1400" dirty="0"/>
              <a:t>, System = 4 ]</a:t>
            </a:r>
            <a:br>
              <a:rPr lang="en-US" altLang="zh-CN" sz="1400" dirty="0"/>
            </a:br>
            <a:r>
              <a:rPr lang="en-US" altLang="zh-CN" sz="1400" dirty="0"/>
              <a:t>{</a:t>
            </a:r>
            <a:br>
              <a:rPr lang="en-US" altLang="zh-CN" sz="1400" dirty="0"/>
            </a:br>
            <a:br>
              <a:rPr lang="en-US" altLang="zh-CN" sz="1400" dirty="0"/>
            </a:br>
            <a:r>
              <a:rPr lang="en-US" altLang="zh-CN" sz="1400" dirty="0"/>
              <a:t>Parameter DOCCLASS = "EnsLib.HL7.Message";</a:t>
            </a:r>
            <a:br>
              <a:rPr lang="en-US" altLang="zh-CN" sz="1400" dirty="0"/>
            </a:br>
            <a:r>
              <a:rPr lang="en-US" altLang="zh-CN" sz="1400" dirty="0"/>
              <a:t>Parameter EXTENTSIZE = 4000000;</a:t>
            </a:r>
            <a:br>
              <a:rPr lang="en-US" altLang="zh-CN" sz="1400" dirty="0"/>
            </a:br>
            <a:r>
              <a:rPr lang="en-US" altLang="zh-CN" sz="1400" dirty="0"/>
              <a:t>/* Re-declare indices because the superclass is abstract */</a:t>
            </a:r>
            <a:br>
              <a:rPr lang="en-US" altLang="zh-CN" sz="1400" dirty="0"/>
            </a:br>
            <a:r>
              <a:rPr lang="en-US" altLang="zh-CN" sz="1400" dirty="0"/>
              <a:t>Index </a:t>
            </a:r>
            <a:r>
              <a:rPr lang="en-US" altLang="zh-CN" sz="1400" dirty="0" err="1"/>
              <a:t>indexValue</a:t>
            </a:r>
            <a:r>
              <a:rPr lang="en-US" altLang="zh-CN" sz="1400" dirty="0"/>
              <a:t> On (</a:t>
            </a:r>
            <a:r>
              <a:rPr lang="en-US" altLang="zh-CN" sz="1400" dirty="0" err="1"/>
              <a:t>PropId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PropValue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DocId</a:t>
            </a:r>
            <a:r>
              <a:rPr lang="en-US" altLang="zh-CN" sz="1400" dirty="0"/>
              <a:t>) [ </a:t>
            </a:r>
            <a:r>
              <a:rPr lang="en-US" altLang="zh-CN" sz="1400" dirty="0" err="1"/>
              <a:t>IdKey</a:t>
            </a:r>
            <a:r>
              <a:rPr lang="en-US" altLang="zh-CN" sz="1400" dirty="0"/>
              <a:t>, Unique ];</a:t>
            </a:r>
            <a:br>
              <a:rPr lang="en-US" altLang="zh-CN" sz="1400" dirty="0"/>
            </a:br>
            <a:br>
              <a:rPr lang="en-US" altLang="zh-CN" sz="1400" dirty="0"/>
            </a:br>
            <a:r>
              <a:rPr lang="en-US" altLang="zh-CN" sz="1400" dirty="0"/>
              <a:t>Index </a:t>
            </a:r>
            <a:r>
              <a:rPr lang="en-US" altLang="zh-CN" sz="1400" dirty="0" err="1"/>
              <a:t>indexDocId</a:t>
            </a:r>
            <a:r>
              <a:rPr lang="en-US" altLang="zh-CN" sz="1400" dirty="0"/>
              <a:t> On (</a:t>
            </a:r>
            <a:r>
              <a:rPr lang="en-US" altLang="zh-CN" sz="1400" dirty="0" err="1"/>
              <a:t>DocId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PropId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PropValue</a:t>
            </a:r>
            <a:r>
              <a:rPr lang="en-US" altLang="zh-CN" sz="1400" dirty="0"/>
              <a:t>) [ Unique ];</a:t>
            </a:r>
            <a:br>
              <a:rPr lang="en-US" altLang="zh-CN" sz="1400" dirty="0"/>
            </a:br>
            <a:br>
              <a:rPr lang="en-US" altLang="zh-CN" sz="1400" dirty="0"/>
            </a:br>
            <a:r>
              <a:rPr lang="en-US" altLang="zh-CN" sz="1400" dirty="0"/>
              <a:t>XData </a:t>
            </a:r>
            <a:r>
              <a:rPr lang="en-US" altLang="zh-CN" sz="1400" dirty="0" err="1"/>
              <a:t>SearchSpec</a:t>
            </a:r>
            <a:r>
              <a:rPr lang="en-US" altLang="zh-CN" sz="1400" dirty="0"/>
              <a:t> [ </a:t>
            </a:r>
            <a:r>
              <a:rPr lang="en-US" altLang="zh-CN" sz="1400" dirty="0" err="1"/>
              <a:t>XMLNamespace</a:t>
            </a:r>
            <a:r>
              <a:rPr lang="en-US" altLang="zh-CN" sz="1400" dirty="0"/>
              <a:t> = "http://www.intersystems.com/EnsSearchTable" ]</a:t>
            </a:r>
            <a:br>
              <a:rPr lang="en-US" altLang="zh-CN" sz="1400" dirty="0"/>
            </a:br>
            <a:r>
              <a:rPr lang="en-US" altLang="zh-CN" sz="1400" dirty="0"/>
              <a:t>{</a:t>
            </a:r>
            <a:br>
              <a:rPr lang="en-US" altLang="zh-CN" sz="1400" dirty="0"/>
            </a:br>
            <a:r>
              <a:rPr lang="en-US" altLang="zh-CN" sz="1400" dirty="0"/>
              <a:t>&lt;Items&gt;</a:t>
            </a:r>
            <a:br>
              <a:rPr lang="en-US" altLang="zh-CN" sz="1400" dirty="0"/>
            </a:br>
            <a:r>
              <a:rPr lang="en-US" altLang="zh-CN" sz="1400" b="1" dirty="0">
                <a:solidFill>
                  <a:srgbClr val="FF0000"/>
                </a:solidFill>
              </a:rPr>
              <a:t>&lt;Item DocType=""  </a:t>
            </a:r>
            <a:r>
              <a:rPr lang="en-US" altLang="zh-CN" sz="1400" b="1" dirty="0" err="1">
                <a:solidFill>
                  <a:srgbClr val="FF0000"/>
                </a:solidFill>
              </a:rPr>
              <a:t>PropName</a:t>
            </a:r>
            <a:r>
              <a:rPr lang="en-US" altLang="zh-CN" sz="1400" b="1" dirty="0">
                <a:solidFill>
                  <a:srgbClr val="FF0000"/>
                </a:solidFill>
              </a:rPr>
              <a:t>="</a:t>
            </a:r>
            <a:r>
              <a:rPr lang="en-US" altLang="zh-CN" sz="1400" b="1" dirty="0" err="1">
                <a:solidFill>
                  <a:srgbClr val="FF0000"/>
                </a:solidFill>
              </a:rPr>
              <a:t>MSHTypeName</a:t>
            </a:r>
            <a:r>
              <a:rPr lang="en-US" altLang="zh-CN" sz="1400" b="1" dirty="0">
                <a:solidFill>
                  <a:srgbClr val="FF0000"/>
                </a:solidFill>
              </a:rPr>
              <a:t>" &gt;{1:9.1}_"_"_{1:9.2}&lt;/Item&gt;</a:t>
            </a:r>
            <a:br>
              <a:rPr lang="en-US" altLang="zh-CN" sz="1400" b="1" dirty="0">
                <a:solidFill>
                  <a:srgbClr val="FF0000"/>
                </a:solidFill>
              </a:rPr>
            </a:br>
            <a:r>
              <a:rPr lang="en-US" altLang="zh-CN" sz="1400" b="1" dirty="0">
                <a:solidFill>
                  <a:srgbClr val="FF0000"/>
                </a:solidFill>
              </a:rPr>
              <a:t>&lt;Item DocType=""  </a:t>
            </a:r>
            <a:r>
              <a:rPr lang="en-US" altLang="zh-CN" sz="1400" b="1" dirty="0" err="1">
                <a:solidFill>
                  <a:srgbClr val="FF0000"/>
                </a:solidFill>
              </a:rPr>
              <a:t>PropName</a:t>
            </a:r>
            <a:r>
              <a:rPr lang="en-US" altLang="zh-CN" sz="1400" b="1" dirty="0">
                <a:solidFill>
                  <a:srgbClr val="FF0000"/>
                </a:solidFill>
              </a:rPr>
              <a:t>="</a:t>
            </a:r>
            <a:r>
              <a:rPr lang="en-US" altLang="zh-CN" sz="1400" b="1" dirty="0" err="1">
                <a:solidFill>
                  <a:srgbClr val="FF0000"/>
                </a:solidFill>
              </a:rPr>
              <a:t>MSHControlID</a:t>
            </a:r>
            <a:r>
              <a:rPr lang="en-US" altLang="zh-CN" sz="1400" b="1" dirty="0">
                <a:solidFill>
                  <a:srgbClr val="FF0000"/>
                </a:solidFill>
              </a:rPr>
              <a:t>" </a:t>
            </a:r>
            <a:r>
              <a:rPr lang="en-US" altLang="zh-CN" sz="1400" b="1" dirty="0" err="1">
                <a:solidFill>
                  <a:srgbClr val="FF0000"/>
                </a:solidFill>
              </a:rPr>
              <a:t>PropType</a:t>
            </a:r>
            <a:r>
              <a:rPr lang="en-US" altLang="zh-CN" sz="1400" b="1" dirty="0">
                <a:solidFill>
                  <a:srgbClr val="FF0000"/>
                </a:solidFill>
              </a:rPr>
              <a:t>='</a:t>
            </a:r>
            <a:r>
              <a:rPr lang="en-US" altLang="zh-CN" sz="1400" b="1" dirty="0" err="1">
                <a:solidFill>
                  <a:srgbClr val="FF0000"/>
                </a:solidFill>
              </a:rPr>
              <a:t>String:CaseSensitive</a:t>
            </a:r>
            <a:r>
              <a:rPr lang="en-US" altLang="zh-CN" sz="1400" b="1" dirty="0">
                <a:solidFill>
                  <a:srgbClr val="FF0000"/>
                </a:solidFill>
              </a:rPr>
              <a:t>' &gt;{1:10}&lt;/Item&gt;</a:t>
            </a:r>
            <a:br>
              <a:rPr lang="en-US" altLang="zh-CN" sz="1400" b="1" dirty="0">
                <a:solidFill>
                  <a:srgbClr val="FF0000"/>
                </a:solidFill>
              </a:rPr>
            </a:br>
            <a:r>
              <a:rPr lang="en-US" altLang="zh-CN" sz="1400" b="1" dirty="0">
                <a:solidFill>
                  <a:srgbClr val="FF0000"/>
                </a:solidFill>
              </a:rPr>
              <a:t>&lt;Item DocType=""  </a:t>
            </a:r>
            <a:r>
              <a:rPr lang="en-US" altLang="zh-CN" sz="1400" b="1" dirty="0" err="1">
                <a:solidFill>
                  <a:srgbClr val="FF0000"/>
                </a:solidFill>
              </a:rPr>
              <a:t>PropName</a:t>
            </a:r>
            <a:r>
              <a:rPr lang="en-US" altLang="zh-CN" sz="1400" b="1" dirty="0">
                <a:solidFill>
                  <a:srgbClr val="FF0000"/>
                </a:solidFill>
              </a:rPr>
              <a:t>="</a:t>
            </a:r>
            <a:r>
              <a:rPr lang="en-US" altLang="zh-CN" sz="1400" b="1" dirty="0" err="1">
                <a:solidFill>
                  <a:srgbClr val="FF0000"/>
                </a:solidFill>
              </a:rPr>
              <a:t>PatientID</a:t>
            </a:r>
            <a:r>
              <a:rPr lang="en-US" altLang="zh-CN" sz="1400" b="1" dirty="0">
                <a:solidFill>
                  <a:srgbClr val="FF0000"/>
                </a:solidFill>
              </a:rPr>
              <a:t>"   &gt;[PID:2.1]&lt;/Item&gt;</a:t>
            </a:r>
            <a:br>
              <a:rPr lang="en-US" altLang="zh-CN" sz="1400" b="1" dirty="0">
                <a:solidFill>
                  <a:srgbClr val="FF0000"/>
                </a:solidFill>
              </a:rPr>
            </a:br>
            <a:r>
              <a:rPr lang="en-US" altLang="zh-CN" sz="1400" b="1" dirty="0">
                <a:solidFill>
                  <a:srgbClr val="FF0000"/>
                </a:solidFill>
              </a:rPr>
              <a:t>&lt;Item DocType=""  </a:t>
            </a:r>
            <a:r>
              <a:rPr lang="en-US" altLang="zh-CN" sz="1400" b="1" dirty="0" err="1">
                <a:solidFill>
                  <a:srgbClr val="FF0000"/>
                </a:solidFill>
              </a:rPr>
              <a:t>PropName</a:t>
            </a:r>
            <a:r>
              <a:rPr lang="en-US" altLang="zh-CN" sz="1400" b="1" dirty="0">
                <a:solidFill>
                  <a:srgbClr val="FF0000"/>
                </a:solidFill>
              </a:rPr>
              <a:t>="</a:t>
            </a:r>
            <a:r>
              <a:rPr lang="en-US" altLang="zh-CN" sz="1400" b="1" dirty="0" err="1">
                <a:solidFill>
                  <a:srgbClr val="FF0000"/>
                </a:solidFill>
              </a:rPr>
              <a:t>PatientID</a:t>
            </a:r>
            <a:r>
              <a:rPr lang="en-US" altLang="zh-CN" sz="1400" b="1" dirty="0">
                <a:solidFill>
                  <a:srgbClr val="FF0000"/>
                </a:solidFill>
              </a:rPr>
              <a:t>"   &gt;[PID:3().1]&lt;/Item&gt;</a:t>
            </a:r>
            <a:br>
              <a:rPr lang="en-US" altLang="zh-CN" sz="1400" b="1" dirty="0">
                <a:solidFill>
                  <a:srgbClr val="FF0000"/>
                </a:solidFill>
              </a:rPr>
            </a:br>
            <a:r>
              <a:rPr lang="en-US" altLang="zh-CN" sz="1400" b="1" dirty="0">
                <a:solidFill>
                  <a:srgbClr val="FF0000"/>
                </a:solidFill>
              </a:rPr>
              <a:t>&lt;Item DocType=""  </a:t>
            </a:r>
            <a:r>
              <a:rPr lang="en-US" altLang="zh-CN" sz="1400" b="1" dirty="0" err="1">
                <a:solidFill>
                  <a:srgbClr val="FF0000"/>
                </a:solidFill>
              </a:rPr>
              <a:t>PropName</a:t>
            </a:r>
            <a:r>
              <a:rPr lang="en-US" altLang="zh-CN" sz="1400" b="1" dirty="0">
                <a:solidFill>
                  <a:srgbClr val="FF0000"/>
                </a:solidFill>
              </a:rPr>
              <a:t>="</a:t>
            </a:r>
            <a:r>
              <a:rPr lang="en-US" altLang="zh-CN" sz="1400" b="1" dirty="0" err="1">
                <a:solidFill>
                  <a:srgbClr val="FF0000"/>
                </a:solidFill>
              </a:rPr>
              <a:t>PatientID</a:t>
            </a:r>
            <a:r>
              <a:rPr lang="en-US" altLang="zh-CN" sz="1400" b="1" dirty="0">
                <a:solidFill>
                  <a:srgbClr val="FF0000"/>
                </a:solidFill>
              </a:rPr>
              <a:t>"   &gt;[PID:4().1]&lt;/Item&gt;</a:t>
            </a:r>
            <a:br>
              <a:rPr lang="en-US" altLang="zh-CN" sz="1400" b="1" dirty="0">
                <a:solidFill>
                  <a:srgbClr val="FF0000"/>
                </a:solidFill>
              </a:rPr>
            </a:br>
            <a:r>
              <a:rPr lang="en-US" altLang="zh-CN" sz="1400" b="1" dirty="0">
                <a:solidFill>
                  <a:srgbClr val="FF0000"/>
                </a:solidFill>
              </a:rPr>
              <a:t>&lt;Item DocType=""  </a:t>
            </a:r>
            <a:r>
              <a:rPr lang="en-US" altLang="zh-CN" sz="1400" b="1" dirty="0" err="1">
                <a:solidFill>
                  <a:srgbClr val="FF0000"/>
                </a:solidFill>
              </a:rPr>
              <a:t>PropName</a:t>
            </a:r>
            <a:r>
              <a:rPr lang="en-US" altLang="zh-CN" sz="1400" b="1" dirty="0">
                <a:solidFill>
                  <a:srgbClr val="FF0000"/>
                </a:solidFill>
              </a:rPr>
              <a:t>="</a:t>
            </a:r>
            <a:r>
              <a:rPr lang="en-US" altLang="zh-CN" sz="1400" b="1" dirty="0" err="1">
                <a:solidFill>
                  <a:srgbClr val="FF0000"/>
                </a:solidFill>
              </a:rPr>
              <a:t>PatientName</a:t>
            </a:r>
            <a:r>
              <a:rPr lang="en-US" altLang="zh-CN" sz="1400" b="1" dirty="0">
                <a:solidFill>
                  <a:srgbClr val="FF0000"/>
                </a:solidFill>
              </a:rPr>
              <a:t>" &gt;[PID:5()]&lt;/Item&gt;</a:t>
            </a:r>
            <a:br>
              <a:rPr lang="en-US" altLang="zh-CN" sz="1400" b="1" dirty="0">
                <a:solidFill>
                  <a:srgbClr val="FF0000"/>
                </a:solidFill>
              </a:rPr>
            </a:br>
            <a:r>
              <a:rPr lang="en-US" altLang="zh-CN" sz="1400" b="1" dirty="0">
                <a:solidFill>
                  <a:srgbClr val="FF0000"/>
                </a:solidFill>
              </a:rPr>
              <a:t>&lt;Item DocType=""  </a:t>
            </a:r>
            <a:r>
              <a:rPr lang="en-US" altLang="zh-CN" sz="1400" b="1" dirty="0" err="1">
                <a:solidFill>
                  <a:srgbClr val="FF0000"/>
                </a:solidFill>
              </a:rPr>
              <a:t>PropName</a:t>
            </a:r>
            <a:r>
              <a:rPr lang="en-US" altLang="zh-CN" sz="1400" b="1" dirty="0">
                <a:solidFill>
                  <a:srgbClr val="FF0000"/>
                </a:solidFill>
              </a:rPr>
              <a:t>="</a:t>
            </a:r>
            <a:r>
              <a:rPr lang="en-US" altLang="zh-CN" sz="1400" b="1" dirty="0" err="1">
                <a:solidFill>
                  <a:srgbClr val="FF0000"/>
                </a:solidFill>
              </a:rPr>
              <a:t>PatientAcct</a:t>
            </a:r>
            <a:r>
              <a:rPr lang="en-US" altLang="zh-CN" sz="1400" b="1" dirty="0">
                <a:solidFill>
                  <a:srgbClr val="FF0000"/>
                </a:solidFill>
              </a:rPr>
              <a:t>" &gt;[PID:18.1]&lt;/Item&gt;</a:t>
            </a:r>
            <a:br>
              <a:rPr lang="en-US" altLang="zh-CN" sz="1400" b="1" dirty="0">
                <a:solidFill>
                  <a:srgbClr val="FF0000"/>
                </a:solidFill>
              </a:rPr>
            </a:br>
            <a:r>
              <a:rPr lang="en-US" altLang="zh-CN" sz="1400" dirty="0"/>
              <a:t>&lt;/Items&gt;</a:t>
            </a:r>
            <a:br>
              <a:rPr lang="en-US" altLang="zh-CN" sz="1400" dirty="0"/>
            </a:br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Enslib.hl7.searchtable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31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search tables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59358"/>
              </p:ext>
            </p:extLst>
          </p:nvPr>
        </p:nvGraphicFramePr>
        <p:xfrm>
          <a:off x="838200" y="1668779"/>
          <a:ext cx="8884920" cy="3389075"/>
        </p:xfrm>
        <a:graphic>
          <a:graphicData uri="http://schemas.openxmlformats.org/drawingml/2006/table">
            <a:tbl>
              <a:tblPr/>
              <a:tblGrid>
                <a:gridCol w="127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3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131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Document Type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Default Search Table Class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Notes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477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>
                          <a:effectLst/>
                          <a:hlinkClick r:id="rId2"/>
                        </a:rPr>
                        <a:t>HL7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8B"/>
                          </a:solidFill>
                          <a:effectLst/>
                        </a:rPr>
                        <a:t>EnsLib.HL7.SearchTable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Indexes a set of commonly needed properties; see “</a:t>
                      </a:r>
                      <a:r>
                        <a:rPr lang="en-US" sz="1400" i="0">
                          <a:effectLst/>
                          <a:hlinkClick r:id="rId3"/>
                        </a:rPr>
                        <a:t>Properties That Are Indexed by Default</a:t>
                      </a:r>
                      <a:r>
                        <a:rPr lang="en-US" sz="1400">
                          <a:effectLst/>
                        </a:rPr>
                        <a:t>” in the</a:t>
                      </a:r>
                      <a:r>
                        <a:rPr lang="en-US" sz="1400" i="1">
                          <a:effectLst/>
                        </a:rPr>
                        <a:t>Ensemble HL7 Version 2 Development Guide</a:t>
                      </a:r>
                      <a:r>
                        <a:rPr lang="en-US" sz="1400">
                          <a:effectLst/>
                        </a:rPr>
                        <a:t>.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586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>
                          <a:effectLst/>
                          <a:hlinkClick r:id="rId4"/>
                        </a:rPr>
                        <a:t>X12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8B"/>
                          </a:solidFill>
                          <a:effectLst/>
                        </a:rPr>
                        <a:t>EnsLib.EDI.X12.SearchTable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Indexes the </a:t>
                      </a:r>
                      <a:r>
                        <a:rPr lang="en-US" sz="1400" b="1">
                          <a:effectLst/>
                          <a:latin typeface="courier new"/>
                        </a:rPr>
                        <a:t>Identifier</a:t>
                      </a:r>
                      <a:r>
                        <a:rPr lang="en-US" sz="1400">
                          <a:effectLst/>
                        </a:rPr>
                        <a:t> property, which corresponds to the X12 document ID.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586">
                <a:tc>
                  <a:txBody>
                    <a:bodyPr/>
                    <a:lstStyle/>
                    <a:p>
                      <a:pPr algn="ctr"/>
                      <a:r>
                        <a:rPr lang="en-US" sz="1400" i="0">
                          <a:effectLst/>
                          <a:hlinkClick r:id="rId5"/>
                        </a:rPr>
                        <a:t>ASTM</a:t>
                      </a:r>
                      <a:endParaRPr lang="en-US" sz="14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rgbClr val="00008B"/>
                          </a:solidFill>
                          <a:effectLst/>
                        </a:rPr>
                        <a:t>EnsLib.EDI.ASTM.SearchTable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Indexes the </a:t>
                      </a:r>
                      <a:r>
                        <a:rPr lang="en-US" sz="1400" b="1" dirty="0">
                          <a:effectLst/>
                          <a:latin typeface="courier new"/>
                        </a:rPr>
                        <a:t>Identifier</a:t>
                      </a:r>
                      <a:r>
                        <a:rPr lang="en-US" sz="1400" dirty="0">
                          <a:effectLst/>
                        </a:rPr>
                        <a:t> property, which corresponds to the ASTM document ID.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586">
                <a:tc>
                  <a:txBody>
                    <a:bodyPr/>
                    <a:lstStyle/>
                    <a:p>
                      <a:pPr algn="ctr"/>
                      <a:r>
                        <a:rPr lang="en-US" sz="1400" i="0">
                          <a:effectLst/>
                          <a:hlinkClick r:id="rId6"/>
                        </a:rPr>
                        <a:t>EDIFACT</a:t>
                      </a:r>
                      <a:endParaRPr lang="en-US" sz="14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008B"/>
                          </a:solidFill>
                          <a:effectLst/>
                        </a:rPr>
                        <a:t>EnsLib.EDI.EDIFACT.SearchTable</a:t>
                      </a:r>
                      <a:endParaRPr lang="en-US" sz="14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Indexes the </a:t>
                      </a:r>
                      <a:r>
                        <a:rPr lang="en-US" sz="1400" b="1" dirty="0">
                          <a:effectLst/>
                          <a:latin typeface="courier new"/>
                        </a:rPr>
                        <a:t>Identifier</a:t>
                      </a:r>
                      <a:r>
                        <a:rPr lang="en-US" sz="1400" dirty="0">
                          <a:effectLst/>
                        </a:rPr>
                        <a:t> property, which corresponds to the EDIFACT document ID.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/>
                      <a:r>
                        <a:rPr lang="en-US" sz="1400" i="0">
                          <a:effectLst/>
                          <a:hlinkClick r:id="rId7"/>
                        </a:rPr>
                        <a:t>XML</a:t>
                      </a:r>
                      <a:endParaRPr lang="en-US" sz="14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008B"/>
                          </a:solidFill>
                          <a:effectLst/>
                        </a:rPr>
                        <a:t>EnsLib.EDI.XML.SearchTable</a:t>
                      </a:r>
                      <a:endParaRPr lang="en-US" sz="14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Indexes the name of the root element of the XML document.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70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11892" y="1136823"/>
            <a:ext cx="6174103" cy="5350475"/>
          </a:xfrm>
        </p:spPr>
        <p:txBody>
          <a:bodyPr/>
          <a:lstStyle/>
          <a:p>
            <a:r>
              <a:rPr lang="en-US" altLang="zh-CN" dirty="0"/>
              <a:t>To use the search table class, specify it as a configuration option (called </a:t>
            </a:r>
            <a:r>
              <a:rPr lang="en-US" altLang="zh-CN" b="1" dirty="0"/>
              <a:t>Search Table Class</a:t>
            </a:r>
            <a:r>
              <a:rPr lang="en-US" altLang="zh-CN" dirty="0"/>
              <a:t>) for the applicable business host. When that business host processes messages, it uses the configured search table class to index those messages.</a:t>
            </a:r>
          </a:p>
          <a:p>
            <a:r>
              <a:rPr lang="en-US" altLang="zh-CN" dirty="0"/>
              <a:t>BS</a:t>
            </a:r>
          </a:p>
          <a:p>
            <a:pPr lvl="1"/>
            <a:r>
              <a:rPr lang="en-US" altLang="zh-CN" dirty="0"/>
              <a:t>EnsLib.HL7.Service.FileService</a:t>
            </a:r>
          </a:p>
          <a:p>
            <a:pPr lvl="1"/>
            <a:r>
              <a:rPr lang="en-US" altLang="zh-CN" dirty="0" err="1"/>
              <a:t>EnsLib.EDI.EDIFACT.Service.FTPService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Configure search table in Business hosts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565" y="821888"/>
            <a:ext cx="3958543" cy="5239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70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33&quot;&gt;&lt;property id=&quot;20148&quot; value=&quot;5&quot;/&gt;&lt;property id=&quot;20300&quot; value=&quot;Slide 2 - &amp;quot;Slide Heading&amp;quot;&quot;/&gt;&lt;property id=&quot;20307&quot; value=&quot;257&quot;/&gt;&lt;/object&gt;&lt;object type=&quot;3&quot; unique_id=&quot;10046&quot;&gt;&lt;property id=&quot;20148&quot; value=&quot;5&quot;/&gt;&lt;property id=&quot;20300&quot; value=&quot;Slide 3 - &amp;quot;Color Palette&amp;quot;&quot;/&gt;&lt;property id=&quot;20307&quot; value=&quot;258&quot;/&gt;&lt;/object&gt;&lt;object type=&quot;3&quot; unique_id=&quot;10163&quot;&gt;&lt;property id=&quot;20148&quot; value=&quot;5&quot;/&gt;&lt;property id=&quot;20300&quot; value=&quot;Slide 1 - &amp;quot;Presentation Title&amp;quot;&quot;/&gt;&lt;property id=&quot;20307&quot; value=&quot;2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GS2014_Mirroring">
  <a:themeElements>
    <a:clrScheme name="In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9348A"/>
      </a:accent1>
      <a:accent2>
        <a:srgbClr val="5C88B1"/>
      </a:accent2>
      <a:accent3>
        <a:srgbClr val="829F59"/>
      </a:accent3>
      <a:accent4>
        <a:srgbClr val="FAAF40"/>
      </a:accent4>
      <a:accent5>
        <a:srgbClr val="D11E63"/>
      </a:accent5>
      <a:accent6>
        <a:srgbClr val="46535D"/>
      </a:accent6>
      <a:hlink>
        <a:srgbClr val="C00000"/>
      </a:hlink>
      <a:folHlink>
        <a:srgbClr val="3D505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effectLst/>
      </a:spPr>
      <a:bodyPr wrap="square" lIns="45720" rIns="45720" rtlCol="0">
        <a:noAutofit/>
      </a:bodyPr>
      <a:lstStyle>
        <a:defPPr>
          <a:lnSpc>
            <a:spcPct val="85000"/>
          </a:lnSpc>
          <a:spcBef>
            <a:spcPts val="700"/>
          </a:spcBef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N926571_template_business_wide_PC" id="{DD692142-1A4A-4A0D-92FA-F53453B9DDF9}" vid="{BF87B1AE-531A-4E20-B386-479D54561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89DDEFA68F0446A697C289A8B51FA4" ma:contentTypeVersion="24" ma:contentTypeDescription="Create a new document." ma:contentTypeScope="" ma:versionID="5ba616a496b08bcff3bbbbf2b472ce96">
  <xsd:schema xmlns:xsd="http://www.w3.org/2001/XMLSchema" xmlns:xs="http://www.w3.org/2001/XMLSchema" xmlns:p="http://schemas.microsoft.com/office/2006/metadata/properties" xmlns:ns1="360234e0-a258-4414-8a41-00943c03f552" xmlns:ns2="http://schemas.microsoft.com/sharepoint/v3" xmlns:ns3="http://schemas.microsoft.com/sharepoint/v4" targetNamespace="http://schemas.microsoft.com/office/2006/metadata/properties" ma:root="true" ma:fieldsID="5aa7a11d10232f18283853e7796a45dd" ns1:_="" ns2:_="" ns3:_="">
    <xsd:import namespace="360234e0-a258-4414-8a41-00943c03f552"/>
    <xsd:import namespace="http://schemas.microsoft.com/sharepoint/v3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1:Copies_x0020_completed" minOccurs="0"/>
                <xsd:element ref="ns1:Academy_x002f_Session" minOccurs="0"/>
                <xsd:element ref="ns1:Presenters" minOccurs="0"/>
                <xsd:element ref="ns1:Presentation_x0020_Date" minOccurs="0"/>
                <xsd:element ref="ns1:Presentation_x0020_Location" minOccurs="0"/>
                <xsd:element ref="ns1:_x0032_nd_x0020_Presentation_x0020_Date" minOccurs="0"/>
                <xsd:element ref="ns1:_x0032_nd_x0020_Presentation_x0020_Location" minOccurs="0"/>
                <xsd:element ref="ns1:_x0033_rd_x0020_Presentation_x0020_Date" minOccurs="0"/>
                <xsd:element ref="ns1:_x0033_rd_x0020_Presentation_x0020_Location" minOccurs="0"/>
                <xsd:element ref="ns1:Do_x0020_you_x0020_need_x0020_copies_x003f_" minOccurs="0"/>
                <xsd:element ref="ns1:Revision" minOccurs="0"/>
                <xsd:element ref="ns1:Notes0" minOccurs="0"/>
                <xsd:element ref="ns2:EmailSender" minOccurs="0"/>
                <xsd:element ref="ns2:EmailTo" minOccurs="0"/>
                <xsd:element ref="ns2:EmailCc" minOccurs="0"/>
                <xsd:element ref="ns2:EmailFrom" minOccurs="0"/>
                <xsd:element ref="ns2:EmailSubject" minOccurs="0"/>
                <xsd:element ref="ns3:EmailHeaders" minOccurs="0"/>
                <xsd:element ref="ns1:ParentListItem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234e0-a258-4414-8a41-00943c03f552" elementFormDefault="qualified">
    <xsd:import namespace="http://schemas.microsoft.com/office/2006/documentManagement/types"/>
    <xsd:import namespace="http://schemas.microsoft.com/office/infopath/2007/PartnerControls"/>
    <xsd:element name="Copies_x0020_completed" ma:index="0" nillable="true" ma:displayName="Have copies been made?" ma:default="0" ma:internalName="Copies_x0020_completed">
      <xsd:simpleType>
        <xsd:restriction base="dms:Boolean"/>
      </xsd:simpleType>
    </xsd:element>
    <xsd:element name="Academy_x002f_Session" ma:index="3" nillable="true" ma:displayName="Academy/Session" ma:format="RadioButtons" ma:internalName="Academy_x002f_Session">
      <xsd:simpleType>
        <xsd:restriction base="dms:Choice">
          <xsd:enumeration value="Academy"/>
          <xsd:enumeration value="Session"/>
        </xsd:restriction>
      </xsd:simpleType>
    </xsd:element>
    <xsd:element name="Presenters" ma:index="4" nillable="true" ma:displayName="Presenters" ma:list="UserInfo" ma:SharePointGroup="0" ma:internalName="Presenters" ma:readOnly="false" ma:showField="Tit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resentation_x0020_Date" ma:index="5" nillable="true" ma:displayName="Presentation Date" ma:format="DateTime" ma:internalName="Presentation_x0020_Date">
      <xsd:simpleType>
        <xsd:restriction base="dms:DateTime"/>
      </xsd:simpleType>
    </xsd:element>
    <xsd:element name="Presentation_x0020_Location" ma:index="6" nillable="true" ma:displayName="Presentation Location" ma:format="Dropdown" ma:internalName="Presentation_x0020_Location">
      <xsd:simpleType>
        <xsd:union memberTypes="dms:Text">
          <xsd:simpleType>
            <xsd:restriction base="dms:Choice">
              <xsd:enumeration value="Plaza I"/>
              <xsd:enumeration value="Plaza J"/>
              <xsd:enumeration value="Plaza K"/>
              <xsd:enumeration value="Orlando L"/>
              <xsd:enumeration value="Regency O"/>
              <xsd:enumeration value="Regency P"/>
              <xsd:enumeration value="Regency Q"/>
              <xsd:enumeration value="Regency R"/>
              <xsd:enumeration value="Orlando M"/>
              <xsd:enumeration value="Orlando N"/>
              <xsd:enumeration value="Barrel Spring"/>
              <xsd:enumeration value="Coral Spring"/>
              <xsd:enumeration value="Manatee Spring"/>
              <xsd:enumeration value="Florida C"/>
            </xsd:restriction>
          </xsd:simpleType>
        </xsd:union>
      </xsd:simpleType>
    </xsd:element>
    <xsd:element name="_x0032_nd_x0020_Presentation_x0020_Date" ma:index="7" nillable="true" ma:displayName="2nd Date" ma:format="DateTime" ma:internalName="_x0032_nd_x0020_Presentation_x0020_Date">
      <xsd:simpleType>
        <xsd:restriction base="dms:DateTime"/>
      </xsd:simpleType>
    </xsd:element>
    <xsd:element name="_x0032_nd_x0020_Presentation_x0020_Location" ma:index="8" nillable="true" ma:displayName="2nd Location" ma:format="Dropdown" ma:internalName="_x0032_nd_x0020_Presentation_x0020_Location">
      <xsd:simpleType>
        <xsd:union memberTypes="dms:Text">
          <xsd:simpleType>
            <xsd:restriction base="dms:Choice">
              <xsd:enumeration value="Plaza I"/>
              <xsd:enumeration value="Plaza J"/>
              <xsd:enumeration value="Plaza K"/>
              <xsd:enumeration value="Orlando L"/>
              <xsd:enumeration value="Regency O"/>
              <xsd:enumeration value="Regency P"/>
              <xsd:enumeration value="Regency Q"/>
              <xsd:enumeration value="Regency R"/>
              <xsd:enumeration value="Orlando M"/>
              <xsd:enumeration value="Orlando N"/>
              <xsd:enumeration value="Barrel Spring"/>
              <xsd:enumeration value="Coral Spring"/>
              <xsd:enumeration value="Manatee Spring"/>
              <xsd:enumeration value="Florida C"/>
            </xsd:restriction>
          </xsd:simpleType>
        </xsd:union>
      </xsd:simpleType>
    </xsd:element>
    <xsd:element name="_x0033_rd_x0020_Presentation_x0020_Date" ma:index="9" nillable="true" ma:displayName="3rd Date" ma:format="DateTime" ma:internalName="_x0033_rd_x0020_Presentation_x0020_Date">
      <xsd:simpleType>
        <xsd:restriction base="dms:DateTime"/>
      </xsd:simpleType>
    </xsd:element>
    <xsd:element name="_x0033_rd_x0020_Presentation_x0020_Location" ma:index="10" nillable="true" ma:displayName="3rd Location" ma:format="Dropdown" ma:internalName="_x0033_rd_x0020_Presentation_x0020_Location">
      <xsd:simpleType>
        <xsd:union memberTypes="dms:Text">
          <xsd:simpleType>
            <xsd:restriction base="dms:Choice">
              <xsd:enumeration value="Plaza I"/>
              <xsd:enumeration value="Plaza J"/>
              <xsd:enumeration value="Plaza K"/>
              <xsd:enumeration value="Orlando L"/>
              <xsd:enumeration value="Regency O"/>
              <xsd:enumeration value="Regency P"/>
              <xsd:enumeration value="Regency Q"/>
              <xsd:enumeration value="Regency R"/>
              <xsd:enumeration value="Orlando M"/>
              <xsd:enumeration value="Orlando N"/>
              <xsd:enumeration value="Barrel Spring"/>
              <xsd:enumeration value="Coral Spring"/>
              <xsd:enumeration value="Manatee Spring"/>
              <xsd:enumeration value="Florida C"/>
            </xsd:restriction>
          </xsd:simpleType>
        </xsd:union>
      </xsd:simpleType>
    </xsd:element>
    <xsd:element name="Do_x0020_you_x0020_need_x0020_copies_x003f_" ma:index="11" nillable="true" ma:displayName="Would you like copies made?" ma:default="1" ma:internalName="Do_x0020_you_x0020_need_x0020_copies_x003f_">
      <xsd:simpleType>
        <xsd:restriction base="dms:Boolean"/>
      </xsd:simpleType>
    </xsd:element>
    <xsd:element name="Revision" ma:index="12" nillable="true" ma:displayName="Is this a revision?" ma:default="0" ma:internalName="Revision">
      <xsd:simpleType>
        <xsd:restriction base="dms:Boolean"/>
      </xsd:simpleType>
    </xsd:element>
    <xsd:element name="Notes0" ma:index="14" nillable="true" ma:displayName="Notes Section" ma:internalName="Notes0">
      <xsd:simpleType>
        <xsd:restriction base="dms:Note">
          <xsd:maxLength value="255"/>
        </xsd:restriction>
      </xsd:simpleType>
    </xsd:element>
    <xsd:element name="ParentListItemID" ma:index="27" nillable="true" ma:displayName="ParentListItemID" ma:hidden="true" ma:internalName="ParentListItemID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EmailSender" ma:index="15" nillable="true" ma:displayName="E-Mail Sender" ma:hidden="true" ma:internalName="EmailSender">
      <xsd:simpleType>
        <xsd:restriction base="dms:Note">
          <xsd:maxLength value="255"/>
        </xsd:restriction>
      </xsd:simpleType>
    </xsd:element>
    <xsd:element name="EmailTo" ma:index="16" nillable="true" ma:displayName="E-Mail To" ma:hidden="true" ma:internalName="EmailTo">
      <xsd:simpleType>
        <xsd:restriction base="dms:Note">
          <xsd:maxLength value="255"/>
        </xsd:restriction>
      </xsd:simpleType>
    </xsd:element>
    <xsd:element name="EmailCc" ma:index="17" nillable="true" ma:displayName="E-Mail Cc" ma:hidden="true" ma:internalName="EmailCc">
      <xsd:simpleType>
        <xsd:restriction base="dms:Note">
          <xsd:maxLength value="255"/>
        </xsd:restriction>
      </xsd:simpleType>
    </xsd:element>
    <xsd:element name="EmailFrom" ma:index="18" nillable="true" ma:displayName="E-Mail From" ma:hidden="true" ma:internalName="EmailFrom">
      <xsd:simpleType>
        <xsd:restriction base="dms:Text"/>
      </xsd:simpleType>
    </xsd:element>
    <xsd:element name="EmailSubject" ma:index="19" nillable="true" ma:displayName="E-Mail Subject" ma:hidden="true" ma:internalName="EmailSubjec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EmailHeaders" ma:index="20" nillable="true" ma:displayName="E-Mail Headers" ma:hidden="true" ma:internalName="EmailHeader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3" ma:displayName="Content Type"/>
        <xsd:element ref="dc:title" minOccurs="0" maxOccurs="1" ma:index="2" ma:displayName="Official 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032_nd_x0020_Presentation_x0020_Location xmlns="360234e0-a258-4414-8a41-00943c03f552">Regency P</_x0032_nd_x0020_Presentation_x0020_Location>
    <Academy_x002f_Session xmlns="360234e0-a258-4414-8a41-00943c03f552">Session</Academy_x002f_Session>
    <EmailTo xmlns="http://schemas.microsoft.com/sharepoint/v3" xsi:nil="true"/>
    <EmailHeaders xmlns="http://schemas.microsoft.com/sharepoint/v4" xsi:nil="true"/>
    <_x0033_rd_x0020_Presentation_x0020_Date xmlns="360234e0-a258-4414-8a41-00943c03f552" xsi:nil="true"/>
    <Presentation_x0020_Location xmlns="360234e0-a258-4414-8a41-00943c03f552">Regency P</Presentation_x0020_Location>
    <EmailSender xmlns="http://schemas.microsoft.com/sharepoint/v3" xsi:nil="true"/>
    <EmailFrom xmlns="http://schemas.microsoft.com/sharepoint/v3" xsi:nil="true"/>
    <Presenters xmlns="360234e0-a258-4414-8a41-00943c03f552">
      <UserInfo>
        <DisplayName>ISCINTERNAL\fucillo</DisplayName>
        <AccountId>134</AccountId>
        <AccountType/>
      </UserInfo>
    </Presenters>
    <Presentation_x0020_Date xmlns="360234e0-a258-4414-8a41-00943c03f552">2015-03-10T14:20:00+00:00</Presentation_x0020_Date>
    <Do_x0020_you_x0020_need_x0020_copies_x003f_ xmlns="360234e0-a258-4414-8a41-00943c03f552">true</Do_x0020_you_x0020_need_x0020_copies_x003f_>
    <EmailSubject xmlns="http://schemas.microsoft.com/sharepoint/v3" xsi:nil="true"/>
    <ParentListItemID xmlns="360234e0-a258-4414-8a41-00943c03f552" xsi:nil="true"/>
    <Notes0 xmlns="360234e0-a258-4414-8a41-00943c03f552" xsi:nil="true"/>
    <Copies_x0020_completed xmlns="360234e0-a258-4414-8a41-00943c03f552">false</Copies_x0020_completed>
    <_x0033_rd_x0020_Presentation_x0020_Location xmlns="360234e0-a258-4414-8a41-00943c03f552" xsi:nil="true"/>
    <_x0032_nd_x0020_Presentation_x0020_Date xmlns="360234e0-a258-4414-8a41-00943c03f552">2015-03-11T16:20:00+00:00</_x0032_nd_x0020_Presentation_x0020_Date>
    <Revision xmlns="360234e0-a258-4414-8a41-00943c03f552">false</Revision>
    <EmailCc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9C0EC63-632C-45B6-91AB-92427DB99E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860886-5FB8-4BE8-A989-9C5D250A1C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0234e0-a258-4414-8a41-00943c03f552"/>
    <ds:schemaRef ds:uri="http://schemas.microsoft.com/sharepoint/v3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BA7062-C74B-4946-B954-E3BE1A336FDD}">
  <ds:schemaRefs>
    <ds:schemaRef ds:uri="http://schemas.openxmlformats.org/package/2006/metadata/core-properties"/>
    <ds:schemaRef ds:uri="http://schemas.microsoft.com/sharepoint/v3"/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sharepoint/v4"/>
    <ds:schemaRef ds:uri="http://schemas.microsoft.com/office/infopath/2007/PartnerControls"/>
    <ds:schemaRef ds:uri="360234e0-a258-4414-8a41-00943c03f55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GS2014_Mirroring.potx</Template>
  <TotalTime>19145</TotalTime>
  <Words>702</Words>
  <Application>Microsoft Office PowerPoint</Application>
  <PresentationFormat>Widescreen</PresentationFormat>
  <Paragraphs>177</Paragraphs>
  <Slides>24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黑体</vt:lpstr>
      <vt:lpstr>宋体</vt:lpstr>
      <vt:lpstr>微软雅黑</vt:lpstr>
      <vt:lpstr>Arial</vt:lpstr>
      <vt:lpstr>Arial Narrow</vt:lpstr>
      <vt:lpstr>Calibri</vt:lpstr>
      <vt:lpstr>Courier New</vt:lpstr>
      <vt:lpstr>GS2014_Mirroring</vt:lpstr>
      <vt:lpstr>Packager Shell Object</vt:lpstr>
      <vt:lpstr>Search Table</vt:lpstr>
      <vt:lpstr>Virtual Documents 术语</vt:lpstr>
      <vt:lpstr>虚拟文档VDoc</vt:lpstr>
      <vt:lpstr>虚拟文档VDoc</vt:lpstr>
      <vt:lpstr>Search Table概念</vt:lpstr>
      <vt:lpstr>EnsLib.HL7.SearchTable</vt:lpstr>
      <vt:lpstr>Enslib.hl7.searchtable</vt:lpstr>
      <vt:lpstr>More search tables</vt:lpstr>
      <vt:lpstr>Configure search table in Business hosts</vt:lpstr>
      <vt:lpstr>Search table in message viewer</vt:lpstr>
      <vt:lpstr>PowerPoint Presentation</vt:lpstr>
      <vt:lpstr>PowerPoint Presentation</vt:lpstr>
      <vt:lpstr>Publish and Subscribe</vt:lpstr>
      <vt:lpstr>Overview</vt:lpstr>
      <vt:lpstr>Overview2</vt:lpstr>
      <vt:lpstr>Implementation 1</vt:lpstr>
      <vt:lpstr>使用PubSub-创建DOMAIN</vt:lpstr>
      <vt:lpstr>创建用户</vt:lpstr>
      <vt:lpstr>Sample production</vt:lpstr>
      <vt:lpstr>Create subscriber and subscription</vt:lpstr>
      <vt:lpstr>PubSub Operation return subscriber which is interested in the topic</vt:lpstr>
      <vt:lpstr>PowerPoint Presentation</vt:lpstr>
      <vt:lpstr>EnsLib.PubSub.Response</vt:lpstr>
      <vt:lpstr>EnsLib.PubSub.Request/Response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Mirroring:  Simple HA &amp; DR</dc:title>
  <dc:creator>BrianR</dc:creator>
  <cp:lastModifiedBy>Hao Ma</cp:lastModifiedBy>
  <cp:revision>301</cp:revision>
  <dcterms:created xsi:type="dcterms:W3CDTF">2013-12-17T18:48:38Z</dcterms:created>
  <dcterms:modified xsi:type="dcterms:W3CDTF">2019-03-06T02:44:30Z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0x0101009589DDEFA68F0446A697C289A8B51FA4</vt:lpwstr>
  </property>
</Properties>
</file>