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83" r:id="rId2"/>
    <p:sldId id="350" r:id="rId3"/>
    <p:sldId id="282" r:id="rId4"/>
    <p:sldId id="330" r:id="rId5"/>
    <p:sldId id="331" r:id="rId6"/>
    <p:sldId id="333" r:id="rId7"/>
    <p:sldId id="336" r:id="rId8"/>
    <p:sldId id="337" r:id="rId9"/>
    <p:sldId id="338" r:id="rId10"/>
    <p:sldId id="339" r:id="rId11"/>
    <p:sldId id="340" r:id="rId12"/>
    <p:sldId id="351" r:id="rId13"/>
    <p:sldId id="341" r:id="rId14"/>
    <p:sldId id="343" r:id="rId15"/>
    <p:sldId id="346" r:id="rId16"/>
    <p:sldId id="347" r:id="rId17"/>
    <p:sldId id="348" r:id="rId18"/>
    <p:sldId id="352" r:id="rId19"/>
    <p:sldId id="349" r:id="rId20"/>
    <p:sldId id="344" r:id="rId21"/>
    <p:sldId id="345" r:id="rId22"/>
    <p:sldId id="342" r:id="rId23"/>
    <p:sldId id="353" r:id="rId24"/>
    <p:sldId id="354" r:id="rId25"/>
    <p:sldId id="356" r:id="rId26"/>
    <p:sldId id="357" r:id="rId27"/>
    <p:sldId id="358" r:id="rId28"/>
    <p:sldId id="355" r:id="rId29"/>
    <p:sldId id="359" r:id="rId30"/>
  </p:sldIdLst>
  <p:sldSz cx="9144000" cy="6858000" type="screen4x3"/>
  <p:notesSz cx="6797675" cy="987425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5">
          <p15:clr>
            <a:srgbClr val="A4A3A4"/>
          </p15:clr>
        </p15:guide>
        <p15:guide id="2" orient="horz" pos="1367">
          <p15:clr>
            <a:srgbClr val="A4A3A4"/>
          </p15:clr>
        </p15:guide>
        <p15:guide id="3" orient="horz" pos="3875">
          <p15:clr>
            <a:srgbClr val="A4A3A4"/>
          </p15:clr>
        </p15:guide>
        <p15:guide id="4" orient="horz" pos="389">
          <p15:clr>
            <a:srgbClr val="A4A3A4"/>
          </p15:clr>
        </p15:guide>
        <p15:guide id="5" pos="2887">
          <p15:clr>
            <a:srgbClr val="A4A3A4"/>
          </p15:clr>
        </p15:guide>
        <p15:guide id="6" pos="144">
          <p15:clr>
            <a:srgbClr val="A4A3A4"/>
          </p15:clr>
        </p15:guide>
        <p15:guide id="7" pos="56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2EB"/>
    <a:srgbClr val="C0DBE6"/>
    <a:srgbClr val="155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3" autoAdjust="0"/>
    <p:restoredTop sz="91435" autoAdjust="0"/>
  </p:normalViewPr>
  <p:slideViewPr>
    <p:cSldViewPr snapToGrid="0" showGuides="1">
      <p:cViewPr>
        <p:scale>
          <a:sx n="90" d="100"/>
          <a:sy n="90" d="100"/>
        </p:scale>
        <p:origin x="-1234" y="14"/>
      </p:cViewPr>
      <p:guideLst>
        <p:guide orient="horz" pos="2165"/>
        <p:guide orient="horz" pos="1367"/>
        <p:guide orient="horz" pos="3875"/>
        <p:guide orient="horz" pos="389"/>
        <p:guide pos="2887"/>
        <p:guide pos="144"/>
        <p:guide pos="56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6" d="100"/>
        <a:sy n="136" d="100"/>
      </p:scale>
      <p:origin x="0" y="-3480"/>
    </p:cViewPr>
  </p:sorterViewPr>
  <p:notesViewPr>
    <p:cSldViewPr snapToGrid="0" showGuides="1">
      <p:cViewPr varScale="1">
        <p:scale>
          <a:sx n="83" d="100"/>
          <a:sy n="83" d="100"/>
        </p:scale>
        <p:origin x="-3828" y="-78"/>
      </p:cViewPr>
      <p:guideLst>
        <p:guide orient="horz" pos="2880"/>
        <p:guide orient="horz" pos="3110"/>
        <p:guide pos="216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EE843-50CF-4A90-9EC4-80FC6F9CD26E}" type="datetimeFigureOut">
              <a:rPr lang="en-US" smtClean="0">
                <a:latin typeface="Arial" pitchFamily="34" charset="0"/>
                <a:cs typeface="Arial" pitchFamily="34" charset="0"/>
              </a:rPr>
              <a:pPr/>
              <a:t>3/28/2016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41526-17FD-4A83-99AD-8BF262C55C76}" type="slidenum">
              <a:rPr lang="en-US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167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282168E8-5A7C-4672-9A3B-BA14F7331558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BA1A982F-05DF-4110-8B37-AC23CDDE2D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5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6"/>
          <a:stretch/>
        </p:blipFill>
        <p:spPr>
          <a:xfrm>
            <a:off x="0" y="556591"/>
            <a:ext cx="9144000" cy="63014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460" y="1412168"/>
            <a:ext cx="4558134" cy="889518"/>
          </a:xfrm>
        </p:spPr>
        <p:txBody>
          <a:bodyPr/>
          <a:lstStyle>
            <a:lvl1pPr>
              <a:defRPr sz="3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30461" y="2377886"/>
            <a:ext cx="4558134" cy="393525"/>
          </a:xfrm>
        </p:spPr>
        <p:txBody>
          <a:bodyPr/>
          <a:lstStyle>
            <a:lvl1pPr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0"/>
            <a:ext cx="9144000" cy="296562"/>
            <a:chOff x="0" y="0"/>
            <a:chExt cx="9144000" cy="29656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296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4856208" y="24712"/>
              <a:ext cx="4065373" cy="197708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85000"/>
                </a:lnSpc>
                <a:spcBef>
                  <a:spcPts val="7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i="1" kern="120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  <a:shade val="100000"/>
                          <a:satMod val="115000"/>
                        </a:schemeClr>
                      </a:gs>
                    </a:gsLst>
                    <a:lin ang="13500000" scaled="1"/>
                    <a:tileRect/>
                  </a:gradFill>
                  <a:effectLst/>
                  <a:latin typeface="+mn-lt"/>
                  <a:ea typeface="+mn-ea"/>
                  <a:cs typeface="+mn-cs"/>
                </a:rPr>
                <a:t>You’ll make breakthroughs</a:t>
              </a:r>
            </a:p>
            <a:p>
              <a:pPr algn="r">
                <a:lnSpc>
                  <a:spcPct val="85000"/>
                </a:lnSpc>
                <a:spcBef>
                  <a:spcPts val="700"/>
                </a:spcBef>
              </a:pPr>
              <a:endParaRPr lang="en-US" sz="1600" b="1" i="1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</a:endParaRPr>
            </a:p>
          </p:txBody>
        </p:sp>
      </p:grpSp>
      <p:sp>
        <p:nvSpPr>
          <p:cNvPr id="5" name="Rectangle 4"/>
          <p:cNvSpPr/>
          <p:nvPr userDrawn="1"/>
        </p:nvSpPr>
        <p:spPr>
          <a:xfrm>
            <a:off x="0" y="308920"/>
            <a:ext cx="9144000" cy="10997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54528" y="469986"/>
            <a:ext cx="2555086" cy="716263"/>
            <a:chOff x="7916863" y="6302375"/>
            <a:chExt cx="968375" cy="271463"/>
          </a:xfrm>
        </p:grpSpPr>
        <p:sp>
          <p:nvSpPr>
            <p:cNvPr id="11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7916863" y="6302375"/>
              <a:ext cx="968375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7916863" y="6307138"/>
              <a:ext cx="22225" cy="261938"/>
            </a:xfrm>
            <a:custGeom>
              <a:avLst/>
              <a:gdLst>
                <a:gd name="T0" fmla="*/ 23 w 46"/>
                <a:gd name="T1" fmla="*/ 543 h 544"/>
                <a:gd name="T2" fmla="*/ 0 w 46"/>
                <a:gd name="T3" fmla="*/ 544 h 544"/>
                <a:gd name="T4" fmla="*/ 2 w 46"/>
                <a:gd name="T5" fmla="*/ 325 h 544"/>
                <a:gd name="T6" fmla="*/ 0 w 46"/>
                <a:gd name="T7" fmla="*/ 0 h 544"/>
                <a:gd name="T8" fmla="*/ 23 w 46"/>
                <a:gd name="T9" fmla="*/ 1 h 544"/>
                <a:gd name="T10" fmla="*/ 46 w 46"/>
                <a:gd name="T11" fmla="*/ 0 h 544"/>
                <a:gd name="T12" fmla="*/ 44 w 46"/>
                <a:gd name="T13" fmla="*/ 348 h 544"/>
                <a:gd name="T14" fmla="*/ 46 w 46"/>
                <a:gd name="T15" fmla="*/ 544 h 544"/>
                <a:gd name="T16" fmla="*/ 23 w 46"/>
                <a:gd name="T17" fmla="*/ 543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44">
                  <a:moveTo>
                    <a:pt x="23" y="543"/>
                  </a:moveTo>
                  <a:cubicBezTo>
                    <a:pt x="15" y="543"/>
                    <a:pt x="8" y="544"/>
                    <a:pt x="0" y="544"/>
                  </a:cubicBezTo>
                  <a:cubicBezTo>
                    <a:pt x="1" y="477"/>
                    <a:pt x="2" y="404"/>
                    <a:pt x="2" y="325"/>
                  </a:cubicBezTo>
                  <a:cubicBezTo>
                    <a:pt x="2" y="241"/>
                    <a:pt x="0" y="133"/>
                    <a:pt x="0" y="0"/>
                  </a:cubicBezTo>
                  <a:cubicBezTo>
                    <a:pt x="8" y="1"/>
                    <a:pt x="16" y="1"/>
                    <a:pt x="23" y="1"/>
                  </a:cubicBezTo>
                  <a:cubicBezTo>
                    <a:pt x="32" y="1"/>
                    <a:pt x="39" y="1"/>
                    <a:pt x="46" y="0"/>
                  </a:cubicBezTo>
                  <a:cubicBezTo>
                    <a:pt x="45" y="177"/>
                    <a:pt x="44" y="293"/>
                    <a:pt x="44" y="348"/>
                  </a:cubicBezTo>
                  <a:cubicBezTo>
                    <a:pt x="44" y="428"/>
                    <a:pt x="45" y="493"/>
                    <a:pt x="46" y="544"/>
                  </a:cubicBezTo>
                  <a:cubicBezTo>
                    <a:pt x="38" y="544"/>
                    <a:pt x="31" y="543"/>
                    <a:pt x="23" y="543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7954963" y="6350000"/>
              <a:ext cx="85725" cy="219075"/>
            </a:xfrm>
            <a:custGeom>
              <a:avLst/>
              <a:gdLst>
                <a:gd name="T0" fmla="*/ 155 w 177"/>
                <a:gd name="T1" fmla="*/ 456 h 456"/>
                <a:gd name="T2" fmla="*/ 131 w 177"/>
                <a:gd name="T3" fmla="*/ 456 h 456"/>
                <a:gd name="T4" fmla="*/ 133 w 177"/>
                <a:gd name="T5" fmla="*/ 346 h 456"/>
                <a:gd name="T6" fmla="*/ 131 w 177"/>
                <a:gd name="T7" fmla="*/ 253 h 456"/>
                <a:gd name="T8" fmla="*/ 44 w 177"/>
                <a:gd name="T9" fmla="*/ 126 h 456"/>
                <a:gd name="T10" fmla="*/ 47 w 177"/>
                <a:gd name="T11" fmla="*/ 456 h 456"/>
                <a:gd name="T12" fmla="*/ 23 w 177"/>
                <a:gd name="T13" fmla="*/ 455 h 456"/>
                <a:gd name="T14" fmla="*/ 0 w 177"/>
                <a:gd name="T15" fmla="*/ 456 h 456"/>
                <a:gd name="T16" fmla="*/ 3 w 177"/>
                <a:gd name="T17" fmla="*/ 210 h 456"/>
                <a:gd name="T18" fmla="*/ 0 w 177"/>
                <a:gd name="T19" fmla="*/ 0 h 456"/>
                <a:gd name="T20" fmla="*/ 16 w 177"/>
                <a:gd name="T21" fmla="*/ 1 h 456"/>
                <a:gd name="T22" fmla="*/ 31 w 177"/>
                <a:gd name="T23" fmla="*/ 0 h 456"/>
                <a:gd name="T24" fmla="*/ 133 w 177"/>
                <a:gd name="T25" fmla="*/ 181 h 456"/>
                <a:gd name="T26" fmla="*/ 133 w 177"/>
                <a:gd name="T27" fmla="*/ 109 h 456"/>
                <a:gd name="T28" fmla="*/ 131 w 177"/>
                <a:gd name="T29" fmla="*/ 0 h 456"/>
                <a:gd name="T30" fmla="*/ 155 w 177"/>
                <a:gd name="T31" fmla="*/ 1 h 456"/>
                <a:gd name="T32" fmla="*/ 177 w 177"/>
                <a:gd name="T33" fmla="*/ 0 h 456"/>
                <a:gd name="T34" fmla="*/ 174 w 177"/>
                <a:gd name="T35" fmla="*/ 226 h 456"/>
                <a:gd name="T36" fmla="*/ 177 w 177"/>
                <a:gd name="T37" fmla="*/ 456 h 456"/>
                <a:gd name="T38" fmla="*/ 155 w 177"/>
                <a:gd name="T39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456">
                  <a:moveTo>
                    <a:pt x="155" y="456"/>
                  </a:moveTo>
                  <a:cubicBezTo>
                    <a:pt x="146" y="456"/>
                    <a:pt x="139" y="456"/>
                    <a:pt x="131" y="456"/>
                  </a:cubicBezTo>
                  <a:cubicBezTo>
                    <a:pt x="132" y="412"/>
                    <a:pt x="133" y="375"/>
                    <a:pt x="133" y="346"/>
                  </a:cubicBezTo>
                  <a:cubicBezTo>
                    <a:pt x="133" y="316"/>
                    <a:pt x="132" y="285"/>
                    <a:pt x="131" y="253"/>
                  </a:cubicBezTo>
                  <a:cubicBezTo>
                    <a:pt x="95" y="203"/>
                    <a:pt x="65" y="162"/>
                    <a:pt x="44" y="126"/>
                  </a:cubicBezTo>
                  <a:cubicBezTo>
                    <a:pt x="44" y="275"/>
                    <a:pt x="44" y="385"/>
                    <a:pt x="47" y="456"/>
                  </a:cubicBezTo>
                  <a:cubicBezTo>
                    <a:pt x="39" y="456"/>
                    <a:pt x="31" y="455"/>
                    <a:pt x="23" y="455"/>
                  </a:cubicBezTo>
                  <a:cubicBezTo>
                    <a:pt x="16" y="455"/>
                    <a:pt x="8" y="456"/>
                    <a:pt x="0" y="456"/>
                  </a:cubicBezTo>
                  <a:cubicBezTo>
                    <a:pt x="3" y="371"/>
                    <a:pt x="3" y="288"/>
                    <a:pt x="3" y="210"/>
                  </a:cubicBezTo>
                  <a:cubicBezTo>
                    <a:pt x="3" y="130"/>
                    <a:pt x="3" y="60"/>
                    <a:pt x="0" y="0"/>
                  </a:cubicBezTo>
                  <a:cubicBezTo>
                    <a:pt x="6" y="0"/>
                    <a:pt x="10" y="1"/>
                    <a:pt x="16" y="1"/>
                  </a:cubicBezTo>
                  <a:cubicBezTo>
                    <a:pt x="21" y="1"/>
                    <a:pt x="26" y="0"/>
                    <a:pt x="31" y="0"/>
                  </a:cubicBezTo>
                  <a:cubicBezTo>
                    <a:pt x="49" y="51"/>
                    <a:pt x="82" y="112"/>
                    <a:pt x="133" y="181"/>
                  </a:cubicBezTo>
                  <a:cubicBezTo>
                    <a:pt x="133" y="109"/>
                    <a:pt x="133" y="109"/>
                    <a:pt x="133" y="109"/>
                  </a:cubicBezTo>
                  <a:cubicBezTo>
                    <a:pt x="133" y="81"/>
                    <a:pt x="133" y="44"/>
                    <a:pt x="131" y="0"/>
                  </a:cubicBezTo>
                  <a:cubicBezTo>
                    <a:pt x="139" y="0"/>
                    <a:pt x="146" y="1"/>
                    <a:pt x="155" y="1"/>
                  </a:cubicBezTo>
                  <a:cubicBezTo>
                    <a:pt x="162" y="1"/>
                    <a:pt x="170" y="0"/>
                    <a:pt x="177" y="0"/>
                  </a:cubicBezTo>
                  <a:cubicBezTo>
                    <a:pt x="175" y="54"/>
                    <a:pt x="174" y="129"/>
                    <a:pt x="174" y="226"/>
                  </a:cubicBezTo>
                  <a:cubicBezTo>
                    <a:pt x="174" y="323"/>
                    <a:pt x="175" y="401"/>
                    <a:pt x="177" y="456"/>
                  </a:cubicBezTo>
                  <a:cubicBezTo>
                    <a:pt x="170" y="456"/>
                    <a:pt x="162" y="456"/>
                    <a:pt x="155" y="45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8039101" y="6350000"/>
              <a:ext cx="76200" cy="219075"/>
            </a:xfrm>
            <a:custGeom>
              <a:avLst/>
              <a:gdLst>
                <a:gd name="T0" fmla="*/ 160 w 160"/>
                <a:gd name="T1" fmla="*/ 26 h 456"/>
                <a:gd name="T2" fmla="*/ 160 w 160"/>
                <a:gd name="T3" fmla="*/ 41 h 456"/>
                <a:gd name="T4" fmla="*/ 128 w 160"/>
                <a:gd name="T5" fmla="*/ 40 h 456"/>
                <a:gd name="T6" fmla="*/ 110 w 160"/>
                <a:gd name="T7" fmla="*/ 41 h 456"/>
                <a:gd name="T8" fmla="*/ 108 w 160"/>
                <a:gd name="T9" fmla="*/ 189 h 456"/>
                <a:gd name="T10" fmla="*/ 110 w 160"/>
                <a:gd name="T11" fmla="*/ 456 h 456"/>
                <a:gd name="T12" fmla="*/ 87 w 160"/>
                <a:gd name="T13" fmla="*/ 455 h 456"/>
                <a:gd name="T14" fmla="*/ 65 w 160"/>
                <a:gd name="T15" fmla="*/ 456 h 456"/>
                <a:gd name="T16" fmla="*/ 66 w 160"/>
                <a:gd name="T17" fmla="*/ 258 h 456"/>
                <a:gd name="T18" fmla="*/ 65 w 160"/>
                <a:gd name="T19" fmla="*/ 41 h 456"/>
                <a:gd name="T20" fmla="*/ 49 w 160"/>
                <a:gd name="T21" fmla="*/ 40 h 456"/>
                <a:gd name="T22" fmla="*/ 0 w 160"/>
                <a:gd name="T23" fmla="*/ 41 h 456"/>
                <a:gd name="T24" fmla="*/ 1 w 160"/>
                <a:gd name="T25" fmla="*/ 21 h 456"/>
                <a:gd name="T26" fmla="*/ 4 w 160"/>
                <a:gd name="T27" fmla="*/ 0 h 456"/>
                <a:gd name="T28" fmla="*/ 88 w 160"/>
                <a:gd name="T29" fmla="*/ 2 h 456"/>
                <a:gd name="T30" fmla="*/ 160 w 160"/>
                <a:gd name="T31" fmla="*/ 0 h 456"/>
                <a:gd name="T32" fmla="*/ 160 w 160"/>
                <a:gd name="T33" fmla="*/ 2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456">
                  <a:moveTo>
                    <a:pt x="160" y="26"/>
                  </a:moveTo>
                  <a:cubicBezTo>
                    <a:pt x="160" y="29"/>
                    <a:pt x="160" y="34"/>
                    <a:pt x="160" y="41"/>
                  </a:cubicBezTo>
                  <a:cubicBezTo>
                    <a:pt x="148" y="40"/>
                    <a:pt x="137" y="40"/>
                    <a:pt x="128" y="40"/>
                  </a:cubicBezTo>
                  <a:cubicBezTo>
                    <a:pt x="122" y="40"/>
                    <a:pt x="115" y="40"/>
                    <a:pt x="110" y="41"/>
                  </a:cubicBezTo>
                  <a:cubicBezTo>
                    <a:pt x="109" y="77"/>
                    <a:pt x="108" y="127"/>
                    <a:pt x="108" y="189"/>
                  </a:cubicBezTo>
                  <a:cubicBezTo>
                    <a:pt x="108" y="234"/>
                    <a:pt x="109" y="323"/>
                    <a:pt x="110" y="456"/>
                  </a:cubicBezTo>
                  <a:cubicBezTo>
                    <a:pt x="103" y="456"/>
                    <a:pt x="95" y="455"/>
                    <a:pt x="87" y="455"/>
                  </a:cubicBezTo>
                  <a:cubicBezTo>
                    <a:pt x="80" y="455"/>
                    <a:pt x="72" y="456"/>
                    <a:pt x="65" y="456"/>
                  </a:cubicBezTo>
                  <a:cubicBezTo>
                    <a:pt x="65" y="370"/>
                    <a:pt x="66" y="304"/>
                    <a:pt x="66" y="258"/>
                  </a:cubicBezTo>
                  <a:cubicBezTo>
                    <a:pt x="66" y="209"/>
                    <a:pt x="65" y="137"/>
                    <a:pt x="65" y="41"/>
                  </a:cubicBezTo>
                  <a:cubicBezTo>
                    <a:pt x="61" y="40"/>
                    <a:pt x="56" y="40"/>
                    <a:pt x="49" y="40"/>
                  </a:cubicBezTo>
                  <a:cubicBezTo>
                    <a:pt x="40" y="40"/>
                    <a:pt x="15" y="40"/>
                    <a:pt x="0" y="41"/>
                  </a:cubicBezTo>
                  <a:cubicBezTo>
                    <a:pt x="1" y="34"/>
                    <a:pt x="1" y="28"/>
                    <a:pt x="1" y="21"/>
                  </a:cubicBezTo>
                  <a:cubicBezTo>
                    <a:pt x="1" y="14"/>
                    <a:pt x="5" y="7"/>
                    <a:pt x="4" y="0"/>
                  </a:cubicBezTo>
                  <a:cubicBezTo>
                    <a:pt x="24" y="1"/>
                    <a:pt x="58" y="2"/>
                    <a:pt x="88" y="2"/>
                  </a:cubicBezTo>
                  <a:cubicBezTo>
                    <a:pt x="117" y="2"/>
                    <a:pt x="141" y="1"/>
                    <a:pt x="160" y="0"/>
                  </a:cubicBezTo>
                  <a:cubicBezTo>
                    <a:pt x="160" y="13"/>
                    <a:pt x="160" y="22"/>
                    <a:pt x="160" y="2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8128001" y="6350000"/>
              <a:ext cx="55563" cy="219075"/>
            </a:xfrm>
            <a:custGeom>
              <a:avLst/>
              <a:gdLst>
                <a:gd name="T0" fmla="*/ 55 w 117"/>
                <a:gd name="T1" fmla="*/ 455 h 456"/>
                <a:gd name="T2" fmla="*/ 0 w 117"/>
                <a:gd name="T3" fmla="*/ 456 h 456"/>
                <a:gd name="T4" fmla="*/ 2 w 117"/>
                <a:gd name="T5" fmla="*/ 215 h 456"/>
                <a:gd name="T6" fmla="*/ 0 w 117"/>
                <a:gd name="T7" fmla="*/ 0 h 456"/>
                <a:gd name="T8" fmla="*/ 85 w 117"/>
                <a:gd name="T9" fmla="*/ 1 h 456"/>
                <a:gd name="T10" fmla="*/ 115 w 117"/>
                <a:gd name="T11" fmla="*/ 0 h 456"/>
                <a:gd name="T12" fmla="*/ 114 w 117"/>
                <a:gd name="T13" fmla="*/ 20 h 456"/>
                <a:gd name="T14" fmla="*/ 115 w 117"/>
                <a:gd name="T15" fmla="*/ 41 h 456"/>
                <a:gd name="T16" fmla="*/ 77 w 117"/>
                <a:gd name="T17" fmla="*/ 40 h 456"/>
                <a:gd name="T18" fmla="*/ 45 w 117"/>
                <a:gd name="T19" fmla="*/ 41 h 456"/>
                <a:gd name="T20" fmla="*/ 45 w 117"/>
                <a:gd name="T21" fmla="*/ 116 h 456"/>
                <a:gd name="T22" fmla="*/ 45 w 117"/>
                <a:gd name="T23" fmla="*/ 154 h 456"/>
                <a:gd name="T24" fmla="*/ 92 w 117"/>
                <a:gd name="T25" fmla="*/ 155 h 456"/>
                <a:gd name="T26" fmla="*/ 111 w 117"/>
                <a:gd name="T27" fmla="*/ 154 h 456"/>
                <a:gd name="T28" fmla="*/ 110 w 117"/>
                <a:gd name="T29" fmla="*/ 171 h 456"/>
                <a:gd name="T30" fmla="*/ 111 w 117"/>
                <a:gd name="T31" fmla="*/ 193 h 456"/>
                <a:gd name="T32" fmla="*/ 77 w 117"/>
                <a:gd name="T33" fmla="*/ 193 h 456"/>
                <a:gd name="T34" fmla="*/ 45 w 117"/>
                <a:gd name="T35" fmla="*/ 193 h 456"/>
                <a:gd name="T36" fmla="*/ 45 w 117"/>
                <a:gd name="T37" fmla="*/ 303 h 456"/>
                <a:gd name="T38" fmla="*/ 45 w 117"/>
                <a:gd name="T39" fmla="*/ 417 h 456"/>
                <a:gd name="T40" fmla="*/ 84 w 117"/>
                <a:gd name="T41" fmla="*/ 418 h 456"/>
                <a:gd name="T42" fmla="*/ 117 w 117"/>
                <a:gd name="T43" fmla="*/ 417 h 456"/>
                <a:gd name="T44" fmla="*/ 116 w 117"/>
                <a:gd name="T45" fmla="*/ 437 h 456"/>
                <a:gd name="T46" fmla="*/ 117 w 117"/>
                <a:gd name="T47" fmla="*/ 456 h 456"/>
                <a:gd name="T48" fmla="*/ 55 w 117"/>
                <a:gd name="T49" fmla="*/ 45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456">
                  <a:moveTo>
                    <a:pt x="55" y="455"/>
                  </a:moveTo>
                  <a:cubicBezTo>
                    <a:pt x="36" y="455"/>
                    <a:pt x="17" y="456"/>
                    <a:pt x="0" y="456"/>
                  </a:cubicBezTo>
                  <a:cubicBezTo>
                    <a:pt x="1" y="348"/>
                    <a:pt x="2" y="267"/>
                    <a:pt x="2" y="215"/>
                  </a:cubicBezTo>
                  <a:cubicBezTo>
                    <a:pt x="2" y="143"/>
                    <a:pt x="1" y="71"/>
                    <a:pt x="0" y="0"/>
                  </a:cubicBezTo>
                  <a:cubicBezTo>
                    <a:pt x="27" y="0"/>
                    <a:pt x="55" y="1"/>
                    <a:pt x="85" y="1"/>
                  </a:cubicBezTo>
                  <a:cubicBezTo>
                    <a:pt x="93" y="1"/>
                    <a:pt x="103" y="0"/>
                    <a:pt x="115" y="0"/>
                  </a:cubicBezTo>
                  <a:cubicBezTo>
                    <a:pt x="114" y="7"/>
                    <a:pt x="114" y="14"/>
                    <a:pt x="114" y="20"/>
                  </a:cubicBezTo>
                  <a:cubicBezTo>
                    <a:pt x="114" y="27"/>
                    <a:pt x="114" y="34"/>
                    <a:pt x="115" y="41"/>
                  </a:cubicBezTo>
                  <a:cubicBezTo>
                    <a:pt x="101" y="40"/>
                    <a:pt x="88" y="40"/>
                    <a:pt x="77" y="40"/>
                  </a:cubicBezTo>
                  <a:cubicBezTo>
                    <a:pt x="65" y="40"/>
                    <a:pt x="55" y="40"/>
                    <a:pt x="45" y="41"/>
                  </a:cubicBezTo>
                  <a:cubicBezTo>
                    <a:pt x="45" y="60"/>
                    <a:pt x="45" y="86"/>
                    <a:pt x="45" y="116"/>
                  </a:cubicBezTo>
                  <a:cubicBezTo>
                    <a:pt x="45" y="126"/>
                    <a:pt x="45" y="139"/>
                    <a:pt x="45" y="154"/>
                  </a:cubicBezTo>
                  <a:cubicBezTo>
                    <a:pt x="60" y="154"/>
                    <a:pt x="76" y="155"/>
                    <a:pt x="92" y="155"/>
                  </a:cubicBezTo>
                  <a:cubicBezTo>
                    <a:pt x="97" y="155"/>
                    <a:pt x="103" y="154"/>
                    <a:pt x="111" y="154"/>
                  </a:cubicBezTo>
                  <a:cubicBezTo>
                    <a:pt x="111" y="158"/>
                    <a:pt x="110" y="165"/>
                    <a:pt x="110" y="171"/>
                  </a:cubicBezTo>
                  <a:cubicBezTo>
                    <a:pt x="110" y="178"/>
                    <a:pt x="111" y="185"/>
                    <a:pt x="111" y="193"/>
                  </a:cubicBezTo>
                  <a:cubicBezTo>
                    <a:pt x="99" y="193"/>
                    <a:pt x="88" y="193"/>
                    <a:pt x="77" y="193"/>
                  </a:cubicBezTo>
                  <a:cubicBezTo>
                    <a:pt x="66" y="193"/>
                    <a:pt x="55" y="193"/>
                    <a:pt x="45" y="193"/>
                  </a:cubicBezTo>
                  <a:cubicBezTo>
                    <a:pt x="45" y="234"/>
                    <a:pt x="45" y="271"/>
                    <a:pt x="45" y="303"/>
                  </a:cubicBezTo>
                  <a:cubicBezTo>
                    <a:pt x="45" y="334"/>
                    <a:pt x="45" y="372"/>
                    <a:pt x="45" y="417"/>
                  </a:cubicBezTo>
                  <a:cubicBezTo>
                    <a:pt x="60" y="417"/>
                    <a:pt x="73" y="418"/>
                    <a:pt x="84" y="418"/>
                  </a:cubicBezTo>
                  <a:cubicBezTo>
                    <a:pt x="96" y="418"/>
                    <a:pt x="107" y="417"/>
                    <a:pt x="117" y="417"/>
                  </a:cubicBezTo>
                  <a:cubicBezTo>
                    <a:pt x="117" y="423"/>
                    <a:pt x="116" y="430"/>
                    <a:pt x="116" y="437"/>
                  </a:cubicBezTo>
                  <a:cubicBezTo>
                    <a:pt x="116" y="443"/>
                    <a:pt x="117" y="450"/>
                    <a:pt x="117" y="456"/>
                  </a:cubicBezTo>
                  <a:cubicBezTo>
                    <a:pt x="96" y="456"/>
                    <a:pt x="75" y="455"/>
                    <a:pt x="55" y="455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 noEditPoints="1"/>
            </p:cNvSpPr>
            <p:nvPr userDrawn="1"/>
          </p:nvSpPr>
          <p:spPr bwMode="auto">
            <a:xfrm>
              <a:off x="8199438" y="6350000"/>
              <a:ext cx="84138" cy="219075"/>
            </a:xfrm>
            <a:custGeom>
              <a:avLst/>
              <a:gdLst>
                <a:gd name="T0" fmla="*/ 152 w 176"/>
                <a:gd name="T1" fmla="*/ 455 h 456"/>
                <a:gd name="T2" fmla="*/ 128 w 176"/>
                <a:gd name="T3" fmla="*/ 456 h 456"/>
                <a:gd name="T4" fmla="*/ 63 w 176"/>
                <a:gd name="T5" fmla="*/ 238 h 456"/>
                <a:gd name="T6" fmla="*/ 45 w 176"/>
                <a:gd name="T7" fmla="*/ 241 h 456"/>
                <a:gd name="T8" fmla="*/ 43 w 176"/>
                <a:gd name="T9" fmla="*/ 304 h 456"/>
                <a:gd name="T10" fmla="*/ 45 w 176"/>
                <a:gd name="T11" fmla="*/ 456 h 456"/>
                <a:gd name="T12" fmla="*/ 22 w 176"/>
                <a:gd name="T13" fmla="*/ 455 h 456"/>
                <a:gd name="T14" fmla="*/ 0 w 176"/>
                <a:gd name="T15" fmla="*/ 456 h 456"/>
                <a:gd name="T16" fmla="*/ 2 w 176"/>
                <a:gd name="T17" fmla="*/ 245 h 456"/>
                <a:gd name="T18" fmla="*/ 0 w 176"/>
                <a:gd name="T19" fmla="*/ 0 h 456"/>
                <a:gd name="T20" fmla="*/ 23 w 176"/>
                <a:gd name="T21" fmla="*/ 1 h 456"/>
                <a:gd name="T22" fmla="*/ 59 w 176"/>
                <a:gd name="T23" fmla="*/ 0 h 456"/>
                <a:gd name="T24" fmla="*/ 151 w 176"/>
                <a:gd name="T25" fmla="*/ 103 h 456"/>
                <a:gd name="T26" fmla="*/ 100 w 176"/>
                <a:gd name="T27" fmla="*/ 222 h 456"/>
                <a:gd name="T28" fmla="*/ 176 w 176"/>
                <a:gd name="T29" fmla="*/ 456 h 456"/>
                <a:gd name="T30" fmla="*/ 152 w 176"/>
                <a:gd name="T31" fmla="*/ 455 h 456"/>
                <a:gd name="T32" fmla="*/ 110 w 176"/>
                <a:gd name="T33" fmla="*/ 103 h 456"/>
                <a:gd name="T34" fmla="*/ 52 w 176"/>
                <a:gd name="T35" fmla="*/ 40 h 456"/>
                <a:gd name="T36" fmla="*/ 45 w 176"/>
                <a:gd name="T37" fmla="*/ 40 h 456"/>
                <a:gd name="T38" fmla="*/ 45 w 176"/>
                <a:gd name="T39" fmla="*/ 197 h 456"/>
                <a:gd name="T40" fmla="*/ 110 w 176"/>
                <a:gd name="T41" fmla="*/ 103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456">
                  <a:moveTo>
                    <a:pt x="152" y="455"/>
                  </a:moveTo>
                  <a:cubicBezTo>
                    <a:pt x="144" y="455"/>
                    <a:pt x="136" y="456"/>
                    <a:pt x="128" y="456"/>
                  </a:cubicBezTo>
                  <a:cubicBezTo>
                    <a:pt x="109" y="412"/>
                    <a:pt x="87" y="339"/>
                    <a:pt x="63" y="238"/>
                  </a:cubicBezTo>
                  <a:cubicBezTo>
                    <a:pt x="56" y="239"/>
                    <a:pt x="50" y="241"/>
                    <a:pt x="45" y="241"/>
                  </a:cubicBezTo>
                  <a:cubicBezTo>
                    <a:pt x="44" y="257"/>
                    <a:pt x="43" y="278"/>
                    <a:pt x="43" y="304"/>
                  </a:cubicBezTo>
                  <a:cubicBezTo>
                    <a:pt x="43" y="320"/>
                    <a:pt x="44" y="371"/>
                    <a:pt x="45" y="456"/>
                  </a:cubicBezTo>
                  <a:cubicBezTo>
                    <a:pt x="37" y="456"/>
                    <a:pt x="30" y="455"/>
                    <a:pt x="22" y="455"/>
                  </a:cubicBezTo>
                  <a:cubicBezTo>
                    <a:pt x="14" y="455"/>
                    <a:pt x="8" y="456"/>
                    <a:pt x="0" y="456"/>
                  </a:cubicBezTo>
                  <a:cubicBezTo>
                    <a:pt x="2" y="393"/>
                    <a:pt x="2" y="322"/>
                    <a:pt x="2" y="245"/>
                  </a:cubicBezTo>
                  <a:cubicBezTo>
                    <a:pt x="2" y="174"/>
                    <a:pt x="2" y="92"/>
                    <a:pt x="0" y="0"/>
                  </a:cubicBezTo>
                  <a:cubicBezTo>
                    <a:pt x="8" y="1"/>
                    <a:pt x="16" y="1"/>
                    <a:pt x="23" y="1"/>
                  </a:cubicBezTo>
                  <a:cubicBezTo>
                    <a:pt x="37" y="1"/>
                    <a:pt x="49" y="0"/>
                    <a:pt x="59" y="0"/>
                  </a:cubicBezTo>
                  <a:cubicBezTo>
                    <a:pt x="116" y="0"/>
                    <a:pt x="151" y="40"/>
                    <a:pt x="151" y="103"/>
                  </a:cubicBezTo>
                  <a:cubicBezTo>
                    <a:pt x="151" y="157"/>
                    <a:pt x="136" y="194"/>
                    <a:pt x="100" y="222"/>
                  </a:cubicBezTo>
                  <a:cubicBezTo>
                    <a:pt x="124" y="320"/>
                    <a:pt x="149" y="398"/>
                    <a:pt x="176" y="456"/>
                  </a:cubicBezTo>
                  <a:cubicBezTo>
                    <a:pt x="168" y="456"/>
                    <a:pt x="160" y="455"/>
                    <a:pt x="152" y="455"/>
                  </a:cubicBezTo>
                  <a:close/>
                  <a:moveTo>
                    <a:pt x="110" y="103"/>
                  </a:moveTo>
                  <a:cubicBezTo>
                    <a:pt x="110" y="59"/>
                    <a:pt x="93" y="40"/>
                    <a:pt x="52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197"/>
                    <a:pt x="45" y="197"/>
                    <a:pt x="45" y="197"/>
                  </a:cubicBezTo>
                  <a:cubicBezTo>
                    <a:pt x="87" y="193"/>
                    <a:pt x="110" y="161"/>
                    <a:pt x="110" y="103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272463" y="6302375"/>
              <a:ext cx="92075" cy="266700"/>
            </a:xfrm>
            <a:custGeom>
              <a:avLst/>
              <a:gdLst>
                <a:gd name="T0" fmla="*/ 60 w 190"/>
                <a:gd name="T1" fmla="*/ 136 h 554"/>
                <a:gd name="T2" fmla="*/ 105 w 190"/>
                <a:gd name="T3" fmla="*/ 240 h 554"/>
                <a:gd name="T4" fmla="*/ 190 w 190"/>
                <a:gd name="T5" fmla="*/ 418 h 554"/>
                <a:gd name="T6" fmla="*/ 23 w 190"/>
                <a:gd name="T7" fmla="*/ 554 h 554"/>
                <a:gd name="T8" fmla="*/ 0 w 190"/>
                <a:gd name="T9" fmla="*/ 512 h 554"/>
                <a:gd name="T10" fmla="*/ 145 w 190"/>
                <a:gd name="T11" fmla="*/ 422 h 554"/>
                <a:gd name="T12" fmla="*/ 80 w 190"/>
                <a:gd name="T13" fmla="*/ 279 h 554"/>
                <a:gd name="T14" fmla="*/ 15 w 190"/>
                <a:gd name="T15" fmla="*/ 138 h 554"/>
                <a:gd name="T16" fmla="*/ 145 w 190"/>
                <a:gd name="T17" fmla="*/ 0 h 554"/>
                <a:gd name="T18" fmla="*/ 162 w 190"/>
                <a:gd name="T19" fmla="*/ 38 h 554"/>
                <a:gd name="T20" fmla="*/ 60 w 190"/>
                <a:gd name="T21" fmla="*/ 136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554">
                  <a:moveTo>
                    <a:pt x="60" y="136"/>
                  </a:moveTo>
                  <a:cubicBezTo>
                    <a:pt x="60" y="170"/>
                    <a:pt x="78" y="200"/>
                    <a:pt x="105" y="240"/>
                  </a:cubicBezTo>
                  <a:cubicBezTo>
                    <a:pt x="153" y="308"/>
                    <a:pt x="190" y="359"/>
                    <a:pt x="190" y="418"/>
                  </a:cubicBezTo>
                  <a:cubicBezTo>
                    <a:pt x="190" y="490"/>
                    <a:pt x="108" y="535"/>
                    <a:pt x="23" y="554"/>
                  </a:cubicBezTo>
                  <a:cubicBezTo>
                    <a:pt x="18" y="541"/>
                    <a:pt x="8" y="525"/>
                    <a:pt x="0" y="512"/>
                  </a:cubicBezTo>
                  <a:cubicBezTo>
                    <a:pt x="66" y="502"/>
                    <a:pt x="145" y="473"/>
                    <a:pt x="145" y="422"/>
                  </a:cubicBezTo>
                  <a:cubicBezTo>
                    <a:pt x="145" y="376"/>
                    <a:pt x="118" y="333"/>
                    <a:pt x="80" y="279"/>
                  </a:cubicBezTo>
                  <a:cubicBezTo>
                    <a:pt x="43" y="227"/>
                    <a:pt x="15" y="188"/>
                    <a:pt x="15" y="138"/>
                  </a:cubicBezTo>
                  <a:cubicBezTo>
                    <a:pt x="15" y="67"/>
                    <a:pt x="62" y="15"/>
                    <a:pt x="145" y="0"/>
                  </a:cubicBezTo>
                  <a:cubicBezTo>
                    <a:pt x="150" y="14"/>
                    <a:pt x="156" y="27"/>
                    <a:pt x="162" y="38"/>
                  </a:cubicBezTo>
                  <a:cubicBezTo>
                    <a:pt x="98" y="45"/>
                    <a:pt x="60" y="83"/>
                    <a:pt x="60" y="13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8343901" y="6350000"/>
              <a:ext cx="93663" cy="219075"/>
            </a:xfrm>
            <a:custGeom>
              <a:avLst/>
              <a:gdLst>
                <a:gd name="T0" fmla="*/ 118 w 193"/>
                <a:gd name="T1" fmla="*/ 212 h 456"/>
                <a:gd name="T2" fmla="*/ 118 w 193"/>
                <a:gd name="T3" fmla="*/ 387 h 456"/>
                <a:gd name="T4" fmla="*/ 118 w 193"/>
                <a:gd name="T5" fmla="*/ 456 h 456"/>
                <a:gd name="T6" fmla="*/ 95 w 193"/>
                <a:gd name="T7" fmla="*/ 456 h 456"/>
                <a:gd name="T8" fmla="*/ 73 w 193"/>
                <a:gd name="T9" fmla="*/ 456 h 456"/>
                <a:gd name="T10" fmla="*/ 74 w 193"/>
                <a:gd name="T11" fmla="*/ 333 h 456"/>
                <a:gd name="T12" fmla="*/ 73 w 193"/>
                <a:gd name="T13" fmla="*/ 212 h 456"/>
                <a:gd name="T14" fmla="*/ 0 w 193"/>
                <a:gd name="T15" fmla="*/ 0 h 456"/>
                <a:gd name="T16" fmla="*/ 25 w 193"/>
                <a:gd name="T17" fmla="*/ 1 h 456"/>
                <a:gd name="T18" fmla="*/ 48 w 193"/>
                <a:gd name="T19" fmla="*/ 0 h 456"/>
                <a:gd name="T20" fmla="*/ 96 w 193"/>
                <a:gd name="T21" fmla="*/ 158 h 456"/>
                <a:gd name="T22" fmla="*/ 144 w 193"/>
                <a:gd name="T23" fmla="*/ 0 h 456"/>
                <a:gd name="T24" fmla="*/ 169 w 193"/>
                <a:gd name="T25" fmla="*/ 1 h 456"/>
                <a:gd name="T26" fmla="*/ 193 w 193"/>
                <a:gd name="T27" fmla="*/ 0 h 456"/>
                <a:gd name="T28" fmla="*/ 118 w 193"/>
                <a:gd name="T29" fmla="*/ 212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3" h="456">
                  <a:moveTo>
                    <a:pt x="118" y="212"/>
                  </a:moveTo>
                  <a:cubicBezTo>
                    <a:pt x="118" y="286"/>
                    <a:pt x="118" y="345"/>
                    <a:pt x="118" y="387"/>
                  </a:cubicBezTo>
                  <a:cubicBezTo>
                    <a:pt x="118" y="418"/>
                    <a:pt x="118" y="442"/>
                    <a:pt x="118" y="456"/>
                  </a:cubicBezTo>
                  <a:cubicBezTo>
                    <a:pt x="110" y="456"/>
                    <a:pt x="102" y="456"/>
                    <a:pt x="95" y="456"/>
                  </a:cubicBezTo>
                  <a:cubicBezTo>
                    <a:pt x="87" y="456"/>
                    <a:pt x="80" y="456"/>
                    <a:pt x="73" y="456"/>
                  </a:cubicBezTo>
                  <a:cubicBezTo>
                    <a:pt x="74" y="415"/>
                    <a:pt x="74" y="374"/>
                    <a:pt x="74" y="333"/>
                  </a:cubicBezTo>
                  <a:cubicBezTo>
                    <a:pt x="74" y="284"/>
                    <a:pt x="74" y="244"/>
                    <a:pt x="73" y="212"/>
                  </a:cubicBezTo>
                  <a:cubicBezTo>
                    <a:pt x="65" y="188"/>
                    <a:pt x="41" y="117"/>
                    <a:pt x="0" y="0"/>
                  </a:cubicBezTo>
                  <a:cubicBezTo>
                    <a:pt x="8" y="0"/>
                    <a:pt x="17" y="1"/>
                    <a:pt x="25" y="1"/>
                  </a:cubicBezTo>
                  <a:cubicBezTo>
                    <a:pt x="33" y="1"/>
                    <a:pt x="41" y="0"/>
                    <a:pt x="48" y="0"/>
                  </a:cubicBezTo>
                  <a:cubicBezTo>
                    <a:pt x="61" y="54"/>
                    <a:pt x="76" y="106"/>
                    <a:pt x="96" y="158"/>
                  </a:cubicBezTo>
                  <a:cubicBezTo>
                    <a:pt x="114" y="109"/>
                    <a:pt x="128" y="56"/>
                    <a:pt x="144" y="0"/>
                  </a:cubicBezTo>
                  <a:cubicBezTo>
                    <a:pt x="153" y="0"/>
                    <a:pt x="160" y="1"/>
                    <a:pt x="169" y="1"/>
                  </a:cubicBezTo>
                  <a:cubicBezTo>
                    <a:pt x="177" y="1"/>
                    <a:pt x="185" y="0"/>
                    <a:pt x="193" y="0"/>
                  </a:cubicBezTo>
                  <a:cubicBezTo>
                    <a:pt x="177" y="40"/>
                    <a:pt x="153" y="111"/>
                    <a:pt x="118" y="212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8432801" y="6348413"/>
              <a:ext cx="103188" cy="225425"/>
            </a:xfrm>
            <a:custGeom>
              <a:avLst/>
              <a:gdLst>
                <a:gd name="T0" fmla="*/ 45 w 212"/>
                <a:gd name="T1" fmla="*/ 111 h 467"/>
                <a:gd name="T2" fmla="*/ 102 w 212"/>
                <a:gd name="T3" fmla="*/ 217 h 467"/>
                <a:gd name="T4" fmla="*/ 158 w 212"/>
                <a:gd name="T5" fmla="*/ 341 h 467"/>
                <a:gd name="T6" fmla="*/ 40 w 212"/>
                <a:gd name="T7" fmla="*/ 467 h 467"/>
                <a:gd name="T8" fmla="*/ 17 w 212"/>
                <a:gd name="T9" fmla="*/ 428 h 467"/>
                <a:gd name="T10" fmla="*/ 114 w 212"/>
                <a:gd name="T11" fmla="*/ 345 h 467"/>
                <a:gd name="T12" fmla="*/ 57 w 212"/>
                <a:gd name="T13" fmla="*/ 227 h 467"/>
                <a:gd name="T14" fmla="*/ 0 w 212"/>
                <a:gd name="T15" fmla="*/ 112 h 467"/>
                <a:gd name="T16" fmla="*/ 148 w 212"/>
                <a:gd name="T17" fmla="*/ 1 h 467"/>
                <a:gd name="T18" fmla="*/ 171 w 212"/>
                <a:gd name="T19" fmla="*/ 40 h 467"/>
                <a:gd name="T20" fmla="*/ 45 w 212"/>
                <a:gd name="T21" fmla="*/ 1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2" h="467">
                  <a:moveTo>
                    <a:pt x="45" y="111"/>
                  </a:moveTo>
                  <a:cubicBezTo>
                    <a:pt x="46" y="143"/>
                    <a:pt x="70" y="173"/>
                    <a:pt x="102" y="217"/>
                  </a:cubicBezTo>
                  <a:cubicBezTo>
                    <a:pt x="136" y="264"/>
                    <a:pt x="158" y="301"/>
                    <a:pt x="158" y="341"/>
                  </a:cubicBezTo>
                  <a:cubicBezTo>
                    <a:pt x="158" y="403"/>
                    <a:pt x="116" y="451"/>
                    <a:pt x="40" y="467"/>
                  </a:cubicBezTo>
                  <a:cubicBezTo>
                    <a:pt x="32" y="452"/>
                    <a:pt x="25" y="439"/>
                    <a:pt x="17" y="428"/>
                  </a:cubicBezTo>
                  <a:cubicBezTo>
                    <a:pt x="79" y="420"/>
                    <a:pt x="114" y="386"/>
                    <a:pt x="114" y="345"/>
                  </a:cubicBezTo>
                  <a:cubicBezTo>
                    <a:pt x="114" y="305"/>
                    <a:pt x="91" y="272"/>
                    <a:pt x="57" y="227"/>
                  </a:cubicBezTo>
                  <a:cubicBezTo>
                    <a:pt x="25" y="184"/>
                    <a:pt x="0" y="150"/>
                    <a:pt x="0" y="112"/>
                  </a:cubicBezTo>
                  <a:cubicBezTo>
                    <a:pt x="0" y="49"/>
                    <a:pt x="57" y="0"/>
                    <a:pt x="148" y="1"/>
                  </a:cubicBezTo>
                  <a:cubicBezTo>
                    <a:pt x="212" y="2"/>
                    <a:pt x="121" y="43"/>
                    <a:pt x="171" y="40"/>
                  </a:cubicBezTo>
                  <a:cubicBezTo>
                    <a:pt x="91" y="45"/>
                    <a:pt x="43" y="65"/>
                    <a:pt x="45" y="111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8505826" y="6350000"/>
              <a:ext cx="71438" cy="219075"/>
            </a:xfrm>
            <a:custGeom>
              <a:avLst/>
              <a:gdLst>
                <a:gd name="T0" fmla="*/ 146 w 147"/>
                <a:gd name="T1" fmla="*/ 26 h 456"/>
                <a:gd name="T2" fmla="*/ 147 w 147"/>
                <a:gd name="T3" fmla="*/ 41 h 456"/>
                <a:gd name="T4" fmla="*/ 115 w 147"/>
                <a:gd name="T5" fmla="*/ 40 h 456"/>
                <a:gd name="T6" fmla="*/ 97 w 147"/>
                <a:gd name="T7" fmla="*/ 41 h 456"/>
                <a:gd name="T8" fmla="*/ 95 w 147"/>
                <a:gd name="T9" fmla="*/ 189 h 456"/>
                <a:gd name="T10" fmla="*/ 97 w 147"/>
                <a:gd name="T11" fmla="*/ 456 h 456"/>
                <a:gd name="T12" fmla="*/ 74 w 147"/>
                <a:gd name="T13" fmla="*/ 455 h 456"/>
                <a:gd name="T14" fmla="*/ 51 w 147"/>
                <a:gd name="T15" fmla="*/ 456 h 456"/>
                <a:gd name="T16" fmla="*/ 53 w 147"/>
                <a:gd name="T17" fmla="*/ 258 h 456"/>
                <a:gd name="T18" fmla="*/ 51 w 147"/>
                <a:gd name="T19" fmla="*/ 41 h 456"/>
                <a:gd name="T20" fmla="*/ 36 w 147"/>
                <a:gd name="T21" fmla="*/ 40 h 456"/>
                <a:gd name="T22" fmla="*/ 0 w 147"/>
                <a:gd name="T23" fmla="*/ 41 h 456"/>
                <a:gd name="T24" fmla="*/ 0 w 147"/>
                <a:gd name="T25" fmla="*/ 21 h 456"/>
                <a:gd name="T26" fmla="*/ 0 w 147"/>
                <a:gd name="T27" fmla="*/ 0 h 456"/>
                <a:gd name="T28" fmla="*/ 75 w 147"/>
                <a:gd name="T29" fmla="*/ 2 h 456"/>
                <a:gd name="T30" fmla="*/ 147 w 147"/>
                <a:gd name="T31" fmla="*/ 0 h 456"/>
                <a:gd name="T32" fmla="*/ 146 w 147"/>
                <a:gd name="T33" fmla="*/ 2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456">
                  <a:moveTo>
                    <a:pt x="146" y="26"/>
                  </a:moveTo>
                  <a:cubicBezTo>
                    <a:pt x="146" y="29"/>
                    <a:pt x="147" y="34"/>
                    <a:pt x="147" y="41"/>
                  </a:cubicBezTo>
                  <a:cubicBezTo>
                    <a:pt x="135" y="40"/>
                    <a:pt x="124" y="40"/>
                    <a:pt x="115" y="40"/>
                  </a:cubicBezTo>
                  <a:cubicBezTo>
                    <a:pt x="108" y="40"/>
                    <a:pt x="102" y="40"/>
                    <a:pt x="97" y="41"/>
                  </a:cubicBezTo>
                  <a:cubicBezTo>
                    <a:pt x="95" y="77"/>
                    <a:pt x="95" y="127"/>
                    <a:pt x="95" y="189"/>
                  </a:cubicBezTo>
                  <a:cubicBezTo>
                    <a:pt x="95" y="234"/>
                    <a:pt x="95" y="323"/>
                    <a:pt x="97" y="456"/>
                  </a:cubicBezTo>
                  <a:cubicBezTo>
                    <a:pt x="89" y="456"/>
                    <a:pt x="82" y="455"/>
                    <a:pt x="74" y="455"/>
                  </a:cubicBezTo>
                  <a:cubicBezTo>
                    <a:pt x="67" y="455"/>
                    <a:pt x="59" y="456"/>
                    <a:pt x="51" y="456"/>
                  </a:cubicBezTo>
                  <a:cubicBezTo>
                    <a:pt x="52" y="370"/>
                    <a:pt x="53" y="304"/>
                    <a:pt x="53" y="258"/>
                  </a:cubicBezTo>
                  <a:cubicBezTo>
                    <a:pt x="53" y="209"/>
                    <a:pt x="52" y="137"/>
                    <a:pt x="51" y="41"/>
                  </a:cubicBezTo>
                  <a:cubicBezTo>
                    <a:pt x="48" y="40"/>
                    <a:pt x="43" y="40"/>
                    <a:pt x="36" y="40"/>
                  </a:cubicBezTo>
                  <a:cubicBezTo>
                    <a:pt x="27" y="40"/>
                    <a:pt x="15" y="40"/>
                    <a:pt x="0" y="41"/>
                  </a:cubicBezTo>
                  <a:cubicBezTo>
                    <a:pt x="0" y="34"/>
                    <a:pt x="0" y="28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ubicBezTo>
                    <a:pt x="19" y="1"/>
                    <a:pt x="45" y="2"/>
                    <a:pt x="75" y="2"/>
                  </a:cubicBezTo>
                  <a:cubicBezTo>
                    <a:pt x="104" y="2"/>
                    <a:pt x="128" y="1"/>
                    <a:pt x="147" y="0"/>
                  </a:cubicBezTo>
                  <a:cubicBezTo>
                    <a:pt x="147" y="13"/>
                    <a:pt x="146" y="22"/>
                    <a:pt x="146" y="2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8588376" y="6350000"/>
              <a:ext cx="57150" cy="219075"/>
            </a:xfrm>
            <a:custGeom>
              <a:avLst/>
              <a:gdLst>
                <a:gd name="T0" fmla="*/ 55 w 117"/>
                <a:gd name="T1" fmla="*/ 455 h 456"/>
                <a:gd name="T2" fmla="*/ 0 w 117"/>
                <a:gd name="T3" fmla="*/ 456 h 456"/>
                <a:gd name="T4" fmla="*/ 2 w 117"/>
                <a:gd name="T5" fmla="*/ 215 h 456"/>
                <a:gd name="T6" fmla="*/ 0 w 117"/>
                <a:gd name="T7" fmla="*/ 0 h 456"/>
                <a:gd name="T8" fmla="*/ 85 w 117"/>
                <a:gd name="T9" fmla="*/ 1 h 456"/>
                <a:gd name="T10" fmla="*/ 114 w 117"/>
                <a:gd name="T11" fmla="*/ 0 h 456"/>
                <a:gd name="T12" fmla="*/ 114 w 117"/>
                <a:gd name="T13" fmla="*/ 20 h 456"/>
                <a:gd name="T14" fmla="*/ 114 w 117"/>
                <a:gd name="T15" fmla="*/ 41 h 456"/>
                <a:gd name="T16" fmla="*/ 76 w 117"/>
                <a:gd name="T17" fmla="*/ 40 h 456"/>
                <a:gd name="T18" fmla="*/ 45 w 117"/>
                <a:gd name="T19" fmla="*/ 41 h 456"/>
                <a:gd name="T20" fmla="*/ 45 w 117"/>
                <a:gd name="T21" fmla="*/ 116 h 456"/>
                <a:gd name="T22" fmla="*/ 45 w 117"/>
                <a:gd name="T23" fmla="*/ 154 h 456"/>
                <a:gd name="T24" fmla="*/ 92 w 117"/>
                <a:gd name="T25" fmla="*/ 155 h 456"/>
                <a:gd name="T26" fmla="*/ 111 w 117"/>
                <a:gd name="T27" fmla="*/ 154 h 456"/>
                <a:gd name="T28" fmla="*/ 110 w 117"/>
                <a:gd name="T29" fmla="*/ 171 h 456"/>
                <a:gd name="T30" fmla="*/ 111 w 117"/>
                <a:gd name="T31" fmla="*/ 193 h 456"/>
                <a:gd name="T32" fmla="*/ 76 w 117"/>
                <a:gd name="T33" fmla="*/ 193 h 456"/>
                <a:gd name="T34" fmla="*/ 45 w 117"/>
                <a:gd name="T35" fmla="*/ 193 h 456"/>
                <a:gd name="T36" fmla="*/ 45 w 117"/>
                <a:gd name="T37" fmla="*/ 303 h 456"/>
                <a:gd name="T38" fmla="*/ 45 w 117"/>
                <a:gd name="T39" fmla="*/ 417 h 456"/>
                <a:gd name="T40" fmla="*/ 84 w 117"/>
                <a:gd name="T41" fmla="*/ 418 h 456"/>
                <a:gd name="T42" fmla="*/ 117 w 117"/>
                <a:gd name="T43" fmla="*/ 417 h 456"/>
                <a:gd name="T44" fmla="*/ 116 w 117"/>
                <a:gd name="T45" fmla="*/ 437 h 456"/>
                <a:gd name="T46" fmla="*/ 117 w 117"/>
                <a:gd name="T47" fmla="*/ 456 h 456"/>
                <a:gd name="T48" fmla="*/ 55 w 117"/>
                <a:gd name="T49" fmla="*/ 45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456">
                  <a:moveTo>
                    <a:pt x="55" y="455"/>
                  </a:moveTo>
                  <a:cubicBezTo>
                    <a:pt x="35" y="455"/>
                    <a:pt x="17" y="456"/>
                    <a:pt x="0" y="456"/>
                  </a:cubicBezTo>
                  <a:cubicBezTo>
                    <a:pt x="1" y="348"/>
                    <a:pt x="2" y="267"/>
                    <a:pt x="2" y="215"/>
                  </a:cubicBezTo>
                  <a:cubicBezTo>
                    <a:pt x="2" y="143"/>
                    <a:pt x="1" y="71"/>
                    <a:pt x="0" y="0"/>
                  </a:cubicBezTo>
                  <a:cubicBezTo>
                    <a:pt x="27" y="0"/>
                    <a:pt x="55" y="1"/>
                    <a:pt x="85" y="1"/>
                  </a:cubicBezTo>
                  <a:cubicBezTo>
                    <a:pt x="93" y="1"/>
                    <a:pt x="103" y="0"/>
                    <a:pt x="114" y="0"/>
                  </a:cubicBezTo>
                  <a:cubicBezTo>
                    <a:pt x="114" y="7"/>
                    <a:pt x="114" y="14"/>
                    <a:pt x="114" y="20"/>
                  </a:cubicBezTo>
                  <a:cubicBezTo>
                    <a:pt x="114" y="27"/>
                    <a:pt x="114" y="34"/>
                    <a:pt x="114" y="41"/>
                  </a:cubicBezTo>
                  <a:cubicBezTo>
                    <a:pt x="101" y="40"/>
                    <a:pt x="88" y="40"/>
                    <a:pt x="76" y="40"/>
                  </a:cubicBezTo>
                  <a:cubicBezTo>
                    <a:pt x="65" y="40"/>
                    <a:pt x="54" y="40"/>
                    <a:pt x="45" y="41"/>
                  </a:cubicBezTo>
                  <a:cubicBezTo>
                    <a:pt x="45" y="60"/>
                    <a:pt x="45" y="86"/>
                    <a:pt x="45" y="116"/>
                  </a:cubicBezTo>
                  <a:cubicBezTo>
                    <a:pt x="45" y="126"/>
                    <a:pt x="45" y="139"/>
                    <a:pt x="45" y="154"/>
                  </a:cubicBezTo>
                  <a:cubicBezTo>
                    <a:pt x="60" y="154"/>
                    <a:pt x="76" y="155"/>
                    <a:pt x="92" y="155"/>
                  </a:cubicBezTo>
                  <a:cubicBezTo>
                    <a:pt x="97" y="155"/>
                    <a:pt x="103" y="154"/>
                    <a:pt x="111" y="154"/>
                  </a:cubicBezTo>
                  <a:cubicBezTo>
                    <a:pt x="111" y="158"/>
                    <a:pt x="110" y="165"/>
                    <a:pt x="110" y="171"/>
                  </a:cubicBezTo>
                  <a:cubicBezTo>
                    <a:pt x="110" y="178"/>
                    <a:pt x="111" y="185"/>
                    <a:pt x="111" y="193"/>
                  </a:cubicBezTo>
                  <a:cubicBezTo>
                    <a:pt x="99" y="193"/>
                    <a:pt x="88" y="193"/>
                    <a:pt x="76" y="193"/>
                  </a:cubicBezTo>
                  <a:cubicBezTo>
                    <a:pt x="66" y="193"/>
                    <a:pt x="55" y="193"/>
                    <a:pt x="45" y="193"/>
                  </a:cubicBezTo>
                  <a:cubicBezTo>
                    <a:pt x="45" y="234"/>
                    <a:pt x="45" y="271"/>
                    <a:pt x="45" y="303"/>
                  </a:cubicBezTo>
                  <a:cubicBezTo>
                    <a:pt x="45" y="334"/>
                    <a:pt x="45" y="372"/>
                    <a:pt x="45" y="417"/>
                  </a:cubicBezTo>
                  <a:cubicBezTo>
                    <a:pt x="60" y="417"/>
                    <a:pt x="73" y="418"/>
                    <a:pt x="84" y="418"/>
                  </a:cubicBezTo>
                  <a:cubicBezTo>
                    <a:pt x="96" y="418"/>
                    <a:pt x="107" y="417"/>
                    <a:pt x="117" y="417"/>
                  </a:cubicBezTo>
                  <a:cubicBezTo>
                    <a:pt x="117" y="423"/>
                    <a:pt x="116" y="430"/>
                    <a:pt x="116" y="437"/>
                  </a:cubicBezTo>
                  <a:cubicBezTo>
                    <a:pt x="116" y="443"/>
                    <a:pt x="117" y="450"/>
                    <a:pt x="117" y="456"/>
                  </a:cubicBezTo>
                  <a:cubicBezTo>
                    <a:pt x="95" y="456"/>
                    <a:pt x="75" y="455"/>
                    <a:pt x="55" y="455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8656638" y="6350000"/>
              <a:ext cx="127000" cy="219075"/>
            </a:xfrm>
            <a:custGeom>
              <a:avLst/>
              <a:gdLst>
                <a:gd name="T0" fmla="*/ 239 w 262"/>
                <a:gd name="T1" fmla="*/ 456 h 456"/>
                <a:gd name="T2" fmla="*/ 215 w 262"/>
                <a:gd name="T3" fmla="*/ 456 h 456"/>
                <a:gd name="T4" fmla="*/ 190 w 262"/>
                <a:gd name="T5" fmla="*/ 136 h 456"/>
                <a:gd name="T6" fmla="*/ 187 w 262"/>
                <a:gd name="T7" fmla="*/ 136 h 456"/>
                <a:gd name="T8" fmla="*/ 147 w 262"/>
                <a:gd name="T9" fmla="*/ 358 h 456"/>
                <a:gd name="T10" fmla="*/ 129 w 262"/>
                <a:gd name="T11" fmla="*/ 358 h 456"/>
                <a:gd name="T12" fmla="*/ 112 w 262"/>
                <a:gd name="T13" fmla="*/ 358 h 456"/>
                <a:gd name="T14" fmla="*/ 73 w 262"/>
                <a:gd name="T15" fmla="*/ 136 h 456"/>
                <a:gd name="T16" fmla="*/ 71 w 262"/>
                <a:gd name="T17" fmla="*/ 136 h 456"/>
                <a:gd name="T18" fmla="*/ 47 w 262"/>
                <a:gd name="T19" fmla="*/ 456 h 456"/>
                <a:gd name="T20" fmla="*/ 24 w 262"/>
                <a:gd name="T21" fmla="*/ 455 h 456"/>
                <a:gd name="T22" fmla="*/ 0 w 262"/>
                <a:gd name="T23" fmla="*/ 456 h 456"/>
                <a:gd name="T24" fmla="*/ 47 w 262"/>
                <a:gd name="T25" fmla="*/ 0 h 456"/>
                <a:gd name="T26" fmla="*/ 66 w 262"/>
                <a:gd name="T27" fmla="*/ 1 h 456"/>
                <a:gd name="T28" fmla="*/ 87 w 262"/>
                <a:gd name="T29" fmla="*/ 0 h 456"/>
                <a:gd name="T30" fmla="*/ 129 w 262"/>
                <a:gd name="T31" fmla="*/ 289 h 456"/>
                <a:gd name="T32" fmla="*/ 132 w 262"/>
                <a:gd name="T33" fmla="*/ 289 h 456"/>
                <a:gd name="T34" fmla="*/ 176 w 262"/>
                <a:gd name="T35" fmla="*/ 0 h 456"/>
                <a:gd name="T36" fmla="*/ 196 w 262"/>
                <a:gd name="T37" fmla="*/ 1 h 456"/>
                <a:gd name="T38" fmla="*/ 215 w 262"/>
                <a:gd name="T39" fmla="*/ 0 h 456"/>
                <a:gd name="T40" fmla="*/ 262 w 262"/>
                <a:gd name="T41" fmla="*/ 456 h 456"/>
                <a:gd name="T42" fmla="*/ 239 w 262"/>
                <a:gd name="T43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2" h="456">
                  <a:moveTo>
                    <a:pt x="239" y="456"/>
                  </a:moveTo>
                  <a:cubicBezTo>
                    <a:pt x="231" y="456"/>
                    <a:pt x="224" y="456"/>
                    <a:pt x="215" y="456"/>
                  </a:cubicBezTo>
                  <a:cubicBezTo>
                    <a:pt x="208" y="355"/>
                    <a:pt x="199" y="248"/>
                    <a:pt x="190" y="136"/>
                  </a:cubicBezTo>
                  <a:cubicBezTo>
                    <a:pt x="187" y="136"/>
                    <a:pt x="187" y="136"/>
                    <a:pt x="187" y="136"/>
                  </a:cubicBezTo>
                  <a:cubicBezTo>
                    <a:pt x="180" y="175"/>
                    <a:pt x="167" y="250"/>
                    <a:pt x="147" y="358"/>
                  </a:cubicBezTo>
                  <a:cubicBezTo>
                    <a:pt x="142" y="358"/>
                    <a:pt x="136" y="358"/>
                    <a:pt x="129" y="358"/>
                  </a:cubicBezTo>
                  <a:cubicBezTo>
                    <a:pt x="124" y="358"/>
                    <a:pt x="118" y="358"/>
                    <a:pt x="112" y="358"/>
                  </a:cubicBezTo>
                  <a:cubicBezTo>
                    <a:pt x="103" y="308"/>
                    <a:pt x="90" y="234"/>
                    <a:pt x="73" y="136"/>
                  </a:cubicBezTo>
                  <a:cubicBezTo>
                    <a:pt x="71" y="136"/>
                    <a:pt x="71" y="136"/>
                    <a:pt x="71" y="136"/>
                  </a:cubicBezTo>
                  <a:cubicBezTo>
                    <a:pt x="60" y="256"/>
                    <a:pt x="53" y="363"/>
                    <a:pt x="47" y="456"/>
                  </a:cubicBezTo>
                  <a:cubicBezTo>
                    <a:pt x="40" y="456"/>
                    <a:pt x="31" y="455"/>
                    <a:pt x="24" y="455"/>
                  </a:cubicBezTo>
                  <a:cubicBezTo>
                    <a:pt x="15" y="455"/>
                    <a:pt x="8" y="456"/>
                    <a:pt x="0" y="456"/>
                  </a:cubicBezTo>
                  <a:cubicBezTo>
                    <a:pt x="19" y="316"/>
                    <a:pt x="34" y="164"/>
                    <a:pt x="47" y="0"/>
                  </a:cubicBezTo>
                  <a:cubicBezTo>
                    <a:pt x="53" y="1"/>
                    <a:pt x="60" y="1"/>
                    <a:pt x="66" y="1"/>
                  </a:cubicBezTo>
                  <a:cubicBezTo>
                    <a:pt x="73" y="1"/>
                    <a:pt x="80" y="1"/>
                    <a:pt x="87" y="0"/>
                  </a:cubicBezTo>
                  <a:cubicBezTo>
                    <a:pt x="91" y="44"/>
                    <a:pt x="105" y="140"/>
                    <a:pt x="129" y="289"/>
                  </a:cubicBezTo>
                  <a:cubicBezTo>
                    <a:pt x="132" y="289"/>
                    <a:pt x="132" y="289"/>
                    <a:pt x="132" y="289"/>
                  </a:cubicBezTo>
                  <a:cubicBezTo>
                    <a:pt x="157" y="130"/>
                    <a:pt x="173" y="34"/>
                    <a:pt x="176" y="0"/>
                  </a:cubicBezTo>
                  <a:cubicBezTo>
                    <a:pt x="183" y="0"/>
                    <a:pt x="189" y="1"/>
                    <a:pt x="196" y="1"/>
                  </a:cubicBezTo>
                  <a:cubicBezTo>
                    <a:pt x="202" y="1"/>
                    <a:pt x="209" y="0"/>
                    <a:pt x="215" y="0"/>
                  </a:cubicBezTo>
                  <a:cubicBezTo>
                    <a:pt x="231" y="196"/>
                    <a:pt x="247" y="348"/>
                    <a:pt x="262" y="456"/>
                  </a:cubicBezTo>
                  <a:cubicBezTo>
                    <a:pt x="255" y="456"/>
                    <a:pt x="247" y="456"/>
                    <a:pt x="239" y="45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8775701" y="6345238"/>
              <a:ext cx="80963" cy="223838"/>
            </a:xfrm>
            <a:custGeom>
              <a:avLst/>
              <a:gdLst>
                <a:gd name="T0" fmla="*/ 54 w 167"/>
                <a:gd name="T1" fmla="*/ 119 h 465"/>
                <a:gd name="T2" fmla="*/ 111 w 167"/>
                <a:gd name="T3" fmla="*/ 225 h 465"/>
                <a:gd name="T4" fmla="*/ 167 w 167"/>
                <a:gd name="T5" fmla="*/ 349 h 465"/>
                <a:gd name="T6" fmla="*/ 16 w 167"/>
                <a:gd name="T7" fmla="*/ 465 h 465"/>
                <a:gd name="T8" fmla="*/ 0 w 167"/>
                <a:gd name="T9" fmla="*/ 421 h 465"/>
                <a:gd name="T10" fmla="*/ 123 w 167"/>
                <a:gd name="T11" fmla="*/ 353 h 465"/>
                <a:gd name="T12" fmla="*/ 66 w 167"/>
                <a:gd name="T13" fmla="*/ 235 h 465"/>
                <a:gd name="T14" fmla="*/ 9 w 167"/>
                <a:gd name="T15" fmla="*/ 120 h 465"/>
                <a:gd name="T16" fmla="*/ 127 w 167"/>
                <a:gd name="T17" fmla="*/ 0 h 465"/>
                <a:gd name="T18" fmla="*/ 145 w 167"/>
                <a:gd name="T19" fmla="*/ 37 h 465"/>
                <a:gd name="T20" fmla="*/ 54 w 167"/>
                <a:gd name="T21" fmla="*/ 119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465">
                  <a:moveTo>
                    <a:pt x="54" y="119"/>
                  </a:moveTo>
                  <a:cubicBezTo>
                    <a:pt x="54" y="151"/>
                    <a:pt x="79" y="181"/>
                    <a:pt x="111" y="225"/>
                  </a:cubicBezTo>
                  <a:cubicBezTo>
                    <a:pt x="145" y="272"/>
                    <a:pt x="167" y="309"/>
                    <a:pt x="167" y="349"/>
                  </a:cubicBezTo>
                  <a:cubicBezTo>
                    <a:pt x="167" y="411"/>
                    <a:pt x="92" y="449"/>
                    <a:pt x="16" y="465"/>
                  </a:cubicBezTo>
                  <a:cubicBezTo>
                    <a:pt x="9" y="451"/>
                    <a:pt x="14" y="418"/>
                    <a:pt x="0" y="421"/>
                  </a:cubicBezTo>
                  <a:cubicBezTo>
                    <a:pt x="61" y="409"/>
                    <a:pt x="123" y="394"/>
                    <a:pt x="123" y="353"/>
                  </a:cubicBezTo>
                  <a:cubicBezTo>
                    <a:pt x="123" y="313"/>
                    <a:pt x="99" y="280"/>
                    <a:pt x="66" y="235"/>
                  </a:cubicBezTo>
                  <a:cubicBezTo>
                    <a:pt x="33" y="192"/>
                    <a:pt x="9" y="158"/>
                    <a:pt x="9" y="120"/>
                  </a:cubicBezTo>
                  <a:cubicBezTo>
                    <a:pt x="9" y="57"/>
                    <a:pt x="50" y="15"/>
                    <a:pt x="127" y="0"/>
                  </a:cubicBezTo>
                  <a:cubicBezTo>
                    <a:pt x="132" y="13"/>
                    <a:pt x="138" y="25"/>
                    <a:pt x="145" y="37"/>
                  </a:cubicBezTo>
                  <a:cubicBezTo>
                    <a:pt x="86" y="43"/>
                    <a:pt x="54" y="73"/>
                    <a:pt x="54" y="119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 noEditPoints="1"/>
            </p:cNvSpPr>
            <p:nvPr userDrawn="1"/>
          </p:nvSpPr>
          <p:spPr bwMode="auto">
            <a:xfrm>
              <a:off x="8853488" y="6343650"/>
              <a:ext cx="31750" cy="31750"/>
            </a:xfrm>
            <a:custGeom>
              <a:avLst/>
              <a:gdLst>
                <a:gd name="T0" fmla="*/ 65 w 65"/>
                <a:gd name="T1" fmla="*/ 32 h 64"/>
                <a:gd name="T2" fmla="*/ 55 w 65"/>
                <a:gd name="T3" fmla="*/ 54 h 64"/>
                <a:gd name="T4" fmla="*/ 32 w 65"/>
                <a:gd name="T5" fmla="*/ 64 h 64"/>
                <a:gd name="T6" fmla="*/ 10 w 65"/>
                <a:gd name="T7" fmla="*/ 54 h 64"/>
                <a:gd name="T8" fmla="*/ 0 w 65"/>
                <a:gd name="T9" fmla="*/ 32 h 64"/>
                <a:gd name="T10" fmla="*/ 10 w 65"/>
                <a:gd name="T11" fmla="*/ 9 h 64"/>
                <a:gd name="T12" fmla="*/ 32 w 65"/>
                <a:gd name="T13" fmla="*/ 0 h 64"/>
                <a:gd name="T14" fmla="*/ 55 w 65"/>
                <a:gd name="T15" fmla="*/ 9 h 64"/>
                <a:gd name="T16" fmla="*/ 65 w 65"/>
                <a:gd name="T17" fmla="*/ 32 h 64"/>
                <a:gd name="T18" fmla="*/ 60 w 65"/>
                <a:gd name="T19" fmla="*/ 32 h 64"/>
                <a:gd name="T20" fmla="*/ 52 w 65"/>
                <a:gd name="T21" fmla="*/ 12 h 64"/>
                <a:gd name="T22" fmla="*/ 32 w 65"/>
                <a:gd name="T23" fmla="*/ 4 h 64"/>
                <a:gd name="T24" fmla="*/ 13 w 65"/>
                <a:gd name="T25" fmla="*/ 12 h 64"/>
                <a:gd name="T26" fmla="*/ 4 w 65"/>
                <a:gd name="T27" fmla="*/ 32 h 64"/>
                <a:gd name="T28" fmla="*/ 13 w 65"/>
                <a:gd name="T29" fmla="*/ 52 h 64"/>
                <a:gd name="T30" fmla="*/ 32 w 65"/>
                <a:gd name="T31" fmla="*/ 60 h 64"/>
                <a:gd name="T32" fmla="*/ 52 w 65"/>
                <a:gd name="T33" fmla="*/ 52 h 64"/>
                <a:gd name="T34" fmla="*/ 60 w 65"/>
                <a:gd name="T35" fmla="*/ 32 h 64"/>
                <a:gd name="T36" fmla="*/ 51 w 65"/>
                <a:gd name="T37" fmla="*/ 48 h 64"/>
                <a:gd name="T38" fmla="*/ 42 w 65"/>
                <a:gd name="T39" fmla="*/ 48 h 64"/>
                <a:gd name="T40" fmla="*/ 32 w 65"/>
                <a:gd name="T41" fmla="*/ 35 h 64"/>
                <a:gd name="T42" fmla="*/ 27 w 65"/>
                <a:gd name="T43" fmla="*/ 35 h 64"/>
                <a:gd name="T44" fmla="*/ 27 w 65"/>
                <a:gd name="T45" fmla="*/ 48 h 64"/>
                <a:gd name="T46" fmla="*/ 21 w 65"/>
                <a:gd name="T47" fmla="*/ 48 h 64"/>
                <a:gd name="T48" fmla="*/ 21 w 65"/>
                <a:gd name="T49" fmla="*/ 14 h 64"/>
                <a:gd name="T50" fmla="*/ 31 w 65"/>
                <a:gd name="T51" fmla="*/ 14 h 64"/>
                <a:gd name="T52" fmla="*/ 37 w 65"/>
                <a:gd name="T53" fmla="*/ 14 h 64"/>
                <a:gd name="T54" fmla="*/ 41 w 65"/>
                <a:gd name="T55" fmla="*/ 16 h 64"/>
                <a:gd name="T56" fmla="*/ 44 w 65"/>
                <a:gd name="T57" fmla="*/ 19 h 64"/>
                <a:gd name="T58" fmla="*/ 45 w 65"/>
                <a:gd name="T59" fmla="*/ 23 h 64"/>
                <a:gd name="T60" fmla="*/ 43 w 65"/>
                <a:gd name="T61" fmla="*/ 30 h 64"/>
                <a:gd name="T62" fmla="*/ 38 w 65"/>
                <a:gd name="T63" fmla="*/ 33 h 64"/>
                <a:gd name="T64" fmla="*/ 51 w 65"/>
                <a:gd name="T65" fmla="*/ 48 h 64"/>
                <a:gd name="T66" fmla="*/ 39 w 65"/>
                <a:gd name="T67" fmla="*/ 24 h 64"/>
                <a:gd name="T68" fmla="*/ 38 w 65"/>
                <a:gd name="T69" fmla="*/ 21 h 64"/>
                <a:gd name="T70" fmla="*/ 37 w 65"/>
                <a:gd name="T71" fmla="*/ 20 h 64"/>
                <a:gd name="T72" fmla="*/ 35 w 65"/>
                <a:gd name="T73" fmla="*/ 19 h 64"/>
                <a:gd name="T74" fmla="*/ 32 w 65"/>
                <a:gd name="T75" fmla="*/ 19 h 64"/>
                <a:gd name="T76" fmla="*/ 27 w 65"/>
                <a:gd name="T77" fmla="*/ 19 h 64"/>
                <a:gd name="T78" fmla="*/ 27 w 65"/>
                <a:gd name="T79" fmla="*/ 30 h 64"/>
                <a:gd name="T80" fmla="*/ 31 w 65"/>
                <a:gd name="T81" fmla="*/ 30 h 64"/>
                <a:gd name="T82" fmla="*/ 34 w 65"/>
                <a:gd name="T83" fmla="*/ 30 h 64"/>
                <a:gd name="T84" fmla="*/ 37 w 65"/>
                <a:gd name="T85" fmla="*/ 29 h 64"/>
                <a:gd name="T86" fmla="*/ 38 w 65"/>
                <a:gd name="T87" fmla="*/ 27 h 64"/>
                <a:gd name="T88" fmla="*/ 39 w 65"/>
                <a:gd name="T89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" h="64">
                  <a:moveTo>
                    <a:pt x="65" y="32"/>
                  </a:moveTo>
                  <a:cubicBezTo>
                    <a:pt x="65" y="41"/>
                    <a:pt x="61" y="48"/>
                    <a:pt x="55" y="54"/>
                  </a:cubicBezTo>
                  <a:cubicBezTo>
                    <a:pt x="49" y="61"/>
                    <a:pt x="41" y="64"/>
                    <a:pt x="32" y="64"/>
                  </a:cubicBezTo>
                  <a:cubicBezTo>
                    <a:pt x="23" y="64"/>
                    <a:pt x="16" y="61"/>
                    <a:pt x="10" y="54"/>
                  </a:cubicBezTo>
                  <a:cubicBezTo>
                    <a:pt x="3" y="48"/>
                    <a:pt x="0" y="41"/>
                    <a:pt x="0" y="32"/>
                  </a:cubicBezTo>
                  <a:cubicBezTo>
                    <a:pt x="0" y="23"/>
                    <a:pt x="3" y="15"/>
                    <a:pt x="10" y="9"/>
                  </a:cubicBezTo>
                  <a:cubicBezTo>
                    <a:pt x="16" y="3"/>
                    <a:pt x="23" y="0"/>
                    <a:pt x="32" y="0"/>
                  </a:cubicBezTo>
                  <a:cubicBezTo>
                    <a:pt x="41" y="0"/>
                    <a:pt x="49" y="3"/>
                    <a:pt x="55" y="9"/>
                  </a:cubicBezTo>
                  <a:cubicBezTo>
                    <a:pt x="61" y="15"/>
                    <a:pt x="65" y="23"/>
                    <a:pt x="65" y="32"/>
                  </a:cubicBezTo>
                  <a:close/>
                  <a:moveTo>
                    <a:pt x="60" y="32"/>
                  </a:moveTo>
                  <a:cubicBezTo>
                    <a:pt x="60" y="24"/>
                    <a:pt x="58" y="17"/>
                    <a:pt x="52" y="12"/>
                  </a:cubicBezTo>
                  <a:cubicBezTo>
                    <a:pt x="47" y="6"/>
                    <a:pt x="40" y="4"/>
                    <a:pt x="32" y="4"/>
                  </a:cubicBezTo>
                  <a:cubicBezTo>
                    <a:pt x="25" y="4"/>
                    <a:pt x="18" y="6"/>
                    <a:pt x="13" y="12"/>
                  </a:cubicBezTo>
                  <a:cubicBezTo>
                    <a:pt x="7" y="17"/>
                    <a:pt x="4" y="24"/>
                    <a:pt x="4" y="32"/>
                  </a:cubicBezTo>
                  <a:cubicBezTo>
                    <a:pt x="4" y="39"/>
                    <a:pt x="7" y="46"/>
                    <a:pt x="13" y="52"/>
                  </a:cubicBezTo>
                  <a:cubicBezTo>
                    <a:pt x="18" y="57"/>
                    <a:pt x="25" y="60"/>
                    <a:pt x="32" y="60"/>
                  </a:cubicBezTo>
                  <a:cubicBezTo>
                    <a:pt x="40" y="60"/>
                    <a:pt x="47" y="57"/>
                    <a:pt x="52" y="52"/>
                  </a:cubicBezTo>
                  <a:cubicBezTo>
                    <a:pt x="58" y="46"/>
                    <a:pt x="60" y="39"/>
                    <a:pt x="60" y="32"/>
                  </a:cubicBezTo>
                  <a:close/>
                  <a:moveTo>
                    <a:pt x="51" y="48"/>
                  </a:moveTo>
                  <a:cubicBezTo>
                    <a:pt x="42" y="48"/>
                    <a:pt x="42" y="48"/>
                    <a:pt x="42" y="48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4" y="14"/>
                    <a:pt x="36" y="14"/>
                    <a:pt x="37" y="14"/>
                  </a:cubicBezTo>
                  <a:cubicBezTo>
                    <a:pt x="38" y="14"/>
                    <a:pt x="40" y="15"/>
                    <a:pt x="41" y="16"/>
                  </a:cubicBezTo>
                  <a:cubicBezTo>
                    <a:pt x="43" y="17"/>
                    <a:pt x="44" y="18"/>
                    <a:pt x="44" y="19"/>
                  </a:cubicBezTo>
                  <a:cubicBezTo>
                    <a:pt x="45" y="20"/>
                    <a:pt x="45" y="21"/>
                    <a:pt x="45" y="23"/>
                  </a:cubicBezTo>
                  <a:cubicBezTo>
                    <a:pt x="45" y="26"/>
                    <a:pt x="45" y="28"/>
                    <a:pt x="43" y="30"/>
                  </a:cubicBezTo>
                  <a:cubicBezTo>
                    <a:pt x="42" y="31"/>
                    <a:pt x="40" y="32"/>
                    <a:pt x="38" y="33"/>
                  </a:cubicBezTo>
                  <a:lnTo>
                    <a:pt x="51" y="48"/>
                  </a:lnTo>
                  <a:close/>
                  <a:moveTo>
                    <a:pt x="39" y="24"/>
                  </a:moveTo>
                  <a:cubicBezTo>
                    <a:pt x="39" y="23"/>
                    <a:pt x="38" y="22"/>
                    <a:pt x="38" y="21"/>
                  </a:cubicBezTo>
                  <a:cubicBezTo>
                    <a:pt x="38" y="21"/>
                    <a:pt x="37" y="20"/>
                    <a:pt x="37" y="20"/>
                  </a:cubicBezTo>
                  <a:cubicBezTo>
                    <a:pt x="36" y="19"/>
                    <a:pt x="35" y="19"/>
                    <a:pt x="35" y="19"/>
                  </a:cubicBezTo>
                  <a:cubicBezTo>
                    <a:pt x="34" y="19"/>
                    <a:pt x="33" y="19"/>
                    <a:pt x="32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2" y="30"/>
                    <a:pt x="33" y="30"/>
                    <a:pt x="34" y="30"/>
                  </a:cubicBezTo>
                  <a:cubicBezTo>
                    <a:pt x="35" y="30"/>
                    <a:pt x="36" y="29"/>
                    <a:pt x="37" y="29"/>
                  </a:cubicBezTo>
                  <a:cubicBezTo>
                    <a:pt x="37" y="28"/>
                    <a:pt x="38" y="27"/>
                    <a:pt x="38" y="27"/>
                  </a:cubicBezTo>
                  <a:cubicBezTo>
                    <a:pt x="38" y="26"/>
                    <a:pt x="39" y="25"/>
                    <a:pt x="39" y="2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360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920" y="354618"/>
            <a:ext cx="8489092" cy="67099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4204" y="1509535"/>
            <a:ext cx="8538519" cy="4977762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400"/>
              </a:spcAft>
              <a:defRPr/>
            </a:lvl2pPr>
            <a:lvl3pPr>
              <a:lnSpc>
                <a:spcPct val="100000"/>
              </a:lnSpc>
              <a:spcAft>
                <a:spcPts val="400"/>
              </a:spcAft>
              <a:defRPr/>
            </a:lvl3pPr>
            <a:lvl4pPr>
              <a:lnSpc>
                <a:spcPct val="100000"/>
              </a:lnSpc>
              <a:spcAft>
                <a:spcPts val="400"/>
              </a:spcAft>
              <a:defRPr/>
            </a:lvl4pPr>
            <a:lvl5pPr>
              <a:lnSpc>
                <a:spcPct val="100000"/>
              </a:lnSpc>
              <a:spcAft>
                <a:spcPts val="4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296562" y="1098993"/>
            <a:ext cx="8513806" cy="345231"/>
          </a:xfr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accent3"/>
                </a:solidFill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4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on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920" y="354618"/>
            <a:ext cx="8489092" cy="67099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4204" y="1136822"/>
            <a:ext cx="8538519" cy="5350475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400"/>
              </a:spcAft>
              <a:defRPr/>
            </a:lvl2pPr>
            <a:lvl3pPr>
              <a:lnSpc>
                <a:spcPct val="100000"/>
              </a:lnSpc>
              <a:spcAft>
                <a:spcPts val="400"/>
              </a:spcAft>
              <a:defRPr/>
            </a:lvl3pPr>
            <a:lvl4pPr>
              <a:lnSpc>
                <a:spcPct val="100000"/>
              </a:lnSpc>
              <a:spcAft>
                <a:spcPts val="400"/>
              </a:spcAft>
              <a:defRPr/>
            </a:lvl4pPr>
            <a:lvl5pPr>
              <a:lnSpc>
                <a:spcPct val="100000"/>
              </a:lnSpc>
              <a:spcAft>
                <a:spcPts val="4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4247501"/>
            <a:ext cx="9144000" cy="1680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459" y="4509408"/>
            <a:ext cx="4984072" cy="701918"/>
          </a:xfrm>
        </p:spPr>
        <p:txBody>
          <a:bodyPr anchor="b" anchorCtr="0"/>
          <a:lstStyle>
            <a:lvl1pPr>
              <a:defRPr sz="3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83202" y="5224025"/>
            <a:ext cx="4980030" cy="469214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234950" indent="0"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519112" indent="0"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692150" indent="0"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914400" indent="0"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54528" y="4742199"/>
            <a:ext cx="2555086" cy="716263"/>
            <a:chOff x="7916863" y="6302375"/>
            <a:chExt cx="968375" cy="271463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7916863" y="6302375"/>
              <a:ext cx="968375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916863" y="6307138"/>
              <a:ext cx="22225" cy="261938"/>
            </a:xfrm>
            <a:custGeom>
              <a:avLst/>
              <a:gdLst>
                <a:gd name="T0" fmla="*/ 23 w 46"/>
                <a:gd name="T1" fmla="*/ 543 h 544"/>
                <a:gd name="T2" fmla="*/ 0 w 46"/>
                <a:gd name="T3" fmla="*/ 544 h 544"/>
                <a:gd name="T4" fmla="*/ 2 w 46"/>
                <a:gd name="T5" fmla="*/ 325 h 544"/>
                <a:gd name="T6" fmla="*/ 0 w 46"/>
                <a:gd name="T7" fmla="*/ 0 h 544"/>
                <a:gd name="T8" fmla="*/ 23 w 46"/>
                <a:gd name="T9" fmla="*/ 1 h 544"/>
                <a:gd name="T10" fmla="*/ 46 w 46"/>
                <a:gd name="T11" fmla="*/ 0 h 544"/>
                <a:gd name="T12" fmla="*/ 44 w 46"/>
                <a:gd name="T13" fmla="*/ 348 h 544"/>
                <a:gd name="T14" fmla="*/ 46 w 46"/>
                <a:gd name="T15" fmla="*/ 544 h 544"/>
                <a:gd name="T16" fmla="*/ 23 w 46"/>
                <a:gd name="T17" fmla="*/ 543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44">
                  <a:moveTo>
                    <a:pt x="23" y="543"/>
                  </a:moveTo>
                  <a:cubicBezTo>
                    <a:pt x="15" y="543"/>
                    <a:pt x="8" y="544"/>
                    <a:pt x="0" y="544"/>
                  </a:cubicBezTo>
                  <a:cubicBezTo>
                    <a:pt x="1" y="477"/>
                    <a:pt x="2" y="404"/>
                    <a:pt x="2" y="325"/>
                  </a:cubicBezTo>
                  <a:cubicBezTo>
                    <a:pt x="2" y="241"/>
                    <a:pt x="0" y="133"/>
                    <a:pt x="0" y="0"/>
                  </a:cubicBezTo>
                  <a:cubicBezTo>
                    <a:pt x="8" y="1"/>
                    <a:pt x="16" y="1"/>
                    <a:pt x="23" y="1"/>
                  </a:cubicBezTo>
                  <a:cubicBezTo>
                    <a:pt x="32" y="1"/>
                    <a:pt x="39" y="1"/>
                    <a:pt x="46" y="0"/>
                  </a:cubicBezTo>
                  <a:cubicBezTo>
                    <a:pt x="45" y="177"/>
                    <a:pt x="44" y="293"/>
                    <a:pt x="44" y="348"/>
                  </a:cubicBezTo>
                  <a:cubicBezTo>
                    <a:pt x="44" y="428"/>
                    <a:pt x="45" y="493"/>
                    <a:pt x="46" y="544"/>
                  </a:cubicBezTo>
                  <a:cubicBezTo>
                    <a:pt x="38" y="544"/>
                    <a:pt x="31" y="543"/>
                    <a:pt x="23" y="543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7954963" y="6350000"/>
              <a:ext cx="85725" cy="219075"/>
            </a:xfrm>
            <a:custGeom>
              <a:avLst/>
              <a:gdLst>
                <a:gd name="T0" fmla="*/ 155 w 177"/>
                <a:gd name="T1" fmla="*/ 456 h 456"/>
                <a:gd name="T2" fmla="*/ 131 w 177"/>
                <a:gd name="T3" fmla="*/ 456 h 456"/>
                <a:gd name="T4" fmla="*/ 133 w 177"/>
                <a:gd name="T5" fmla="*/ 346 h 456"/>
                <a:gd name="T6" fmla="*/ 131 w 177"/>
                <a:gd name="T7" fmla="*/ 253 h 456"/>
                <a:gd name="T8" fmla="*/ 44 w 177"/>
                <a:gd name="T9" fmla="*/ 126 h 456"/>
                <a:gd name="T10" fmla="*/ 47 w 177"/>
                <a:gd name="T11" fmla="*/ 456 h 456"/>
                <a:gd name="T12" fmla="*/ 23 w 177"/>
                <a:gd name="T13" fmla="*/ 455 h 456"/>
                <a:gd name="T14" fmla="*/ 0 w 177"/>
                <a:gd name="T15" fmla="*/ 456 h 456"/>
                <a:gd name="T16" fmla="*/ 3 w 177"/>
                <a:gd name="T17" fmla="*/ 210 h 456"/>
                <a:gd name="T18" fmla="*/ 0 w 177"/>
                <a:gd name="T19" fmla="*/ 0 h 456"/>
                <a:gd name="T20" fmla="*/ 16 w 177"/>
                <a:gd name="T21" fmla="*/ 1 h 456"/>
                <a:gd name="T22" fmla="*/ 31 w 177"/>
                <a:gd name="T23" fmla="*/ 0 h 456"/>
                <a:gd name="T24" fmla="*/ 133 w 177"/>
                <a:gd name="T25" fmla="*/ 181 h 456"/>
                <a:gd name="T26" fmla="*/ 133 w 177"/>
                <a:gd name="T27" fmla="*/ 109 h 456"/>
                <a:gd name="T28" fmla="*/ 131 w 177"/>
                <a:gd name="T29" fmla="*/ 0 h 456"/>
                <a:gd name="T30" fmla="*/ 155 w 177"/>
                <a:gd name="T31" fmla="*/ 1 h 456"/>
                <a:gd name="T32" fmla="*/ 177 w 177"/>
                <a:gd name="T33" fmla="*/ 0 h 456"/>
                <a:gd name="T34" fmla="*/ 174 w 177"/>
                <a:gd name="T35" fmla="*/ 226 h 456"/>
                <a:gd name="T36" fmla="*/ 177 w 177"/>
                <a:gd name="T37" fmla="*/ 456 h 456"/>
                <a:gd name="T38" fmla="*/ 155 w 177"/>
                <a:gd name="T39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456">
                  <a:moveTo>
                    <a:pt x="155" y="456"/>
                  </a:moveTo>
                  <a:cubicBezTo>
                    <a:pt x="146" y="456"/>
                    <a:pt x="139" y="456"/>
                    <a:pt x="131" y="456"/>
                  </a:cubicBezTo>
                  <a:cubicBezTo>
                    <a:pt x="132" y="412"/>
                    <a:pt x="133" y="375"/>
                    <a:pt x="133" y="346"/>
                  </a:cubicBezTo>
                  <a:cubicBezTo>
                    <a:pt x="133" y="316"/>
                    <a:pt x="132" y="285"/>
                    <a:pt x="131" y="253"/>
                  </a:cubicBezTo>
                  <a:cubicBezTo>
                    <a:pt x="95" y="203"/>
                    <a:pt x="65" y="162"/>
                    <a:pt x="44" y="126"/>
                  </a:cubicBezTo>
                  <a:cubicBezTo>
                    <a:pt x="44" y="275"/>
                    <a:pt x="44" y="385"/>
                    <a:pt x="47" y="456"/>
                  </a:cubicBezTo>
                  <a:cubicBezTo>
                    <a:pt x="39" y="456"/>
                    <a:pt x="31" y="455"/>
                    <a:pt x="23" y="455"/>
                  </a:cubicBezTo>
                  <a:cubicBezTo>
                    <a:pt x="16" y="455"/>
                    <a:pt x="8" y="456"/>
                    <a:pt x="0" y="456"/>
                  </a:cubicBezTo>
                  <a:cubicBezTo>
                    <a:pt x="3" y="371"/>
                    <a:pt x="3" y="288"/>
                    <a:pt x="3" y="210"/>
                  </a:cubicBezTo>
                  <a:cubicBezTo>
                    <a:pt x="3" y="130"/>
                    <a:pt x="3" y="60"/>
                    <a:pt x="0" y="0"/>
                  </a:cubicBezTo>
                  <a:cubicBezTo>
                    <a:pt x="6" y="0"/>
                    <a:pt x="10" y="1"/>
                    <a:pt x="16" y="1"/>
                  </a:cubicBezTo>
                  <a:cubicBezTo>
                    <a:pt x="21" y="1"/>
                    <a:pt x="26" y="0"/>
                    <a:pt x="31" y="0"/>
                  </a:cubicBezTo>
                  <a:cubicBezTo>
                    <a:pt x="49" y="51"/>
                    <a:pt x="82" y="112"/>
                    <a:pt x="133" y="181"/>
                  </a:cubicBezTo>
                  <a:cubicBezTo>
                    <a:pt x="133" y="109"/>
                    <a:pt x="133" y="109"/>
                    <a:pt x="133" y="109"/>
                  </a:cubicBezTo>
                  <a:cubicBezTo>
                    <a:pt x="133" y="81"/>
                    <a:pt x="133" y="44"/>
                    <a:pt x="131" y="0"/>
                  </a:cubicBezTo>
                  <a:cubicBezTo>
                    <a:pt x="139" y="0"/>
                    <a:pt x="146" y="1"/>
                    <a:pt x="155" y="1"/>
                  </a:cubicBezTo>
                  <a:cubicBezTo>
                    <a:pt x="162" y="1"/>
                    <a:pt x="170" y="0"/>
                    <a:pt x="177" y="0"/>
                  </a:cubicBezTo>
                  <a:cubicBezTo>
                    <a:pt x="175" y="54"/>
                    <a:pt x="174" y="129"/>
                    <a:pt x="174" y="226"/>
                  </a:cubicBezTo>
                  <a:cubicBezTo>
                    <a:pt x="174" y="323"/>
                    <a:pt x="175" y="401"/>
                    <a:pt x="177" y="456"/>
                  </a:cubicBezTo>
                  <a:cubicBezTo>
                    <a:pt x="170" y="456"/>
                    <a:pt x="162" y="456"/>
                    <a:pt x="155" y="45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8039101" y="6350000"/>
              <a:ext cx="76200" cy="219075"/>
            </a:xfrm>
            <a:custGeom>
              <a:avLst/>
              <a:gdLst>
                <a:gd name="T0" fmla="*/ 160 w 160"/>
                <a:gd name="T1" fmla="*/ 26 h 456"/>
                <a:gd name="T2" fmla="*/ 160 w 160"/>
                <a:gd name="T3" fmla="*/ 41 h 456"/>
                <a:gd name="T4" fmla="*/ 128 w 160"/>
                <a:gd name="T5" fmla="*/ 40 h 456"/>
                <a:gd name="T6" fmla="*/ 110 w 160"/>
                <a:gd name="T7" fmla="*/ 41 h 456"/>
                <a:gd name="T8" fmla="*/ 108 w 160"/>
                <a:gd name="T9" fmla="*/ 189 h 456"/>
                <a:gd name="T10" fmla="*/ 110 w 160"/>
                <a:gd name="T11" fmla="*/ 456 h 456"/>
                <a:gd name="T12" fmla="*/ 87 w 160"/>
                <a:gd name="T13" fmla="*/ 455 h 456"/>
                <a:gd name="T14" fmla="*/ 65 w 160"/>
                <a:gd name="T15" fmla="*/ 456 h 456"/>
                <a:gd name="T16" fmla="*/ 66 w 160"/>
                <a:gd name="T17" fmla="*/ 258 h 456"/>
                <a:gd name="T18" fmla="*/ 65 w 160"/>
                <a:gd name="T19" fmla="*/ 41 h 456"/>
                <a:gd name="T20" fmla="*/ 49 w 160"/>
                <a:gd name="T21" fmla="*/ 40 h 456"/>
                <a:gd name="T22" fmla="*/ 0 w 160"/>
                <a:gd name="T23" fmla="*/ 41 h 456"/>
                <a:gd name="T24" fmla="*/ 1 w 160"/>
                <a:gd name="T25" fmla="*/ 21 h 456"/>
                <a:gd name="T26" fmla="*/ 4 w 160"/>
                <a:gd name="T27" fmla="*/ 0 h 456"/>
                <a:gd name="T28" fmla="*/ 88 w 160"/>
                <a:gd name="T29" fmla="*/ 2 h 456"/>
                <a:gd name="T30" fmla="*/ 160 w 160"/>
                <a:gd name="T31" fmla="*/ 0 h 456"/>
                <a:gd name="T32" fmla="*/ 160 w 160"/>
                <a:gd name="T33" fmla="*/ 2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456">
                  <a:moveTo>
                    <a:pt x="160" y="26"/>
                  </a:moveTo>
                  <a:cubicBezTo>
                    <a:pt x="160" y="29"/>
                    <a:pt x="160" y="34"/>
                    <a:pt x="160" y="41"/>
                  </a:cubicBezTo>
                  <a:cubicBezTo>
                    <a:pt x="148" y="40"/>
                    <a:pt x="137" y="40"/>
                    <a:pt x="128" y="40"/>
                  </a:cubicBezTo>
                  <a:cubicBezTo>
                    <a:pt x="122" y="40"/>
                    <a:pt x="115" y="40"/>
                    <a:pt x="110" y="41"/>
                  </a:cubicBezTo>
                  <a:cubicBezTo>
                    <a:pt x="109" y="77"/>
                    <a:pt x="108" y="127"/>
                    <a:pt x="108" y="189"/>
                  </a:cubicBezTo>
                  <a:cubicBezTo>
                    <a:pt x="108" y="234"/>
                    <a:pt x="109" y="323"/>
                    <a:pt x="110" y="456"/>
                  </a:cubicBezTo>
                  <a:cubicBezTo>
                    <a:pt x="103" y="456"/>
                    <a:pt x="95" y="455"/>
                    <a:pt x="87" y="455"/>
                  </a:cubicBezTo>
                  <a:cubicBezTo>
                    <a:pt x="80" y="455"/>
                    <a:pt x="72" y="456"/>
                    <a:pt x="65" y="456"/>
                  </a:cubicBezTo>
                  <a:cubicBezTo>
                    <a:pt x="65" y="370"/>
                    <a:pt x="66" y="304"/>
                    <a:pt x="66" y="258"/>
                  </a:cubicBezTo>
                  <a:cubicBezTo>
                    <a:pt x="66" y="209"/>
                    <a:pt x="65" y="137"/>
                    <a:pt x="65" y="41"/>
                  </a:cubicBezTo>
                  <a:cubicBezTo>
                    <a:pt x="61" y="40"/>
                    <a:pt x="56" y="40"/>
                    <a:pt x="49" y="40"/>
                  </a:cubicBezTo>
                  <a:cubicBezTo>
                    <a:pt x="40" y="40"/>
                    <a:pt x="15" y="40"/>
                    <a:pt x="0" y="41"/>
                  </a:cubicBezTo>
                  <a:cubicBezTo>
                    <a:pt x="1" y="34"/>
                    <a:pt x="1" y="28"/>
                    <a:pt x="1" y="21"/>
                  </a:cubicBezTo>
                  <a:cubicBezTo>
                    <a:pt x="1" y="14"/>
                    <a:pt x="5" y="7"/>
                    <a:pt x="4" y="0"/>
                  </a:cubicBezTo>
                  <a:cubicBezTo>
                    <a:pt x="24" y="1"/>
                    <a:pt x="58" y="2"/>
                    <a:pt x="88" y="2"/>
                  </a:cubicBezTo>
                  <a:cubicBezTo>
                    <a:pt x="117" y="2"/>
                    <a:pt x="141" y="1"/>
                    <a:pt x="160" y="0"/>
                  </a:cubicBezTo>
                  <a:cubicBezTo>
                    <a:pt x="160" y="13"/>
                    <a:pt x="160" y="22"/>
                    <a:pt x="160" y="2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8128001" y="6350000"/>
              <a:ext cx="55563" cy="219075"/>
            </a:xfrm>
            <a:custGeom>
              <a:avLst/>
              <a:gdLst>
                <a:gd name="T0" fmla="*/ 55 w 117"/>
                <a:gd name="T1" fmla="*/ 455 h 456"/>
                <a:gd name="T2" fmla="*/ 0 w 117"/>
                <a:gd name="T3" fmla="*/ 456 h 456"/>
                <a:gd name="T4" fmla="*/ 2 w 117"/>
                <a:gd name="T5" fmla="*/ 215 h 456"/>
                <a:gd name="T6" fmla="*/ 0 w 117"/>
                <a:gd name="T7" fmla="*/ 0 h 456"/>
                <a:gd name="T8" fmla="*/ 85 w 117"/>
                <a:gd name="T9" fmla="*/ 1 h 456"/>
                <a:gd name="T10" fmla="*/ 115 w 117"/>
                <a:gd name="T11" fmla="*/ 0 h 456"/>
                <a:gd name="T12" fmla="*/ 114 w 117"/>
                <a:gd name="T13" fmla="*/ 20 h 456"/>
                <a:gd name="T14" fmla="*/ 115 w 117"/>
                <a:gd name="T15" fmla="*/ 41 h 456"/>
                <a:gd name="T16" fmla="*/ 77 w 117"/>
                <a:gd name="T17" fmla="*/ 40 h 456"/>
                <a:gd name="T18" fmla="*/ 45 w 117"/>
                <a:gd name="T19" fmla="*/ 41 h 456"/>
                <a:gd name="T20" fmla="*/ 45 w 117"/>
                <a:gd name="T21" fmla="*/ 116 h 456"/>
                <a:gd name="T22" fmla="*/ 45 w 117"/>
                <a:gd name="T23" fmla="*/ 154 h 456"/>
                <a:gd name="T24" fmla="*/ 92 w 117"/>
                <a:gd name="T25" fmla="*/ 155 h 456"/>
                <a:gd name="T26" fmla="*/ 111 w 117"/>
                <a:gd name="T27" fmla="*/ 154 h 456"/>
                <a:gd name="T28" fmla="*/ 110 w 117"/>
                <a:gd name="T29" fmla="*/ 171 h 456"/>
                <a:gd name="T30" fmla="*/ 111 w 117"/>
                <a:gd name="T31" fmla="*/ 193 h 456"/>
                <a:gd name="T32" fmla="*/ 77 w 117"/>
                <a:gd name="T33" fmla="*/ 193 h 456"/>
                <a:gd name="T34" fmla="*/ 45 w 117"/>
                <a:gd name="T35" fmla="*/ 193 h 456"/>
                <a:gd name="T36" fmla="*/ 45 w 117"/>
                <a:gd name="T37" fmla="*/ 303 h 456"/>
                <a:gd name="T38" fmla="*/ 45 w 117"/>
                <a:gd name="T39" fmla="*/ 417 h 456"/>
                <a:gd name="T40" fmla="*/ 84 w 117"/>
                <a:gd name="T41" fmla="*/ 418 h 456"/>
                <a:gd name="T42" fmla="*/ 117 w 117"/>
                <a:gd name="T43" fmla="*/ 417 h 456"/>
                <a:gd name="T44" fmla="*/ 116 w 117"/>
                <a:gd name="T45" fmla="*/ 437 h 456"/>
                <a:gd name="T46" fmla="*/ 117 w 117"/>
                <a:gd name="T47" fmla="*/ 456 h 456"/>
                <a:gd name="T48" fmla="*/ 55 w 117"/>
                <a:gd name="T49" fmla="*/ 45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456">
                  <a:moveTo>
                    <a:pt x="55" y="455"/>
                  </a:moveTo>
                  <a:cubicBezTo>
                    <a:pt x="36" y="455"/>
                    <a:pt x="17" y="456"/>
                    <a:pt x="0" y="456"/>
                  </a:cubicBezTo>
                  <a:cubicBezTo>
                    <a:pt x="1" y="348"/>
                    <a:pt x="2" y="267"/>
                    <a:pt x="2" y="215"/>
                  </a:cubicBezTo>
                  <a:cubicBezTo>
                    <a:pt x="2" y="143"/>
                    <a:pt x="1" y="71"/>
                    <a:pt x="0" y="0"/>
                  </a:cubicBezTo>
                  <a:cubicBezTo>
                    <a:pt x="27" y="0"/>
                    <a:pt x="55" y="1"/>
                    <a:pt x="85" y="1"/>
                  </a:cubicBezTo>
                  <a:cubicBezTo>
                    <a:pt x="93" y="1"/>
                    <a:pt x="103" y="0"/>
                    <a:pt x="115" y="0"/>
                  </a:cubicBezTo>
                  <a:cubicBezTo>
                    <a:pt x="114" y="7"/>
                    <a:pt x="114" y="14"/>
                    <a:pt x="114" y="20"/>
                  </a:cubicBezTo>
                  <a:cubicBezTo>
                    <a:pt x="114" y="27"/>
                    <a:pt x="114" y="34"/>
                    <a:pt x="115" y="41"/>
                  </a:cubicBezTo>
                  <a:cubicBezTo>
                    <a:pt x="101" y="40"/>
                    <a:pt x="88" y="40"/>
                    <a:pt x="77" y="40"/>
                  </a:cubicBezTo>
                  <a:cubicBezTo>
                    <a:pt x="65" y="40"/>
                    <a:pt x="55" y="40"/>
                    <a:pt x="45" y="41"/>
                  </a:cubicBezTo>
                  <a:cubicBezTo>
                    <a:pt x="45" y="60"/>
                    <a:pt x="45" y="86"/>
                    <a:pt x="45" y="116"/>
                  </a:cubicBezTo>
                  <a:cubicBezTo>
                    <a:pt x="45" y="126"/>
                    <a:pt x="45" y="139"/>
                    <a:pt x="45" y="154"/>
                  </a:cubicBezTo>
                  <a:cubicBezTo>
                    <a:pt x="60" y="154"/>
                    <a:pt x="76" y="155"/>
                    <a:pt x="92" y="155"/>
                  </a:cubicBezTo>
                  <a:cubicBezTo>
                    <a:pt x="97" y="155"/>
                    <a:pt x="103" y="154"/>
                    <a:pt x="111" y="154"/>
                  </a:cubicBezTo>
                  <a:cubicBezTo>
                    <a:pt x="111" y="158"/>
                    <a:pt x="110" y="165"/>
                    <a:pt x="110" y="171"/>
                  </a:cubicBezTo>
                  <a:cubicBezTo>
                    <a:pt x="110" y="178"/>
                    <a:pt x="111" y="185"/>
                    <a:pt x="111" y="193"/>
                  </a:cubicBezTo>
                  <a:cubicBezTo>
                    <a:pt x="99" y="193"/>
                    <a:pt x="88" y="193"/>
                    <a:pt x="77" y="193"/>
                  </a:cubicBezTo>
                  <a:cubicBezTo>
                    <a:pt x="66" y="193"/>
                    <a:pt x="55" y="193"/>
                    <a:pt x="45" y="193"/>
                  </a:cubicBezTo>
                  <a:cubicBezTo>
                    <a:pt x="45" y="234"/>
                    <a:pt x="45" y="271"/>
                    <a:pt x="45" y="303"/>
                  </a:cubicBezTo>
                  <a:cubicBezTo>
                    <a:pt x="45" y="334"/>
                    <a:pt x="45" y="372"/>
                    <a:pt x="45" y="417"/>
                  </a:cubicBezTo>
                  <a:cubicBezTo>
                    <a:pt x="60" y="417"/>
                    <a:pt x="73" y="418"/>
                    <a:pt x="84" y="418"/>
                  </a:cubicBezTo>
                  <a:cubicBezTo>
                    <a:pt x="96" y="418"/>
                    <a:pt x="107" y="417"/>
                    <a:pt x="117" y="417"/>
                  </a:cubicBezTo>
                  <a:cubicBezTo>
                    <a:pt x="117" y="423"/>
                    <a:pt x="116" y="430"/>
                    <a:pt x="116" y="437"/>
                  </a:cubicBezTo>
                  <a:cubicBezTo>
                    <a:pt x="116" y="443"/>
                    <a:pt x="117" y="450"/>
                    <a:pt x="117" y="456"/>
                  </a:cubicBezTo>
                  <a:cubicBezTo>
                    <a:pt x="96" y="456"/>
                    <a:pt x="75" y="455"/>
                    <a:pt x="55" y="455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 noEditPoints="1"/>
            </p:cNvSpPr>
            <p:nvPr userDrawn="1"/>
          </p:nvSpPr>
          <p:spPr bwMode="auto">
            <a:xfrm>
              <a:off x="8199438" y="6350000"/>
              <a:ext cx="84138" cy="219075"/>
            </a:xfrm>
            <a:custGeom>
              <a:avLst/>
              <a:gdLst>
                <a:gd name="T0" fmla="*/ 152 w 176"/>
                <a:gd name="T1" fmla="*/ 455 h 456"/>
                <a:gd name="T2" fmla="*/ 128 w 176"/>
                <a:gd name="T3" fmla="*/ 456 h 456"/>
                <a:gd name="T4" fmla="*/ 63 w 176"/>
                <a:gd name="T5" fmla="*/ 238 h 456"/>
                <a:gd name="T6" fmla="*/ 45 w 176"/>
                <a:gd name="T7" fmla="*/ 241 h 456"/>
                <a:gd name="T8" fmla="*/ 43 w 176"/>
                <a:gd name="T9" fmla="*/ 304 h 456"/>
                <a:gd name="T10" fmla="*/ 45 w 176"/>
                <a:gd name="T11" fmla="*/ 456 h 456"/>
                <a:gd name="T12" fmla="*/ 22 w 176"/>
                <a:gd name="T13" fmla="*/ 455 h 456"/>
                <a:gd name="T14" fmla="*/ 0 w 176"/>
                <a:gd name="T15" fmla="*/ 456 h 456"/>
                <a:gd name="T16" fmla="*/ 2 w 176"/>
                <a:gd name="T17" fmla="*/ 245 h 456"/>
                <a:gd name="T18" fmla="*/ 0 w 176"/>
                <a:gd name="T19" fmla="*/ 0 h 456"/>
                <a:gd name="T20" fmla="*/ 23 w 176"/>
                <a:gd name="T21" fmla="*/ 1 h 456"/>
                <a:gd name="T22" fmla="*/ 59 w 176"/>
                <a:gd name="T23" fmla="*/ 0 h 456"/>
                <a:gd name="T24" fmla="*/ 151 w 176"/>
                <a:gd name="T25" fmla="*/ 103 h 456"/>
                <a:gd name="T26" fmla="*/ 100 w 176"/>
                <a:gd name="T27" fmla="*/ 222 h 456"/>
                <a:gd name="T28" fmla="*/ 176 w 176"/>
                <a:gd name="T29" fmla="*/ 456 h 456"/>
                <a:gd name="T30" fmla="*/ 152 w 176"/>
                <a:gd name="T31" fmla="*/ 455 h 456"/>
                <a:gd name="T32" fmla="*/ 110 w 176"/>
                <a:gd name="T33" fmla="*/ 103 h 456"/>
                <a:gd name="T34" fmla="*/ 52 w 176"/>
                <a:gd name="T35" fmla="*/ 40 h 456"/>
                <a:gd name="T36" fmla="*/ 45 w 176"/>
                <a:gd name="T37" fmla="*/ 40 h 456"/>
                <a:gd name="T38" fmla="*/ 45 w 176"/>
                <a:gd name="T39" fmla="*/ 197 h 456"/>
                <a:gd name="T40" fmla="*/ 110 w 176"/>
                <a:gd name="T41" fmla="*/ 103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456">
                  <a:moveTo>
                    <a:pt x="152" y="455"/>
                  </a:moveTo>
                  <a:cubicBezTo>
                    <a:pt x="144" y="455"/>
                    <a:pt x="136" y="456"/>
                    <a:pt x="128" y="456"/>
                  </a:cubicBezTo>
                  <a:cubicBezTo>
                    <a:pt x="109" y="412"/>
                    <a:pt x="87" y="339"/>
                    <a:pt x="63" y="238"/>
                  </a:cubicBezTo>
                  <a:cubicBezTo>
                    <a:pt x="56" y="239"/>
                    <a:pt x="50" y="241"/>
                    <a:pt x="45" y="241"/>
                  </a:cubicBezTo>
                  <a:cubicBezTo>
                    <a:pt x="44" y="257"/>
                    <a:pt x="43" y="278"/>
                    <a:pt x="43" y="304"/>
                  </a:cubicBezTo>
                  <a:cubicBezTo>
                    <a:pt x="43" y="320"/>
                    <a:pt x="44" y="371"/>
                    <a:pt x="45" y="456"/>
                  </a:cubicBezTo>
                  <a:cubicBezTo>
                    <a:pt x="37" y="456"/>
                    <a:pt x="30" y="455"/>
                    <a:pt x="22" y="455"/>
                  </a:cubicBezTo>
                  <a:cubicBezTo>
                    <a:pt x="14" y="455"/>
                    <a:pt x="8" y="456"/>
                    <a:pt x="0" y="456"/>
                  </a:cubicBezTo>
                  <a:cubicBezTo>
                    <a:pt x="2" y="393"/>
                    <a:pt x="2" y="322"/>
                    <a:pt x="2" y="245"/>
                  </a:cubicBezTo>
                  <a:cubicBezTo>
                    <a:pt x="2" y="174"/>
                    <a:pt x="2" y="92"/>
                    <a:pt x="0" y="0"/>
                  </a:cubicBezTo>
                  <a:cubicBezTo>
                    <a:pt x="8" y="1"/>
                    <a:pt x="16" y="1"/>
                    <a:pt x="23" y="1"/>
                  </a:cubicBezTo>
                  <a:cubicBezTo>
                    <a:pt x="37" y="1"/>
                    <a:pt x="49" y="0"/>
                    <a:pt x="59" y="0"/>
                  </a:cubicBezTo>
                  <a:cubicBezTo>
                    <a:pt x="116" y="0"/>
                    <a:pt x="151" y="40"/>
                    <a:pt x="151" y="103"/>
                  </a:cubicBezTo>
                  <a:cubicBezTo>
                    <a:pt x="151" y="157"/>
                    <a:pt x="136" y="194"/>
                    <a:pt x="100" y="222"/>
                  </a:cubicBezTo>
                  <a:cubicBezTo>
                    <a:pt x="124" y="320"/>
                    <a:pt x="149" y="398"/>
                    <a:pt x="176" y="456"/>
                  </a:cubicBezTo>
                  <a:cubicBezTo>
                    <a:pt x="168" y="456"/>
                    <a:pt x="160" y="455"/>
                    <a:pt x="152" y="455"/>
                  </a:cubicBezTo>
                  <a:close/>
                  <a:moveTo>
                    <a:pt x="110" y="103"/>
                  </a:moveTo>
                  <a:cubicBezTo>
                    <a:pt x="110" y="59"/>
                    <a:pt x="93" y="40"/>
                    <a:pt x="52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197"/>
                    <a:pt x="45" y="197"/>
                    <a:pt x="45" y="197"/>
                  </a:cubicBezTo>
                  <a:cubicBezTo>
                    <a:pt x="87" y="193"/>
                    <a:pt x="110" y="161"/>
                    <a:pt x="110" y="103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8272463" y="6302375"/>
              <a:ext cx="92075" cy="266700"/>
            </a:xfrm>
            <a:custGeom>
              <a:avLst/>
              <a:gdLst>
                <a:gd name="T0" fmla="*/ 60 w 190"/>
                <a:gd name="T1" fmla="*/ 136 h 554"/>
                <a:gd name="T2" fmla="*/ 105 w 190"/>
                <a:gd name="T3" fmla="*/ 240 h 554"/>
                <a:gd name="T4" fmla="*/ 190 w 190"/>
                <a:gd name="T5" fmla="*/ 418 h 554"/>
                <a:gd name="T6" fmla="*/ 23 w 190"/>
                <a:gd name="T7" fmla="*/ 554 h 554"/>
                <a:gd name="T8" fmla="*/ 0 w 190"/>
                <a:gd name="T9" fmla="*/ 512 h 554"/>
                <a:gd name="T10" fmla="*/ 145 w 190"/>
                <a:gd name="T11" fmla="*/ 422 h 554"/>
                <a:gd name="T12" fmla="*/ 80 w 190"/>
                <a:gd name="T13" fmla="*/ 279 h 554"/>
                <a:gd name="T14" fmla="*/ 15 w 190"/>
                <a:gd name="T15" fmla="*/ 138 h 554"/>
                <a:gd name="T16" fmla="*/ 145 w 190"/>
                <a:gd name="T17" fmla="*/ 0 h 554"/>
                <a:gd name="T18" fmla="*/ 162 w 190"/>
                <a:gd name="T19" fmla="*/ 38 h 554"/>
                <a:gd name="T20" fmla="*/ 60 w 190"/>
                <a:gd name="T21" fmla="*/ 136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554">
                  <a:moveTo>
                    <a:pt x="60" y="136"/>
                  </a:moveTo>
                  <a:cubicBezTo>
                    <a:pt x="60" y="170"/>
                    <a:pt x="78" y="200"/>
                    <a:pt x="105" y="240"/>
                  </a:cubicBezTo>
                  <a:cubicBezTo>
                    <a:pt x="153" y="308"/>
                    <a:pt x="190" y="359"/>
                    <a:pt x="190" y="418"/>
                  </a:cubicBezTo>
                  <a:cubicBezTo>
                    <a:pt x="190" y="490"/>
                    <a:pt x="108" y="535"/>
                    <a:pt x="23" y="554"/>
                  </a:cubicBezTo>
                  <a:cubicBezTo>
                    <a:pt x="18" y="541"/>
                    <a:pt x="8" y="525"/>
                    <a:pt x="0" y="512"/>
                  </a:cubicBezTo>
                  <a:cubicBezTo>
                    <a:pt x="66" y="502"/>
                    <a:pt x="145" y="473"/>
                    <a:pt x="145" y="422"/>
                  </a:cubicBezTo>
                  <a:cubicBezTo>
                    <a:pt x="145" y="376"/>
                    <a:pt x="118" y="333"/>
                    <a:pt x="80" y="279"/>
                  </a:cubicBezTo>
                  <a:cubicBezTo>
                    <a:pt x="43" y="227"/>
                    <a:pt x="15" y="188"/>
                    <a:pt x="15" y="138"/>
                  </a:cubicBezTo>
                  <a:cubicBezTo>
                    <a:pt x="15" y="67"/>
                    <a:pt x="62" y="15"/>
                    <a:pt x="145" y="0"/>
                  </a:cubicBezTo>
                  <a:cubicBezTo>
                    <a:pt x="150" y="14"/>
                    <a:pt x="156" y="27"/>
                    <a:pt x="162" y="38"/>
                  </a:cubicBezTo>
                  <a:cubicBezTo>
                    <a:pt x="98" y="45"/>
                    <a:pt x="60" y="83"/>
                    <a:pt x="60" y="13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8343901" y="6350000"/>
              <a:ext cx="93663" cy="219075"/>
            </a:xfrm>
            <a:custGeom>
              <a:avLst/>
              <a:gdLst>
                <a:gd name="T0" fmla="*/ 118 w 193"/>
                <a:gd name="T1" fmla="*/ 212 h 456"/>
                <a:gd name="T2" fmla="*/ 118 w 193"/>
                <a:gd name="T3" fmla="*/ 387 h 456"/>
                <a:gd name="T4" fmla="*/ 118 w 193"/>
                <a:gd name="T5" fmla="*/ 456 h 456"/>
                <a:gd name="T6" fmla="*/ 95 w 193"/>
                <a:gd name="T7" fmla="*/ 456 h 456"/>
                <a:gd name="T8" fmla="*/ 73 w 193"/>
                <a:gd name="T9" fmla="*/ 456 h 456"/>
                <a:gd name="T10" fmla="*/ 74 w 193"/>
                <a:gd name="T11" fmla="*/ 333 h 456"/>
                <a:gd name="T12" fmla="*/ 73 w 193"/>
                <a:gd name="T13" fmla="*/ 212 h 456"/>
                <a:gd name="T14" fmla="*/ 0 w 193"/>
                <a:gd name="T15" fmla="*/ 0 h 456"/>
                <a:gd name="T16" fmla="*/ 25 w 193"/>
                <a:gd name="T17" fmla="*/ 1 h 456"/>
                <a:gd name="T18" fmla="*/ 48 w 193"/>
                <a:gd name="T19" fmla="*/ 0 h 456"/>
                <a:gd name="T20" fmla="*/ 96 w 193"/>
                <a:gd name="T21" fmla="*/ 158 h 456"/>
                <a:gd name="T22" fmla="*/ 144 w 193"/>
                <a:gd name="T23" fmla="*/ 0 h 456"/>
                <a:gd name="T24" fmla="*/ 169 w 193"/>
                <a:gd name="T25" fmla="*/ 1 h 456"/>
                <a:gd name="T26" fmla="*/ 193 w 193"/>
                <a:gd name="T27" fmla="*/ 0 h 456"/>
                <a:gd name="T28" fmla="*/ 118 w 193"/>
                <a:gd name="T29" fmla="*/ 212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3" h="456">
                  <a:moveTo>
                    <a:pt x="118" y="212"/>
                  </a:moveTo>
                  <a:cubicBezTo>
                    <a:pt x="118" y="286"/>
                    <a:pt x="118" y="345"/>
                    <a:pt x="118" y="387"/>
                  </a:cubicBezTo>
                  <a:cubicBezTo>
                    <a:pt x="118" y="418"/>
                    <a:pt x="118" y="442"/>
                    <a:pt x="118" y="456"/>
                  </a:cubicBezTo>
                  <a:cubicBezTo>
                    <a:pt x="110" y="456"/>
                    <a:pt x="102" y="456"/>
                    <a:pt x="95" y="456"/>
                  </a:cubicBezTo>
                  <a:cubicBezTo>
                    <a:pt x="87" y="456"/>
                    <a:pt x="80" y="456"/>
                    <a:pt x="73" y="456"/>
                  </a:cubicBezTo>
                  <a:cubicBezTo>
                    <a:pt x="74" y="415"/>
                    <a:pt x="74" y="374"/>
                    <a:pt x="74" y="333"/>
                  </a:cubicBezTo>
                  <a:cubicBezTo>
                    <a:pt x="74" y="284"/>
                    <a:pt x="74" y="244"/>
                    <a:pt x="73" y="212"/>
                  </a:cubicBezTo>
                  <a:cubicBezTo>
                    <a:pt x="65" y="188"/>
                    <a:pt x="41" y="117"/>
                    <a:pt x="0" y="0"/>
                  </a:cubicBezTo>
                  <a:cubicBezTo>
                    <a:pt x="8" y="0"/>
                    <a:pt x="17" y="1"/>
                    <a:pt x="25" y="1"/>
                  </a:cubicBezTo>
                  <a:cubicBezTo>
                    <a:pt x="33" y="1"/>
                    <a:pt x="41" y="0"/>
                    <a:pt x="48" y="0"/>
                  </a:cubicBezTo>
                  <a:cubicBezTo>
                    <a:pt x="61" y="54"/>
                    <a:pt x="76" y="106"/>
                    <a:pt x="96" y="158"/>
                  </a:cubicBezTo>
                  <a:cubicBezTo>
                    <a:pt x="114" y="109"/>
                    <a:pt x="128" y="56"/>
                    <a:pt x="144" y="0"/>
                  </a:cubicBezTo>
                  <a:cubicBezTo>
                    <a:pt x="153" y="0"/>
                    <a:pt x="160" y="1"/>
                    <a:pt x="169" y="1"/>
                  </a:cubicBezTo>
                  <a:cubicBezTo>
                    <a:pt x="177" y="1"/>
                    <a:pt x="185" y="0"/>
                    <a:pt x="193" y="0"/>
                  </a:cubicBezTo>
                  <a:cubicBezTo>
                    <a:pt x="177" y="40"/>
                    <a:pt x="153" y="111"/>
                    <a:pt x="118" y="212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8432801" y="6348413"/>
              <a:ext cx="103188" cy="225425"/>
            </a:xfrm>
            <a:custGeom>
              <a:avLst/>
              <a:gdLst>
                <a:gd name="T0" fmla="*/ 45 w 212"/>
                <a:gd name="T1" fmla="*/ 111 h 467"/>
                <a:gd name="T2" fmla="*/ 102 w 212"/>
                <a:gd name="T3" fmla="*/ 217 h 467"/>
                <a:gd name="T4" fmla="*/ 158 w 212"/>
                <a:gd name="T5" fmla="*/ 341 h 467"/>
                <a:gd name="T6" fmla="*/ 40 w 212"/>
                <a:gd name="T7" fmla="*/ 467 h 467"/>
                <a:gd name="T8" fmla="*/ 17 w 212"/>
                <a:gd name="T9" fmla="*/ 428 h 467"/>
                <a:gd name="T10" fmla="*/ 114 w 212"/>
                <a:gd name="T11" fmla="*/ 345 h 467"/>
                <a:gd name="T12" fmla="*/ 57 w 212"/>
                <a:gd name="T13" fmla="*/ 227 h 467"/>
                <a:gd name="T14" fmla="*/ 0 w 212"/>
                <a:gd name="T15" fmla="*/ 112 h 467"/>
                <a:gd name="T16" fmla="*/ 148 w 212"/>
                <a:gd name="T17" fmla="*/ 1 h 467"/>
                <a:gd name="T18" fmla="*/ 171 w 212"/>
                <a:gd name="T19" fmla="*/ 40 h 467"/>
                <a:gd name="T20" fmla="*/ 45 w 212"/>
                <a:gd name="T21" fmla="*/ 1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2" h="467">
                  <a:moveTo>
                    <a:pt x="45" y="111"/>
                  </a:moveTo>
                  <a:cubicBezTo>
                    <a:pt x="46" y="143"/>
                    <a:pt x="70" y="173"/>
                    <a:pt x="102" y="217"/>
                  </a:cubicBezTo>
                  <a:cubicBezTo>
                    <a:pt x="136" y="264"/>
                    <a:pt x="158" y="301"/>
                    <a:pt x="158" y="341"/>
                  </a:cubicBezTo>
                  <a:cubicBezTo>
                    <a:pt x="158" y="403"/>
                    <a:pt x="116" y="451"/>
                    <a:pt x="40" y="467"/>
                  </a:cubicBezTo>
                  <a:cubicBezTo>
                    <a:pt x="32" y="452"/>
                    <a:pt x="25" y="439"/>
                    <a:pt x="17" y="428"/>
                  </a:cubicBezTo>
                  <a:cubicBezTo>
                    <a:pt x="79" y="420"/>
                    <a:pt x="114" y="386"/>
                    <a:pt x="114" y="345"/>
                  </a:cubicBezTo>
                  <a:cubicBezTo>
                    <a:pt x="114" y="305"/>
                    <a:pt x="91" y="272"/>
                    <a:pt x="57" y="227"/>
                  </a:cubicBezTo>
                  <a:cubicBezTo>
                    <a:pt x="25" y="184"/>
                    <a:pt x="0" y="150"/>
                    <a:pt x="0" y="112"/>
                  </a:cubicBezTo>
                  <a:cubicBezTo>
                    <a:pt x="0" y="49"/>
                    <a:pt x="57" y="0"/>
                    <a:pt x="148" y="1"/>
                  </a:cubicBezTo>
                  <a:cubicBezTo>
                    <a:pt x="212" y="2"/>
                    <a:pt x="121" y="43"/>
                    <a:pt x="171" y="40"/>
                  </a:cubicBezTo>
                  <a:cubicBezTo>
                    <a:pt x="91" y="45"/>
                    <a:pt x="43" y="65"/>
                    <a:pt x="45" y="111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8505826" y="6350000"/>
              <a:ext cx="71438" cy="219075"/>
            </a:xfrm>
            <a:custGeom>
              <a:avLst/>
              <a:gdLst>
                <a:gd name="T0" fmla="*/ 146 w 147"/>
                <a:gd name="T1" fmla="*/ 26 h 456"/>
                <a:gd name="T2" fmla="*/ 147 w 147"/>
                <a:gd name="T3" fmla="*/ 41 h 456"/>
                <a:gd name="T4" fmla="*/ 115 w 147"/>
                <a:gd name="T5" fmla="*/ 40 h 456"/>
                <a:gd name="T6" fmla="*/ 97 w 147"/>
                <a:gd name="T7" fmla="*/ 41 h 456"/>
                <a:gd name="T8" fmla="*/ 95 w 147"/>
                <a:gd name="T9" fmla="*/ 189 h 456"/>
                <a:gd name="T10" fmla="*/ 97 w 147"/>
                <a:gd name="T11" fmla="*/ 456 h 456"/>
                <a:gd name="T12" fmla="*/ 74 w 147"/>
                <a:gd name="T13" fmla="*/ 455 h 456"/>
                <a:gd name="T14" fmla="*/ 51 w 147"/>
                <a:gd name="T15" fmla="*/ 456 h 456"/>
                <a:gd name="T16" fmla="*/ 53 w 147"/>
                <a:gd name="T17" fmla="*/ 258 h 456"/>
                <a:gd name="T18" fmla="*/ 51 w 147"/>
                <a:gd name="T19" fmla="*/ 41 h 456"/>
                <a:gd name="T20" fmla="*/ 36 w 147"/>
                <a:gd name="T21" fmla="*/ 40 h 456"/>
                <a:gd name="T22" fmla="*/ 0 w 147"/>
                <a:gd name="T23" fmla="*/ 41 h 456"/>
                <a:gd name="T24" fmla="*/ 0 w 147"/>
                <a:gd name="T25" fmla="*/ 21 h 456"/>
                <a:gd name="T26" fmla="*/ 0 w 147"/>
                <a:gd name="T27" fmla="*/ 0 h 456"/>
                <a:gd name="T28" fmla="*/ 75 w 147"/>
                <a:gd name="T29" fmla="*/ 2 h 456"/>
                <a:gd name="T30" fmla="*/ 147 w 147"/>
                <a:gd name="T31" fmla="*/ 0 h 456"/>
                <a:gd name="T32" fmla="*/ 146 w 147"/>
                <a:gd name="T33" fmla="*/ 2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456">
                  <a:moveTo>
                    <a:pt x="146" y="26"/>
                  </a:moveTo>
                  <a:cubicBezTo>
                    <a:pt x="146" y="29"/>
                    <a:pt x="147" y="34"/>
                    <a:pt x="147" y="41"/>
                  </a:cubicBezTo>
                  <a:cubicBezTo>
                    <a:pt x="135" y="40"/>
                    <a:pt x="124" y="40"/>
                    <a:pt x="115" y="40"/>
                  </a:cubicBezTo>
                  <a:cubicBezTo>
                    <a:pt x="108" y="40"/>
                    <a:pt x="102" y="40"/>
                    <a:pt x="97" y="41"/>
                  </a:cubicBezTo>
                  <a:cubicBezTo>
                    <a:pt x="95" y="77"/>
                    <a:pt x="95" y="127"/>
                    <a:pt x="95" y="189"/>
                  </a:cubicBezTo>
                  <a:cubicBezTo>
                    <a:pt x="95" y="234"/>
                    <a:pt x="95" y="323"/>
                    <a:pt x="97" y="456"/>
                  </a:cubicBezTo>
                  <a:cubicBezTo>
                    <a:pt x="89" y="456"/>
                    <a:pt x="82" y="455"/>
                    <a:pt x="74" y="455"/>
                  </a:cubicBezTo>
                  <a:cubicBezTo>
                    <a:pt x="67" y="455"/>
                    <a:pt x="59" y="456"/>
                    <a:pt x="51" y="456"/>
                  </a:cubicBezTo>
                  <a:cubicBezTo>
                    <a:pt x="52" y="370"/>
                    <a:pt x="53" y="304"/>
                    <a:pt x="53" y="258"/>
                  </a:cubicBezTo>
                  <a:cubicBezTo>
                    <a:pt x="53" y="209"/>
                    <a:pt x="52" y="137"/>
                    <a:pt x="51" y="41"/>
                  </a:cubicBezTo>
                  <a:cubicBezTo>
                    <a:pt x="48" y="40"/>
                    <a:pt x="43" y="40"/>
                    <a:pt x="36" y="40"/>
                  </a:cubicBezTo>
                  <a:cubicBezTo>
                    <a:pt x="27" y="40"/>
                    <a:pt x="15" y="40"/>
                    <a:pt x="0" y="41"/>
                  </a:cubicBezTo>
                  <a:cubicBezTo>
                    <a:pt x="0" y="34"/>
                    <a:pt x="0" y="28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ubicBezTo>
                    <a:pt x="19" y="1"/>
                    <a:pt x="45" y="2"/>
                    <a:pt x="75" y="2"/>
                  </a:cubicBezTo>
                  <a:cubicBezTo>
                    <a:pt x="104" y="2"/>
                    <a:pt x="128" y="1"/>
                    <a:pt x="147" y="0"/>
                  </a:cubicBezTo>
                  <a:cubicBezTo>
                    <a:pt x="147" y="13"/>
                    <a:pt x="146" y="22"/>
                    <a:pt x="146" y="2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8588376" y="6350000"/>
              <a:ext cx="57150" cy="219075"/>
            </a:xfrm>
            <a:custGeom>
              <a:avLst/>
              <a:gdLst>
                <a:gd name="T0" fmla="*/ 55 w 117"/>
                <a:gd name="T1" fmla="*/ 455 h 456"/>
                <a:gd name="T2" fmla="*/ 0 w 117"/>
                <a:gd name="T3" fmla="*/ 456 h 456"/>
                <a:gd name="T4" fmla="*/ 2 w 117"/>
                <a:gd name="T5" fmla="*/ 215 h 456"/>
                <a:gd name="T6" fmla="*/ 0 w 117"/>
                <a:gd name="T7" fmla="*/ 0 h 456"/>
                <a:gd name="T8" fmla="*/ 85 w 117"/>
                <a:gd name="T9" fmla="*/ 1 h 456"/>
                <a:gd name="T10" fmla="*/ 114 w 117"/>
                <a:gd name="T11" fmla="*/ 0 h 456"/>
                <a:gd name="T12" fmla="*/ 114 w 117"/>
                <a:gd name="T13" fmla="*/ 20 h 456"/>
                <a:gd name="T14" fmla="*/ 114 w 117"/>
                <a:gd name="T15" fmla="*/ 41 h 456"/>
                <a:gd name="T16" fmla="*/ 76 w 117"/>
                <a:gd name="T17" fmla="*/ 40 h 456"/>
                <a:gd name="T18" fmla="*/ 45 w 117"/>
                <a:gd name="T19" fmla="*/ 41 h 456"/>
                <a:gd name="T20" fmla="*/ 45 w 117"/>
                <a:gd name="T21" fmla="*/ 116 h 456"/>
                <a:gd name="T22" fmla="*/ 45 w 117"/>
                <a:gd name="T23" fmla="*/ 154 h 456"/>
                <a:gd name="T24" fmla="*/ 92 w 117"/>
                <a:gd name="T25" fmla="*/ 155 h 456"/>
                <a:gd name="T26" fmla="*/ 111 w 117"/>
                <a:gd name="T27" fmla="*/ 154 h 456"/>
                <a:gd name="T28" fmla="*/ 110 w 117"/>
                <a:gd name="T29" fmla="*/ 171 h 456"/>
                <a:gd name="T30" fmla="*/ 111 w 117"/>
                <a:gd name="T31" fmla="*/ 193 h 456"/>
                <a:gd name="T32" fmla="*/ 76 w 117"/>
                <a:gd name="T33" fmla="*/ 193 h 456"/>
                <a:gd name="T34" fmla="*/ 45 w 117"/>
                <a:gd name="T35" fmla="*/ 193 h 456"/>
                <a:gd name="T36" fmla="*/ 45 w 117"/>
                <a:gd name="T37" fmla="*/ 303 h 456"/>
                <a:gd name="T38" fmla="*/ 45 w 117"/>
                <a:gd name="T39" fmla="*/ 417 h 456"/>
                <a:gd name="T40" fmla="*/ 84 w 117"/>
                <a:gd name="T41" fmla="*/ 418 h 456"/>
                <a:gd name="T42" fmla="*/ 117 w 117"/>
                <a:gd name="T43" fmla="*/ 417 h 456"/>
                <a:gd name="T44" fmla="*/ 116 w 117"/>
                <a:gd name="T45" fmla="*/ 437 h 456"/>
                <a:gd name="T46" fmla="*/ 117 w 117"/>
                <a:gd name="T47" fmla="*/ 456 h 456"/>
                <a:gd name="T48" fmla="*/ 55 w 117"/>
                <a:gd name="T49" fmla="*/ 45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456">
                  <a:moveTo>
                    <a:pt x="55" y="455"/>
                  </a:moveTo>
                  <a:cubicBezTo>
                    <a:pt x="35" y="455"/>
                    <a:pt x="17" y="456"/>
                    <a:pt x="0" y="456"/>
                  </a:cubicBezTo>
                  <a:cubicBezTo>
                    <a:pt x="1" y="348"/>
                    <a:pt x="2" y="267"/>
                    <a:pt x="2" y="215"/>
                  </a:cubicBezTo>
                  <a:cubicBezTo>
                    <a:pt x="2" y="143"/>
                    <a:pt x="1" y="71"/>
                    <a:pt x="0" y="0"/>
                  </a:cubicBezTo>
                  <a:cubicBezTo>
                    <a:pt x="27" y="0"/>
                    <a:pt x="55" y="1"/>
                    <a:pt x="85" y="1"/>
                  </a:cubicBezTo>
                  <a:cubicBezTo>
                    <a:pt x="93" y="1"/>
                    <a:pt x="103" y="0"/>
                    <a:pt x="114" y="0"/>
                  </a:cubicBezTo>
                  <a:cubicBezTo>
                    <a:pt x="114" y="7"/>
                    <a:pt x="114" y="14"/>
                    <a:pt x="114" y="20"/>
                  </a:cubicBezTo>
                  <a:cubicBezTo>
                    <a:pt x="114" y="27"/>
                    <a:pt x="114" y="34"/>
                    <a:pt x="114" y="41"/>
                  </a:cubicBezTo>
                  <a:cubicBezTo>
                    <a:pt x="101" y="40"/>
                    <a:pt x="88" y="40"/>
                    <a:pt x="76" y="40"/>
                  </a:cubicBezTo>
                  <a:cubicBezTo>
                    <a:pt x="65" y="40"/>
                    <a:pt x="54" y="40"/>
                    <a:pt x="45" y="41"/>
                  </a:cubicBezTo>
                  <a:cubicBezTo>
                    <a:pt x="45" y="60"/>
                    <a:pt x="45" y="86"/>
                    <a:pt x="45" y="116"/>
                  </a:cubicBezTo>
                  <a:cubicBezTo>
                    <a:pt x="45" y="126"/>
                    <a:pt x="45" y="139"/>
                    <a:pt x="45" y="154"/>
                  </a:cubicBezTo>
                  <a:cubicBezTo>
                    <a:pt x="60" y="154"/>
                    <a:pt x="76" y="155"/>
                    <a:pt x="92" y="155"/>
                  </a:cubicBezTo>
                  <a:cubicBezTo>
                    <a:pt x="97" y="155"/>
                    <a:pt x="103" y="154"/>
                    <a:pt x="111" y="154"/>
                  </a:cubicBezTo>
                  <a:cubicBezTo>
                    <a:pt x="111" y="158"/>
                    <a:pt x="110" y="165"/>
                    <a:pt x="110" y="171"/>
                  </a:cubicBezTo>
                  <a:cubicBezTo>
                    <a:pt x="110" y="178"/>
                    <a:pt x="111" y="185"/>
                    <a:pt x="111" y="193"/>
                  </a:cubicBezTo>
                  <a:cubicBezTo>
                    <a:pt x="99" y="193"/>
                    <a:pt x="88" y="193"/>
                    <a:pt x="76" y="193"/>
                  </a:cubicBezTo>
                  <a:cubicBezTo>
                    <a:pt x="66" y="193"/>
                    <a:pt x="55" y="193"/>
                    <a:pt x="45" y="193"/>
                  </a:cubicBezTo>
                  <a:cubicBezTo>
                    <a:pt x="45" y="234"/>
                    <a:pt x="45" y="271"/>
                    <a:pt x="45" y="303"/>
                  </a:cubicBezTo>
                  <a:cubicBezTo>
                    <a:pt x="45" y="334"/>
                    <a:pt x="45" y="372"/>
                    <a:pt x="45" y="417"/>
                  </a:cubicBezTo>
                  <a:cubicBezTo>
                    <a:pt x="60" y="417"/>
                    <a:pt x="73" y="418"/>
                    <a:pt x="84" y="418"/>
                  </a:cubicBezTo>
                  <a:cubicBezTo>
                    <a:pt x="96" y="418"/>
                    <a:pt x="107" y="417"/>
                    <a:pt x="117" y="417"/>
                  </a:cubicBezTo>
                  <a:cubicBezTo>
                    <a:pt x="117" y="423"/>
                    <a:pt x="116" y="430"/>
                    <a:pt x="116" y="437"/>
                  </a:cubicBezTo>
                  <a:cubicBezTo>
                    <a:pt x="116" y="443"/>
                    <a:pt x="117" y="450"/>
                    <a:pt x="117" y="456"/>
                  </a:cubicBezTo>
                  <a:cubicBezTo>
                    <a:pt x="95" y="456"/>
                    <a:pt x="75" y="455"/>
                    <a:pt x="55" y="455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8656638" y="6350000"/>
              <a:ext cx="127000" cy="219075"/>
            </a:xfrm>
            <a:custGeom>
              <a:avLst/>
              <a:gdLst>
                <a:gd name="T0" fmla="*/ 239 w 262"/>
                <a:gd name="T1" fmla="*/ 456 h 456"/>
                <a:gd name="T2" fmla="*/ 215 w 262"/>
                <a:gd name="T3" fmla="*/ 456 h 456"/>
                <a:gd name="T4" fmla="*/ 190 w 262"/>
                <a:gd name="T5" fmla="*/ 136 h 456"/>
                <a:gd name="T6" fmla="*/ 187 w 262"/>
                <a:gd name="T7" fmla="*/ 136 h 456"/>
                <a:gd name="T8" fmla="*/ 147 w 262"/>
                <a:gd name="T9" fmla="*/ 358 h 456"/>
                <a:gd name="T10" fmla="*/ 129 w 262"/>
                <a:gd name="T11" fmla="*/ 358 h 456"/>
                <a:gd name="T12" fmla="*/ 112 w 262"/>
                <a:gd name="T13" fmla="*/ 358 h 456"/>
                <a:gd name="T14" fmla="*/ 73 w 262"/>
                <a:gd name="T15" fmla="*/ 136 h 456"/>
                <a:gd name="T16" fmla="*/ 71 w 262"/>
                <a:gd name="T17" fmla="*/ 136 h 456"/>
                <a:gd name="T18" fmla="*/ 47 w 262"/>
                <a:gd name="T19" fmla="*/ 456 h 456"/>
                <a:gd name="T20" fmla="*/ 24 w 262"/>
                <a:gd name="T21" fmla="*/ 455 h 456"/>
                <a:gd name="T22" fmla="*/ 0 w 262"/>
                <a:gd name="T23" fmla="*/ 456 h 456"/>
                <a:gd name="T24" fmla="*/ 47 w 262"/>
                <a:gd name="T25" fmla="*/ 0 h 456"/>
                <a:gd name="T26" fmla="*/ 66 w 262"/>
                <a:gd name="T27" fmla="*/ 1 h 456"/>
                <a:gd name="T28" fmla="*/ 87 w 262"/>
                <a:gd name="T29" fmla="*/ 0 h 456"/>
                <a:gd name="T30" fmla="*/ 129 w 262"/>
                <a:gd name="T31" fmla="*/ 289 h 456"/>
                <a:gd name="T32" fmla="*/ 132 w 262"/>
                <a:gd name="T33" fmla="*/ 289 h 456"/>
                <a:gd name="T34" fmla="*/ 176 w 262"/>
                <a:gd name="T35" fmla="*/ 0 h 456"/>
                <a:gd name="T36" fmla="*/ 196 w 262"/>
                <a:gd name="T37" fmla="*/ 1 h 456"/>
                <a:gd name="T38" fmla="*/ 215 w 262"/>
                <a:gd name="T39" fmla="*/ 0 h 456"/>
                <a:gd name="T40" fmla="*/ 262 w 262"/>
                <a:gd name="T41" fmla="*/ 456 h 456"/>
                <a:gd name="T42" fmla="*/ 239 w 262"/>
                <a:gd name="T43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2" h="456">
                  <a:moveTo>
                    <a:pt x="239" y="456"/>
                  </a:moveTo>
                  <a:cubicBezTo>
                    <a:pt x="231" y="456"/>
                    <a:pt x="224" y="456"/>
                    <a:pt x="215" y="456"/>
                  </a:cubicBezTo>
                  <a:cubicBezTo>
                    <a:pt x="208" y="355"/>
                    <a:pt x="199" y="248"/>
                    <a:pt x="190" y="136"/>
                  </a:cubicBezTo>
                  <a:cubicBezTo>
                    <a:pt x="187" y="136"/>
                    <a:pt x="187" y="136"/>
                    <a:pt x="187" y="136"/>
                  </a:cubicBezTo>
                  <a:cubicBezTo>
                    <a:pt x="180" y="175"/>
                    <a:pt x="167" y="250"/>
                    <a:pt x="147" y="358"/>
                  </a:cubicBezTo>
                  <a:cubicBezTo>
                    <a:pt x="142" y="358"/>
                    <a:pt x="136" y="358"/>
                    <a:pt x="129" y="358"/>
                  </a:cubicBezTo>
                  <a:cubicBezTo>
                    <a:pt x="124" y="358"/>
                    <a:pt x="118" y="358"/>
                    <a:pt x="112" y="358"/>
                  </a:cubicBezTo>
                  <a:cubicBezTo>
                    <a:pt x="103" y="308"/>
                    <a:pt x="90" y="234"/>
                    <a:pt x="73" y="136"/>
                  </a:cubicBezTo>
                  <a:cubicBezTo>
                    <a:pt x="71" y="136"/>
                    <a:pt x="71" y="136"/>
                    <a:pt x="71" y="136"/>
                  </a:cubicBezTo>
                  <a:cubicBezTo>
                    <a:pt x="60" y="256"/>
                    <a:pt x="53" y="363"/>
                    <a:pt x="47" y="456"/>
                  </a:cubicBezTo>
                  <a:cubicBezTo>
                    <a:pt x="40" y="456"/>
                    <a:pt x="31" y="455"/>
                    <a:pt x="24" y="455"/>
                  </a:cubicBezTo>
                  <a:cubicBezTo>
                    <a:pt x="15" y="455"/>
                    <a:pt x="8" y="456"/>
                    <a:pt x="0" y="456"/>
                  </a:cubicBezTo>
                  <a:cubicBezTo>
                    <a:pt x="19" y="316"/>
                    <a:pt x="34" y="164"/>
                    <a:pt x="47" y="0"/>
                  </a:cubicBezTo>
                  <a:cubicBezTo>
                    <a:pt x="53" y="1"/>
                    <a:pt x="60" y="1"/>
                    <a:pt x="66" y="1"/>
                  </a:cubicBezTo>
                  <a:cubicBezTo>
                    <a:pt x="73" y="1"/>
                    <a:pt x="80" y="1"/>
                    <a:pt x="87" y="0"/>
                  </a:cubicBezTo>
                  <a:cubicBezTo>
                    <a:pt x="91" y="44"/>
                    <a:pt x="105" y="140"/>
                    <a:pt x="129" y="289"/>
                  </a:cubicBezTo>
                  <a:cubicBezTo>
                    <a:pt x="132" y="289"/>
                    <a:pt x="132" y="289"/>
                    <a:pt x="132" y="289"/>
                  </a:cubicBezTo>
                  <a:cubicBezTo>
                    <a:pt x="157" y="130"/>
                    <a:pt x="173" y="34"/>
                    <a:pt x="176" y="0"/>
                  </a:cubicBezTo>
                  <a:cubicBezTo>
                    <a:pt x="183" y="0"/>
                    <a:pt x="189" y="1"/>
                    <a:pt x="196" y="1"/>
                  </a:cubicBezTo>
                  <a:cubicBezTo>
                    <a:pt x="202" y="1"/>
                    <a:pt x="209" y="0"/>
                    <a:pt x="215" y="0"/>
                  </a:cubicBezTo>
                  <a:cubicBezTo>
                    <a:pt x="231" y="196"/>
                    <a:pt x="247" y="348"/>
                    <a:pt x="262" y="456"/>
                  </a:cubicBezTo>
                  <a:cubicBezTo>
                    <a:pt x="255" y="456"/>
                    <a:pt x="247" y="456"/>
                    <a:pt x="239" y="45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8775701" y="6345238"/>
              <a:ext cx="80963" cy="223838"/>
            </a:xfrm>
            <a:custGeom>
              <a:avLst/>
              <a:gdLst>
                <a:gd name="T0" fmla="*/ 54 w 167"/>
                <a:gd name="T1" fmla="*/ 119 h 465"/>
                <a:gd name="T2" fmla="*/ 111 w 167"/>
                <a:gd name="T3" fmla="*/ 225 h 465"/>
                <a:gd name="T4" fmla="*/ 167 w 167"/>
                <a:gd name="T5" fmla="*/ 349 h 465"/>
                <a:gd name="T6" fmla="*/ 16 w 167"/>
                <a:gd name="T7" fmla="*/ 465 h 465"/>
                <a:gd name="T8" fmla="*/ 0 w 167"/>
                <a:gd name="T9" fmla="*/ 421 h 465"/>
                <a:gd name="T10" fmla="*/ 123 w 167"/>
                <a:gd name="T11" fmla="*/ 353 h 465"/>
                <a:gd name="T12" fmla="*/ 66 w 167"/>
                <a:gd name="T13" fmla="*/ 235 h 465"/>
                <a:gd name="T14" fmla="*/ 9 w 167"/>
                <a:gd name="T15" fmla="*/ 120 h 465"/>
                <a:gd name="T16" fmla="*/ 127 w 167"/>
                <a:gd name="T17" fmla="*/ 0 h 465"/>
                <a:gd name="T18" fmla="*/ 145 w 167"/>
                <a:gd name="T19" fmla="*/ 37 h 465"/>
                <a:gd name="T20" fmla="*/ 54 w 167"/>
                <a:gd name="T21" fmla="*/ 119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465">
                  <a:moveTo>
                    <a:pt x="54" y="119"/>
                  </a:moveTo>
                  <a:cubicBezTo>
                    <a:pt x="54" y="151"/>
                    <a:pt x="79" y="181"/>
                    <a:pt x="111" y="225"/>
                  </a:cubicBezTo>
                  <a:cubicBezTo>
                    <a:pt x="145" y="272"/>
                    <a:pt x="167" y="309"/>
                    <a:pt x="167" y="349"/>
                  </a:cubicBezTo>
                  <a:cubicBezTo>
                    <a:pt x="167" y="411"/>
                    <a:pt x="92" y="449"/>
                    <a:pt x="16" y="465"/>
                  </a:cubicBezTo>
                  <a:cubicBezTo>
                    <a:pt x="9" y="451"/>
                    <a:pt x="14" y="418"/>
                    <a:pt x="0" y="421"/>
                  </a:cubicBezTo>
                  <a:cubicBezTo>
                    <a:pt x="61" y="409"/>
                    <a:pt x="123" y="394"/>
                    <a:pt x="123" y="353"/>
                  </a:cubicBezTo>
                  <a:cubicBezTo>
                    <a:pt x="123" y="313"/>
                    <a:pt x="99" y="280"/>
                    <a:pt x="66" y="235"/>
                  </a:cubicBezTo>
                  <a:cubicBezTo>
                    <a:pt x="33" y="192"/>
                    <a:pt x="9" y="158"/>
                    <a:pt x="9" y="120"/>
                  </a:cubicBezTo>
                  <a:cubicBezTo>
                    <a:pt x="9" y="57"/>
                    <a:pt x="50" y="15"/>
                    <a:pt x="127" y="0"/>
                  </a:cubicBezTo>
                  <a:cubicBezTo>
                    <a:pt x="132" y="13"/>
                    <a:pt x="138" y="25"/>
                    <a:pt x="145" y="37"/>
                  </a:cubicBezTo>
                  <a:cubicBezTo>
                    <a:pt x="86" y="43"/>
                    <a:pt x="54" y="73"/>
                    <a:pt x="54" y="119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8853488" y="6343650"/>
              <a:ext cx="31750" cy="31750"/>
            </a:xfrm>
            <a:custGeom>
              <a:avLst/>
              <a:gdLst>
                <a:gd name="T0" fmla="*/ 65 w 65"/>
                <a:gd name="T1" fmla="*/ 32 h 64"/>
                <a:gd name="T2" fmla="*/ 55 w 65"/>
                <a:gd name="T3" fmla="*/ 54 h 64"/>
                <a:gd name="T4" fmla="*/ 32 w 65"/>
                <a:gd name="T5" fmla="*/ 64 h 64"/>
                <a:gd name="T6" fmla="*/ 10 w 65"/>
                <a:gd name="T7" fmla="*/ 54 h 64"/>
                <a:gd name="T8" fmla="*/ 0 w 65"/>
                <a:gd name="T9" fmla="*/ 32 h 64"/>
                <a:gd name="T10" fmla="*/ 10 w 65"/>
                <a:gd name="T11" fmla="*/ 9 h 64"/>
                <a:gd name="T12" fmla="*/ 32 w 65"/>
                <a:gd name="T13" fmla="*/ 0 h 64"/>
                <a:gd name="T14" fmla="*/ 55 w 65"/>
                <a:gd name="T15" fmla="*/ 9 h 64"/>
                <a:gd name="T16" fmla="*/ 65 w 65"/>
                <a:gd name="T17" fmla="*/ 32 h 64"/>
                <a:gd name="T18" fmla="*/ 60 w 65"/>
                <a:gd name="T19" fmla="*/ 32 h 64"/>
                <a:gd name="T20" fmla="*/ 52 w 65"/>
                <a:gd name="T21" fmla="*/ 12 h 64"/>
                <a:gd name="T22" fmla="*/ 32 w 65"/>
                <a:gd name="T23" fmla="*/ 4 h 64"/>
                <a:gd name="T24" fmla="*/ 13 w 65"/>
                <a:gd name="T25" fmla="*/ 12 h 64"/>
                <a:gd name="T26" fmla="*/ 4 w 65"/>
                <a:gd name="T27" fmla="*/ 32 h 64"/>
                <a:gd name="T28" fmla="*/ 13 w 65"/>
                <a:gd name="T29" fmla="*/ 52 h 64"/>
                <a:gd name="T30" fmla="*/ 32 w 65"/>
                <a:gd name="T31" fmla="*/ 60 h 64"/>
                <a:gd name="T32" fmla="*/ 52 w 65"/>
                <a:gd name="T33" fmla="*/ 52 h 64"/>
                <a:gd name="T34" fmla="*/ 60 w 65"/>
                <a:gd name="T35" fmla="*/ 32 h 64"/>
                <a:gd name="T36" fmla="*/ 51 w 65"/>
                <a:gd name="T37" fmla="*/ 48 h 64"/>
                <a:gd name="T38" fmla="*/ 42 w 65"/>
                <a:gd name="T39" fmla="*/ 48 h 64"/>
                <a:gd name="T40" fmla="*/ 32 w 65"/>
                <a:gd name="T41" fmla="*/ 35 h 64"/>
                <a:gd name="T42" fmla="*/ 27 w 65"/>
                <a:gd name="T43" fmla="*/ 35 h 64"/>
                <a:gd name="T44" fmla="*/ 27 w 65"/>
                <a:gd name="T45" fmla="*/ 48 h 64"/>
                <a:gd name="T46" fmla="*/ 21 w 65"/>
                <a:gd name="T47" fmla="*/ 48 h 64"/>
                <a:gd name="T48" fmla="*/ 21 w 65"/>
                <a:gd name="T49" fmla="*/ 14 h 64"/>
                <a:gd name="T50" fmla="*/ 31 w 65"/>
                <a:gd name="T51" fmla="*/ 14 h 64"/>
                <a:gd name="T52" fmla="*/ 37 w 65"/>
                <a:gd name="T53" fmla="*/ 14 h 64"/>
                <a:gd name="T54" fmla="*/ 41 w 65"/>
                <a:gd name="T55" fmla="*/ 16 h 64"/>
                <a:gd name="T56" fmla="*/ 44 w 65"/>
                <a:gd name="T57" fmla="*/ 19 h 64"/>
                <a:gd name="T58" fmla="*/ 45 w 65"/>
                <a:gd name="T59" fmla="*/ 23 h 64"/>
                <a:gd name="T60" fmla="*/ 43 w 65"/>
                <a:gd name="T61" fmla="*/ 30 h 64"/>
                <a:gd name="T62" fmla="*/ 38 w 65"/>
                <a:gd name="T63" fmla="*/ 33 h 64"/>
                <a:gd name="T64" fmla="*/ 51 w 65"/>
                <a:gd name="T65" fmla="*/ 48 h 64"/>
                <a:gd name="T66" fmla="*/ 39 w 65"/>
                <a:gd name="T67" fmla="*/ 24 h 64"/>
                <a:gd name="T68" fmla="*/ 38 w 65"/>
                <a:gd name="T69" fmla="*/ 21 h 64"/>
                <a:gd name="T70" fmla="*/ 37 w 65"/>
                <a:gd name="T71" fmla="*/ 20 h 64"/>
                <a:gd name="T72" fmla="*/ 35 w 65"/>
                <a:gd name="T73" fmla="*/ 19 h 64"/>
                <a:gd name="T74" fmla="*/ 32 w 65"/>
                <a:gd name="T75" fmla="*/ 19 h 64"/>
                <a:gd name="T76" fmla="*/ 27 w 65"/>
                <a:gd name="T77" fmla="*/ 19 h 64"/>
                <a:gd name="T78" fmla="*/ 27 w 65"/>
                <a:gd name="T79" fmla="*/ 30 h 64"/>
                <a:gd name="T80" fmla="*/ 31 w 65"/>
                <a:gd name="T81" fmla="*/ 30 h 64"/>
                <a:gd name="T82" fmla="*/ 34 w 65"/>
                <a:gd name="T83" fmla="*/ 30 h 64"/>
                <a:gd name="T84" fmla="*/ 37 w 65"/>
                <a:gd name="T85" fmla="*/ 29 h 64"/>
                <a:gd name="T86" fmla="*/ 38 w 65"/>
                <a:gd name="T87" fmla="*/ 27 h 64"/>
                <a:gd name="T88" fmla="*/ 39 w 65"/>
                <a:gd name="T89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" h="64">
                  <a:moveTo>
                    <a:pt x="65" y="32"/>
                  </a:moveTo>
                  <a:cubicBezTo>
                    <a:pt x="65" y="41"/>
                    <a:pt x="61" y="48"/>
                    <a:pt x="55" y="54"/>
                  </a:cubicBezTo>
                  <a:cubicBezTo>
                    <a:pt x="49" y="61"/>
                    <a:pt x="41" y="64"/>
                    <a:pt x="32" y="64"/>
                  </a:cubicBezTo>
                  <a:cubicBezTo>
                    <a:pt x="23" y="64"/>
                    <a:pt x="16" y="61"/>
                    <a:pt x="10" y="54"/>
                  </a:cubicBezTo>
                  <a:cubicBezTo>
                    <a:pt x="3" y="48"/>
                    <a:pt x="0" y="41"/>
                    <a:pt x="0" y="32"/>
                  </a:cubicBezTo>
                  <a:cubicBezTo>
                    <a:pt x="0" y="23"/>
                    <a:pt x="3" y="15"/>
                    <a:pt x="10" y="9"/>
                  </a:cubicBezTo>
                  <a:cubicBezTo>
                    <a:pt x="16" y="3"/>
                    <a:pt x="23" y="0"/>
                    <a:pt x="32" y="0"/>
                  </a:cubicBezTo>
                  <a:cubicBezTo>
                    <a:pt x="41" y="0"/>
                    <a:pt x="49" y="3"/>
                    <a:pt x="55" y="9"/>
                  </a:cubicBezTo>
                  <a:cubicBezTo>
                    <a:pt x="61" y="15"/>
                    <a:pt x="65" y="23"/>
                    <a:pt x="65" y="32"/>
                  </a:cubicBezTo>
                  <a:close/>
                  <a:moveTo>
                    <a:pt x="60" y="32"/>
                  </a:moveTo>
                  <a:cubicBezTo>
                    <a:pt x="60" y="24"/>
                    <a:pt x="58" y="17"/>
                    <a:pt x="52" y="12"/>
                  </a:cubicBezTo>
                  <a:cubicBezTo>
                    <a:pt x="47" y="6"/>
                    <a:pt x="40" y="4"/>
                    <a:pt x="32" y="4"/>
                  </a:cubicBezTo>
                  <a:cubicBezTo>
                    <a:pt x="25" y="4"/>
                    <a:pt x="18" y="6"/>
                    <a:pt x="13" y="12"/>
                  </a:cubicBezTo>
                  <a:cubicBezTo>
                    <a:pt x="7" y="17"/>
                    <a:pt x="4" y="24"/>
                    <a:pt x="4" y="32"/>
                  </a:cubicBezTo>
                  <a:cubicBezTo>
                    <a:pt x="4" y="39"/>
                    <a:pt x="7" y="46"/>
                    <a:pt x="13" y="52"/>
                  </a:cubicBezTo>
                  <a:cubicBezTo>
                    <a:pt x="18" y="57"/>
                    <a:pt x="25" y="60"/>
                    <a:pt x="32" y="60"/>
                  </a:cubicBezTo>
                  <a:cubicBezTo>
                    <a:pt x="40" y="60"/>
                    <a:pt x="47" y="57"/>
                    <a:pt x="52" y="52"/>
                  </a:cubicBezTo>
                  <a:cubicBezTo>
                    <a:pt x="58" y="46"/>
                    <a:pt x="60" y="39"/>
                    <a:pt x="60" y="32"/>
                  </a:cubicBezTo>
                  <a:close/>
                  <a:moveTo>
                    <a:pt x="51" y="48"/>
                  </a:moveTo>
                  <a:cubicBezTo>
                    <a:pt x="42" y="48"/>
                    <a:pt x="42" y="48"/>
                    <a:pt x="42" y="48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4" y="14"/>
                    <a:pt x="36" y="14"/>
                    <a:pt x="37" y="14"/>
                  </a:cubicBezTo>
                  <a:cubicBezTo>
                    <a:pt x="38" y="14"/>
                    <a:pt x="40" y="15"/>
                    <a:pt x="41" y="16"/>
                  </a:cubicBezTo>
                  <a:cubicBezTo>
                    <a:pt x="43" y="17"/>
                    <a:pt x="44" y="18"/>
                    <a:pt x="44" y="19"/>
                  </a:cubicBezTo>
                  <a:cubicBezTo>
                    <a:pt x="45" y="20"/>
                    <a:pt x="45" y="21"/>
                    <a:pt x="45" y="23"/>
                  </a:cubicBezTo>
                  <a:cubicBezTo>
                    <a:pt x="45" y="26"/>
                    <a:pt x="45" y="28"/>
                    <a:pt x="43" y="30"/>
                  </a:cubicBezTo>
                  <a:cubicBezTo>
                    <a:pt x="42" y="31"/>
                    <a:pt x="40" y="32"/>
                    <a:pt x="38" y="33"/>
                  </a:cubicBezTo>
                  <a:lnTo>
                    <a:pt x="51" y="48"/>
                  </a:lnTo>
                  <a:close/>
                  <a:moveTo>
                    <a:pt x="39" y="24"/>
                  </a:moveTo>
                  <a:cubicBezTo>
                    <a:pt x="39" y="23"/>
                    <a:pt x="38" y="22"/>
                    <a:pt x="38" y="21"/>
                  </a:cubicBezTo>
                  <a:cubicBezTo>
                    <a:pt x="38" y="21"/>
                    <a:pt x="37" y="20"/>
                    <a:pt x="37" y="20"/>
                  </a:cubicBezTo>
                  <a:cubicBezTo>
                    <a:pt x="36" y="19"/>
                    <a:pt x="35" y="19"/>
                    <a:pt x="35" y="19"/>
                  </a:cubicBezTo>
                  <a:cubicBezTo>
                    <a:pt x="34" y="19"/>
                    <a:pt x="33" y="19"/>
                    <a:pt x="32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2" y="30"/>
                    <a:pt x="33" y="30"/>
                    <a:pt x="34" y="30"/>
                  </a:cubicBezTo>
                  <a:cubicBezTo>
                    <a:pt x="35" y="30"/>
                    <a:pt x="36" y="29"/>
                    <a:pt x="37" y="29"/>
                  </a:cubicBezTo>
                  <a:cubicBezTo>
                    <a:pt x="37" y="28"/>
                    <a:pt x="38" y="27"/>
                    <a:pt x="38" y="27"/>
                  </a:cubicBezTo>
                  <a:cubicBezTo>
                    <a:pt x="38" y="26"/>
                    <a:pt x="39" y="25"/>
                    <a:pt x="39" y="2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3975652"/>
            <a:ext cx="9144000" cy="296562"/>
            <a:chOff x="0" y="0"/>
            <a:chExt cx="9144000" cy="296562"/>
          </a:xfrm>
        </p:grpSpPr>
        <p:sp>
          <p:nvSpPr>
            <p:cNvPr id="23" name="Rectangle 22"/>
            <p:cNvSpPr/>
            <p:nvPr userDrawn="1"/>
          </p:nvSpPr>
          <p:spPr>
            <a:xfrm>
              <a:off x="0" y="0"/>
              <a:ext cx="9144000" cy="296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4856208" y="24712"/>
              <a:ext cx="4065373" cy="197708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85000"/>
                </a:lnSpc>
                <a:spcBef>
                  <a:spcPts val="7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i="1" kern="120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  <a:shade val="100000"/>
                          <a:satMod val="115000"/>
                        </a:schemeClr>
                      </a:gs>
                    </a:gsLst>
                    <a:lin ang="13500000" scaled="1"/>
                    <a:tileRect/>
                  </a:gradFill>
                  <a:effectLst/>
                  <a:latin typeface="+mn-lt"/>
                  <a:ea typeface="+mn-ea"/>
                  <a:cs typeface="+mn-cs"/>
                </a:rPr>
                <a:t>You’ll make breakthroughs</a:t>
              </a:r>
            </a:p>
            <a:p>
              <a:pPr algn="r">
                <a:lnSpc>
                  <a:spcPct val="85000"/>
                </a:lnSpc>
                <a:spcBef>
                  <a:spcPts val="700"/>
                </a:spcBef>
              </a:pPr>
              <a:endParaRPr lang="en-US" sz="1600" b="1" i="1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</a:endParaRPr>
            </a:p>
          </p:txBody>
        </p:sp>
      </p:grpSp>
      <p:cxnSp>
        <p:nvCxnSpPr>
          <p:cNvPr id="26" name="Straight Connector 25"/>
          <p:cNvCxnSpPr/>
          <p:nvPr userDrawn="1"/>
        </p:nvCxnSpPr>
        <p:spPr>
          <a:xfrm flipV="1">
            <a:off x="3237470" y="4494638"/>
            <a:ext cx="0" cy="12356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32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919" y="366976"/>
            <a:ext cx="849014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632" y="1149178"/>
            <a:ext cx="8464379" cy="4967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9587" y="6664632"/>
            <a:ext cx="1007707" cy="13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85000"/>
              </a:lnSpc>
              <a:spcAft>
                <a:spcPts val="600"/>
              </a:spcAft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0945A5B-6FD1-4E75-90E0-1022EA54FCB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7916863" y="6302375"/>
            <a:ext cx="968375" cy="271463"/>
            <a:chOff x="7916863" y="6302375"/>
            <a:chExt cx="968375" cy="271463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7916863" y="6302375"/>
              <a:ext cx="968375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916863" y="6307138"/>
              <a:ext cx="22225" cy="261938"/>
            </a:xfrm>
            <a:custGeom>
              <a:avLst/>
              <a:gdLst>
                <a:gd name="T0" fmla="*/ 23 w 46"/>
                <a:gd name="T1" fmla="*/ 543 h 544"/>
                <a:gd name="T2" fmla="*/ 0 w 46"/>
                <a:gd name="T3" fmla="*/ 544 h 544"/>
                <a:gd name="T4" fmla="*/ 2 w 46"/>
                <a:gd name="T5" fmla="*/ 325 h 544"/>
                <a:gd name="T6" fmla="*/ 0 w 46"/>
                <a:gd name="T7" fmla="*/ 0 h 544"/>
                <a:gd name="T8" fmla="*/ 23 w 46"/>
                <a:gd name="T9" fmla="*/ 1 h 544"/>
                <a:gd name="T10" fmla="*/ 46 w 46"/>
                <a:gd name="T11" fmla="*/ 0 h 544"/>
                <a:gd name="T12" fmla="*/ 44 w 46"/>
                <a:gd name="T13" fmla="*/ 348 h 544"/>
                <a:gd name="T14" fmla="*/ 46 w 46"/>
                <a:gd name="T15" fmla="*/ 544 h 544"/>
                <a:gd name="T16" fmla="*/ 23 w 46"/>
                <a:gd name="T17" fmla="*/ 543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44">
                  <a:moveTo>
                    <a:pt x="23" y="543"/>
                  </a:moveTo>
                  <a:cubicBezTo>
                    <a:pt x="15" y="543"/>
                    <a:pt x="8" y="544"/>
                    <a:pt x="0" y="544"/>
                  </a:cubicBezTo>
                  <a:cubicBezTo>
                    <a:pt x="1" y="477"/>
                    <a:pt x="2" y="404"/>
                    <a:pt x="2" y="325"/>
                  </a:cubicBezTo>
                  <a:cubicBezTo>
                    <a:pt x="2" y="241"/>
                    <a:pt x="0" y="133"/>
                    <a:pt x="0" y="0"/>
                  </a:cubicBezTo>
                  <a:cubicBezTo>
                    <a:pt x="8" y="1"/>
                    <a:pt x="16" y="1"/>
                    <a:pt x="23" y="1"/>
                  </a:cubicBezTo>
                  <a:cubicBezTo>
                    <a:pt x="32" y="1"/>
                    <a:pt x="39" y="1"/>
                    <a:pt x="46" y="0"/>
                  </a:cubicBezTo>
                  <a:cubicBezTo>
                    <a:pt x="45" y="177"/>
                    <a:pt x="44" y="293"/>
                    <a:pt x="44" y="348"/>
                  </a:cubicBezTo>
                  <a:cubicBezTo>
                    <a:pt x="44" y="428"/>
                    <a:pt x="45" y="493"/>
                    <a:pt x="46" y="544"/>
                  </a:cubicBezTo>
                  <a:cubicBezTo>
                    <a:pt x="38" y="544"/>
                    <a:pt x="31" y="543"/>
                    <a:pt x="23" y="543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7954963" y="6350000"/>
              <a:ext cx="85725" cy="219075"/>
            </a:xfrm>
            <a:custGeom>
              <a:avLst/>
              <a:gdLst>
                <a:gd name="T0" fmla="*/ 155 w 177"/>
                <a:gd name="T1" fmla="*/ 456 h 456"/>
                <a:gd name="T2" fmla="*/ 131 w 177"/>
                <a:gd name="T3" fmla="*/ 456 h 456"/>
                <a:gd name="T4" fmla="*/ 133 w 177"/>
                <a:gd name="T5" fmla="*/ 346 h 456"/>
                <a:gd name="T6" fmla="*/ 131 w 177"/>
                <a:gd name="T7" fmla="*/ 253 h 456"/>
                <a:gd name="T8" fmla="*/ 44 w 177"/>
                <a:gd name="T9" fmla="*/ 126 h 456"/>
                <a:gd name="T10" fmla="*/ 47 w 177"/>
                <a:gd name="T11" fmla="*/ 456 h 456"/>
                <a:gd name="T12" fmla="*/ 23 w 177"/>
                <a:gd name="T13" fmla="*/ 455 h 456"/>
                <a:gd name="T14" fmla="*/ 0 w 177"/>
                <a:gd name="T15" fmla="*/ 456 h 456"/>
                <a:gd name="T16" fmla="*/ 3 w 177"/>
                <a:gd name="T17" fmla="*/ 210 h 456"/>
                <a:gd name="T18" fmla="*/ 0 w 177"/>
                <a:gd name="T19" fmla="*/ 0 h 456"/>
                <a:gd name="T20" fmla="*/ 16 w 177"/>
                <a:gd name="T21" fmla="*/ 1 h 456"/>
                <a:gd name="T22" fmla="*/ 31 w 177"/>
                <a:gd name="T23" fmla="*/ 0 h 456"/>
                <a:gd name="T24" fmla="*/ 133 w 177"/>
                <a:gd name="T25" fmla="*/ 181 h 456"/>
                <a:gd name="T26" fmla="*/ 133 w 177"/>
                <a:gd name="T27" fmla="*/ 109 h 456"/>
                <a:gd name="T28" fmla="*/ 131 w 177"/>
                <a:gd name="T29" fmla="*/ 0 h 456"/>
                <a:gd name="T30" fmla="*/ 155 w 177"/>
                <a:gd name="T31" fmla="*/ 1 h 456"/>
                <a:gd name="T32" fmla="*/ 177 w 177"/>
                <a:gd name="T33" fmla="*/ 0 h 456"/>
                <a:gd name="T34" fmla="*/ 174 w 177"/>
                <a:gd name="T35" fmla="*/ 226 h 456"/>
                <a:gd name="T36" fmla="*/ 177 w 177"/>
                <a:gd name="T37" fmla="*/ 456 h 456"/>
                <a:gd name="T38" fmla="*/ 155 w 177"/>
                <a:gd name="T39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456">
                  <a:moveTo>
                    <a:pt x="155" y="456"/>
                  </a:moveTo>
                  <a:cubicBezTo>
                    <a:pt x="146" y="456"/>
                    <a:pt x="139" y="456"/>
                    <a:pt x="131" y="456"/>
                  </a:cubicBezTo>
                  <a:cubicBezTo>
                    <a:pt x="132" y="412"/>
                    <a:pt x="133" y="375"/>
                    <a:pt x="133" y="346"/>
                  </a:cubicBezTo>
                  <a:cubicBezTo>
                    <a:pt x="133" y="316"/>
                    <a:pt x="132" y="285"/>
                    <a:pt x="131" y="253"/>
                  </a:cubicBezTo>
                  <a:cubicBezTo>
                    <a:pt x="95" y="203"/>
                    <a:pt x="65" y="162"/>
                    <a:pt x="44" y="126"/>
                  </a:cubicBezTo>
                  <a:cubicBezTo>
                    <a:pt x="44" y="275"/>
                    <a:pt x="44" y="385"/>
                    <a:pt x="47" y="456"/>
                  </a:cubicBezTo>
                  <a:cubicBezTo>
                    <a:pt x="39" y="456"/>
                    <a:pt x="31" y="455"/>
                    <a:pt x="23" y="455"/>
                  </a:cubicBezTo>
                  <a:cubicBezTo>
                    <a:pt x="16" y="455"/>
                    <a:pt x="8" y="456"/>
                    <a:pt x="0" y="456"/>
                  </a:cubicBezTo>
                  <a:cubicBezTo>
                    <a:pt x="3" y="371"/>
                    <a:pt x="3" y="288"/>
                    <a:pt x="3" y="210"/>
                  </a:cubicBezTo>
                  <a:cubicBezTo>
                    <a:pt x="3" y="130"/>
                    <a:pt x="3" y="60"/>
                    <a:pt x="0" y="0"/>
                  </a:cubicBezTo>
                  <a:cubicBezTo>
                    <a:pt x="6" y="0"/>
                    <a:pt x="10" y="1"/>
                    <a:pt x="16" y="1"/>
                  </a:cubicBezTo>
                  <a:cubicBezTo>
                    <a:pt x="21" y="1"/>
                    <a:pt x="26" y="0"/>
                    <a:pt x="31" y="0"/>
                  </a:cubicBezTo>
                  <a:cubicBezTo>
                    <a:pt x="49" y="51"/>
                    <a:pt x="82" y="112"/>
                    <a:pt x="133" y="181"/>
                  </a:cubicBezTo>
                  <a:cubicBezTo>
                    <a:pt x="133" y="109"/>
                    <a:pt x="133" y="109"/>
                    <a:pt x="133" y="109"/>
                  </a:cubicBezTo>
                  <a:cubicBezTo>
                    <a:pt x="133" y="81"/>
                    <a:pt x="133" y="44"/>
                    <a:pt x="131" y="0"/>
                  </a:cubicBezTo>
                  <a:cubicBezTo>
                    <a:pt x="139" y="0"/>
                    <a:pt x="146" y="1"/>
                    <a:pt x="155" y="1"/>
                  </a:cubicBezTo>
                  <a:cubicBezTo>
                    <a:pt x="162" y="1"/>
                    <a:pt x="170" y="0"/>
                    <a:pt x="177" y="0"/>
                  </a:cubicBezTo>
                  <a:cubicBezTo>
                    <a:pt x="175" y="54"/>
                    <a:pt x="174" y="129"/>
                    <a:pt x="174" y="226"/>
                  </a:cubicBezTo>
                  <a:cubicBezTo>
                    <a:pt x="174" y="323"/>
                    <a:pt x="175" y="401"/>
                    <a:pt x="177" y="456"/>
                  </a:cubicBezTo>
                  <a:cubicBezTo>
                    <a:pt x="170" y="456"/>
                    <a:pt x="162" y="456"/>
                    <a:pt x="155" y="45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8039101" y="6350000"/>
              <a:ext cx="76200" cy="219075"/>
            </a:xfrm>
            <a:custGeom>
              <a:avLst/>
              <a:gdLst>
                <a:gd name="T0" fmla="*/ 160 w 160"/>
                <a:gd name="T1" fmla="*/ 26 h 456"/>
                <a:gd name="T2" fmla="*/ 160 w 160"/>
                <a:gd name="T3" fmla="*/ 41 h 456"/>
                <a:gd name="T4" fmla="*/ 128 w 160"/>
                <a:gd name="T5" fmla="*/ 40 h 456"/>
                <a:gd name="T6" fmla="*/ 110 w 160"/>
                <a:gd name="T7" fmla="*/ 41 h 456"/>
                <a:gd name="T8" fmla="*/ 108 w 160"/>
                <a:gd name="T9" fmla="*/ 189 h 456"/>
                <a:gd name="T10" fmla="*/ 110 w 160"/>
                <a:gd name="T11" fmla="*/ 456 h 456"/>
                <a:gd name="T12" fmla="*/ 87 w 160"/>
                <a:gd name="T13" fmla="*/ 455 h 456"/>
                <a:gd name="T14" fmla="*/ 65 w 160"/>
                <a:gd name="T15" fmla="*/ 456 h 456"/>
                <a:gd name="T16" fmla="*/ 66 w 160"/>
                <a:gd name="T17" fmla="*/ 258 h 456"/>
                <a:gd name="T18" fmla="*/ 65 w 160"/>
                <a:gd name="T19" fmla="*/ 41 h 456"/>
                <a:gd name="T20" fmla="*/ 49 w 160"/>
                <a:gd name="T21" fmla="*/ 40 h 456"/>
                <a:gd name="T22" fmla="*/ 0 w 160"/>
                <a:gd name="T23" fmla="*/ 41 h 456"/>
                <a:gd name="T24" fmla="*/ 1 w 160"/>
                <a:gd name="T25" fmla="*/ 21 h 456"/>
                <a:gd name="T26" fmla="*/ 4 w 160"/>
                <a:gd name="T27" fmla="*/ 0 h 456"/>
                <a:gd name="T28" fmla="*/ 88 w 160"/>
                <a:gd name="T29" fmla="*/ 2 h 456"/>
                <a:gd name="T30" fmla="*/ 160 w 160"/>
                <a:gd name="T31" fmla="*/ 0 h 456"/>
                <a:gd name="T32" fmla="*/ 160 w 160"/>
                <a:gd name="T33" fmla="*/ 2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456">
                  <a:moveTo>
                    <a:pt x="160" y="26"/>
                  </a:moveTo>
                  <a:cubicBezTo>
                    <a:pt x="160" y="29"/>
                    <a:pt x="160" y="34"/>
                    <a:pt x="160" y="41"/>
                  </a:cubicBezTo>
                  <a:cubicBezTo>
                    <a:pt x="148" y="40"/>
                    <a:pt x="137" y="40"/>
                    <a:pt x="128" y="40"/>
                  </a:cubicBezTo>
                  <a:cubicBezTo>
                    <a:pt x="122" y="40"/>
                    <a:pt x="115" y="40"/>
                    <a:pt x="110" y="41"/>
                  </a:cubicBezTo>
                  <a:cubicBezTo>
                    <a:pt x="109" y="77"/>
                    <a:pt x="108" y="127"/>
                    <a:pt x="108" y="189"/>
                  </a:cubicBezTo>
                  <a:cubicBezTo>
                    <a:pt x="108" y="234"/>
                    <a:pt x="109" y="323"/>
                    <a:pt x="110" y="456"/>
                  </a:cubicBezTo>
                  <a:cubicBezTo>
                    <a:pt x="103" y="456"/>
                    <a:pt x="95" y="455"/>
                    <a:pt x="87" y="455"/>
                  </a:cubicBezTo>
                  <a:cubicBezTo>
                    <a:pt x="80" y="455"/>
                    <a:pt x="72" y="456"/>
                    <a:pt x="65" y="456"/>
                  </a:cubicBezTo>
                  <a:cubicBezTo>
                    <a:pt x="65" y="370"/>
                    <a:pt x="66" y="304"/>
                    <a:pt x="66" y="258"/>
                  </a:cubicBezTo>
                  <a:cubicBezTo>
                    <a:pt x="66" y="209"/>
                    <a:pt x="65" y="137"/>
                    <a:pt x="65" y="41"/>
                  </a:cubicBezTo>
                  <a:cubicBezTo>
                    <a:pt x="61" y="40"/>
                    <a:pt x="56" y="40"/>
                    <a:pt x="49" y="40"/>
                  </a:cubicBezTo>
                  <a:cubicBezTo>
                    <a:pt x="40" y="40"/>
                    <a:pt x="15" y="40"/>
                    <a:pt x="0" y="41"/>
                  </a:cubicBezTo>
                  <a:cubicBezTo>
                    <a:pt x="1" y="34"/>
                    <a:pt x="1" y="28"/>
                    <a:pt x="1" y="21"/>
                  </a:cubicBezTo>
                  <a:cubicBezTo>
                    <a:pt x="1" y="14"/>
                    <a:pt x="5" y="7"/>
                    <a:pt x="4" y="0"/>
                  </a:cubicBezTo>
                  <a:cubicBezTo>
                    <a:pt x="24" y="1"/>
                    <a:pt x="58" y="2"/>
                    <a:pt x="88" y="2"/>
                  </a:cubicBezTo>
                  <a:cubicBezTo>
                    <a:pt x="117" y="2"/>
                    <a:pt x="141" y="1"/>
                    <a:pt x="160" y="0"/>
                  </a:cubicBezTo>
                  <a:cubicBezTo>
                    <a:pt x="160" y="13"/>
                    <a:pt x="160" y="22"/>
                    <a:pt x="160" y="2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8128001" y="6350000"/>
              <a:ext cx="55563" cy="219075"/>
            </a:xfrm>
            <a:custGeom>
              <a:avLst/>
              <a:gdLst>
                <a:gd name="T0" fmla="*/ 55 w 117"/>
                <a:gd name="T1" fmla="*/ 455 h 456"/>
                <a:gd name="T2" fmla="*/ 0 w 117"/>
                <a:gd name="T3" fmla="*/ 456 h 456"/>
                <a:gd name="T4" fmla="*/ 2 w 117"/>
                <a:gd name="T5" fmla="*/ 215 h 456"/>
                <a:gd name="T6" fmla="*/ 0 w 117"/>
                <a:gd name="T7" fmla="*/ 0 h 456"/>
                <a:gd name="T8" fmla="*/ 85 w 117"/>
                <a:gd name="T9" fmla="*/ 1 h 456"/>
                <a:gd name="T10" fmla="*/ 115 w 117"/>
                <a:gd name="T11" fmla="*/ 0 h 456"/>
                <a:gd name="T12" fmla="*/ 114 w 117"/>
                <a:gd name="T13" fmla="*/ 20 h 456"/>
                <a:gd name="T14" fmla="*/ 115 w 117"/>
                <a:gd name="T15" fmla="*/ 41 h 456"/>
                <a:gd name="T16" fmla="*/ 77 w 117"/>
                <a:gd name="T17" fmla="*/ 40 h 456"/>
                <a:gd name="T18" fmla="*/ 45 w 117"/>
                <a:gd name="T19" fmla="*/ 41 h 456"/>
                <a:gd name="T20" fmla="*/ 45 w 117"/>
                <a:gd name="T21" fmla="*/ 116 h 456"/>
                <a:gd name="T22" fmla="*/ 45 w 117"/>
                <a:gd name="T23" fmla="*/ 154 h 456"/>
                <a:gd name="T24" fmla="*/ 92 w 117"/>
                <a:gd name="T25" fmla="*/ 155 h 456"/>
                <a:gd name="T26" fmla="*/ 111 w 117"/>
                <a:gd name="T27" fmla="*/ 154 h 456"/>
                <a:gd name="T28" fmla="*/ 110 w 117"/>
                <a:gd name="T29" fmla="*/ 171 h 456"/>
                <a:gd name="T30" fmla="*/ 111 w 117"/>
                <a:gd name="T31" fmla="*/ 193 h 456"/>
                <a:gd name="T32" fmla="*/ 77 w 117"/>
                <a:gd name="T33" fmla="*/ 193 h 456"/>
                <a:gd name="T34" fmla="*/ 45 w 117"/>
                <a:gd name="T35" fmla="*/ 193 h 456"/>
                <a:gd name="T36" fmla="*/ 45 w 117"/>
                <a:gd name="T37" fmla="*/ 303 h 456"/>
                <a:gd name="T38" fmla="*/ 45 w 117"/>
                <a:gd name="T39" fmla="*/ 417 h 456"/>
                <a:gd name="T40" fmla="*/ 84 w 117"/>
                <a:gd name="T41" fmla="*/ 418 h 456"/>
                <a:gd name="T42" fmla="*/ 117 w 117"/>
                <a:gd name="T43" fmla="*/ 417 h 456"/>
                <a:gd name="T44" fmla="*/ 116 w 117"/>
                <a:gd name="T45" fmla="*/ 437 h 456"/>
                <a:gd name="T46" fmla="*/ 117 w 117"/>
                <a:gd name="T47" fmla="*/ 456 h 456"/>
                <a:gd name="T48" fmla="*/ 55 w 117"/>
                <a:gd name="T49" fmla="*/ 45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456">
                  <a:moveTo>
                    <a:pt x="55" y="455"/>
                  </a:moveTo>
                  <a:cubicBezTo>
                    <a:pt x="36" y="455"/>
                    <a:pt x="17" y="456"/>
                    <a:pt x="0" y="456"/>
                  </a:cubicBezTo>
                  <a:cubicBezTo>
                    <a:pt x="1" y="348"/>
                    <a:pt x="2" y="267"/>
                    <a:pt x="2" y="215"/>
                  </a:cubicBezTo>
                  <a:cubicBezTo>
                    <a:pt x="2" y="143"/>
                    <a:pt x="1" y="71"/>
                    <a:pt x="0" y="0"/>
                  </a:cubicBezTo>
                  <a:cubicBezTo>
                    <a:pt x="27" y="0"/>
                    <a:pt x="55" y="1"/>
                    <a:pt x="85" y="1"/>
                  </a:cubicBezTo>
                  <a:cubicBezTo>
                    <a:pt x="93" y="1"/>
                    <a:pt x="103" y="0"/>
                    <a:pt x="115" y="0"/>
                  </a:cubicBezTo>
                  <a:cubicBezTo>
                    <a:pt x="114" y="7"/>
                    <a:pt x="114" y="14"/>
                    <a:pt x="114" y="20"/>
                  </a:cubicBezTo>
                  <a:cubicBezTo>
                    <a:pt x="114" y="27"/>
                    <a:pt x="114" y="34"/>
                    <a:pt x="115" y="41"/>
                  </a:cubicBezTo>
                  <a:cubicBezTo>
                    <a:pt x="101" y="40"/>
                    <a:pt x="88" y="40"/>
                    <a:pt x="77" y="40"/>
                  </a:cubicBezTo>
                  <a:cubicBezTo>
                    <a:pt x="65" y="40"/>
                    <a:pt x="55" y="40"/>
                    <a:pt x="45" y="41"/>
                  </a:cubicBezTo>
                  <a:cubicBezTo>
                    <a:pt x="45" y="60"/>
                    <a:pt x="45" y="86"/>
                    <a:pt x="45" y="116"/>
                  </a:cubicBezTo>
                  <a:cubicBezTo>
                    <a:pt x="45" y="126"/>
                    <a:pt x="45" y="139"/>
                    <a:pt x="45" y="154"/>
                  </a:cubicBezTo>
                  <a:cubicBezTo>
                    <a:pt x="60" y="154"/>
                    <a:pt x="76" y="155"/>
                    <a:pt x="92" y="155"/>
                  </a:cubicBezTo>
                  <a:cubicBezTo>
                    <a:pt x="97" y="155"/>
                    <a:pt x="103" y="154"/>
                    <a:pt x="111" y="154"/>
                  </a:cubicBezTo>
                  <a:cubicBezTo>
                    <a:pt x="111" y="158"/>
                    <a:pt x="110" y="165"/>
                    <a:pt x="110" y="171"/>
                  </a:cubicBezTo>
                  <a:cubicBezTo>
                    <a:pt x="110" y="178"/>
                    <a:pt x="111" y="185"/>
                    <a:pt x="111" y="193"/>
                  </a:cubicBezTo>
                  <a:cubicBezTo>
                    <a:pt x="99" y="193"/>
                    <a:pt x="88" y="193"/>
                    <a:pt x="77" y="193"/>
                  </a:cubicBezTo>
                  <a:cubicBezTo>
                    <a:pt x="66" y="193"/>
                    <a:pt x="55" y="193"/>
                    <a:pt x="45" y="193"/>
                  </a:cubicBezTo>
                  <a:cubicBezTo>
                    <a:pt x="45" y="234"/>
                    <a:pt x="45" y="271"/>
                    <a:pt x="45" y="303"/>
                  </a:cubicBezTo>
                  <a:cubicBezTo>
                    <a:pt x="45" y="334"/>
                    <a:pt x="45" y="372"/>
                    <a:pt x="45" y="417"/>
                  </a:cubicBezTo>
                  <a:cubicBezTo>
                    <a:pt x="60" y="417"/>
                    <a:pt x="73" y="418"/>
                    <a:pt x="84" y="418"/>
                  </a:cubicBezTo>
                  <a:cubicBezTo>
                    <a:pt x="96" y="418"/>
                    <a:pt x="107" y="417"/>
                    <a:pt x="117" y="417"/>
                  </a:cubicBezTo>
                  <a:cubicBezTo>
                    <a:pt x="117" y="423"/>
                    <a:pt x="116" y="430"/>
                    <a:pt x="116" y="437"/>
                  </a:cubicBezTo>
                  <a:cubicBezTo>
                    <a:pt x="116" y="443"/>
                    <a:pt x="117" y="450"/>
                    <a:pt x="117" y="456"/>
                  </a:cubicBezTo>
                  <a:cubicBezTo>
                    <a:pt x="96" y="456"/>
                    <a:pt x="75" y="455"/>
                    <a:pt x="55" y="455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 noEditPoints="1"/>
            </p:cNvSpPr>
            <p:nvPr userDrawn="1"/>
          </p:nvSpPr>
          <p:spPr bwMode="auto">
            <a:xfrm>
              <a:off x="8199438" y="6350000"/>
              <a:ext cx="84138" cy="219075"/>
            </a:xfrm>
            <a:custGeom>
              <a:avLst/>
              <a:gdLst>
                <a:gd name="T0" fmla="*/ 152 w 176"/>
                <a:gd name="T1" fmla="*/ 455 h 456"/>
                <a:gd name="T2" fmla="*/ 128 w 176"/>
                <a:gd name="T3" fmla="*/ 456 h 456"/>
                <a:gd name="T4" fmla="*/ 63 w 176"/>
                <a:gd name="T5" fmla="*/ 238 h 456"/>
                <a:gd name="T6" fmla="*/ 45 w 176"/>
                <a:gd name="T7" fmla="*/ 241 h 456"/>
                <a:gd name="T8" fmla="*/ 43 w 176"/>
                <a:gd name="T9" fmla="*/ 304 h 456"/>
                <a:gd name="T10" fmla="*/ 45 w 176"/>
                <a:gd name="T11" fmla="*/ 456 h 456"/>
                <a:gd name="T12" fmla="*/ 22 w 176"/>
                <a:gd name="T13" fmla="*/ 455 h 456"/>
                <a:gd name="T14" fmla="*/ 0 w 176"/>
                <a:gd name="T15" fmla="*/ 456 h 456"/>
                <a:gd name="T16" fmla="*/ 2 w 176"/>
                <a:gd name="T17" fmla="*/ 245 h 456"/>
                <a:gd name="T18" fmla="*/ 0 w 176"/>
                <a:gd name="T19" fmla="*/ 0 h 456"/>
                <a:gd name="T20" fmla="*/ 23 w 176"/>
                <a:gd name="T21" fmla="*/ 1 h 456"/>
                <a:gd name="T22" fmla="*/ 59 w 176"/>
                <a:gd name="T23" fmla="*/ 0 h 456"/>
                <a:gd name="T24" fmla="*/ 151 w 176"/>
                <a:gd name="T25" fmla="*/ 103 h 456"/>
                <a:gd name="T26" fmla="*/ 100 w 176"/>
                <a:gd name="T27" fmla="*/ 222 h 456"/>
                <a:gd name="T28" fmla="*/ 176 w 176"/>
                <a:gd name="T29" fmla="*/ 456 h 456"/>
                <a:gd name="T30" fmla="*/ 152 w 176"/>
                <a:gd name="T31" fmla="*/ 455 h 456"/>
                <a:gd name="T32" fmla="*/ 110 w 176"/>
                <a:gd name="T33" fmla="*/ 103 h 456"/>
                <a:gd name="T34" fmla="*/ 52 w 176"/>
                <a:gd name="T35" fmla="*/ 40 h 456"/>
                <a:gd name="T36" fmla="*/ 45 w 176"/>
                <a:gd name="T37" fmla="*/ 40 h 456"/>
                <a:gd name="T38" fmla="*/ 45 w 176"/>
                <a:gd name="T39" fmla="*/ 197 h 456"/>
                <a:gd name="T40" fmla="*/ 110 w 176"/>
                <a:gd name="T41" fmla="*/ 103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456">
                  <a:moveTo>
                    <a:pt x="152" y="455"/>
                  </a:moveTo>
                  <a:cubicBezTo>
                    <a:pt x="144" y="455"/>
                    <a:pt x="136" y="456"/>
                    <a:pt x="128" y="456"/>
                  </a:cubicBezTo>
                  <a:cubicBezTo>
                    <a:pt x="109" y="412"/>
                    <a:pt x="87" y="339"/>
                    <a:pt x="63" y="238"/>
                  </a:cubicBezTo>
                  <a:cubicBezTo>
                    <a:pt x="56" y="239"/>
                    <a:pt x="50" y="241"/>
                    <a:pt x="45" y="241"/>
                  </a:cubicBezTo>
                  <a:cubicBezTo>
                    <a:pt x="44" y="257"/>
                    <a:pt x="43" y="278"/>
                    <a:pt x="43" y="304"/>
                  </a:cubicBezTo>
                  <a:cubicBezTo>
                    <a:pt x="43" y="320"/>
                    <a:pt x="44" y="371"/>
                    <a:pt x="45" y="456"/>
                  </a:cubicBezTo>
                  <a:cubicBezTo>
                    <a:pt x="37" y="456"/>
                    <a:pt x="30" y="455"/>
                    <a:pt x="22" y="455"/>
                  </a:cubicBezTo>
                  <a:cubicBezTo>
                    <a:pt x="14" y="455"/>
                    <a:pt x="8" y="456"/>
                    <a:pt x="0" y="456"/>
                  </a:cubicBezTo>
                  <a:cubicBezTo>
                    <a:pt x="2" y="393"/>
                    <a:pt x="2" y="322"/>
                    <a:pt x="2" y="245"/>
                  </a:cubicBezTo>
                  <a:cubicBezTo>
                    <a:pt x="2" y="174"/>
                    <a:pt x="2" y="92"/>
                    <a:pt x="0" y="0"/>
                  </a:cubicBezTo>
                  <a:cubicBezTo>
                    <a:pt x="8" y="1"/>
                    <a:pt x="16" y="1"/>
                    <a:pt x="23" y="1"/>
                  </a:cubicBezTo>
                  <a:cubicBezTo>
                    <a:pt x="37" y="1"/>
                    <a:pt x="49" y="0"/>
                    <a:pt x="59" y="0"/>
                  </a:cubicBezTo>
                  <a:cubicBezTo>
                    <a:pt x="116" y="0"/>
                    <a:pt x="151" y="40"/>
                    <a:pt x="151" y="103"/>
                  </a:cubicBezTo>
                  <a:cubicBezTo>
                    <a:pt x="151" y="157"/>
                    <a:pt x="136" y="194"/>
                    <a:pt x="100" y="222"/>
                  </a:cubicBezTo>
                  <a:cubicBezTo>
                    <a:pt x="124" y="320"/>
                    <a:pt x="149" y="398"/>
                    <a:pt x="176" y="456"/>
                  </a:cubicBezTo>
                  <a:cubicBezTo>
                    <a:pt x="168" y="456"/>
                    <a:pt x="160" y="455"/>
                    <a:pt x="152" y="455"/>
                  </a:cubicBezTo>
                  <a:close/>
                  <a:moveTo>
                    <a:pt x="110" y="103"/>
                  </a:moveTo>
                  <a:cubicBezTo>
                    <a:pt x="110" y="59"/>
                    <a:pt x="93" y="40"/>
                    <a:pt x="52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197"/>
                    <a:pt x="45" y="197"/>
                    <a:pt x="45" y="197"/>
                  </a:cubicBezTo>
                  <a:cubicBezTo>
                    <a:pt x="87" y="193"/>
                    <a:pt x="110" y="161"/>
                    <a:pt x="110" y="103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8272463" y="6302375"/>
              <a:ext cx="92075" cy="266700"/>
            </a:xfrm>
            <a:custGeom>
              <a:avLst/>
              <a:gdLst>
                <a:gd name="T0" fmla="*/ 60 w 190"/>
                <a:gd name="T1" fmla="*/ 136 h 554"/>
                <a:gd name="T2" fmla="*/ 105 w 190"/>
                <a:gd name="T3" fmla="*/ 240 h 554"/>
                <a:gd name="T4" fmla="*/ 190 w 190"/>
                <a:gd name="T5" fmla="*/ 418 h 554"/>
                <a:gd name="T6" fmla="*/ 23 w 190"/>
                <a:gd name="T7" fmla="*/ 554 h 554"/>
                <a:gd name="T8" fmla="*/ 0 w 190"/>
                <a:gd name="T9" fmla="*/ 512 h 554"/>
                <a:gd name="T10" fmla="*/ 145 w 190"/>
                <a:gd name="T11" fmla="*/ 422 h 554"/>
                <a:gd name="T12" fmla="*/ 80 w 190"/>
                <a:gd name="T13" fmla="*/ 279 h 554"/>
                <a:gd name="T14" fmla="*/ 15 w 190"/>
                <a:gd name="T15" fmla="*/ 138 h 554"/>
                <a:gd name="T16" fmla="*/ 145 w 190"/>
                <a:gd name="T17" fmla="*/ 0 h 554"/>
                <a:gd name="T18" fmla="*/ 162 w 190"/>
                <a:gd name="T19" fmla="*/ 38 h 554"/>
                <a:gd name="T20" fmla="*/ 60 w 190"/>
                <a:gd name="T21" fmla="*/ 136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554">
                  <a:moveTo>
                    <a:pt x="60" y="136"/>
                  </a:moveTo>
                  <a:cubicBezTo>
                    <a:pt x="60" y="170"/>
                    <a:pt x="78" y="200"/>
                    <a:pt x="105" y="240"/>
                  </a:cubicBezTo>
                  <a:cubicBezTo>
                    <a:pt x="153" y="308"/>
                    <a:pt x="190" y="359"/>
                    <a:pt x="190" y="418"/>
                  </a:cubicBezTo>
                  <a:cubicBezTo>
                    <a:pt x="190" y="490"/>
                    <a:pt x="108" y="535"/>
                    <a:pt x="23" y="554"/>
                  </a:cubicBezTo>
                  <a:cubicBezTo>
                    <a:pt x="18" y="541"/>
                    <a:pt x="8" y="525"/>
                    <a:pt x="0" y="512"/>
                  </a:cubicBezTo>
                  <a:cubicBezTo>
                    <a:pt x="66" y="502"/>
                    <a:pt x="145" y="473"/>
                    <a:pt x="145" y="422"/>
                  </a:cubicBezTo>
                  <a:cubicBezTo>
                    <a:pt x="145" y="376"/>
                    <a:pt x="118" y="333"/>
                    <a:pt x="80" y="279"/>
                  </a:cubicBezTo>
                  <a:cubicBezTo>
                    <a:pt x="43" y="227"/>
                    <a:pt x="15" y="188"/>
                    <a:pt x="15" y="138"/>
                  </a:cubicBezTo>
                  <a:cubicBezTo>
                    <a:pt x="15" y="67"/>
                    <a:pt x="62" y="15"/>
                    <a:pt x="145" y="0"/>
                  </a:cubicBezTo>
                  <a:cubicBezTo>
                    <a:pt x="150" y="14"/>
                    <a:pt x="156" y="27"/>
                    <a:pt x="162" y="38"/>
                  </a:cubicBezTo>
                  <a:cubicBezTo>
                    <a:pt x="98" y="45"/>
                    <a:pt x="60" y="83"/>
                    <a:pt x="60" y="13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8343901" y="6350000"/>
              <a:ext cx="93663" cy="219075"/>
            </a:xfrm>
            <a:custGeom>
              <a:avLst/>
              <a:gdLst>
                <a:gd name="T0" fmla="*/ 118 w 193"/>
                <a:gd name="T1" fmla="*/ 212 h 456"/>
                <a:gd name="T2" fmla="*/ 118 w 193"/>
                <a:gd name="T3" fmla="*/ 387 h 456"/>
                <a:gd name="T4" fmla="*/ 118 w 193"/>
                <a:gd name="T5" fmla="*/ 456 h 456"/>
                <a:gd name="T6" fmla="*/ 95 w 193"/>
                <a:gd name="T7" fmla="*/ 456 h 456"/>
                <a:gd name="T8" fmla="*/ 73 w 193"/>
                <a:gd name="T9" fmla="*/ 456 h 456"/>
                <a:gd name="T10" fmla="*/ 74 w 193"/>
                <a:gd name="T11" fmla="*/ 333 h 456"/>
                <a:gd name="T12" fmla="*/ 73 w 193"/>
                <a:gd name="T13" fmla="*/ 212 h 456"/>
                <a:gd name="T14" fmla="*/ 0 w 193"/>
                <a:gd name="T15" fmla="*/ 0 h 456"/>
                <a:gd name="T16" fmla="*/ 25 w 193"/>
                <a:gd name="T17" fmla="*/ 1 h 456"/>
                <a:gd name="T18" fmla="*/ 48 w 193"/>
                <a:gd name="T19" fmla="*/ 0 h 456"/>
                <a:gd name="T20" fmla="*/ 96 w 193"/>
                <a:gd name="T21" fmla="*/ 158 h 456"/>
                <a:gd name="T22" fmla="*/ 144 w 193"/>
                <a:gd name="T23" fmla="*/ 0 h 456"/>
                <a:gd name="T24" fmla="*/ 169 w 193"/>
                <a:gd name="T25" fmla="*/ 1 h 456"/>
                <a:gd name="T26" fmla="*/ 193 w 193"/>
                <a:gd name="T27" fmla="*/ 0 h 456"/>
                <a:gd name="T28" fmla="*/ 118 w 193"/>
                <a:gd name="T29" fmla="*/ 212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3" h="456">
                  <a:moveTo>
                    <a:pt x="118" y="212"/>
                  </a:moveTo>
                  <a:cubicBezTo>
                    <a:pt x="118" y="286"/>
                    <a:pt x="118" y="345"/>
                    <a:pt x="118" y="387"/>
                  </a:cubicBezTo>
                  <a:cubicBezTo>
                    <a:pt x="118" y="418"/>
                    <a:pt x="118" y="442"/>
                    <a:pt x="118" y="456"/>
                  </a:cubicBezTo>
                  <a:cubicBezTo>
                    <a:pt x="110" y="456"/>
                    <a:pt x="102" y="456"/>
                    <a:pt x="95" y="456"/>
                  </a:cubicBezTo>
                  <a:cubicBezTo>
                    <a:pt x="87" y="456"/>
                    <a:pt x="80" y="456"/>
                    <a:pt x="73" y="456"/>
                  </a:cubicBezTo>
                  <a:cubicBezTo>
                    <a:pt x="74" y="415"/>
                    <a:pt x="74" y="374"/>
                    <a:pt x="74" y="333"/>
                  </a:cubicBezTo>
                  <a:cubicBezTo>
                    <a:pt x="74" y="284"/>
                    <a:pt x="74" y="244"/>
                    <a:pt x="73" y="212"/>
                  </a:cubicBezTo>
                  <a:cubicBezTo>
                    <a:pt x="65" y="188"/>
                    <a:pt x="41" y="117"/>
                    <a:pt x="0" y="0"/>
                  </a:cubicBezTo>
                  <a:cubicBezTo>
                    <a:pt x="8" y="0"/>
                    <a:pt x="17" y="1"/>
                    <a:pt x="25" y="1"/>
                  </a:cubicBezTo>
                  <a:cubicBezTo>
                    <a:pt x="33" y="1"/>
                    <a:pt x="41" y="0"/>
                    <a:pt x="48" y="0"/>
                  </a:cubicBezTo>
                  <a:cubicBezTo>
                    <a:pt x="61" y="54"/>
                    <a:pt x="76" y="106"/>
                    <a:pt x="96" y="158"/>
                  </a:cubicBezTo>
                  <a:cubicBezTo>
                    <a:pt x="114" y="109"/>
                    <a:pt x="128" y="56"/>
                    <a:pt x="144" y="0"/>
                  </a:cubicBezTo>
                  <a:cubicBezTo>
                    <a:pt x="153" y="0"/>
                    <a:pt x="160" y="1"/>
                    <a:pt x="169" y="1"/>
                  </a:cubicBezTo>
                  <a:cubicBezTo>
                    <a:pt x="177" y="1"/>
                    <a:pt x="185" y="0"/>
                    <a:pt x="193" y="0"/>
                  </a:cubicBezTo>
                  <a:cubicBezTo>
                    <a:pt x="177" y="40"/>
                    <a:pt x="153" y="111"/>
                    <a:pt x="118" y="212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8432801" y="6348413"/>
              <a:ext cx="103188" cy="225425"/>
            </a:xfrm>
            <a:custGeom>
              <a:avLst/>
              <a:gdLst>
                <a:gd name="T0" fmla="*/ 45 w 212"/>
                <a:gd name="T1" fmla="*/ 111 h 467"/>
                <a:gd name="T2" fmla="*/ 102 w 212"/>
                <a:gd name="T3" fmla="*/ 217 h 467"/>
                <a:gd name="T4" fmla="*/ 158 w 212"/>
                <a:gd name="T5" fmla="*/ 341 h 467"/>
                <a:gd name="T6" fmla="*/ 40 w 212"/>
                <a:gd name="T7" fmla="*/ 467 h 467"/>
                <a:gd name="T8" fmla="*/ 17 w 212"/>
                <a:gd name="T9" fmla="*/ 428 h 467"/>
                <a:gd name="T10" fmla="*/ 114 w 212"/>
                <a:gd name="T11" fmla="*/ 345 h 467"/>
                <a:gd name="T12" fmla="*/ 57 w 212"/>
                <a:gd name="T13" fmla="*/ 227 h 467"/>
                <a:gd name="T14" fmla="*/ 0 w 212"/>
                <a:gd name="T15" fmla="*/ 112 h 467"/>
                <a:gd name="T16" fmla="*/ 148 w 212"/>
                <a:gd name="T17" fmla="*/ 1 h 467"/>
                <a:gd name="T18" fmla="*/ 171 w 212"/>
                <a:gd name="T19" fmla="*/ 40 h 467"/>
                <a:gd name="T20" fmla="*/ 45 w 212"/>
                <a:gd name="T21" fmla="*/ 1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2" h="467">
                  <a:moveTo>
                    <a:pt x="45" y="111"/>
                  </a:moveTo>
                  <a:cubicBezTo>
                    <a:pt x="46" y="143"/>
                    <a:pt x="70" y="173"/>
                    <a:pt x="102" y="217"/>
                  </a:cubicBezTo>
                  <a:cubicBezTo>
                    <a:pt x="136" y="264"/>
                    <a:pt x="158" y="301"/>
                    <a:pt x="158" y="341"/>
                  </a:cubicBezTo>
                  <a:cubicBezTo>
                    <a:pt x="158" y="403"/>
                    <a:pt x="116" y="451"/>
                    <a:pt x="40" y="467"/>
                  </a:cubicBezTo>
                  <a:cubicBezTo>
                    <a:pt x="32" y="452"/>
                    <a:pt x="25" y="439"/>
                    <a:pt x="17" y="428"/>
                  </a:cubicBezTo>
                  <a:cubicBezTo>
                    <a:pt x="79" y="420"/>
                    <a:pt x="114" y="386"/>
                    <a:pt x="114" y="345"/>
                  </a:cubicBezTo>
                  <a:cubicBezTo>
                    <a:pt x="114" y="305"/>
                    <a:pt x="91" y="272"/>
                    <a:pt x="57" y="227"/>
                  </a:cubicBezTo>
                  <a:cubicBezTo>
                    <a:pt x="25" y="184"/>
                    <a:pt x="0" y="150"/>
                    <a:pt x="0" y="112"/>
                  </a:cubicBezTo>
                  <a:cubicBezTo>
                    <a:pt x="0" y="49"/>
                    <a:pt x="57" y="0"/>
                    <a:pt x="148" y="1"/>
                  </a:cubicBezTo>
                  <a:cubicBezTo>
                    <a:pt x="212" y="2"/>
                    <a:pt x="121" y="43"/>
                    <a:pt x="171" y="40"/>
                  </a:cubicBezTo>
                  <a:cubicBezTo>
                    <a:pt x="91" y="45"/>
                    <a:pt x="43" y="65"/>
                    <a:pt x="45" y="111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8505826" y="6350000"/>
              <a:ext cx="71438" cy="219075"/>
            </a:xfrm>
            <a:custGeom>
              <a:avLst/>
              <a:gdLst>
                <a:gd name="T0" fmla="*/ 146 w 147"/>
                <a:gd name="T1" fmla="*/ 26 h 456"/>
                <a:gd name="T2" fmla="*/ 147 w 147"/>
                <a:gd name="T3" fmla="*/ 41 h 456"/>
                <a:gd name="T4" fmla="*/ 115 w 147"/>
                <a:gd name="T5" fmla="*/ 40 h 456"/>
                <a:gd name="T6" fmla="*/ 97 w 147"/>
                <a:gd name="T7" fmla="*/ 41 h 456"/>
                <a:gd name="T8" fmla="*/ 95 w 147"/>
                <a:gd name="T9" fmla="*/ 189 h 456"/>
                <a:gd name="T10" fmla="*/ 97 w 147"/>
                <a:gd name="T11" fmla="*/ 456 h 456"/>
                <a:gd name="T12" fmla="*/ 74 w 147"/>
                <a:gd name="T13" fmla="*/ 455 h 456"/>
                <a:gd name="T14" fmla="*/ 51 w 147"/>
                <a:gd name="T15" fmla="*/ 456 h 456"/>
                <a:gd name="T16" fmla="*/ 53 w 147"/>
                <a:gd name="T17" fmla="*/ 258 h 456"/>
                <a:gd name="T18" fmla="*/ 51 w 147"/>
                <a:gd name="T19" fmla="*/ 41 h 456"/>
                <a:gd name="T20" fmla="*/ 36 w 147"/>
                <a:gd name="T21" fmla="*/ 40 h 456"/>
                <a:gd name="T22" fmla="*/ 0 w 147"/>
                <a:gd name="T23" fmla="*/ 41 h 456"/>
                <a:gd name="T24" fmla="*/ 0 w 147"/>
                <a:gd name="T25" fmla="*/ 21 h 456"/>
                <a:gd name="T26" fmla="*/ 0 w 147"/>
                <a:gd name="T27" fmla="*/ 0 h 456"/>
                <a:gd name="T28" fmla="*/ 75 w 147"/>
                <a:gd name="T29" fmla="*/ 2 h 456"/>
                <a:gd name="T30" fmla="*/ 147 w 147"/>
                <a:gd name="T31" fmla="*/ 0 h 456"/>
                <a:gd name="T32" fmla="*/ 146 w 147"/>
                <a:gd name="T33" fmla="*/ 2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456">
                  <a:moveTo>
                    <a:pt x="146" y="26"/>
                  </a:moveTo>
                  <a:cubicBezTo>
                    <a:pt x="146" y="29"/>
                    <a:pt x="147" y="34"/>
                    <a:pt x="147" y="41"/>
                  </a:cubicBezTo>
                  <a:cubicBezTo>
                    <a:pt x="135" y="40"/>
                    <a:pt x="124" y="40"/>
                    <a:pt x="115" y="40"/>
                  </a:cubicBezTo>
                  <a:cubicBezTo>
                    <a:pt x="108" y="40"/>
                    <a:pt x="102" y="40"/>
                    <a:pt x="97" y="41"/>
                  </a:cubicBezTo>
                  <a:cubicBezTo>
                    <a:pt x="95" y="77"/>
                    <a:pt x="95" y="127"/>
                    <a:pt x="95" y="189"/>
                  </a:cubicBezTo>
                  <a:cubicBezTo>
                    <a:pt x="95" y="234"/>
                    <a:pt x="95" y="323"/>
                    <a:pt x="97" y="456"/>
                  </a:cubicBezTo>
                  <a:cubicBezTo>
                    <a:pt x="89" y="456"/>
                    <a:pt x="82" y="455"/>
                    <a:pt x="74" y="455"/>
                  </a:cubicBezTo>
                  <a:cubicBezTo>
                    <a:pt x="67" y="455"/>
                    <a:pt x="59" y="456"/>
                    <a:pt x="51" y="456"/>
                  </a:cubicBezTo>
                  <a:cubicBezTo>
                    <a:pt x="52" y="370"/>
                    <a:pt x="53" y="304"/>
                    <a:pt x="53" y="258"/>
                  </a:cubicBezTo>
                  <a:cubicBezTo>
                    <a:pt x="53" y="209"/>
                    <a:pt x="52" y="137"/>
                    <a:pt x="51" y="41"/>
                  </a:cubicBezTo>
                  <a:cubicBezTo>
                    <a:pt x="48" y="40"/>
                    <a:pt x="43" y="40"/>
                    <a:pt x="36" y="40"/>
                  </a:cubicBezTo>
                  <a:cubicBezTo>
                    <a:pt x="27" y="40"/>
                    <a:pt x="15" y="40"/>
                    <a:pt x="0" y="41"/>
                  </a:cubicBezTo>
                  <a:cubicBezTo>
                    <a:pt x="0" y="34"/>
                    <a:pt x="0" y="28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ubicBezTo>
                    <a:pt x="19" y="1"/>
                    <a:pt x="45" y="2"/>
                    <a:pt x="75" y="2"/>
                  </a:cubicBezTo>
                  <a:cubicBezTo>
                    <a:pt x="104" y="2"/>
                    <a:pt x="128" y="1"/>
                    <a:pt x="147" y="0"/>
                  </a:cubicBezTo>
                  <a:cubicBezTo>
                    <a:pt x="147" y="13"/>
                    <a:pt x="146" y="22"/>
                    <a:pt x="146" y="2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8588376" y="6350000"/>
              <a:ext cx="57150" cy="219075"/>
            </a:xfrm>
            <a:custGeom>
              <a:avLst/>
              <a:gdLst>
                <a:gd name="T0" fmla="*/ 55 w 117"/>
                <a:gd name="T1" fmla="*/ 455 h 456"/>
                <a:gd name="T2" fmla="*/ 0 w 117"/>
                <a:gd name="T3" fmla="*/ 456 h 456"/>
                <a:gd name="T4" fmla="*/ 2 w 117"/>
                <a:gd name="T5" fmla="*/ 215 h 456"/>
                <a:gd name="T6" fmla="*/ 0 w 117"/>
                <a:gd name="T7" fmla="*/ 0 h 456"/>
                <a:gd name="T8" fmla="*/ 85 w 117"/>
                <a:gd name="T9" fmla="*/ 1 h 456"/>
                <a:gd name="T10" fmla="*/ 114 w 117"/>
                <a:gd name="T11" fmla="*/ 0 h 456"/>
                <a:gd name="T12" fmla="*/ 114 w 117"/>
                <a:gd name="T13" fmla="*/ 20 h 456"/>
                <a:gd name="T14" fmla="*/ 114 w 117"/>
                <a:gd name="T15" fmla="*/ 41 h 456"/>
                <a:gd name="T16" fmla="*/ 76 w 117"/>
                <a:gd name="T17" fmla="*/ 40 h 456"/>
                <a:gd name="T18" fmla="*/ 45 w 117"/>
                <a:gd name="T19" fmla="*/ 41 h 456"/>
                <a:gd name="T20" fmla="*/ 45 w 117"/>
                <a:gd name="T21" fmla="*/ 116 h 456"/>
                <a:gd name="T22" fmla="*/ 45 w 117"/>
                <a:gd name="T23" fmla="*/ 154 h 456"/>
                <a:gd name="T24" fmla="*/ 92 w 117"/>
                <a:gd name="T25" fmla="*/ 155 h 456"/>
                <a:gd name="T26" fmla="*/ 111 w 117"/>
                <a:gd name="T27" fmla="*/ 154 h 456"/>
                <a:gd name="T28" fmla="*/ 110 w 117"/>
                <a:gd name="T29" fmla="*/ 171 h 456"/>
                <a:gd name="T30" fmla="*/ 111 w 117"/>
                <a:gd name="T31" fmla="*/ 193 h 456"/>
                <a:gd name="T32" fmla="*/ 76 w 117"/>
                <a:gd name="T33" fmla="*/ 193 h 456"/>
                <a:gd name="T34" fmla="*/ 45 w 117"/>
                <a:gd name="T35" fmla="*/ 193 h 456"/>
                <a:gd name="T36" fmla="*/ 45 w 117"/>
                <a:gd name="T37" fmla="*/ 303 h 456"/>
                <a:gd name="T38" fmla="*/ 45 w 117"/>
                <a:gd name="T39" fmla="*/ 417 h 456"/>
                <a:gd name="T40" fmla="*/ 84 w 117"/>
                <a:gd name="T41" fmla="*/ 418 h 456"/>
                <a:gd name="T42" fmla="*/ 117 w 117"/>
                <a:gd name="T43" fmla="*/ 417 h 456"/>
                <a:gd name="T44" fmla="*/ 116 w 117"/>
                <a:gd name="T45" fmla="*/ 437 h 456"/>
                <a:gd name="T46" fmla="*/ 117 w 117"/>
                <a:gd name="T47" fmla="*/ 456 h 456"/>
                <a:gd name="T48" fmla="*/ 55 w 117"/>
                <a:gd name="T49" fmla="*/ 45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456">
                  <a:moveTo>
                    <a:pt x="55" y="455"/>
                  </a:moveTo>
                  <a:cubicBezTo>
                    <a:pt x="35" y="455"/>
                    <a:pt x="17" y="456"/>
                    <a:pt x="0" y="456"/>
                  </a:cubicBezTo>
                  <a:cubicBezTo>
                    <a:pt x="1" y="348"/>
                    <a:pt x="2" y="267"/>
                    <a:pt x="2" y="215"/>
                  </a:cubicBezTo>
                  <a:cubicBezTo>
                    <a:pt x="2" y="143"/>
                    <a:pt x="1" y="71"/>
                    <a:pt x="0" y="0"/>
                  </a:cubicBezTo>
                  <a:cubicBezTo>
                    <a:pt x="27" y="0"/>
                    <a:pt x="55" y="1"/>
                    <a:pt x="85" y="1"/>
                  </a:cubicBezTo>
                  <a:cubicBezTo>
                    <a:pt x="93" y="1"/>
                    <a:pt x="103" y="0"/>
                    <a:pt x="114" y="0"/>
                  </a:cubicBezTo>
                  <a:cubicBezTo>
                    <a:pt x="114" y="7"/>
                    <a:pt x="114" y="14"/>
                    <a:pt x="114" y="20"/>
                  </a:cubicBezTo>
                  <a:cubicBezTo>
                    <a:pt x="114" y="27"/>
                    <a:pt x="114" y="34"/>
                    <a:pt x="114" y="41"/>
                  </a:cubicBezTo>
                  <a:cubicBezTo>
                    <a:pt x="101" y="40"/>
                    <a:pt x="88" y="40"/>
                    <a:pt x="76" y="40"/>
                  </a:cubicBezTo>
                  <a:cubicBezTo>
                    <a:pt x="65" y="40"/>
                    <a:pt x="54" y="40"/>
                    <a:pt x="45" y="41"/>
                  </a:cubicBezTo>
                  <a:cubicBezTo>
                    <a:pt x="45" y="60"/>
                    <a:pt x="45" y="86"/>
                    <a:pt x="45" y="116"/>
                  </a:cubicBezTo>
                  <a:cubicBezTo>
                    <a:pt x="45" y="126"/>
                    <a:pt x="45" y="139"/>
                    <a:pt x="45" y="154"/>
                  </a:cubicBezTo>
                  <a:cubicBezTo>
                    <a:pt x="60" y="154"/>
                    <a:pt x="76" y="155"/>
                    <a:pt x="92" y="155"/>
                  </a:cubicBezTo>
                  <a:cubicBezTo>
                    <a:pt x="97" y="155"/>
                    <a:pt x="103" y="154"/>
                    <a:pt x="111" y="154"/>
                  </a:cubicBezTo>
                  <a:cubicBezTo>
                    <a:pt x="111" y="158"/>
                    <a:pt x="110" y="165"/>
                    <a:pt x="110" y="171"/>
                  </a:cubicBezTo>
                  <a:cubicBezTo>
                    <a:pt x="110" y="178"/>
                    <a:pt x="111" y="185"/>
                    <a:pt x="111" y="193"/>
                  </a:cubicBezTo>
                  <a:cubicBezTo>
                    <a:pt x="99" y="193"/>
                    <a:pt x="88" y="193"/>
                    <a:pt x="76" y="193"/>
                  </a:cubicBezTo>
                  <a:cubicBezTo>
                    <a:pt x="66" y="193"/>
                    <a:pt x="55" y="193"/>
                    <a:pt x="45" y="193"/>
                  </a:cubicBezTo>
                  <a:cubicBezTo>
                    <a:pt x="45" y="234"/>
                    <a:pt x="45" y="271"/>
                    <a:pt x="45" y="303"/>
                  </a:cubicBezTo>
                  <a:cubicBezTo>
                    <a:pt x="45" y="334"/>
                    <a:pt x="45" y="372"/>
                    <a:pt x="45" y="417"/>
                  </a:cubicBezTo>
                  <a:cubicBezTo>
                    <a:pt x="60" y="417"/>
                    <a:pt x="73" y="418"/>
                    <a:pt x="84" y="418"/>
                  </a:cubicBezTo>
                  <a:cubicBezTo>
                    <a:pt x="96" y="418"/>
                    <a:pt x="107" y="417"/>
                    <a:pt x="117" y="417"/>
                  </a:cubicBezTo>
                  <a:cubicBezTo>
                    <a:pt x="117" y="423"/>
                    <a:pt x="116" y="430"/>
                    <a:pt x="116" y="437"/>
                  </a:cubicBezTo>
                  <a:cubicBezTo>
                    <a:pt x="116" y="443"/>
                    <a:pt x="117" y="450"/>
                    <a:pt x="117" y="456"/>
                  </a:cubicBezTo>
                  <a:cubicBezTo>
                    <a:pt x="95" y="456"/>
                    <a:pt x="75" y="455"/>
                    <a:pt x="55" y="455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8656638" y="6350000"/>
              <a:ext cx="127000" cy="219075"/>
            </a:xfrm>
            <a:custGeom>
              <a:avLst/>
              <a:gdLst>
                <a:gd name="T0" fmla="*/ 239 w 262"/>
                <a:gd name="T1" fmla="*/ 456 h 456"/>
                <a:gd name="T2" fmla="*/ 215 w 262"/>
                <a:gd name="T3" fmla="*/ 456 h 456"/>
                <a:gd name="T4" fmla="*/ 190 w 262"/>
                <a:gd name="T5" fmla="*/ 136 h 456"/>
                <a:gd name="T6" fmla="*/ 187 w 262"/>
                <a:gd name="T7" fmla="*/ 136 h 456"/>
                <a:gd name="T8" fmla="*/ 147 w 262"/>
                <a:gd name="T9" fmla="*/ 358 h 456"/>
                <a:gd name="T10" fmla="*/ 129 w 262"/>
                <a:gd name="T11" fmla="*/ 358 h 456"/>
                <a:gd name="T12" fmla="*/ 112 w 262"/>
                <a:gd name="T13" fmla="*/ 358 h 456"/>
                <a:gd name="T14" fmla="*/ 73 w 262"/>
                <a:gd name="T15" fmla="*/ 136 h 456"/>
                <a:gd name="T16" fmla="*/ 71 w 262"/>
                <a:gd name="T17" fmla="*/ 136 h 456"/>
                <a:gd name="T18" fmla="*/ 47 w 262"/>
                <a:gd name="T19" fmla="*/ 456 h 456"/>
                <a:gd name="T20" fmla="*/ 24 w 262"/>
                <a:gd name="T21" fmla="*/ 455 h 456"/>
                <a:gd name="T22" fmla="*/ 0 w 262"/>
                <a:gd name="T23" fmla="*/ 456 h 456"/>
                <a:gd name="T24" fmla="*/ 47 w 262"/>
                <a:gd name="T25" fmla="*/ 0 h 456"/>
                <a:gd name="T26" fmla="*/ 66 w 262"/>
                <a:gd name="T27" fmla="*/ 1 h 456"/>
                <a:gd name="T28" fmla="*/ 87 w 262"/>
                <a:gd name="T29" fmla="*/ 0 h 456"/>
                <a:gd name="T30" fmla="*/ 129 w 262"/>
                <a:gd name="T31" fmla="*/ 289 h 456"/>
                <a:gd name="T32" fmla="*/ 132 w 262"/>
                <a:gd name="T33" fmla="*/ 289 h 456"/>
                <a:gd name="T34" fmla="*/ 176 w 262"/>
                <a:gd name="T35" fmla="*/ 0 h 456"/>
                <a:gd name="T36" fmla="*/ 196 w 262"/>
                <a:gd name="T37" fmla="*/ 1 h 456"/>
                <a:gd name="T38" fmla="*/ 215 w 262"/>
                <a:gd name="T39" fmla="*/ 0 h 456"/>
                <a:gd name="T40" fmla="*/ 262 w 262"/>
                <a:gd name="T41" fmla="*/ 456 h 456"/>
                <a:gd name="T42" fmla="*/ 239 w 262"/>
                <a:gd name="T43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2" h="456">
                  <a:moveTo>
                    <a:pt x="239" y="456"/>
                  </a:moveTo>
                  <a:cubicBezTo>
                    <a:pt x="231" y="456"/>
                    <a:pt x="224" y="456"/>
                    <a:pt x="215" y="456"/>
                  </a:cubicBezTo>
                  <a:cubicBezTo>
                    <a:pt x="208" y="355"/>
                    <a:pt x="199" y="248"/>
                    <a:pt x="190" y="136"/>
                  </a:cubicBezTo>
                  <a:cubicBezTo>
                    <a:pt x="187" y="136"/>
                    <a:pt x="187" y="136"/>
                    <a:pt x="187" y="136"/>
                  </a:cubicBezTo>
                  <a:cubicBezTo>
                    <a:pt x="180" y="175"/>
                    <a:pt x="167" y="250"/>
                    <a:pt x="147" y="358"/>
                  </a:cubicBezTo>
                  <a:cubicBezTo>
                    <a:pt x="142" y="358"/>
                    <a:pt x="136" y="358"/>
                    <a:pt x="129" y="358"/>
                  </a:cubicBezTo>
                  <a:cubicBezTo>
                    <a:pt x="124" y="358"/>
                    <a:pt x="118" y="358"/>
                    <a:pt x="112" y="358"/>
                  </a:cubicBezTo>
                  <a:cubicBezTo>
                    <a:pt x="103" y="308"/>
                    <a:pt x="90" y="234"/>
                    <a:pt x="73" y="136"/>
                  </a:cubicBezTo>
                  <a:cubicBezTo>
                    <a:pt x="71" y="136"/>
                    <a:pt x="71" y="136"/>
                    <a:pt x="71" y="136"/>
                  </a:cubicBezTo>
                  <a:cubicBezTo>
                    <a:pt x="60" y="256"/>
                    <a:pt x="53" y="363"/>
                    <a:pt x="47" y="456"/>
                  </a:cubicBezTo>
                  <a:cubicBezTo>
                    <a:pt x="40" y="456"/>
                    <a:pt x="31" y="455"/>
                    <a:pt x="24" y="455"/>
                  </a:cubicBezTo>
                  <a:cubicBezTo>
                    <a:pt x="15" y="455"/>
                    <a:pt x="8" y="456"/>
                    <a:pt x="0" y="456"/>
                  </a:cubicBezTo>
                  <a:cubicBezTo>
                    <a:pt x="19" y="316"/>
                    <a:pt x="34" y="164"/>
                    <a:pt x="47" y="0"/>
                  </a:cubicBezTo>
                  <a:cubicBezTo>
                    <a:pt x="53" y="1"/>
                    <a:pt x="60" y="1"/>
                    <a:pt x="66" y="1"/>
                  </a:cubicBezTo>
                  <a:cubicBezTo>
                    <a:pt x="73" y="1"/>
                    <a:pt x="80" y="1"/>
                    <a:pt x="87" y="0"/>
                  </a:cubicBezTo>
                  <a:cubicBezTo>
                    <a:pt x="91" y="44"/>
                    <a:pt x="105" y="140"/>
                    <a:pt x="129" y="289"/>
                  </a:cubicBezTo>
                  <a:cubicBezTo>
                    <a:pt x="132" y="289"/>
                    <a:pt x="132" y="289"/>
                    <a:pt x="132" y="289"/>
                  </a:cubicBezTo>
                  <a:cubicBezTo>
                    <a:pt x="157" y="130"/>
                    <a:pt x="173" y="34"/>
                    <a:pt x="176" y="0"/>
                  </a:cubicBezTo>
                  <a:cubicBezTo>
                    <a:pt x="183" y="0"/>
                    <a:pt x="189" y="1"/>
                    <a:pt x="196" y="1"/>
                  </a:cubicBezTo>
                  <a:cubicBezTo>
                    <a:pt x="202" y="1"/>
                    <a:pt x="209" y="0"/>
                    <a:pt x="215" y="0"/>
                  </a:cubicBezTo>
                  <a:cubicBezTo>
                    <a:pt x="231" y="196"/>
                    <a:pt x="247" y="348"/>
                    <a:pt x="262" y="456"/>
                  </a:cubicBezTo>
                  <a:cubicBezTo>
                    <a:pt x="255" y="456"/>
                    <a:pt x="247" y="456"/>
                    <a:pt x="239" y="456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8775701" y="6345238"/>
              <a:ext cx="80963" cy="223838"/>
            </a:xfrm>
            <a:custGeom>
              <a:avLst/>
              <a:gdLst>
                <a:gd name="T0" fmla="*/ 54 w 167"/>
                <a:gd name="T1" fmla="*/ 119 h 465"/>
                <a:gd name="T2" fmla="*/ 111 w 167"/>
                <a:gd name="T3" fmla="*/ 225 h 465"/>
                <a:gd name="T4" fmla="*/ 167 w 167"/>
                <a:gd name="T5" fmla="*/ 349 h 465"/>
                <a:gd name="T6" fmla="*/ 16 w 167"/>
                <a:gd name="T7" fmla="*/ 465 h 465"/>
                <a:gd name="T8" fmla="*/ 0 w 167"/>
                <a:gd name="T9" fmla="*/ 421 h 465"/>
                <a:gd name="T10" fmla="*/ 123 w 167"/>
                <a:gd name="T11" fmla="*/ 353 h 465"/>
                <a:gd name="T12" fmla="*/ 66 w 167"/>
                <a:gd name="T13" fmla="*/ 235 h 465"/>
                <a:gd name="T14" fmla="*/ 9 w 167"/>
                <a:gd name="T15" fmla="*/ 120 h 465"/>
                <a:gd name="T16" fmla="*/ 127 w 167"/>
                <a:gd name="T17" fmla="*/ 0 h 465"/>
                <a:gd name="T18" fmla="*/ 145 w 167"/>
                <a:gd name="T19" fmla="*/ 37 h 465"/>
                <a:gd name="T20" fmla="*/ 54 w 167"/>
                <a:gd name="T21" fmla="*/ 119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465">
                  <a:moveTo>
                    <a:pt x="54" y="119"/>
                  </a:moveTo>
                  <a:cubicBezTo>
                    <a:pt x="54" y="151"/>
                    <a:pt x="79" y="181"/>
                    <a:pt x="111" y="225"/>
                  </a:cubicBezTo>
                  <a:cubicBezTo>
                    <a:pt x="145" y="272"/>
                    <a:pt x="167" y="309"/>
                    <a:pt x="167" y="349"/>
                  </a:cubicBezTo>
                  <a:cubicBezTo>
                    <a:pt x="167" y="411"/>
                    <a:pt x="92" y="449"/>
                    <a:pt x="16" y="465"/>
                  </a:cubicBezTo>
                  <a:cubicBezTo>
                    <a:pt x="9" y="451"/>
                    <a:pt x="14" y="418"/>
                    <a:pt x="0" y="421"/>
                  </a:cubicBezTo>
                  <a:cubicBezTo>
                    <a:pt x="61" y="409"/>
                    <a:pt x="123" y="394"/>
                    <a:pt x="123" y="353"/>
                  </a:cubicBezTo>
                  <a:cubicBezTo>
                    <a:pt x="123" y="313"/>
                    <a:pt x="99" y="280"/>
                    <a:pt x="66" y="235"/>
                  </a:cubicBezTo>
                  <a:cubicBezTo>
                    <a:pt x="33" y="192"/>
                    <a:pt x="9" y="158"/>
                    <a:pt x="9" y="120"/>
                  </a:cubicBezTo>
                  <a:cubicBezTo>
                    <a:pt x="9" y="57"/>
                    <a:pt x="50" y="15"/>
                    <a:pt x="127" y="0"/>
                  </a:cubicBezTo>
                  <a:cubicBezTo>
                    <a:pt x="132" y="13"/>
                    <a:pt x="138" y="25"/>
                    <a:pt x="145" y="37"/>
                  </a:cubicBezTo>
                  <a:cubicBezTo>
                    <a:pt x="86" y="43"/>
                    <a:pt x="54" y="73"/>
                    <a:pt x="54" y="119"/>
                  </a:cubicBezTo>
                  <a:close/>
                </a:path>
              </a:pathLst>
            </a:custGeom>
            <a:solidFill>
              <a:srgbClr val="273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8853488" y="6343650"/>
              <a:ext cx="31750" cy="31750"/>
            </a:xfrm>
            <a:custGeom>
              <a:avLst/>
              <a:gdLst>
                <a:gd name="T0" fmla="*/ 65 w 65"/>
                <a:gd name="T1" fmla="*/ 32 h 64"/>
                <a:gd name="T2" fmla="*/ 55 w 65"/>
                <a:gd name="T3" fmla="*/ 54 h 64"/>
                <a:gd name="T4" fmla="*/ 32 w 65"/>
                <a:gd name="T5" fmla="*/ 64 h 64"/>
                <a:gd name="T6" fmla="*/ 10 w 65"/>
                <a:gd name="T7" fmla="*/ 54 h 64"/>
                <a:gd name="T8" fmla="*/ 0 w 65"/>
                <a:gd name="T9" fmla="*/ 32 h 64"/>
                <a:gd name="T10" fmla="*/ 10 w 65"/>
                <a:gd name="T11" fmla="*/ 9 h 64"/>
                <a:gd name="T12" fmla="*/ 32 w 65"/>
                <a:gd name="T13" fmla="*/ 0 h 64"/>
                <a:gd name="T14" fmla="*/ 55 w 65"/>
                <a:gd name="T15" fmla="*/ 9 h 64"/>
                <a:gd name="T16" fmla="*/ 65 w 65"/>
                <a:gd name="T17" fmla="*/ 32 h 64"/>
                <a:gd name="T18" fmla="*/ 60 w 65"/>
                <a:gd name="T19" fmla="*/ 32 h 64"/>
                <a:gd name="T20" fmla="*/ 52 w 65"/>
                <a:gd name="T21" fmla="*/ 12 h 64"/>
                <a:gd name="T22" fmla="*/ 32 w 65"/>
                <a:gd name="T23" fmla="*/ 4 h 64"/>
                <a:gd name="T24" fmla="*/ 13 w 65"/>
                <a:gd name="T25" fmla="*/ 12 h 64"/>
                <a:gd name="T26" fmla="*/ 4 w 65"/>
                <a:gd name="T27" fmla="*/ 32 h 64"/>
                <a:gd name="T28" fmla="*/ 13 w 65"/>
                <a:gd name="T29" fmla="*/ 52 h 64"/>
                <a:gd name="T30" fmla="*/ 32 w 65"/>
                <a:gd name="T31" fmla="*/ 60 h 64"/>
                <a:gd name="T32" fmla="*/ 52 w 65"/>
                <a:gd name="T33" fmla="*/ 52 h 64"/>
                <a:gd name="T34" fmla="*/ 60 w 65"/>
                <a:gd name="T35" fmla="*/ 32 h 64"/>
                <a:gd name="T36" fmla="*/ 51 w 65"/>
                <a:gd name="T37" fmla="*/ 48 h 64"/>
                <a:gd name="T38" fmla="*/ 42 w 65"/>
                <a:gd name="T39" fmla="*/ 48 h 64"/>
                <a:gd name="T40" fmla="*/ 32 w 65"/>
                <a:gd name="T41" fmla="*/ 35 h 64"/>
                <a:gd name="T42" fmla="*/ 27 w 65"/>
                <a:gd name="T43" fmla="*/ 35 h 64"/>
                <a:gd name="T44" fmla="*/ 27 w 65"/>
                <a:gd name="T45" fmla="*/ 48 h 64"/>
                <a:gd name="T46" fmla="*/ 21 w 65"/>
                <a:gd name="T47" fmla="*/ 48 h 64"/>
                <a:gd name="T48" fmla="*/ 21 w 65"/>
                <a:gd name="T49" fmla="*/ 14 h 64"/>
                <a:gd name="T50" fmla="*/ 31 w 65"/>
                <a:gd name="T51" fmla="*/ 14 h 64"/>
                <a:gd name="T52" fmla="*/ 37 w 65"/>
                <a:gd name="T53" fmla="*/ 14 h 64"/>
                <a:gd name="T54" fmla="*/ 41 w 65"/>
                <a:gd name="T55" fmla="*/ 16 h 64"/>
                <a:gd name="T56" fmla="*/ 44 w 65"/>
                <a:gd name="T57" fmla="*/ 19 h 64"/>
                <a:gd name="T58" fmla="*/ 45 w 65"/>
                <a:gd name="T59" fmla="*/ 23 h 64"/>
                <a:gd name="T60" fmla="*/ 43 w 65"/>
                <a:gd name="T61" fmla="*/ 30 h 64"/>
                <a:gd name="T62" fmla="*/ 38 w 65"/>
                <a:gd name="T63" fmla="*/ 33 h 64"/>
                <a:gd name="T64" fmla="*/ 51 w 65"/>
                <a:gd name="T65" fmla="*/ 48 h 64"/>
                <a:gd name="T66" fmla="*/ 39 w 65"/>
                <a:gd name="T67" fmla="*/ 24 h 64"/>
                <a:gd name="T68" fmla="*/ 38 w 65"/>
                <a:gd name="T69" fmla="*/ 21 h 64"/>
                <a:gd name="T70" fmla="*/ 37 w 65"/>
                <a:gd name="T71" fmla="*/ 20 h 64"/>
                <a:gd name="T72" fmla="*/ 35 w 65"/>
                <a:gd name="T73" fmla="*/ 19 h 64"/>
                <a:gd name="T74" fmla="*/ 32 w 65"/>
                <a:gd name="T75" fmla="*/ 19 h 64"/>
                <a:gd name="T76" fmla="*/ 27 w 65"/>
                <a:gd name="T77" fmla="*/ 19 h 64"/>
                <a:gd name="T78" fmla="*/ 27 w 65"/>
                <a:gd name="T79" fmla="*/ 30 h 64"/>
                <a:gd name="T80" fmla="*/ 31 w 65"/>
                <a:gd name="T81" fmla="*/ 30 h 64"/>
                <a:gd name="T82" fmla="*/ 34 w 65"/>
                <a:gd name="T83" fmla="*/ 30 h 64"/>
                <a:gd name="T84" fmla="*/ 37 w 65"/>
                <a:gd name="T85" fmla="*/ 29 h 64"/>
                <a:gd name="T86" fmla="*/ 38 w 65"/>
                <a:gd name="T87" fmla="*/ 27 h 64"/>
                <a:gd name="T88" fmla="*/ 39 w 65"/>
                <a:gd name="T89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5" h="64">
                  <a:moveTo>
                    <a:pt x="65" y="32"/>
                  </a:moveTo>
                  <a:cubicBezTo>
                    <a:pt x="65" y="41"/>
                    <a:pt x="61" y="48"/>
                    <a:pt x="55" y="54"/>
                  </a:cubicBezTo>
                  <a:cubicBezTo>
                    <a:pt x="49" y="61"/>
                    <a:pt x="41" y="64"/>
                    <a:pt x="32" y="64"/>
                  </a:cubicBezTo>
                  <a:cubicBezTo>
                    <a:pt x="23" y="64"/>
                    <a:pt x="16" y="61"/>
                    <a:pt x="10" y="54"/>
                  </a:cubicBezTo>
                  <a:cubicBezTo>
                    <a:pt x="3" y="48"/>
                    <a:pt x="0" y="41"/>
                    <a:pt x="0" y="32"/>
                  </a:cubicBezTo>
                  <a:cubicBezTo>
                    <a:pt x="0" y="23"/>
                    <a:pt x="3" y="15"/>
                    <a:pt x="10" y="9"/>
                  </a:cubicBezTo>
                  <a:cubicBezTo>
                    <a:pt x="16" y="3"/>
                    <a:pt x="23" y="0"/>
                    <a:pt x="32" y="0"/>
                  </a:cubicBezTo>
                  <a:cubicBezTo>
                    <a:pt x="41" y="0"/>
                    <a:pt x="49" y="3"/>
                    <a:pt x="55" y="9"/>
                  </a:cubicBezTo>
                  <a:cubicBezTo>
                    <a:pt x="61" y="15"/>
                    <a:pt x="65" y="23"/>
                    <a:pt x="65" y="32"/>
                  </a:cubicBezTo>
                  <a:close/>
                  <a:moveTo>
                    <a:pt x="60" y="32"/>
                  </a:moveTo>
                  <a:cubicBezTo>
                    <a:pt x="60" y="24"/>
                    <a:pt x="58" y="17"/>
                    <a:pt x="52" y="12"/>
                  </a:cubicBezTo>
                  <a:cubicBezTo>
                    <a:pt x="47" y="6"/>
                    <a:pt x="40" y="4"/>
                    <a:pt x="32" y="4"/>
                  </a:cubicBezTo>
                  <a:cubicBezTo>
                    <a:pt x="25" y="4"/>
                    <a:pt x="18" y="6"/>
                    <a:pt x="13" y="12"/>
                  </a:cubicBezTo>
                  <a:cubicBezTo>
                    <a:pt x="7" y="17"/>
                    <a:pt x="4" y="24"/>
                    <a:pt x="4" y="32"/>
                  </a:cubicBezTo>
                  <a:cubicBezTo>
                    <a:pt x="4" y="39"/>
                    <a:pt x="7" y="46"/>
                    <a:pt x="13" y="52"/>
                  </a:cubicBezTo>
                  <a:cubicBezTo>
                    <a:pt x="18" y="57"/>
                    <a:pt x="25" y="60"/>
                    <a:pt x="32" y="60"/>
                  </a:cubicBezTo>
                  <a:cubicBezTo>
                    <a:pt x="40" y="60"/>
                    <a:pt x="47" y="57"/>
                    <a:pt x="52" y="52"/>
                  </a:cubicBezTo>
                  <a:cubicBezTo>
                    <a:pt x="58" y="46"/>
                    <a:pt x="60" y="39"/>
                    <a:pt x="60" y="32"/>
                  </a:cubicBezTo>
                  <a:close/>
                  <a:moveTo>
                    <a:pt x="51" y="48"/>
                  </a:moveTo>
                  <a:cubicBezTo>
                    <a:pt x="42" y="48"/>
                    <a:pt x="42" y="48"/>
                    <a:pt x="42" y="48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4" y="14"/>
                    <a:pt x="36" y="14"/>
                    <a:pt x="37" y="14"/>
                  </a:cubicBezTo>
                  <a:cubicBezTo>
                    <a:pt x="38" y="14"/>
                    <a:pt x="40" y="15"/>
                    <a:pt x="41" y="16"/>
                  </a:cubicBezTo>
                  <a:cubicBezTo>
                    <a:pt x="43" y="17"/>
                    <a:pt x="44" y="18"/>
                    <a:pt x="44" y="19"/>
                  </a:cubicBezTo>
                  <a:cubicBezTo>
                    <a:pt x="45" y="20"/>
                    <a:pt x="45" y="21"/>
                    <a:pt x="45" y="23"/>
                  </a:cubicBezTo>
                  <a:cubicBezTo>
                    <a:pt x="45" y="26"/>
                    <a:pt x="45" y="28"/>
                    <a:pt x="43" y="30"/>
                  </a:cubicBezTo>
                  <a:cubicBezTo>
                    <a:pt x="42" y="31"/>
                    <a:pt x="40" y="32"/>
                    <a:pt x="38" y="33"/>
                  </a:cubicBezTo>
                  <a:lnTo>
                    <a:pt x="51" y="48"/>
                  </a:lnTo>
                  <a:close/>
                  <a:moveTo>
                    <a:pt x="39" y="24"/>
                  </a:moveTo>
                  <a:cubicBezTo>
                    <a:pt x="39" y="23"/>
                    <a:pt x="38" y="22"/>
                    <a:pt x="38" y="21"/>
                  </a:cubicBezTo>
                  <a:cubicBezTo>
                    <a:pt x="38" y="21"/>
                    <a:pt x="37" y="20"/>
                    <a:pt x="37" y="20"/>
                  </a:cubicBezTo>
                  <a:cubicBezTo>
                    <a:pt x="36" y="19"/>
                    <a:pt x="35" y="19"/>
                    <a:pt x="35" y="19"/>
                  </a:cubicBezTo>
                  <a:cubicBezTo>
                    <a:pt x="34" y="19"/>
                    <a:pt x="33" y="19"/>
                    <a:pt x="32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2" y="30"/>
                    <a:pt x="33" y="30"/>
                    <a:pt x="34" y="30"/>
                  </a:cubicBezTo>
                  <a:cubicBezTo>
                    <a:pt x="35" y="30"/>
                    <a:pt x="36" y="29"/>
                    <a:pt x="37" y="29"/>
                  </a:cubicBezTo>
                  <a:cubicBezTo>
                    <a:pt x="37" y="28"/>
                    <a:pt x="38" y="27"/>
                    <a:pt x="38" y="27"/>
                  </a:cubicBezTo>
                  <a:cubicBezTo>
                    <a:pt x="38" y="26"/>
                    <a:pt x="39" y="25"/>
                    <a:pt x="39" y="2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4139514" y="86497"/>
            <a:ext cx="4831491" cy="148281"/>
          </a:xfrm>
          <a:prstGeom prst="rect">
            <a:avLst/>
          </a:prstGeom>
          <a:noFill/>
          <a:effectLst/>
        </p:spPr>
        <p:txBody>
          <a:bodyPr wrap="square" lIns="45720" rIns="45720" rtlCol="0">
            <a:no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</a:pPr>
            <a:endParaRPr lang="en-US" sz="2000" dirty="0" smtClean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0" y="0"/>
            <a:ext cx="9144000" cy="296562"/>
            <a:chOff x="0" y="0"/>
            <a:chExt cx="9144000" cy="296562"/>
          </a:xfrm>
        </p:grpSpPr>
        <p:sp>
          <p:nvSpPr>
            <p:cNvPr id="4" name="Rectangle 3"/>
            <p:cNvSpPr/>
            <p:nvPr userDrawn="1"/>
          </p:nvSpPr>
          <p:spPr>
            <a:xfrm>
              <a:off x="0" y="0"/>
              <a:ext cx="9144000" cy="296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4856208" y="24712"/>
              <a:ext cx="4065373" cy="197708"/>
            </a:xfrm>
            <a:prstGeom prst="rect">
              <a:avLst/>
            </a:prstGeom>
            <a:noFill/>
            <a:effectLst/>
          </p:spPr>
          <p:txBody>
            <a:bodyPr wrap="square" lIns="45720" rIns="45720" rtlCol="0">
              <a:no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85000"/>
                </a:lnSpc>
                <a:spcBef>
                  <a:spcPts val="7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i="1" kern="120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  <a:shade val="100000"/>
                          <a:satMod val="115000"/>
                        </a:schemeClr>
                      </a:gs>
                    </a:gsLst>
                    <a:lin ang="13500000" scaled="1"/>
                    <a:tileRect/>
                  </a:gradFill>
                  <a:effectLst/>
                  <a:latin typeface="+mn-lt"/>
                  <a:ea typeface="+mn-ea"/>
                  <a:cs typeface="+mn-cs"/>
                </a:rPr>
                <a:t>You’ll make breakthroughs</a:t>
              </a:r>
            </a:p>
            <a:p>
              <a:pPr algn="r">
                <a:lnSpc>
                  <a:spcPct val="85000"/>
                </a:lnSpc>
                <a:spcBef>
                  <a:spcPts val="700"/>
                </a:spcBef>
              </a:pPr>
              <a:endParaRPr lang="en-US" sz="1600" b="1" i="1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3" r:id="rId2"/>
    <p:sldLayoutId id="2147483676" r:id="rId3"/>
    <p:sldLayoutId id="2147483677" r:id="rId4"/>
    <p:sldLayoutId id="2147483658" r:id="rId5"/>
    <p:sldLayoutId id="214748365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3200" b="0" kern="1200">
          <a:solidFill>
            <a:schemeClr val="accent1"/>
          </a:solidFill>
          <a:latin typeface="Arial Narrow" pitchFamily="34" charset="0"/>
          <a:ea typeface="+mj-ea"/>
          <a:cs typeface="+mj-cs"/>
        </a:defRPr>
      </a:lvl1pPr>
    </p:titleStyle>
    <p:bodyStyle>
      <a:lvl1pPr marL="234950" indent="-234950" algn="l" defTabSz="914400" rtl="0" eaLnBrk="1" latinLnBrk="0" hangingPunct="1">
        <a:lnSpc>
          <a:spcPct val="85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Arial" pitchFamily="34" charset="0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519113" indent="-284163" algn="l" defTabSz="914400" rtl="0" eaLnBrk="1" latinLnBrk="0" hangingPunct="1">
        <a:lnSpc>
          <a:spcPct val="85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Arial" pitchFamily="34" charset="0"/>
        <a:buChar char="–"/>
        <a:defRPr lang="en-US" sz="2000" kern="1200" dirty="0" smtClean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692150" indent="-173038" algn="l" defTabSz="914400" rtl="0" eaLnBrk="1" latinLnBrk="0" hangingPunct="1">
        <a:lnSpc>
          <a:spcPct val="85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914400" indent="-222250" algn="l" defTabSz="914400" rtl="0" eaLnBrk="1" latinLnBrk="0" hangingPunct="1">
        <a:lnSpc>
          <a:spcPct val="85000"/>
        </a:lnSpc>
        <a:spcBef>
          <a:spcPts val="0"/>
        </a:spcBef>
        <a:spcAft>
          <a:spcPts val="600"/>
        </a:spcAft>
        <a:buClr>
          <a:schemeClr val="accent1"/>
        </a:buClr>
        <a:buSzPct val="80000"/>
        <a:buFont typeface="Arial" pitchFamily="34" charset="0"/>
        <a:buChar char="–"/>
        <a:tabLst>
          <a:tab pos="914400" algn="l"/>
        </a:tabLst>
        <a:defRPr sz="16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1087438" indent="-173038" algn="l" defTabSz="914400" rtl="0" eaLnBrk="1" latinLnBrk="0" hangingPunct="1">
        <a:lnSpc>
          <a:spcPct val="85000"/>
        </a:lnSpc>
        <a:spcBef>
          <a:spcPts val="0"/>
        </a:spcBef>
        <a:spcAft>
          <a:spcPts val="600"/>
        </a:spcAft>
        <a:buClr>
          <a:schemeClr val="accent1"/>
        </a:buClr>
        <a:buSzPct val="80000"/>
        <a:buFont typeface="Arial" pitchFamily="34" charset="0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459038" indent="-173038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accent2"/>
          </a:solidFill>
          <a:latin typeface="+mn-lt"/>
          <a:ea typeface="+mn-ea"/>
          <a:cs typeface="+mn-cs"/>
        </a:defRPr>
      </a:lvl6pPr>
      <a:lvl7pPr marL="2916238" indent="-173038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accent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7772/csp/docbook/DocBook.UI.Page.cls?KEY=EMONITOR_alerts#EMONITOR_alerts_conf_manage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7772/csp/docbook/DocBook.UI.Page.cls?KEY=EXML_dt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localhost:57772/csp/docbook/DocBook.UI.Page.cls?KEY=EHL72_addl#EHL72_search_tabl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localhost:57772/csp/docbook/DocBook.UI.Page.cls?KEY=EHL72_scenarios#EHL72_ack_mod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57772/csp/docbook/DocBook.UI.Page.cls?KEY=EHL72_scenarios#EHL72_dual_ack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localhost:57772/csp/docbook/DocBook.UI.Page.cls?KEY=EHL72_scenarios#EHL72_batch_ms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57772/csp/docbook/DocBook.UI.Page.cls?KEY=EEDI_vpath#EEDI_vpath_test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459" y="1412168"/>
            <a:ext cx="8627791" cy="889518"/>
          </a:xfrm>
        </p:spPr>
        <p:txBody>
          <a:bodyPr/>
          <a:lstStyle/>
          <a:p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Virtual Document &amp; HL7 in Ensemble</a:t>
            </a:r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30461" y="2377886"/>
            <a:ext cx="5883710" cy="393525"/>
          </a:xfrm>
        </p:spPr>
        <p:txBody>
          <a:bodyPr/>
          <a:lstStyle/>
          <a:p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虚拟文档技术与HL7消息处理</a:t>
            </a:r>
          </a:p>
        </p:txBody>
      </p:sp>
    </p:spTree>
    <p:extLst>
      <p:ext uri="{BB962C8B-B14F-4D97-AF65-F5344CB8AC3E}">
        <p14:creationId xmlns:p14="http://schemas.microsoft.com/office/powerpoint/2010/main" val="209553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FangSong" charset="-122"/>
                <a:ea typeface="FangSong" charset="-122"/>
                <a:cs typeface="FangSong" charset="-122"/>
              </a:rPr>
              <a:t>消息验证Validation</a:t>
            </a:r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4204" y="1170871"/>
            <a:ext cx="8538519" cy="4977762"/>
          </a:xfrm>
        </p:spPr>
        <p:txBody>
          <a:bodyPr/>
          <a:lstStyle/>
          <a:p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消息通过验证：把消息按照设定发送到目标。</a:t>
            </a:r>
          </a:p>
          <a:p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消息没有通过验证：</a:t>
            </a:r>
          </a:p>
          <a:p>
            <a:pPr lvl="1"/>
            <a:r>
              <a:rPr lang="en-US" dirty="0" err="1" smtClean="0">
                <a:latin typeface="FangSong" charset="-122"/>
                <a:ea typeface="FangSong" charset="-122"/>
                <a:cs typeface="FangSong" charset="-122"/>
              </a:rPr>
              <a:t>BS、BO不会发送消息</a:t>
            </a:r>
            <a:endParaRPr lang="en-US" dirty="0" smtClean="0">
              <a:latin typeface="FangSong" charset="-122"/>
              <a:ea typeface="FangSong" charset="-122"/>
              <a:cs typeface="FangSong" charset="-122"/>
            </a:endParaRPr>
          </a:p>
          <a:p>
            <a:pPr lvl="1"/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BP</a:t>
            </a:r>
          </a:p>
          <a:p>
            <a:pPr lvl="2"/>
            <a:r>
              <a:rPr lang="en-US" dirty="0" err="1" smtClean="0">
                <a:latin typeface="FangSong" charset="-122"/>
                <a:ea typeface="FangSong" charset="-122"/>
                <a:cs typeface="FangSong" charset="-122"/>
              </a:rPr>
              <a:t>设定了Bad</a:t>
            </a:r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 Message Handler: 交予该类根据参数设置处理</a:t>
            </a:r>
          </a:p>
          <a:p>
            <a:pPr lvl="2"/>
            <a:r>
              <a:rPr lang="en-US" dirty="0" err="1" smtClean="0">
                <a:latin typeface="FangSong" charset="-122"/>
                <a:ea typeface="FangSong" charset="-122"/>
                <a:cs typeface="FangSong" charset="-122"/>
              </a:rPr>
              <a:t>没有设定Bad</a:t>
            </a:r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 Message Handler: </a:t>
            </a:r>
            <a:r>
              <a:rPr lang="en-US" dirty="0" err="1" smtClean="0">
                <a:latin typeface="FangSong" charset="-122"/>
                <a:ea typeface="FangSong" charset="-122"/>
                <a:cs typeface="FangSong" charset="-122"/>
              </a:rPr>
              <a:t>不会路由该消息，但是计入到log</a:t>
            </a:r>
            <a:endParaRPr lang="en-US" dirty="0" smtClean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基本验证设置选项</a:t>
            </a:r>
          </a:p>
          <a:p>
            <a:pPr marL="234950" lvl="1" indent="0">
              <a:buNone/>
            </a:pPr>
            <a:endParaRPr lang="en-US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8506"/>
              </p:ext>
            </p:extLst>
          </p:nvPr>
        </p:nvGraphicFramePr>
        <p:xfrm>
          <a:off x="606783" y="3852314"/>
          <a:ext cx="73377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884"/>
                <a:gridCol w="658988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检查文档中的</a:t>
                      </a:r>
                      <a:r>
                        <a:rPr lang="en-US" altLang="zh-CN" dirty="0" err="1" smtClean="0"/>
                        <a:t>DocType</a:t>
                      </a:r>
                      <a:r>
                        <a:rPr lang="zh-CN" altLang="en-US" dirty="0" smtClean="0"/>
                        <a:t>属性是否有值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检查文档</a:t>
                      </a:r>
                      <a:r>
                        <a:rPr lang="en-US" altLang="zh-CN" dirty="0" smtClean="0"/>
                        <a:t>segment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structure</a:t>
                      </a:r>
                      <a:r>
                        <a:rPr lang="zh-CN" altLang="en-US" dirty="0" smtClean="0"/>
                        <a:t>是否符合</a:t>
                      </a:r>
                      <a:r>
                        <a:rPr lang="en-US" altLang="zh-CN" dirty="0" err="1" smtClean="0"/>
                        <a:t>DocType</a:t>
                      </a:r>
                      <a:r>
                        <a:rPr lang="zh-CN" altLang="en-US" dirty="0" smtClean="0"/>
                        <a:t>定义的结构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默认设置，包含</a:t>
                      </a:r>
                      <a:r>
                        <a:rPr lang="en-US" altLang="zh-CN" dirty="0" smtClean="0"/>
                        <a:t>d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m</a:t>
                      </a:r>
                      <a:r>
                        <a:rPr lang="zh-CN" altLang="en-US" dirty="0" smtClean="0"/>
                        <a:t>的设置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与</a:t>
                      </a:r>
                      <a:r>
                        <a:rPr lang="en-US" altLang="zh-CN" dirty="0" err="1" smtClean="0"/>
                        <a:t>dm</a:t>
                      </a:r>
                      <a:r>
                        <a:rPr lang="zh-CN" altLang="en-US" dirty="0" smtClean="0"/>
                        <a:t>相同，用于兼容老版本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 smtClean="0"/>
                        <a:t>(</a:t>
                      </a:r>
                      <a:r>
                        <a:rPr lang="zh-CN" altLang="en-US" dirty="0" smtClean="0"/>
                        <a:t>空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跳过验证，所有消息通过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34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处理检验失败的消息</a:t>
            </a:r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4204" y="1170871"/>
            <a:ext cx="8538519" cy="4977762"/>
          </a:xfrm>
        </p:spPr>
        <p:txBody>
          <a:bodyPr/>
          <a:lstStyle/>
          <a:p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定义怎么处理失败的消息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pPr lvl="1"/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选择合适的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BO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：写入文件</a:t>
            </a:r>
            <a:r>
              <a:rPr lang="zh-CN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\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触发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alert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\通过接口发送到三方系统</a:t>
            </a:r>
            <a:endParaRPr lang="en-US" dirty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定义警告流程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alert</a:t>
            </a:r>
          </a:p>
          <a:p>
            <a:pPr lvl="1"/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把</a:t>
            </a:r>
            <a:r>
              <a:rPr lang="en-US" altLang="zh-CN" dirty="0" err="1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Ens.Alert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加入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production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中：自动发送</a:t>
            </a:r>
            <a:r>
              <a:rPr lang="en-US" altLang="zh-CN" dirty="0" err="1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Ens.AlertRequest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定义的内容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pPr lvl="1"/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如果所有的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Alert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可以通过同一个出口发出：把警告加到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BO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中，并指定合适的适配器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pPr lvl="1"/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如果需要根据警告内容进行路由：创建接收</a:t>
            </a:r>
            <a:r>
              <a:rPr lang="en-US" altLang="zh-CN" dirty="0" err="1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Ens.AlertRequest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消息的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BP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。可以使用</a:t>
            </a:r>
            <a:r>
              <a:rPr lang="en-US" altLang="zh-CN" dirty="0" err="1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EnsLib.MsgRoute.RoutingEngine</a:t>
            </a:r>
            <a:r>
              <a:rPr lang="zh-CN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.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pPr lvl="1"/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如果需要追踪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alert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信息的状态：需要配置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Alert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 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Management.</a:t>
            </a:r>
          </a:p>
          <a:p>
            <a:pPr marL="234950" lvl="1" indent="0">
              <a:buNone/>
            </a:pPr>
            <a:r>
              <a:rPr lang="en-US" dirty="0">
                <a:latin typeface="FangSong" charset="-122"/>
                <a:ea typeface="FangSong" charset="-122"/>
                <a:cs typeface="FangSong" charset="-122"/>
                <a:sym typeface="Wingdings"/>
                <a:hlinkClick r:id="rId2"/>
              </a:rPr>
              <a:t>http://localhost:57772/csp/docbook/DocBook.UI.Page.cls?KEY=EMONITOR_alerts#</a:t>
            </a:r>
            <a:r>
              <a:rPr lang="en-US" dirty="0" smtClean="0">
                <a:latin typeface="FangSong" charset="-122"/>
                <a:ea typeface="FangSong" charset="-122"/>
                <a:cs typeface="FangSong" charset="-122"/>
                <a:sym typeface="Wingdings"/>
                <a:hlinkClick r:id="rId2"/>
              </a:rPr>
              <a:t>EMONITOR_alerts_conf_managed</a:t>
            </a:r>
            <a:endParaRPr lang="en-US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pPr marL="234950" lvl="1" indent="0">
              <a:buNone/>
            </a:pPr>
            <a:endParaRPr lang="en-US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923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HL7 Version 3 消息</a:t>
            </a:r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>
                <a:latin typeface="FangSong" charset="-122"/>
                <a:ea typeface="FangSong" charset="-122"/>
                <a:cs typeface="FangSong" charset="-122"/>
              </a:rPr>
              <a:t>使用XML虚拟文档</a:t>
            </a:r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932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FangSong" charset="-122"/>
                <a:ea typeface="FangSong" charset="-122"/>
                <a:cs typeface="FangSong" charset="-122"/>
              </a:rPr>
              <a:t>XML虚拟文档</a:t>
            </a:r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4204" y="691097"/>
            <a:ext cx="8538519" cy="49777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	</a:t>
            </a:r>
          </a:p>
          <a:p>
            <a:r>
              <a:rPr lang="en-US" dirty="0" err="1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导入XML</a:t>
            </a:r>
            <a:r>
              <a:rPr 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 schema</a:t>
            </a:r>
          </a:p>
          <a:p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定义相应的数据转化模型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定义规则引擎，根据传入的消息，以及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DTL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路由不同的消息到不同的目的地。</a:t>
            </a:r>
            <a:endParaRPr lang="en-US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pPr marL="234950" lvl="1" indent="0">
              <a:buNone/>
            </a:pPr>
            <a:endParaRPr lang="en-US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189"/>
            <a:ext cx="9144000" cy="415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3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虚拟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属性路径</a:t>
            </a:r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Virtual property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path</a:t>
            </a:r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4204" y="1170871"/>
            <a:ext cx="8538519" cy="4977762"/>
          </a:xfrm>
        </p:spPr>
        <p:txBody>
          <a:bodyPr/>
          <a:lstStyle/>
          <a:p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基本格式：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unit1.unit2.unit3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 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pPr lvl="1"/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Unit1.unit2.unit3</a:t>
            </a:r>
            <a:endParaRPr lang="en-US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pPr marL="234950" lvl="1" indent="0">
              <a:buNone/>
            </a:pPr>
            <a:endParaRPr lang="en-US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34" y="1627008"/>
            <a:ext cx="8089900" cy="4394200"/>
          </a:xfrm>
          <a:prstGeom prst="rect">
            <a:avLst/>
          </a:prstGeom>
        </p:spPr>
      </p:pic>
      <p:sp>
        <p:nvSpPr>
          <p:cNvPr id="3" name="Line Callout 1 2"/>
          <p:cNvSpPr/>
          <p:nvPr/>
        </p:nvSpPr>
        <p:spPr>
          <a:xfrm>
            <a:off x="3951109" y="1919112"/>
            <a:ext cx="1171223" cy="578555"/>
          </a:xfrm>
          <a:prstGeom prst="borderCallout1">
            <a:avLst>
              <a:gd name="adj1" fmla="val 45579"/>
              <a:gd name="adj2" fmla="val -3514"/>
              <a:gd name="adj3" fmla="val 46646"/>
              <a:gd name="adj4" fmla="val -672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latin typeface="FangSong" charset="-122"/>
                <a:ea typeface="FangSong" charset="-122"/>
                <a:cs typeface="FangSong" charset="-122"/>
              </a:rPr>
              <a:t>DocType</a:t>
            </a:r>
            <a:endParaRPr kumimoji="1" lang="zh-CN" alt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4" name="Line Callout 1 3"/>
          <p:cNvSpPr/>
          <p:nvPr/>
        </p:nvSpPr>
        <p:spPr>
          <a:xfrm>
            <a:off x="3767667" y="2963333"/>
            <a:ext cx="1989666" cy="564445"/>
          </a:xfrm>
          <a:prstGeom prst="borderCallout1">
            <a:avLst>
              <a:gd name="adj1" fmla="val 41250"/>
              <a:gd name="adj2" fmla="val 1596"/>
              <a:gd name="adj3" fmla="val 137500"/>
              <a:gd name="adj4" fmla="val -837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FangSong" charset="-122"/>
                <a:ea typeface="FangSong" charset="-122"/>
                <a:cs typeface="FangSong" charset="-122"/>
              </a:rPr>
              <a:t>Schema-dependent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kumimoji="1" lang="en-US" altLang="zh-CN" dirty="0" smtClean="0">
                <a:latin typeface="FangSong" charset="-122"/>
                <a:ea typeface="FangSong" charset="-122"/>
                <a:cs typeface="FangSong" charset="-122"/>
              </a:rPr>
              <a:t>paths</a:t>
            </a:r>
            <a:endParaRPr kumimoji="1" lang="zh-CN" alt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57111" y="3683000"/>
            <a:ext cx="917222" cy="221544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23000"/>
                </a:schemeClr>
              </a:gs>
              <a:gs pos="80000">
                <a:schemeClr val="accent1">
                  <a:shade val="93000"/>
                  <a:satMod val="130000"/>
                  <a:alpha val="23000"/>
                </a:schemeClr>
              </a:gs>
              <a:gs pos="100000">
                <a:schemeClr val="accent1">
                  <a:shade val="94000"/>
                  <a:satMod val="135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FangSong" charset="-122"/>
              <a:ea typeface="FangSong" charset="-122"/>
              <a:cs typeface="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822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FangSong" charset="-122"/>
                <a:ea typeface="FangSong" charset="-122"/>
                <a:cs typeface="FangSong" charset="-122"/>
              </a:rPr>
              <a:t>定义数据转换Data</a:t>
            </a:r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 Transformations</a:t>
            </a:r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4204" y="1170871"/>
            <a:ext cx="8538519" cy="4977762"/>
          </a:xfrm>
        </p:spPr>
        <p:txBody>
          <a:bodyPr/>
          <a:lstStyle/>
          <a:p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定义源、目标类类型，以及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Document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Type</a:t>
            </a:r>
            <a:endParaRPr lang="en-US" dirty="0" smtClean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设置合适的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assignment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 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actions</a:t>
            </a:r>
          </a:p>
          <a:p>
            <a:pPr lvl="1"/>
            <a:r>
              <a:rPr 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Set</a:t>
            </a:r>
            <a:r>
              <a:rPr lang="zh-CN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：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设置值，如果目标类型为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’any’,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设置的值可以包含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xml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字段</a:t>
            </a:r>
            <a:endParaRPr lang="en-US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pPr lvl="1"/>
            <a:r>
              <a:rPr 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Append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：把新的值附加到目标元素值后</a:t>
            </a:r>
            <a:endParaRPr lang="en-US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pPr lvl="1"/>
            <a:r>
              <a:rPr 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Clear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：清除目标值并且保留该定义的属性字段</a:t>
            </a:r>
            <a:endParaRPr lang="en-US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pPr lvl="1"/>
            <a:r>
              <a:rPr 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Remove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：移除该目标的属性字段</a:t>
            </a:r>
            <a:endParaRPr lang="en-US" altLang="zh-CN" dirty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未加载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schema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的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XML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消息只能通过代码的方式，以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DOM-style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路径的写法进行数据转换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pPr marL="0" indent="0">
              <a:buNone/>
            </a:pPr>
            <a:r>
              <a:rPr lang="en-US" dirty="0">
                <a:latin typeface="FangSong" charset="-122"/>
                <a:ea typeface="FangSong" charset="-122"/>
                <a:cs typeface="FangSong" charset="-122"/>
                <a:sym typeface="Wingdings"/>
                <a:hlinkClick r:id="rId2"/>
              </a:rPr>
              <a:t>http://localhost:57772/csp/docbook/DocBook.UI.Page.cls?KEY=</a:t>
            </a:r>
            <a:r>
              <a:rPr lang="en-US" dirty="0" smtClean="0">
                <a:latin typeface="FangSong" charset="-122"/>
                <a:ea typeface="FangSong" charset="-122"/>
                <a:cs typeface="FangSong" charset="-122"/>
                <a:sym typeface="Wingdings"/>
                <a:hlinkClick r:id="rId2"/>
              </a:rPr>
              <a:t>EXML_dtl</a:t>
            </a:r>
            <a:endParaRPr lang="en-US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pPr marL="0" indent="0">
              <a:buNone/>
            </a:pPr>
            <a:endParaRPr lang="en-US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pPr marL="234950" lvl="1" indent="0">
              <a:buNone/>
            </a:pPr>
            <a:endParaRPr lang="en-US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834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定义规则引擎</a:t>
            </a:r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4204" y="1170871"/>
            <a:ext cx="8538519" cy="4977762"/>
          </a:xfrm>
        </p:spPr>
        <p:txBody>
          <a:bodyPr/>
          <a:lstStyle/>
          <a:p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Type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: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Virtual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Document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Message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Routing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Rule</a:t>
            </a:r>
          </a:p>
          <a:p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Message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Class: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lang="en-US" altLang="zh-CN" dirty="0" err="1" smtClean="0">
                <a:latin typeface="FangSong" charset="-122"/>
                <a:ea typeface="FangSong" charset="-122"/>
                <a:cs typeface="FangSong" charset="-122"/>
              </a:rPr>
              <a:t>EnsLib.EDI.XML</a:t>
            </a:r>
            <a:r>
              <a:rPr lang="zh-CN" altLang="zh-CN" dirty="0" smtClean="0">
                <a:latin typeface="FangSong" charset="-122"/>
                <a:ea typeface="FangSong" charset="-122"/>
                <a:cs typeface="FangSong" charset="-122"/>
              </a:rPr>
              <a:t>.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Document</a:t>
            </a:r>
          </a:p>
          <a:p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Schema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Category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：选择加载的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xml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schema</a:t>
            </a:r>
            <a:endParaRPr lang="en-US" dirty="0" smtClean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使用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XML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属性路径选择内容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pPr lvl="1"/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如果加载了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Schema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，输入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Document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之后会给出自动提示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pPr lvl="1"/>
            <a:endParaRPr lang="en-US" altLang="zh-CN" dirty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pPr lvl="1"/>
            <a:endParaRPr lang="en-US" altLang="zh-CN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pPr lvl="1"/>
            <a:endParaRPr lang="en-US" altLang="zh-CN" dirty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pPr lvl="1"/>
            <a:endParaRPr lang="en-US" altLang="zh-CN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pPr lvl="1"/>
            <a:endParaRPr lang="en-US" altLang="zh-CN" dirty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pPr lvl="1"/>
            <a:endParaRPr lang="en-US" altLang="zh-CN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pPr lvl="1"/>
            <a:endParaRPr lang="en-US" altLang="zh-CN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pPr lvl="1"/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如果没有加载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schema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，则必须手动输入路径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pPr lvl="1"/>
            <a:endParaRPr lang="en-US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pPr marL="234950" lvl="1" indent="0">
              <a:buNone/>
            </a:pPr>
            <a:endParaRPr lang="en-US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7" y="3122779"/>
            <a:ext cx="5863167" cy="228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4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定义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Search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Table</a:t>
            </a:r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4204" y="1170871"/>
            <a:ext cx="8538519" cy="4977762"/>
          </a:xfrm>
        </p:spPr>
        <p:txBody>
          <a:bodyPr/>
          <a:lstStyle/>
          <a:p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继承于</a:t>
            </a:r>
            <a:r>
              <a:rPr lang="en-US" altLang="zh-CN" dirty="0" err="1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EnsLib.EDI.XML.SearchTable</a:t>
            </a:r>
            <a:endParaRPr lang="en-US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pPr marL="234950" lvl="1" indent="0">
              <a:buNone/>
            </a:pPr>
            <a:endParaRPr lang="en-US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10" y="1986848"/>
            <a:ext cx="9144000" cy="197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1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HL7 Version 2 消息</a:t>
            </a:r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491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HL7 Version2 </a:t>
            </a:r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4204" y="1170871"/>
            <a:ext cx="8538519" cy="4977762"/>
          </a:xfrm>
        </p:spPr>
        <p:txBody>
          <a:bodyPr/>
          <a:lstStyle/>
          <a:p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Text here</a:t>
            </a:r>
          </a:p>
          <a:p>
            <a:r>
              <a:rPr 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Text here</a:t>
            </a:r>
          </a:p>
          <a:p>
            <a:pPr marL="234950" lvl="1" indent="0">
              <a:buNone/>
            </a:pPr>
            <a:endParaRPr lang="en-US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65601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1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虚拟文档</a:t>
            </a:r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Virtual Documents</a:t>
            </a:r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932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HL7 V2.x schema</a:t>
            </a:r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4204" y="1170871"/>
            <a:ext cx="8538519" cy="536573"/>
          </a:xfrm>
        </p:spPr>
        <p:txBody>
          <a:bodyPr/>
          <a:lstStyle/>
          <a:p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Ensemble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内置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HL7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V2.x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schema.</a:t>
            </a:r>
          </a:p>
          <a:p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1938" y="1664763"/>
            <a:ext cx="8538519" cy="466018"/>
          </a:xfrm>
        </p:spPr>
        <p:txBody>
          <a:bodyPr/>
          <a:lstStyle/>
          <a:p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浏览消息结构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91449" y="2706163"/>
            <a:ext cx="8538519" cy="466018"/>
          </a:xfrm>
        </p:spPr>
        <p:txBody>
          <a:bodyPr/>
          <a:lstStyle/>
          <a:p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浏览数据结构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74516" y="2181230"/>
            <a:ext cx="8538519" cy="466018"/>
          </a:xfrm>
        </p:spPr>
        <p:txBody>
          <a:bodyPr/>
          <a:lstStyle/>
          <a:p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浏览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segment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结构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5805" y="3194408"/>
            <a:ext cx="8538519" cy="466018"/>
          </a:xfrm>
        </p:spPr>
        <p:txBody>
          <a:bodyPr/>
          <a:lstStyle/>
          <a:p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浏览字典表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0"/>
            <a:ext cx="4979305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800"/>
            <a:ext cx="9144000" cy="65021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900" y="0"/>
            <a:ext cx="7187316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1744" y="1663700"/>
            <a:ext cx="28067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0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  <p:bldP spid="1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FangSong" charset="-122"/>
                <a:ea typeface="FangSong" charset="-122"/>
                <a:cs typeface="FangSong" charset="-122"/>
              </a:rPr>
              <a:t>使用自定义schema编辑器Custom</a:t>
            </a:r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 Schema Editor</a:t>
            </a:r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4204" y="1170871"/>
            <a:ext cx="8538519" cy="875240"/>
          </a:xfrm>
        </p:spPr>
        <p:txBody>
          <a:bodyPr/>
          <a:lstStyle/>
          <a:p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对于原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HL7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V2.xschema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没有定义的内容进行解析</a:t>
            </a:r>
            <a:endParaRPr lang="en-US" dirty="0" smtClean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一般位于末尾并以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”Z”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起始的字段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pPr lvl="1"/>
            <a:endParaRPr lang="en-US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0889" y="2017889"/>
            <a:ext cx="5291666" cy="423334"/>
          </a:xfrm>
          <a:prstGeom prst="rect">
            <a:avLst/>
          </a:prstGeom>
          <a:noFill/>
          <a:effectLst/>
        </p:spPr>
        <p:txBody>
          <a:bodyPr wrap="none" lIns="45720" rIns="45720" rtlCol="0">
            <a:noAutofit/>
          </a:bodyPr>
          <a:lstStyle/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Symbol" charset="2"/>
              <a:buChar char="-"/>
            </a:pPr>
            <a:r>
              <a:rPr kumimoji="1" lang="zh-CN" altLang="en-US" sz="2000" dirty="0" smtClean="0">
                <a:latin typeface="FangSong" charset="-122"/>
                <a:ea typeface="FangSong" charset="-122"/>
                <a:cs typeface="FangSong" charset="-122"/>
              </a:rPr>
              <a:t>定义新</a:t>
            </a:r>
            <a:r>
              <a:rPr kumimoji="1" lang="en-US" altLang="zh-CN" sz="2000" dirty="0" smtClean="0">
                <a:latin typeface="FangSong" charset="-122"/>
                <a:ea typeface="FangSong" charset="-122"/>
                <a:cs typeface="FangSong" charset="-122"/>
              </a:rPr>
              <a:t>Schema</a:t>
            </a:r>
            <a:endParaRPr kumimoji="1" lang="zh-CN" altLang="en-US" sz="2000" dirty="0" smtClean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0400" y="2367843"/>
            <a:ext cx="5291666" cy="423334"/>
          </a:xfrm>
          <a:prstGeom prst="rect">
            <a:avLst/>
          </a:prstGeom>
          <a:noFill/>
          <a:effectLst/>
        </p:spPr>
        <p:txBody>
          <a:bodyPr wrap="none" lIns="45720" rIns="45720" rtlCol="0">
            <a:noAutofit/>
          </a:bodyPr>
          <a:lstStyle/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Symbol" charset="2"/>
              <a:buChar char="-"/>
            </a:pPr>
            <a:r>
              <a:rPr kumimoji="1" lang="zh-CN" altLang="en-US" sz="2000" dirty="0" smtClean="0">
                <a:latin typeface="FangSong" charset="-122"/>
                <a:ea typeface="FangSong" charset="-122"/>
                <a:cs typeface="FangSong" charset="-122"/>
              </a:rPr>
              <a:t>定义新</a:t>
            </a:r>
            <a:r>
              <a:rPr kumimoji="1" lang="en-US" altLang="zh-CN" sz="2000" dirty="0" smtClean="0">
                <a:latin typeface="FangSong" charset="-122"/>
                <a:ea typeface="FangSong" charset="-122"/>
                <a:cs typeface="FangSong" charset="-122"/>
              </a:rPr>
              <a:t>Segment</a:t>
            </a:r>
            <a:endParaRPr kumimoji="1" lang="zh-CN" altLang="en-US" sz="2000" dirty="0" smtClean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7578" y="2760130"/>
            <a:ext cx="5291666" cy="423334"/>
          </a:xfrm>
          <a:prstGeom prst="rect">
            <a:avLst/>
          </a:prstGeom>
          <a:noFill/>
          <a:effectLst/>
        </p:spPr>
        <p:txBody>
          <a:bodyPr wrap="none" lIns="45720" rIns="45720" rtlCol="0">
            <a:noAutofit/>
          </a:bodyPr>
          <a:lstStyle/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Symbol" charset="2"/>
              <a:buChar char="-"/>
            </a:pPr>
            <a:r>
              <a:rPr kumimoji="1" lang="zh-CN" altLang="en-US" sz="2000" dirty="0" smtClean="0">
                <a:latin typeface="FangSong" charset="-122"/>
                <a:ea typeface="FangSong" charset="-122"/>
                <a:cs typeface="FangSong" charset="-122"/>
              </a:rPr>
              <a:t>定义新消息类型以及</a:t>
            </a:r>
            <a:r>
              <a:rPr kumimoji="1" lang="en-US" altLang="zh-CN" sz="2000" dirty="0" smtClean="0">
                <a:latin typeface="FangSong" charset="-122"/>
                <a:ea typeface="FangSong" charset="-122"/>
                <a:cs typeface="FangSong" charset="-122"/>
              </a:rPr>
              <a:t>structure</a:t>
            </a:r>
            <a:r>
              <a:rPr kumimoji="1" lang="zh-CN" altLang="en-US" sz="2000" dirty="0" smtClean="0">
                <a:latin typeface="FangSong" charset="-122"/>
                <a:ea typeface="FangSong" charset="-122"/>
                <a:cs typeface="FangSong" charset="-122"/>
              </a:rPr>
              <a:t>类型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7578" y="3141128"/>
            <a:ext cx="5291666" cy="423334"/>
          </a:xfrm>
          <a:prstGeom prst="rect">
            <a:avLst/>
          </a:prstGeom>
          <a:noFill/>
          <a:effectLst/>
        </p:spPr>
        <p:txBody>
          <a:bodyPr wrap="none" lIns="45720" rIns="45720" rtlCol="0">
            <a:noAutofit/>
          </a:bodyPr>
          <a:lstStyle/>
          <a:p>
            <a:pPr marL="342900" indent="-342900">
              <a:lnSpc>
                <a:spcPct val="85000"/>
              </a:lnSpc>
              <a:spcBef>
                <a:spcPts val="700"/>
              </a:spcBef>
              <a:buFont typeface="Symbol" charset="2"/>
              <a:buChar char="-"/>
            </a:pPr>
            <a:r>
              <a:rPr kumimoji="1" lang="zh-CN" altLang="en-US" sz="2000" dirty="0" smtClean="0">
                <a:latin typeface="FangSong" charset="-122"/>
                <a:ea typeface="FangSong" charset="-122"/>
                <a:cs typeface="FangSong" charset="-122"/>
              </a:rPr>
              <a:t>编辑数据结构和字典表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330200"/>
            <a:ext cx="8483600" cy="6197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943100"/>
            <a:ext cx="7391400" cy="2971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82800"/>
            <a:ext cx="9144000" cy="26798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06500"/>
            <a:ext cx="9144000" cy="44336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774700"/>
            <a:ext cx="9144000" cy="529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使用HL7消息浏览页</a:t>
            </a:r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4204" y="1170871"/>
            <a:ext cx="8538519" cy="4977762"/>
          </a:xfrm>
        </p:spPr>
        <p:txBody>
          <a:bodyPr/>
          <a:lstStyle/>
          <a:p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Ensemble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–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Interoperate – HL7 v2.x – HL7 V2.x Message Viewer</a:t>
            </a:r>
            <a:endParaRPr lang="en-US" dirty="0" smtClean="0">
              <a:latin typeface="FangSong" charset="-122"/>
              <a:ea typeface="FangSong" charset="-122"/>
              <a:cs typeface="FangSong" charset="-122"/>
            </a:endParaRPr>
          </a:p>
          <a:p>
            <a:pPr marL="0" indent="0">
              <a:buNone/>
            </a:pPr>
            <a:endParaRPr lang="en-US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pPr marL="234950" lvl="1" indent="0">
              <a:buNone/>
            </a:pPr>
            <a:endParaRPr lang="en-US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3282"/>
            <a:ext cx="9144000" cy="21540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11" y="4186766"/>
            <a:ext cx="40894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8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处理HL7消息</a:t>
            </a:r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4204" y="1170871"/>
            <a:ext cx="8538519" cy="4977762"/>
          </a:xfrm>
        </p:spPr>
        <p:txBody>
          <a:bodyPr/>
          <a:lstStyle/>
          <a:p>
            <a:pPr marL="234950" lvl="1" indent="0">
              <a:buNone/>
            </a:pPr>
            <a:endParaRPr lang="en-US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6200"/>
            <a:ext cx="9144000" cy="415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0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创建处理HL7消息的Routing Production</a:t>
            </a:r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4204" y="1170871"/>
            <a:ext cx="8538519" cy="4977762"/>
          </a:xfrm>
        </p:spPr>
        <p:txBody>
          <a:bodyPr/>
          <a:lstStyle/>
          <a:p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添加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HL7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 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BO</a:t>
            </a:r>
          </a:p>
          <a:p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添加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HL7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 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Routing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 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Process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 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(BP)</a:t>
            </a:r>
          </a:p>
          <a:p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添加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HL7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队列管理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Sequence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 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Managers</a:t>
            </a:r>
          </a:p>
          <a:p>
            <a:pPr lvl="1"/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控制传入的消息以正确的顺序进行分发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pPr lvl="1"/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可检测重复的消息，以及根据时序消息接收间隔时间判断消息的正确性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添加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HL7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 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BS</a:t>
            </a:r>
          </a:p>
          <a:p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坏消息的处理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pPr lvl="1"/>
            <a:r>
              <a:rPr lang="en-US" altLang="zh-CN" dirty="0" err="1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Ens.Alert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endParaRPr lang="en-US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pPr marL="234950" lvl="1" indent="0">
              <a:buNone/>
            </a:pPr>
            <a:endParaRPr lang="en-US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024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HL7 V2.x Search Table</a:t>
            </a:r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4204" y="1170871"/>
            <a:ext cx="8538519" cy="4977762"/>
          </a:xfrm>
        </p:spPr>
        <p:txBody>
          <a:bodyPr/>
          <a:lstStyle/>
          <a:p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已定义的可供检索的字段</a:t>
            </a:r>
            <a:endParaRPr lang="en-US" dirty="0" smtClean="0">
              <a:latin typeface="FangSong" charset="-122"/>
              <a:ea typeface="FangSong" charset="-122"/>
              <a:cs typeface="FangSong" charset="-122"/>
            </a:endParaRPr>
          </a:p>
          <a:p>
            <a:pPr marL="234950" lvl="1" indent="0">
              <a:buNone/>
            </a:pPr>
            <a:endParaRPr lang="en-US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00290"/>
              </p:ext>
            </p:extLst>
          </p:nvPr>
        </p:nvGraphicFramePr>
        <p:xfrm>
          <a:off x="635005" y="1693331"/>
          <a:ext cx="8057438" cy="413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551"/>
                <a:gridCol w="608188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选择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指向该值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MSHTypeName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MSH message header segment Field 9 (message type) Subfield 1 (message type: ADT, ORM,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literal character 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endParaRPr lang="en-US" altLang="zh-CN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MSH message header segment Field 9 (message type) Subfield 2 (trigger event: A01, A12, O01_2,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result is a message structure name in the format ADT_A01, ADT_A12, ORM_O01_2, etc.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MSHControlID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MSH message header segment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 10 (message control ID)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PatientID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PatientName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PatientAcct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69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FangSong" charset="-122"/>
                <a:ea typeface="FangSong" charset="-122"/>
                <a:cs typeface="FangSong" charset="-122"/>
              </a:rPr>
              <a:t>自定义附加的search</a:t>
            </a:r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 table</a:t>
            </a:r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4204" y="1170871"/>
            <a:ext cx="8538519" cy="734129"/>
          </a:xfrm>
        </p:spPr>
        <p:txBody>
          <a:bodyPr/>
          <a:lstStyle/>
          <a:p>
            <a:pPr marL="234950" lvl="1" indent="0">
              <a:buNone/>
            </a:pPr>
            <a:r>
              <a:rPr lang="en-US" dirty="0">
                <a:latin typeface="FangSong" charset="-122"/>
                <a:ea typeface="FangSong" charset="-122"/>
                <a:cs typeface="FangSong" charset="-122"/>
                <a:sym typeface="Wingdings"/>
                <a:hlinkClick r:id="rId2"/>
              </a:rPr>
              <a:t>http://localhost:57772/csp/docbook/DocBook.UI.Page.cls?KEY=EHL72_addl#</a:t>
            </a:r>
            <a:r>
              <a:rPr lang="en-US" dirty="0" smtClean="0">
                <a:latin typeface="FangSong" charset="-122"/>
                <a:ea typeface="FangSong" charset="-122"/>
                <a:cs typeface="FangSong" charset="-122"/>
                <a:sym typeface="Wingdings"/>
                <a:hlinkClick r:id="rId2"/>
              </a:rPr>
              <a:t>EHL72_search_tables</a:t>
            </a:r>
            <a:endParaRPr lang="en-US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pPr marL="234950" lvl="1" indent="0">
              <a:buNone/>
            </a:pPr>
            <a:endParaRPr lang="en-US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0"/>
            <a:ext cx="83524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5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HL7 </a:t>
            </a:r>
            <a:r>
              <a:rPr lang="en-US" dirty="0" err="1" smtClean="0">
                <a:latin typeface="FangSong" charset="-122"/>
                <a:ea typeface="FangSong" charset="-122"/>
                <a:cs typeface="FangSong" charset="-122"/>
              </a:rPr>
              <a:t>Ack</a:t>
            </a:r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 Mode</a:t>
            </a:r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>
                <a:latin typeface="FangSong" charset="-122"/>
                <a:ea typeface="FangSong" charset="-122"/>
                <a:cs typeface="FangSong" charset="-122"/>
                <a:hlinkClick r:id="rId2"/>
              </a:rPr>
              <a:t>http://localhost:57772/csp/docbook/DocBook.UI.Page.cls?KEY=EHL72_scenarios#</a:t>
            </a:r>
            <a:r>
              <a:rPr kumimoji="1" lang="en-US" altLang="zh-CN" dirty="0" smtClean="0">
                <a:latin typeface="FangSong" charset="-122"/>
                <a:ea typeface="FangSong" charset="-122"/>
                <a:cs typeface="FangSong" charset="-122"/>
                <a:hlinkClick r:id="rId2"/>
              </a:rPr>
              <a:t>EHL72_ack_mode</a:t>
            </a:r>
            <a:endParaRPr kumimoji="1"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endParaRPr kumimoji="1" lang="zh-CN" alt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0" y="0"/>
            <a:ext cx="67480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9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HL7 Dual Acknowledgement Sequences</a:t>
            </a:r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84204" y="1142649"/>
            <a:ext cx="8538519" cy="494240"/>
          </a:xfrm>
        </p:spPr>
        <p:txBody>
          <a:bodyPr/>
          <a:lstStyle/>
          <a:p>
            <a:r>
              <a:rPr kumimoji="1" lang="en-US" altLang="zh-CN" dirty="0" smtClean="0">
                <a:latin typeface="FangSong" charset="-122"/>
                <a:ea typeface="FangSong" charset="-122"/>
                <a:cs typeface="FangSong" charset="-122"/>
              </a:rPr>
              <a:t>Incoming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kumimoji="1" lang="en-US" altLang="zh-CN" dirty="0" smtClean="0">
                <a:latin typeface="FangSong" charset="-122"/>
                <a:ea typeface="FangSong" charset="-122"/>
                <a:cs typeface="FangSong" charset="-122"/>
              </a:rPr>
              <a:t>Messages</a:t>
            </a:r>
            <a:endParaRPr kumimoji="1" lang="zh-CN" alt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5494" y="1549047"/>
            <a:ext cx="8538519" cy="494240"/>
          </a:xfrm>
        </p:spPr>
        <p:txBody>
          <a:bodyPr/>
          <a:lstStyle/>
          <a:p>
            <a:r>
              <a:rPr kumimoji="1" lang="en-US" altLang="zh-CN" dirty="0" smtClean="0">
                <a:latin typeface="FangSong" charset="-122"/>
                <a:ea typeface="FangSong" charset="-122"/>
                <a:cs typeface="FangSong" charset="-122"/>
              </a:rPr>
              <a:t>Outgoing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kumimoji="1" lang="en-US" altLang="zh-CN" dirty="0" smtClean="0">
                <a:latin typeface="FangSong" charset="-122"/>
                <a:ea typeface="FangSong" charset="-122"/>
                <a:cs typeface="FangSong" charset="-122"/>
              </a:rPr>
              <a:t>Messages</a:t>
            </a:r>
          </a:p>
          <a:p>
            <a:pPr marL="0" indent="0">
              <a:buNone/>
            </a:pPr>
            <a:endParaRPr kumimoji="1" lang="zh-CN" alt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0"/>
            <a:ext cx="681503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" y="0"/>
            <a:ext cx="6815030" cy="6858000"/>
          </a:xfrm>
          <a:prstGeom prst="rect">
            <a:avLst/>
          </a:prstGeom>
        </p:spPr>
      </p:pic>
      <p:sp>
        <p:nvSpPr>
          <p:cNvPr id="9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0895" y="1955445"/>
            <a:ext cx="8538519" cy="494240"/>
          </a:xfrm>
        </p:spPr>
        <p:txBody>
          <a:bodyPr/>
          <a:lstStyle/>
          <a:p>
            <a:r>
              <a:rPr kumimoji="1" lang="en-US" altLang="zh-CN" dirty="0">
                <a:latin typeface="FangSong" charset="-122"/>
                <a:ea typeface="FangSong" charset="-122"/>
                <a:cs typeface="FangSong" charset="-122"/>
                <a:hlinkClick r:id="rId4"/>
              </a:rPr>
              <a:t>http://localhost:57772/csp/docbook/DocBook.UI.Page.cls?KEY=EHL72_scenarios#</a:t>
            </a:r>
            <a:r>
              <a:rPr kumimoji="1" lang="en-US" altLang="zh-CN" dirty="0" smtClean="0">
                <a:latin typeface="FangSong" charset="-122"/>
                <a:ea typeface="FangSong" charset="-122"/>
                <a:cs typeface="FangSong" charset="-122"/>
                <a:hlinkClick r:id="rId4"/>
              </a:rPr>
              <a:t>EHL72_dual_ack</a:t>
            </a:r>
            <a:endParaRPr kumimoji="1"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endParaRPr kumimoji="1" lang="zh-CN" alt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097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  <p:bldP spid="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FangSong" charset="-122"/>
                <a:ea typeface="FangSong" charset="-122"/>
                <a:cs typeface="FangSong" charset="-122"/>
              </a:rPr>
              <a:t>HL7 Batch Messages</a:t>
            </a:r>
            <a:endParaRPr kumimoji="1" lang="zh-CN" alt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>
                <a:latin typeface="FangSong" charset="-122"/>
                <a:ea typeface="FangSong" charset="-122"/>
                <a:cs typeface="FangSong" charset="-122"/>
                <a:hlinkClick r:id="rId2"/>
              </a:rPr>
              <a:t>http://localhost:57772/csp/docbook/DocBook.UI.Page.cls?KEY=EHL72_scenarios#</a:t>
            </a:r>
            <a:r>
              <a:rPr kumimoji="1" lang="en-US" altLang="zh-CN" dirty="0" smtClean="0">
                <a:latin typeface="FangSong" charset="-122"/>
                <a:ea typeface="FangSong" charset="-122"/>
                <a:cs typeface="FangSong" charset="-122"/>
                <a:hlinkClick r:id="rId2"/>
              </a:rPr>
              <a:t>EHL72_batch_msg</a:t>
            </a:r>
            <a:endParaRPr kumimoji="1"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endParaRPr kumimoji="1" lang="zh-CN" alt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>
              <a:latin typeface="FangSong" charset="-122"/>
              <a:ea typeface="FangSong" charset="-122"/>
              <a:cs typeface="FangSong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00" y="0"/>
            <a:ext cx="5666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7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虚拟文档</a:t>
            </a:r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4204" y="1509535"/>
            <a:ext cx="8538519" cy="1609021"/>
          </a:xfrm>
        </p:spPr>
        <p:txBody>
          <a:bodyPr/>
          <a:lstStyle/>
          <a:p>
            <a:r>
              <a:rPr lang="en-US" b="1" dirty="0" err="1" smtClean="0">
                <a:latin typeface="FangSong" charset="-122"/>
                <a:ea typeface="FangSong" charset="-122"/>
                <a:cs typeface="FangSong" charset="-122"/>
              </a:rPr>
              <a:t>虚拟文档技术是Ensemble处理消息的一种方法</a:t>
            </a:r>
            <a:endParaRPr lang="en-US" b="1" dirty="0" smtClean="0">
              <a:latin typeface="FangSong" charset="-122"/>
              <a:ea typeface="FangSong" charset="-122"/>
              <a:cs typeface="FangSong" charset="-122"/>
            </a:endParaRPr>
          </a:p>
          <a:p>
            <a:pPr lvl="1"/>
            <a:r>
              <a:rPr lang="en-US" b="1" dirty="0" smtClean="0">
                <a:latin typeface="FangSong" charset="-122"/>
                <a:ea typeface="FangSong" charset="-122"/>
                <a:cs typeface="FangSong" charset="-122"/>
              </a:rPr>
              <a:t>只</a:t>
            </a:r>
            <a:r>
              <a:rPr lang="zh-CN" altLang="en-US" b="1" dirty="0" smtClean="0">
                <a:latin typeface="FangSong" charset="-122"/>
                <a:ea typeface="FangSong" charset="-122"/>
                <a:cs typeface="FangSong" charset="-122"/>
              </a:rPr>
              <a:t>解析消息的一部分</a:t>
            </a:r>
            <a:endParaRPr lang="en-US" altLang="zh-CN" b="1" dirty="0" smtClean="0">
              <a:latin typeface="FangSong" charset="-122"/>
              <a:ea typeface="FangSong" charset="-122"/>
              <a:cs typeface="FangSong" charset="-122"/>
            </a:endParaRPr>
          </a:p>
          <a:p>
            <a:pPr lvl="1"/>
            <a:r>
              <a:rPr lang="zh-CN" altLang="en-US" b="1" dirty="0" smtClean="0">
                <a:latin typeface="FangSong" charset="-122"/>
                <a:ea typeface="FangSong" charset="-122"/>
                <a:cs typeface="FangSong" charset="-122"/>
              </a:rPr>
              <a:t>适用于大的消息类型，例如</a:t>
            </a:r>
            <a:r>
              <a:rPr lang="en-US" altLang="zh-CN" b="1" dirty="0" smtClean="0">
                <a:latin typeface="FangSong" charset="-122"/>
                <a:ea typeface="FangSong" charset="-122"/>
                <a:cs typeface="FangSong" charset="-122"/>
              </a:rPr>
              <a:t>HL7</a:t>
            </a:r>
            <a:r>
              <a:rPr lang="zh-CN" altLang="en-US" b="1" dirty="0" smtClean="0">
                <a:latin typeface="FangSong" charset="-122"/>
                <a:ea typeface="FangSong" charset="-122"/>
                <a:cs typeface="FangSong" charset="-122"/>
              </a:rPr>
              <a:t>, </a:t>
            </a:r>
            <a:r>
              <a:rPr lang="en-US" altLang="zh-CN" b="1" dirty="0" smtClean="0">
                <a:latin typeface="FangSong" charset="-122"/>
                <a:ea typeface="FangSong" charset="-122"/>
                <a:cs typeface="FangSong" charset="-122"/>
              </a:rPr>
              <a:t>ASTM</a:t>
            </a:r>
            <a:r>
              <a:rPr lang="zh-CN" altLang="en-US" b="1" dirty="0" smtClean="0">
                <a:latin typeface="FangSong" charset="-122"/>
                <a:ea typeface="FangSong" charset="-122"/>
                <a:cs typeface="FangSong" charset="-122"/>
              </a:rPr>
              <a:t>、</a:t>
            </a:r>
            <a:r>
              <a:rPr lang="en-US" altLang="zh-CN" b="1" dirty="0" smtClean="0">
                <a:latin typeface="FangSong" charset="-122"/>
                <a:ea typeface="FangSong" charset="-122"/>
                <a:cs typeface="FangSong" charset="-122"/>
              </a:rPr>
              <a:t>EDIFACT</a:t>
            </a:r>
            <a:r>
              <a:rPr lang="zh-CN" altLang="en-US" b="1" dirty="0" smtClean="0">
                <a:latin typeface="FangSong" charset="-122"/>
                <a:ea typeface="FangSong" charset="-122"/>
                <a:cs typeface="FangSong" charset="-122"/>
              </a:rPr>
              <a:t>、</a:t>
            </a:r>
            <a:r>
              <a:rPr lang="en-US" altLang="zh-CN" b="1" dirty="0" smtClean="0">
                <a:latin typeface="FangSong" charset="-122"/>
                <a:ea typeface="FangSong" charset="-122"/>
                <a:cs typeface="FangSong" charset="-122"/>
              </a:rPr>
              <a:t>X12</a:t>
            </a:r>
            <a:endParaRPr lang="en-US" b="1" dirty="0" smtClean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lang="zh-CN" altLang="en-US" b="1" dirty="0" smtClean="0">
                <a:latin typeface="FangSong" charset="-122"/>
                <a:ea typeface="FangSong" charset="-122"/>
                <a:cs typeface="FangSong" charset="-122"/>
              </a:rPr>
              <a:t>虚拟文档把消息内容作为一个完整体在</a:t>
            </a:r>
            <a:r>
              <a:rPr lang="en-US" altLang="zh-CN" b="1" dirty="0" smtClean="0">
                <a:latin typeface="FangSong" charset="-122"/>
                <a:ea typeface="FangSong" charset="-122"/>
                <a:cs typeface="FangSong" charset="-122"/>
              </a:rPr>
              <a:t>Ensemble</a:t>
            </a:r>
            <a:r>
              <a:rPr lang="zh-CN" altLang="en-US" b="1" dirty="0" smtClean="0">
                <a:latin typeface="FangSong" charset="-122"/>
                <a:ea typeface="FangSong" charset="-122"/>
                <a:cs typeface="FangSong" charset="-122"/>
              </a:rPr>
              <a:t>内部传递</a:t>
            </a:r>
            <a:endParaRPr lang="en-US" b="1" dirty="0" smtClean="0">
              <a:latin typeface="FangSong" charset="-122"/>
              <a:ea typeface="FangSong" charset="-122"/>
              <a:cs typeface="FangSong" charset="-122"/>
            </a:endParaRPr>
          </a:p>
          <a:p>
            <a:pPr marL="234950" lvl="1" indent="0">
              <a:buNone/>
            </a:pPr>
            <a:endParaRPr lang="en-US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806222" y="3302000"/>
            <a:ext cx="4642556" cy="9595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消息头</a:t>
            </a:r>
            <a:endParaRPr kumimoji="1" lang="zh-CN" alt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862667" y="4275668"/>
            <a:ext cx="4670777" cy="217311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消息体</a:t>
            </a:r>
            <a:endParaRPr kumimoji="1" lang="zh-CN" alt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12446" y="4374445"/>
            <a:ext cx="914400" cy="4092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FangSong" charset="-122"/>
                <a:ea typeface="FangSong" charset="-122"/>
                <a:cs typeface="FangSong" charset="-122"/>
              </a:rPr>
              <a:t>ID</a:t>
            </a:r>
            <a:endParaRPr kumimoji="1" lang="zh-CN" alt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29178" y="4950176"/>
            <a:ext cx="2133599" cy="1371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zh-CN" dirty="0" smtClean="0">
                <a:latin typeface="FangSong" charset="-122"/>
                <a:ea typeface="FangSong" charset="-122"/>
                <a:cs typeface="FangSong" charset="-122"/>
              </a:rPr>
              <a:t>Document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kumimoji="1" lang="en-US" altLang="zh-CN" dirty="0" smtClean="0">
                <a:latin typeface="FangSong" charset="-122"/>
                <a:ea typeface="FangSong" charset="-122"/>
                <a:cs typeface="FangSong" charset="-122"/>
              </a:rPr>
              <a:t>Type</a:t>
            </a:r>
            <a:endParaRPr kumimoji="1" lang="zh-CN" alt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71242" y="4947353"/>
            <a:ext cx="2133599" cy="1371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FangSong" charset="-122"/>
                <a:ea typeface="FangSong" charset="-122"/>
                <a:cs typeface="FangSong" charset="-122"/>
              </a:rPr>
              <a:t>Raw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kumimoji="1" lang="en-US" altLang="zh-CN" dirty="0" smtClean="0">
                <a:latin typeface="FangSong" charset="-122"/>
                <a:ea typeface="FangSong" charset="-122"/>
                <a:cs typeface="FangSong" charset="-122"/>
              </a:rPr>
              <a:t>Content</a:t>
            </a:r>
            <a:endParaRPr kumimoji="1" lang="zh-CN" alt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83556" y="5334000"/>
            <a:ext cx="1185333" cy="4092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FangSong" charset="-122"/>
                <a:ea typeface="FangSong" charset="-122"/>
                <a:cs typeface="FangSong" charset="-122"/>
              </a:rPr>
              <a:t>Schema</a:t>
            </a:r>
            <a:endParaRPr kumimoji="1" lang="zh-CN" alt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14592" y="5810953"/>
            <a:ext cx="1365604" cy="4092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FangSong" charset="-122"/>
                <a:ea typeface="FangSong" charset="-122"/>
                <a:cs typeface="FangSong" charset="-122"/>
              </a:rPr>
              <a:t>Structure</a:t>
            </a:r>
            <a:endParaRPr kumimoji="1" lang="zh-CN" alt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17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使用虚拟文档中的内容</a:t>
            </a:r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Business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 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rules</a:t>
            </a:r>
          </a:p>
          <a:p>
            <a:endParaRPr lang="en-US" altLang="zh-CN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endParaRPr lang="en-US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endParaRPr lang="en-US" dirty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endParaRPr lang="en-US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r>
              <a:rPr 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Data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 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transformations</a:t>
            </a:r>
            <a:endParaRPr lang="en-US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pPr marL="234950" lvl="1" indent="0">
              <a:buNone/>
            </a:pPr>
            <a:endParaRPr lang="en-US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虚拟属性路径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(virtual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property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path)</a:t>
            </a:r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957217"/>
            <a:ext cx="6629400" cy="1435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552" y="3400766"/>
            <a:ext cx="32893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Message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View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通过关键字</a:t>
            </a:r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查找信息</a:t>
            </a:r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err="1" smtClean="0">
                <a:latin typeface="FangSong" charset="-122"/>
                <a:ea typeface="FangSong" charset="-122"/>
                <a:cs typeface="FangSong" charset="-122"/>
              </a:rPr>
              <a:t>对于标准消息体，每一个属性可以直接通过Management</a:t>
            </a:r>
            <a:r>
              <a:rPr lang="en-US" b="1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lang="en-US" b="1" dirty="0" err="1" smtClean="0">
                <a:latin typeface="FangSong" charset="-122"/>
                <a:ea typeface="FangSong" charset="-122"/>
                <a:cs typeface="FangSong" charset="-122"/>
              </a:rPr>
              <a:t>Portal访问</a:t>
            </a:r>
            <a:endParaRPr lang="en-US" b="1" dirty="0" smtClean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lang="en-US" dirty="0" err="1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对于虚拟文档的消息体，除非特定的属性，通过Portal无法直接查找</a:t>
            </a:r>
            <a:endParaRPr lang="en-US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pPr lvl="1"/>
            <a:r>
              <a:rPr lang="en-US" dirty="0" err="1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定义Search</a:t>
            </a:r>
            <a:r>
              <a:rPr 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 Table</a:t>
            </a:r>
          </a:p>
          <a:p>
            <a:pPr lvl="1"/>
            <a:r>
              <a:rPr lang="en-US" dirty="0" err="1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配置应用使用searching</a:t>
            </a:r>
            <a:r>
              <a:rPr 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 table</a:t>
            </a:r>
          </a:p>
          <a:p>
            <a:pPr marL="234950" lvl="1" indent="0">
              <a:buNone/>
            </a:pPr>
            <a:endParaRPr lang="en-US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Search Table</a:t>
            </a:r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223" y="3893254"/>
            <a:ext cx="3810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5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确定</a:t>
            </a:r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虚拟属性路径(Virtual Property Paths)</a:t>
            </a:r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4204" y="1184982"/>
            <a:ext cx="8538519" cy="4977762"/>
          </a:xfrm>
        </p:spPr>
        <p:txBody>
          <a:bodyPr/>
          <a:lstStyle/>
          <a:p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包含两部分：</a:t>
            </a:r>
          </a:p>
          <a:p>
            <a:pPr lvl="1"/>
            <a:r>
              <a:rPr lang="en-US" dirty="0" err="1" smtClean="0">
                <a:latin typeface="FangSong" charset="-122"/>
                <a:ea typeface="FangSong" charset="-122"/>
                <a:cs typeface="FangSong" charset="-122"/>
              </a:rPr>
              <a:t>Category:structure</a:t>
            </a:r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  ---- the </a:t>
            </a:r>
            <a:r>
              <a:rPr lang="en-US" dirty="0" err="1" smtClean="0">
                <a:latin typeface="FangSong" charset="-122"/>
                <a:ea typeface="FangSong" charset="-122"/>
                <a:cs typeface="FangSong" charset="-122"/>
              </a:rPr>
              <a:t>DocType</a:t>
            </a:r>
            <a:endParaRPr lang="en-US" dirty="0" smtClean="0">
              <a:latin typeface="FangSong" charset="-122"/>
              <a:ea typeface="FangSong" charset="-122"/>
              <a:cs typeface="FangSong" charset="-122"/>
            </a:endParaRPr>
          </a:p>
          <a:p>
            <a:pPr lvl="1"/>
            <a:r>
              <a:rPr lang="en-US" dirty="0" err="1" smtClean="0">
                <a:latin typeface="FangSong" charset="-122"/>
                <a:ea typeface="FangSong" charset="-122"/>
                <a:cs typeface="FangSong" charset="-122"/>
              </a:rPr>
              <a:t>Segment:field</a:t>
            </a:r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 ---- 虚拟文档中访问数据的路径</a:t>
            </a:r>
          </a:p>
          <a:p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例如：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pPr lvl="1"/>
            <a:r>
              <a:rPr lang="en-US" altLang="zh-CN" dirty="0" err="1">
                <a:latin typeface="FangSong" charset="-122"/>
                <a:ea typeface="FangSong" charset="-122"/>
                <a:cs typeface="FangSong" charset="-122"/>
              </a:rPr>
              <a:t>ORCgrp</a:t>
            </a:r>
            <a:r>
              <a:rPr lang="en-US" altLang="zh-CN" dirty="0">
                <a:latin typeface="FangSong" charset="-122"/>
                <a:ea typeface="FangSong" charset="-122"/>
                <a:cs typeface="FangSong" charset="-122"/>
              </a:rPr>
              <a:t>(1).</a:t>
            </a:r>
            <a:r>
              <a:rPr lang="en-US" altLang="zh-CN" dirty="0" err="1">
                <a:latin typeface="FangSong" charset="-122"/>
                <a:ea typeface="FangSong" charset="-122"/>
                <a:cs typeface="FangSong" charset="-122"/>
              </a:rPr>
              <a:t>OBRuniongrp.OBXgrp</a:t>
            </a:r>
            <a:r>
              <a:rPr lang="en-US" altLang="zh-CN" dirty="0">
                <a:latin typeface="FangSong" charset="-122"/>
                <a:ea typeface="FangSong" charset="-122"/>
                <a:cs typeface="FangSong" charset="-122"/>
              </a:rPr>
              <a:t>(3).NTE(1):</a:t>
            </a:r>
            <a:r>
              <a:rPr lang="en-US" altLang="zh-CN" dirty="0" err="1" smtClean="0">
                <a:latin typeface="FangSong" charset="-122"/>
                <a:ea typeface="FangSong" charset="-122"/>
                <a:cs typeface="FangSong" charset="-122"/>
              </a:rPr>
              <a:t>SourceofComment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使用命令行测试虚拟文档路径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pPr marL="692150" lvl="1" indent="-457200">
              <a:buFont typeface="+mj-lt"/>
              <a:buAutoNum type="arabicPeriod"/>
            </a:pP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创建包含文档内容的字符串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pPr marL="692150" lvl="1" indent="-457200">
              <a:buFont typeface="+mj-lt"/>
              <a:buAutoNum type="arabicPeriod"/>
            </a:pP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使用</a:t>
            </a:r>
            <a:r>
              <a:rPr lang="en-US" altLang="zh-CN" dirty="0" err="1" smtClean="0">
                <a:latin typeface="FangSong" charset="-122"/>
                <a:ea typeface="FangSong" charset="-122"/>
                <a:cs typeface="FangSong" charset="-122"/>
              </a:rPr>
              <a:t>ImportFromString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()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函数创建虚拟文档实例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pPr marL="692150" lvl="1" indent="-457200">
              <a:buFont typeface="+mj-lt"/>
              <a:buAutoNum type="arabicPeriod"/>
            </a:pP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设置合适于该文档的</a:t>
            </a:r>
            <a:r>
              <a:rPr lang="en-US" altLang="zh-CN" dirty="0" err="1" smtClean="0">
                <a:latin typeface="FangSong" charset="-122"/>
                <a:ea typeface="FangSong" charset="-122"/>
                <a:cs typeface="FangSong" charset="-122"/>
              </a:rPr>
              <a:t>DocType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，例如 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”2.5:ADT_A09”</a:t>
            </a:r>
          </a:p>
          <a:p>
            <a:pPr marL="692150" lvl="1" indent="-457200">
              <a:buFont typeface="+mj-lt"/>
              <a:buAutoNum type="arabicPeriod"/>
            </a:pP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使用</a:t>
            </a:r>
            <a:r>
              <a:rPr lang="en-US" altLang="zh-CN" dirty="0" err="1" smtClean="0">
                <a:latin typeface="FangSong" charset="-122"/>
                <a:ea typeface="FangSong" charset="-122"/>
                <a:cs typeface="FangSong" charset="-122"/>
              </a:rPr>
              <a:t>GetValueAt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返回相应虚拟属性的值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lang="en-US" dirty="0">
                <a:latin typeface="FangSong" charset="-122"/>
                <a:ea typeface="FangSong" charset="-122"/>
                <a:cs typeface="FangSong" charset="-122"/>
                <a:hlinkClick r:id="rId2"/>
              </a:rPr>
              <a:t>http://localhost:57772/csp/docbook/DocBook.UI.Page.cls?KEY=EEDI_vpath#</a:t>
            </a:r>
            <a:r>
              <a:rPr lang="en-US" dirty="0" smtClean="0">
                <a:latin typeface="FangSong" charset="-122"/>
                <a:ea typeface="FangSong" charset="-122"/>
                <a:cs typeface="FangSong" charset="-122"/>
                <a:hlinkClick r:id="rId2"/>
              </a:rPr>
              <a:t>EEDI_vpath_testing</a:t>
            </a:r>
            <a:endParaRPr lang="en-US" dirty="0" smtClean="0">
              <a:latin typeface="FangSong" charset="-122"/>
              <a:ea typeface="FangSong" charset="-122"/>
              <a:cs typeface="FangSong" charset="-122"/>
            </a:endParaRPr>
          </a:p>
          <a:p>
            <a:endParaRPr lang="en-US" dirty="0" smtClean="0">
              <a:latin typeface="FangSong" charset="-122"/>
              <a:ea typeface="FangSong" charset="-122"/>
              <a:cs typeface="FangSong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822" y="493885"/>
            <a:ext cx="6523620" cy="620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3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FangSong" charset="-122"/>
                <a:ea typeface="FangSong" charset="-122"/>
                <a:cs typeface="FangSong" charset="-122"/>
              </a:rPr>
              <a:t>在Ensemble</a:t>
            </a:r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lang="en-US" dirty="0" err="1" smtClean="0">
                <a:latin typeface="FangSong" charset="-122"/>
                <a:ea typeface="FangSong" charset="-122"/>
                <a:cs typeface="FangSong" charset="-122"/>
              </a:rPr>
              <a:t>Production中使用虚拟文档</a:t>
            </a:r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3199"/>
            <a:ext cx="9144000" cy="415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3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一般参数参考</a:t>
            </a:r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4204" y="1199093"/>
            <a:ext cx="8538519" cy="4977762"/>
          </a:xfrm>
        </p:spPr>
        <p:txBody>
          <a:bodyPr/>
          <a:lstStyle/>
          <a:p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Doc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Schema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Category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(</a:t>
            </a:r>
            <a:r>
              <a:rPr lang="en-US" altLang="zh-CN" dirty="0" err="1" smtClean="0">
                <a:latin typeface="FangSong" charset="-122"/>
                <a:ea typeface="FangSong" charset="-122"/>
                <a:cs typeface="FangSong" charset="-122"/>
              </a:rPr>
              <a:t>DocType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中的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category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部分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)</a:t>
            </a:r>
            <a:endParaRPr lang="en-US" dirty="0" smtClean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Search Table Class : 设置适合的消息查找类，以对相关内容创建索引</a:t>
            </a:r>
          </a:p>
          <a:p>
            <a:r>
              <a:rPr 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Target </a:t>
            </a:r>
            <a:r>
              <a:rPr lang="en-US" dirty="0" err="1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Config</a:t>
            </a:r>
            <a:r>
              <a:rPr 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 Names: 指定发送的下一个目标</a:t>
            </a:r>
          </a:p>
          <a:p>
            <a:r>
              <a:rPr lang="en-US" dirty="0" err="1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Validation：设置合适的验证类</a:t>
            </a:r>
            <a:r>
              <a:rPr 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。</a:t>
            </a:r>
          </a:p>
          <a:p>
            <a:r>
              <a:rPr 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Business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 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Rule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 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Name: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 指定商业规则类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Bad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 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Message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 </a:t>
            </a:r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Handler: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  <a:sym typeface="Wingdings"/>
              </a:rPr>
              <a:t> 对于验证失败的消息进行处理。</a:t>
            </a:r>
            <a:endParaRPr lang="en-US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pPr marL="234950" lvl="1" indent="0">
              <a:buNone/>
            </a:pPr>
            <a:endParaRPr lang="en-US" dirty="0" smtClean="0">
              <a:latin typeface="FangSong" charset="-122"/>
              <a:ea typeface="FangSong" charset="-122"/>
              <a:cs typeface="FangSong" charset="-122"/>
              <a:sym typeface="Wingdings"/>
            </a:endParaRPr>
          </a:p>
          <a:p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532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angSong" charset="-122"/>
                <a:ea typeface="FangSong" charset="-122"/>
                <a:cs typeface="FangSong" charset="-122"/>
              </a:rPr>
              <a:t>定义查找表类(Search Table Class)</a:t>
            </a:r>
            <a:endParaRPr 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84204" y="1255537"/>
            <a:ext cx="8538519" cy="4977762"/>
          </a:xfrm>
        </p:spPr>
        <p:txBody>
          <a:bodyPr/>
          <a:lstStyle/>
          <a:p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根据文档类别继承不同的类，新建子类</a:t>
            </a:r>
            <a:endParaRPr kumimoji="1"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endParaRPr kumimoji="1" lang="en-US" altLang="zh-CN" dirty="0">
              <a:latin typeface="FangSong" charset="-122"/>
              <a:ea typeface="FangSong" charset="-122"/>
              <a:cs typeface="FangSong" charset="-122"/>
            </a:endParaRPr>
          </a:p>
          <a:p>
            <a:endParaRPr kumimoji="1"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endParaRPr kumimoji="1" lang="en-US" altLang="zh-CN" dirty="0">
              <a:latin typeface="FangSong" charset="-122"/>
              <a:ea typeface="FangSong" charset="-122"/>
              <a:cs typeface="FangSong" charset="-122"/>
            </a:endParaRPr>
          </a:p>
          <a:p>
            <a:endParaRPr kumimoji="1"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endParaRPr kumimoji="1" lang="en-US" altLang="zh-CN" dirty="0">
              <a:latin typeface="FangSong" charset="-122"/>
              <a:ea typeface="FangSong" charset="-122"/>
              <a:cs typeface="FangSong" charset="-122"/>
            </a:endParaRPr>
          </a:p>
          <a:p>
            <a:endParaRPr kumimoji="1"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endParaRPr kumimoji="1" lang="en-US" altLang="zh-CN" dirty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在类中包含</a:t>
            </a:r>
            <a:r>
              <a:rPr kumimoji="1" lang="en-US" altLang="zh-CN" dirty="0" err="1" smtClean="0">
                <a:latin typeface="FangSong" charset="-122"/>
                <a:ea typeface="FangSong" charset="-122"/>
                <a:cs typeface="FangSong" charset="-122"/>
              </a:rPr>
              <a:t>Xdata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 </a:t>
            </a:r>
            <a:r>
              <a:rPr kumimoji="1" lang="en-US" altLang="zh-CN" dirty="0" smtClean="0">
                <a:latin typeface="FangSong" charset="-122"/>
                <a:ea typeface="FangSong" charset="-122"/>
                <a:cs typeface="FangSong" charset="-122"/>
              </a:rPr>
              <a:t>block,</a:t>
            </a:r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定义需要查询到的虚拟属性</a:t>
            </a:r>
            <a:endParaRPr kumimoji="1"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pPr lvl="1"/>
            <a:endParaRPr kumimoji="1" lang="zh-CN" alt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1702"/>
              </p:ext>
            </p:extLst>
          </p:nvPr>
        </p:nvGraphicFramePr>
        <p:xfrm>
          <a:off x="1368779" y="182033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665"/>
                <a:gridCol w="461433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文档类型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基类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HL7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EnsLib.HL7.SearchTable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EnsLib.EDI.X12.SearchTable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ASTM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EnsLib.EDI.ASTM.SearchTable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EDFACT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EnsLib.EDI.EDFACT.SearchTable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EnsLib.EDI.XML.SearchTable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1929"/>
            <a:ext cx="9144000" cy="409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4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33&quot;&gt;&lt;property id=&quot;20148&quot; value=&quot;5&quot;/&gt;&lt;property id=&quot;20300&quot; value=&quot;Slide 2 - &amp;quot;Slide Heading&amp;quot;&quot;/&gt;&lt;property id=&quot;20307&quot; value=&quot;257&quot;/&gt;&lt;/object&gt;&lt;object type=&quot;3&quot; unique_id=&quot;10046&quot;&gt;&lt;property id=&quot;20148&quot; value=&quot;5&quot;/&gt;&lt;property id=&quot;20300&quot; value=&quot;Slide 3 - &amp;quot;Color Palette&amp;quot;&quot;/&gt;&lt;property id=&quot;20307&quot; value=&quot;258&quot;/&gt;&lt;/object&gt;&lt;object type=&quot;3&quot; unique_id=&quot;10163&quot;&gt;&lt;property id=&quot;20148&quot; value=&quot;5&quot;/&gt;&lt;property id=&quot;20300&quot; value=&quot;Slide 1 - &amp;quot;Presentation Title&amp;quot;&quot;/&gt;&lt;property id=&quot;20307&quot; value=&quot;2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In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9348A"/>
      </a:accent1>
      <a:accent2>
        <a:srgbClr val="5C88B1"/>
      </a:accent2>
      <a:accent3>
        <a:srgbClr val="829F59"/>
      </a:accent3>
      <a:accent4>
        <a:srgbClr val="FAAF40"/>
      </a:accent4>
      <a:accent5>
        <a:srgbClr val="D11E63"/>
      </a:accent5>
      <a:accent6>
        <a:srgbClr val="46535D"/>
      </a:accent6>
      <a:hlink>
        <a:srgbClr val="C00000"/>
      </a:hlink>
      <a:folHlink>
        <a:srgbClr val="3D505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>
              <a:lumMod val="75000"/>
              <a:lumOff val="2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effectLst/>
      </a:spPr>
      <a:bodyPr wrap="square" lIns="45720" rIns="45720" rtlCol="0">
        <a:noAutofit/>
      </a:bodyPr>
      <a:lstStyle>
        <a:defPPr>
          <a:lnSpc>
            <a:spcPct val="85000"/>
          </a:lnSpc>
          <a:spcBef>
            <a:spcPts val="700"/>
          </a:spcBef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2897</TotalTime>
  <Words>1118</Words>
  <Application>Microsoft Office PowerPoint</Application>
  <PresentationFormat>On-screen Show (4:3)</PresentationFormat>
  <Paragraphs>199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Virtual Document &amp; HL7 in Ensemble</vt:lpstr>
      <vt:lpstr>虚拟文档</vt:lpstr>
      <vt:lpstr>虚拟文档</vt:lpstr>
      <vt:lpstr>使用虚拟文档中的内容</vt:lpstr>
      <vt:lpstr>Message View通过关键字查找信息</vt:lpstr>
      <vt:lpstr>确定虚拟属性路径(Virtual Property Paths)</vt:lpstr>
      <vt:lpstr>在Ensemble Production中使用虚拟文档</vt:lpstr>
      <vt:lpstr>一般参数参考</vt:lpstr>
      <vt:lpstr>定义查找表类(Search Table Class)</vt:lpstr>
      <vt:lpstr>消息验证Validation</vt:lpstr>
      <vt:lpstr>处理检验失败的消息</vt:lpstr>
      <vt:lpstr>HL7 Version 3 消息</vt:lpstr>
      <vt:lpstr>XML虚拟文档</vt:lpstr>
      <vt:lpstr>虚拟属性路径Virtual property path</vt:lpstr>
      <vt:lpstr>定义数据转换Data Transformations</vt:lpstr>
      <vt:lpstr>定义规则引擎</vt:lpstr>
      <vt:lpstr>定义Search Table</vt:lpstr>
      <vt:lpstr>HL7 Version 2 消息</vt:lpstr>
      <vt:lpstr>HL7 Version2 </vt:lpstr>
      <vt:lpstr>HL7 V2.x schema</vt:lpstr>
      <vt:lpstr>使用自定义schema编辑器Custom Schema Editor</vt:lpstr>
      <vt:lpstr>使用HL7消息浏览页</vt:lpstr>
      <vt:lpstr>处理HL7消息</vt:lpstr>
      <vt:lpstr>创建处理HL7消息的Routing Production</vt:lpstr>
      <vt:lpstr>HL7 V2.x Search Table</vt:lpstr>
      <vt:lpstr>自定义附加的search table</vt:lpstr>
      <vt:lpstr>HL7 Ack Mode</vt:lpstr>
      <vt:lpstr>HL7 Dual Acknowledgement Sequences</vt:lpstr>
      <vt:lpstr>HL7 Batch Messages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Mike Rentzel</dc:creator>
  <cp:lastModifiedBy>Hao Ma</cp:lastModifiedBy>
  <cp:revision>558</cp:revision>
  <cp:lastPrinted>2014-03-03T09:04:09Z</cp:lastPrinted>
  <dcterms:created xsi:type="dcterms:W3CDTF">2008-09-15T20:03:26Z</dcterms:created>
  <dcterms:modified xsi:type="dcterms:W3CDTF">2016-03-28T08:18:41Z</dcterms:modified>
</cp:coreProperties>
</file>