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5"/>
  </p:notesMasterIdLst>
  <p:handoutMasterIdLst>
    <p:handoutMasterId r:id="rId66"/>
  </p:handoutMasterIdLst>
  <p:sldIdLst>
    <p:sldId id="256" r:id="rId2"/>
    <p:sldId id="257" r:id="rId3"/>
    <p:sldId id="258" r:id="rId4"/>
    <p:sldId id="267" r:id="rId5"/>
    <p:sldId id="259" r:id="rId6"/>
    <p:sldId id="266" r:id="rId7"/>
    <p:sldId id="268" r:id="rId8"/>
    <p:sldId id="399" r:id="rId9"/>
    <p:sldId id="273" r:id="rId10"/>
    <p:sldId id="260" r:id="rId11"/>
    <p:sldId id="359" r:id="rId12"/>
    <p:sldId id="261" r:id="rId13"/>
    <p:sldId id="272" r:id="rId14"/>
    <p:sldId id="314" r:id="rId15"/>
    <p:sldId id="315" r:id="rId16"/>
    <p:sldId id="316" r:id="rId17"/>
    <p:sldId id="360" r:id="rId18"/>
    <p:sldId id="361" r:id="rId19"/>
    <p:sldId id="387" r:id="rId20"/>
    <p:sldId id="371" r:id="rId21"/>
    <p:sldId id="344" r:id="rId22"/>
    <p:sldId id="342" r:id="rId23"/>
    <p:sldId id="382" r:id="rId24"/>
    <p:sldId id="414" r:id="rId25"/>
    <p:sldId id="375" r:id="rId26"/>
    <p:sldId id="376" r:id="rId27"/>
    <p:sldId id="377" r:id="rId28"/>
    <p:sldId id="328" r:id="rId29"/>
    <p:sldId id="402" r:id="rId30"/>
    <p:sldId id="388" r:id="rId31"/>
    <p:sldId id="394" r:id="rId32"/>
    <p:sldId id="383" r:id="rId33"/>
    <p:sldId id="415" r:id="rId34"/>
    <p:sldId id="379" r:id="rId35"/>
    <p:sldId id="380" r:id="rId36"/>
    <p:sldId id="381" r:id="rId37"/>
    <p:sldId id="401" r:id="rId38"/>
    <p:sldId id="363" r:id="rId39"/>
    <p:sldId id="398" r:id="rId40"/>
    <p:sldId id="389" r:id="rId41"/>
    <p:sldId id="419" r:id="rId42"/>
    <p:sldId id="395" r:id="rId43"/>
    <p:sldId id="384" r:id="rId44"/>
    <p:sldId id="418" r:id="rId45"/>
    <p:sldId id="390" r:id="rId46"/>
    <p:sldId id="391" r:id="rId47"/>
    <p:sldId id="392" r:id="rId48"/>
    <p:sldId id="357" r:id="rId49"/>
    <p:sldId id="393" r:id="rId50"/>
    <p:sldId id="396" r:id="rId51"/>
    <p:sldId id="386" r:id="rId52"/>
    <p:sldId id="416" r:id="rId53"/>
    <p:sldId id="406" r:id="rId54"/>
    <p:sldId id="407" r:id="rId55"/>
    <p:sldId id="403" r:id="rId56"/>
    <p:sldId id="408" r:id="rId57"/>
    <p:sldId id="409" r:id="rId58"/>
    <p:sldId id="410" r:id="rId59"/>
    <p:sldId id="411" r:id="rId60"/>
    <p:sldId id="412" r:id="rId61"/>
    <p:sldId id="417" r:id="rId62"/>
    <p:sldId id="404" r:id="rId63"/>
    <p:sldId id="358" r:id="rId64"/>
  </p:sldIdLst>
  <p:sldSz cx="9144000" cy="6858000" type="screen4x3"/>
  <p:notesSz cx="7010400" cy="9296400"/>
  <p:defaultTextStyle>
    <a:defPPr>
      <a:defRPr lang="en-US"/>
    </a:defPPr>
    <a:lvl1pPr algn="l" rtl="0" fontAlgn="base">
      <a:spcBef>
        <a:spcPct val="0"/>
      </a:spcBef>
      <a:spcAft>
        <a:spcPct val="0"/>
      </a:spcAft>
      <a:defRPr sz="2400" kern="1200" baseline="-25000">
        <a:solidFill>
          <a:schemeClr val="tx1"/>
        </a:solidFill>
        <a:latin typeface="Tahoma" pitchFamily="34" charset="0"/>
        <a:ea typeface="ＭＳ Ｐゴシック" charset="-128"/>
        <a:cs typeface="+mn-cs"/>
      </a:defRPr>
    </a:lvl1pPr>
    <a:lvl2pPr marL="457200" algn="l" rtl="0" fontAlgn="base">
      <a:spcBef>
        <a:spcPct val="0"/>
      </a:spcBef>
      <a:spcAft>
        <a:spcPct val="0"/>
      </a:spcAft>
      <a:defRPr sz="2400" kern="1200" baseline="-25000">
        <a:solidFill>
          <a:schemeClr val="tx1"/>
        </a:solidFill>
        <a:latin typeface="Tahoma" pitchFamily="34" charset="0"/>
        <a:ea typeface="ＭＳ Ｐゴシック" charset="-128"/>
        <a:cs typeface="+mn-cs"/>
      </a:defRPr>
    </a:lvl2pPr>
    <a:lvl3pPr marL="914400" algn="l" rtl="0" fontAlgn="base">
      <a:spcBef>
        <a:spcPct val="0"/>
      </a:spcBef>
      <a:spcAft>
        <a:spcPct val="0"/>
      </a:spcAft>
      <a:defRPr sz="2400" kern="1200" baseline="-25000">
        <a:solidFill>
          <a:schemeClr val="tx1"/>
        </a:solidFill>
        <a:latin typeface="Tahoma" pitchFamily="34" charset="0"/>
        <a:ea typeface="ＭＳ Ｐゴシック" charset="-128"/>
        <a:cs typeface="+mn-cs"/>
      </a:defRPr>
    </a:lvl3pPr>
    <a:lvl4pPr marL="1371600" algn="l" rtl="0" fontAlgn="base">
      <a:spcBef>
        <a:spcPct val="0"/>
      </a:spcBef>
      <a:spcAft>
        <a:spcPct val="0"/>
      </a:spcAft>
      <a:defRPr sz="2400" kern="1200" baseline="-25000">
        <a:solidFill>
          <a:schemeClr val="tx1"/>
        </a:solidFill>
        <a:latin typeface="Tahoma" pitchFamily="34" charset="0"/>
        <a:ea typeface="ＭＳ Ｐゴシック" charset="-128"/>
        <a:cs typeface="+mn-cs"/>
      </a:defRPr>
    </a:lvl4pPr>
    <a:lvl5pPr marL="1828800" algn="l" rtl="0" fontAlgn="base">
      <a:spcBef>
        <a:spcPct val="0"/>
      </a:spcBef>
      <a:spcAft>
        <a:spcPct val="0"/>
      </a:spcAft>
      <a:defRPr sz="2400" kern="1200" baseline="-25000">
        <a:solidFill>
          <a:schemeClr val="tx1"/>
        </a:solidFill>
        <a:latin typeface="Tahoma" pitchFamily="34" charset="0"/>
        <a:ea typeface="ＭＳ Ｐゴシック" charset="-128"/>
        <a:cs typeface="+mn-cs"/>
      </a:defRPr>
    </a:lvl5pPr>
    <a:lvl6pPr marL="2286000" algn="l" defTabSz="914400" rtl="0" eaLnBrk="1" latinLnBrk="0" hangingPunct="1">
      <a:defRPr sz="2400" kern="1200" baseline="-25000">
        <a:solidFill>
          <a:schemeClr val="tx1"/>
        </a:solidFill>
        <a:latin typeface="Tahoma" pitchFamily="34" charset="0"/>
        <a:ea typeface="ＭＳ Ｐゴシック" charset="-128"/>
        <a:cs typeface="+mn-cs"/>
      </a:defRPr>
    </a:lvl6pPr>
    <a:lvl7pPr marL="2743200" algn="l" defTabSz="914400" rtl="0" eaLnBrk="1" latinLnBrk="0" hangingPunct="1">
      <a:defRPr sz="2400" kern="1200" baseline="-25000">
        <a:solidFill>
          <a:schemeClr val="tx1"/>
        </a:solidFill>
        <a:latin typeface="Tahoma" pitchFamily="34" charset="0"/>
        <a:ea typeface="ＭＳ Ｐゴシック" charset="-128"/>
        <a:cs typeface="+mn-cs"/>
      </a:defRPr>
    </a:lvl7pPr>
    <a:lvl8pPr marL="3200400" algn="l" defTabSz="914400" rtl="0" eaLnBrk="1" latinLnBrk="0" hangingPunct="1">
      <a:defRPr sz="2400" kern="1200" baseline="-25000">
        <a:solidFill>
          <a:schemeClr val="tx1"/>
        </a:solidFill>
        <a:latin typeface="Tahoma" pitchFamily="34" charset="0"/>
        <a:ea typeface="ＭＳ Ｐゴシック" charset="-128"/>
        <a:cs typeface="+mn-cs"/>
      </a:defRPr>
    </a:lvl8pPr>
    <a:lvl9pPr marL="3657600" algn="l" defTabSz="914400" rtl="0" eaLnBrk="1" latinLnBrk="0" hangingPunct="1">
      <a:defRPr sz="2400" kern="1200" baseline="-25000">
        <a:solidFill>
          <a:schemeClr val="tx1"/>
        </a:solidFill>
        <a:latin typeface="Tahoma" pitchFamily="34"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35" autoAdjust="0"/>
    <p:restoredTop sz="83579" autoAdjust="0"/>
  </p:normalViewPr>
  <p:slideViewPr>
    <p:cSldViewPr showGuides="1">
      <p:cViewPr>
        <p:scale>
          <a:sx n="50" d="100"/>
          <a:sy n="50" d="100"/>
        </p:scale>
        <p:origin x="-726" y="-324"/>
      </p:cViewPr>
      <p:guideLst>
        <p:guide orient="horz" pos="1728"/>
        <p:guide pos="2880"/>
      </p:guideLst>
    </p:cSldViewPr>
  </p:slideViewPr>
  <p:outlineViewPr>
    <p:cViewPr>
      <p:scale>
        <a:sx n="33" d="100"/>
        <a:sy n="33" d="100"/>
      </p:scale>
      <p:origin x="0" y="149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notesViewPr>
    <p:cSldViewPr showGuides="1">
      <p:cViewPr varScale="1">
        <p:scale>
          <a:sx n="69" d="100"/>
          <a:sy n="69" d="100"/>
        </p:scale>
        <p:origin x="-275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5.xml"/><Relationship Id="rId26" Type="http://schemas.openxmlformats.org/officeDocument/2006/relationships/slide" Target="slides/slide38.xml"/><Relationship Id="rId3" Type="http://schemas.openxmlformats.org/officeDocument/2006/relationships/slide" Target="slides/slide5.xml"/><Relationship Id="rId21" Type="http://schemas.openxmlformats.org/officeDocument/2006/relationships/slide" Target="slides/slide28.xml"/><Relationship Id="rId34" Type="http://schemas.openxmlformats.org/officeDocument/2006/relationships/slide" Target="slides/slide59.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2.xml"/><Relationship Id="rId25" Type="http://schemas.openxmlformats.org/officeDocument/2006/relationships/slide" Target="slides/slide36.xml"/><Relationship Id="rId33" Type="http://schemas.openxmlformats.org/officeDocument/2006/relationships/slide" Target="slides/slide57.xml"/><Relationship Id="rId2" Type="http://schemas.openxmlformats.org/officeDocument/2006/relationships/slide" Target="slides/slide4.xml"/><Relationship Id="rId16" Type="http://schemas.openxmlformats.org/officeDocument/2006/relationships/slide" Target="slides/slide21.xml"/><Relationship Id="rId20" Type="http://schemas.openxmlformats.org/officeDocument/2006/relationships/slide" Target="slides/slide27.xml"/><Relationship Id="rId29" Type="http://schemas.openxmlformats.org/officeDocument/2006/relationships/slide" Target="slides/slide45.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5.xml"/><Relationship Id="rId24" Type="http://schemas.openxmlformats.org/officeDocument/2006/relationships/slide" Target="slides/slide35.xml"/><Relationship Id="rId32" Type="http://schemas.openxmlformats.org/officeDocument/2006/relationships/slide" Target="slides/slide50.xml"/><Relationship Id="rId5" Type="http://schemas.openxmlformats.org/officeDocument/2006/relationships/slide" Target="slides/slide7.xml"/><Relationship Id="rId15" Type="http://schemas.openxmlformats.org/officeDocument/2006/relationships/slide" Target="slides/slide20.xml"/><Relationship Id="rId23" Type="http://schemas.openxmlformats.org/officeDocument/2006/relationships/slide" Target="slides/slide34.xml"/><Relationship Id="rId28"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26.xml"/><Relationship Id="rId31" Type="http://schemas.openxmlformats.org/officeDocument/2006/relationships/slide" Target="slides/slide48.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31.xml"/><Relationship Id="rId27" Type="http://schemas.openxmlformats.org/officeDocument/2006/relationships/slide" Target="slides/slide39.xml"/><Relationship Id="rId30"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1947863" y="0"/>
            <a:ext cx="303688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177" tIns="46589" rIns="93177" bIns="46589" numCol="1" anchor="t" anchorCtr="0" compatLnSpc="1">
            <a:prstTxWarp prst="textNoShape">
              <a:avLst/>
            </a:prstTxWarp>
          </a:bodyPr>
          <a:lstStyle>
            <a:lvl1pPr algn="ctr" defTabSz="931863">
              <a:defRPr sz="1200" baseline="0"/>
            </a:lvl1pPr>
          </a:lstStyle>
          <a:p>
            <a:r>
              <a:rPr lang="en-US"/>
              <a:t>InterSystems Products: A Gentle Introduction</a:t>
            </a:r>
          </a:p>
        </p:txBody>
      </p:sp>
      <p:sp>
        <p:nvSpPr>
          <p:cNvPr id="196611" name="Rectangle 3"/>
          <p:cNvSpPr>
            <a:spLocks noGrp="1" noChangeArrowheads="1"/>
          </p:cNvSpPr>
          <p:nvPr>
            <p:ph type="dt" sz="quarter" idx="1"/>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177" tIns="46589" rIns="93177" bIns="46589" numCol="1" anchor="t" anchorCtr="0" compatLnSpc="1">
            <a:prstTxWarp prst="textNoShape">
              <a:avLst/>
            </a:prstTxWarp>
          </a:bodyPr>
          <a:lstStyle>
            <a:lvl1pPr algn="r" defTabSz="931863">
              <a:defRPr sz="1200" baseline="0"/>
            </a:lvl1pPr>
          </a:lstStyle>
          <a:p>
            <a:endParaRPr lang="en-US"/>
          </a:p>
        </p:txBody>
      </p:sp>
      <p:sp>
        <p:nvSpPr>
          <p:cNvPr id="196612" name="Rectangle 4"/>
          <p:cNvSpPr>
            <a:spLocks noGrp="1" noChangeArrowheads="1"/>
          </p:cNvSpPr>
          <p:nvPr>
            <p:ph type="ftr" sz="quarter" idx="2"/>
          </p:nvPr>
        </p:nvSpPr>
        <p:spPr bwMode="auto">
          <a:xfrm>
            <a:off x="2025650" y="8831263"/>
            <a:ext cx="30368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177" tIns="46589" rIns="93177" bIns="46589" numCol="1" anchor="b" anchorCtr="0" compatLnSpc="1">
            <a:prstTxWarp prst="textNoShape">
              <a:avLst/>
            </a:prstTxWarp>
          </a:bodyPr>
          <a:lstStyle>
            <a:lvl1pPr algn="ctr" defTabSz="931863">
              <a:defRPr sz="1200" baseline="0"/>
            </a:lvl1pPr>
          </a:lstStyle>
          <a:p>
            <a:r>
              <a:rPr lang="en-US"/>
              <a:t>Confidential - Do Not Duplicate</a:t>
            </a:r>
          </a:p>
          <a:p>
            <a:endParaRPr lang="en-US"/>
          </a:p>
        </p:txBody>
      </p:sp>
      <p:sp>
        <p:nvSpPr>
          <p:cNvPr id="196613" name="Rectangle 5"/>
          <p:cNvSpPr>
            <a:spLocks noGrp="1" noChangeArrowheads="1"/>
          </p:cNvSpPr>
          <p:nvPr>
            <p:ph type="sldNum" sz="quarter" idx="3"/>
          </p:nvPr>
        </p:nvSpPr>
        <p:spPr bwMode="auto">
          <a:xfrm>
            <a:off x="2025650" y="8831263"/>
            <a:ext cx="30368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3177" tIns="46589" rIns="93177" bIns="46589" numCol="1" anchor="b" anchorCtr="0" compatLnSpc="1">
            <a:prstTxWarp prst="textNoShape">
              <a:avLst/>
            </a:prstTxWarp>
          </a:bodyPr>
          <a:lstStyle>
            <a:lvl1pPr algn="ctr" defTabSz="931863">
              <a:defRPr sz="1200" baseline="0"/>
            </a:lvl1pPr>
          </a:lstStyle>
          <a:p>
            <a:fld id="{9B75FC4A-7FC1-40EC-A0AE-F1698319374F}" type="slidenum">
              <a:rPr lang="en-US"/>
              <a:pPr/>
              <a:t>‹#›</a:t>
            </a:fld>
            <a:endParaRPr lang="en-US"/>
          </a:p>
        </p:txBody>
      </p:sp>
    </p:spTree>
    <p:extLst>
      <p:ext uri="{BB962C8B-B14F-4D97-AF65-F5344CB8AC3E}">
        <p14:creationId xmlns:p14="http://schemas.microsoft.com/office/powerpoint/2010/main" val="1948720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defTabSz="931863">
              <a:defRPr sz="1200" baseline="0"/>
            </a:lvl1pPr>
          </a:lstStyle>
          <a:p>
            <a:r>
              <a:rPr lang="en-US"/>
              <a:t>InterSystems Products: A Gentle Introduction</a:t>
            </a:r>
          </a:p>
        </p:txBody>
      </p:sp>
      <p:sp>
        <p:nvSpPr>
          <p:cNvPr id="22531" name="Rectangle 1027"/>
          <p:cNvSpPr>
            <a:spLocks noGrp="1" noChangeArrowheads="1"/>
          </p:cNvSpPr>
          <p:nvPr>
            <p:ph type="dt" idx="1"/>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algn="r" defTabSz="931863">
              <a:defRPr sz="1200" baseline="0"/>
            </a:lvl1pPr>
          </a:lstStyle>
          <a:p>
            <a:endParaRPr lang="en-US"/>
          </a:p>
        </p:txBody>
      </p:sp>
      <p:sp>
        <p:nvSpPr>
          <p:cNvPr id="16388"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935038" y="4416425"/>
            <a:ext cx="5140325"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1030"/>
          <p:cNvSpPr>
            <a:spLocks noGrp="1" noChangeArrowheads="1"/>
          </p:cNvSpPr>
          <p:nvPr>
            <p:ph type="ftr" sz="quarter" idx="4"/>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defTabSz="931863">
              <a:defRPr sz="1200" baseline="0"/>
            </a:lvl1pPr>
          </a:lstStyle>
          <a:p>
            <a:r>
              <a:rPr lang="en-US"/>
              <a:t>Confidential - Do Not Duplicate</a:t>
            </a:r>
          </a:p>
        </p:txBody>
      </p:sp>
      <p:sp>
        <p:nvSpPr>
          <p:cNvPr id="22535" name="Rectangle 1031"/>
          <p:cNvSpPr>
            <a:spLocks noGrp="1" noChangeArrowheads="1"/>
          </p:cNvSpPr>
          <p:nvPr>
            <p:ph type="sldNum" sz="quarter" idx="5"/>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algn="r" defTabSz="931863">
              <a:defRPr sz="1200" baseline="0"/>
            </a:lvl1pPr>
          </a:lstStyle>
          <a:p>
            <a:fld id="{B05A5F8F-14BD-40B5-988A-2136D45D4E4C}" type="slidenum">
              <a:rPr lang="en-US"/>
              <a:pPr/>
              <a:t>‹#›</a:t>
            </a:fld>
            <a:endParaRPr lang="en-US"/>
          </a:p>
        </p:txBody>
      </p:sp>
    </p:spTree>
    <p:extLst>
      <p:ext uri="{BB962C8B-B14F-4D97-AF65-F5344CB8AC3E}">
        <p14:creationId xmlns:p14="http://schemas.microsoft.com/office/powerpoint/2010/main" val="181508800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www.allscripts.com/en/contact/locations.html"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dirty="0" smtClean="0">
                <a:latin typeface="Times New Roman" pitchFamily="18" charset="0"/>
              </a:rPr>
              <a:t>My name is Jenny Ames (formally Jenny Hogan) and I'm here to give you a brief introduction of all of our technologies here at InterSystems. </a:t>
            </a:r>
          </a:p>
          <a:p>
            <a:r>
              <a:rPr lang="en-US" dirty="0" smtClean="0">
                <a:latin typeface="Times New Roman" pitchFamily="18" charset="0"/>
              </a:rPr>
              <a:t>We started this class at 9am and will have a</a:t>
            </a:r>
            <a:r>
              <a:rPr lang="en-US" baseline="0" dirty="0" smtClean="0">
                <a:latin typeface="Times New Roman" pitchFamily="18" charset="0"/>
              </a:rPr>
              <a:t> break around 10:30am. We'll end around 12:30. </a:t>
            </a:r>
            <a:r>
              <a:rPr lang="en-US" dirty="0" smtClean="0">
                <a:latin typeface="Times New Roman" pitchFamily="18" charset="0"/>
              </a:rPr>
              <a:t>Please at any time stop me to ask questions. I may ask to discuss it later if its out of the scope of this class but I'd like you to get as much out of this class as you'd like.  </a:t>
            </a:r>
          </a:p>
          <a:p>
            <a:endParaRPr lang="en-US" dirty="0" smtClean="0">
              <a:latin typeface="Times New Roman" pitchFamily="18" charset="0"/>
            </a:endParaRPr>
          </a:p>
          <a:p>
            <a:r>
              <a:rPr lang="en-US" dirty="0" smtClean="0">
                <a:latin typeface="Times New Roman" pitchFamily="18" charset="0"/>
              </a:rPr>
              <a:t>Why are we here today? I'd like to hear from you!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smtClean="0">
                <a:latin typeface="Times New Roman" pitchFamily="18" charset="0"/>
              </a:rPr>
              <a:t>This is to give us some context.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33795"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33796"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E371DB70-7BFD-4D1A-AFB1-352F60DDB219}" type="slidenum">
              <a:rPr lang="en-US" sz="1200"/>
              <a:pPr eaLnBrk="1" hangingPunct="1"/>
              <a:t>11</a:t>
            </a:fld>
            <a:endParaRPr lang="en-US" sz="1200"/>
          </a:p>
        </p:txBody>
      </p:sp>
      <p:sp>
        <p:nvSpPr>
          <p:cNvPr id="33797" name="Rectangle 2"/>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r>
              <a:rPr lang="en-US" sz="1200" baseline="0"/>
              <a:t>Overview</a:t>
            </a:r>
          </a:p>
        </p:txBody>
      </p:sp>
      <p:sp>
        <p:nvSpPr>
          <p:cNvPr id="33798" name="Rectangle 6"/>
          <p:cNvSpPr txBox="1">
            <a:spLocks noGrp="1" noChangeArrowheads="1"/>
          </p:cNvSpPr>
          <p:nvPr/>
        </p:nvSpPr>
        <p:spPr bwMode="auto">
          <a:xfrm>
            <a:off x="1984375" y="8831263"/>
            <a:ext cx="3040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ctr"/>
            <a:r>
              <a:rPr lang="en-US" sz="1200" baseline="0"/>
              <a:t>Confidential - Do Not Duplicate</a:t>
            </a:r>
          </a:p>
        </p:txBody>
      </p:sp>
      <p:sp>
        <p:nvSpPr>
          <p:cNvPr id="33799"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a:fld id="{44BAB551-5B9C-4C34-A356-FD19FED75F9A}" type="slidenum">
              <a:rPr lang="en-US" sz="1200" baseline="0"/>
              <a:pPr algn="r"/>
              <a:t>11</a:t>
            </a:fld>
            <a:endParaRPr lang="en-US" sz="1200" baseline="0"/>
          </a:p>
        </p:txBody>
      </p:sp>
      <p:sp>
        <p:nvSpPr>
          <p:cNvPr id="33800" name="Rectangle 2"/>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r>
              <a:rPr lang="en-US" sz="1200" baseline="0"/>
              <a:t>Overview</a:t>
            </a:r>
          </a:p>
        </p:txBody>
      </p:sp>
      <p:sp>
        <p:nvSpPr>
          <p:cNvPr id="33801" name="Rectangle 6"/>
          <p:cNvSpPr txBox="1">
            <a:spLocks noGrp="1" noChangeArrowheads="1"/>
          </p:cNvSpPr>
          <p:nvPr/>
        </p:nvSpPr>
        <p:spPr bwMode="auto">
          <a:xfrm>
            <a:off x="1984375" y="8831263"/>
            <a:ext cx="3040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ctr"/>
            <a:r>
              <a:rPr lang="en-US" sz="1200" baseline="0"/>
              <a:t>Confidential - Do Not Duplicate</a:t>
            </a:r>
          </a:p>
        </p:txBody>
      </p:sp>
      <p:sp>
        <p:nvSpPr>
          <p:cNvPr id="3380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a:fld id="{7DEC9D42-CCD3-49C2-92AF-20D175D2D5A3}" type="slidenum">
              <a:rPr lang="en-US" sz="1200" baseline="0"/>
              <a:pPr algn="r"/>
              <a:t>11</a:t>
            </a:fld>
            <a:endParaRPr lang="en-US" sz="1200" baseline="0"/>
          </a:p>
        </p:txBody>
      </p:sp>
      <p:sp>
        <p:nvSpPr>
          <p:cNvPr id="33803" name="Rectangle 2"/>
          <p:cNvSpPr>
            <a:spLocks noGrp="1" noRot="1" noChangeAspect="1" noChangeArrowheads="1" noTextEdit="1"/>
          </p:cNvSpPr>
          <p:nvPr>
            <p:ph type="sldImg"/>
          </p:nvPr>
        </p:nvSpPr>
        <p:spPr>
          <a:solidFill>
            <a:srgbClr val="FFFFFF"/>
          </a:solidFill>
          <a:ln/>
        </p:spPr>
      </p:sp>
      <p:sp>
        <p:nvSpPr>
          <p:cNvPr id="338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smtClean="0">
                <a:latin typeface="Times New Roman" pitchFamily="18" charset="0"/>
              </a:rPr>
              <a:t>InterSystems consolidated the many versions of M and created Open M. This was further cemented when we built Cache on top of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mtClean="0">
                <a:latin typeface="Times New Roman" pitchFamily="18" charset="0"/>
              </a:rPr>
              <a:t>To be attractive to our clients, we had to focus on two groups of people. M developers and non-m developers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smtClean="0">
                <a:latin typeface="Times New Roman" pitchFamily="18" charset="0"/>
              </a:rPr>
              <a:t>Cache then encompasses M (big circle M little cache) so that those who know M can still use it but added features to that its much easier and faster to use. This makes the technology desirable for both groups of people.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smtClean="0">
                <a:latin typeface="Times New Roman" pitchFamily="18" charset="0"/>
              </a:rPr>
              <a:t>Example of a non-object oriented system using 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smtClean="0">
                <a:latin typeface="Times New Roman" pitchFamily="18" charset="0"/>
              </a:rPr>
              <a:t>This shows cache is much faster than the old way! This is a lot faster because it consolidates code. Object-oriented programming allows for faster and more intuitive implementation.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37891"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37892"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BC1DD01F-AF12-4F3A-9945-AB4195AD3EA6}" type="slidenum">
              <a:rPr lang="en-US" sz="1200"/>
              <a:pPr eaLnBrk="1" hangingPunct="1"/>
              <a:t>17</a:t>
            </a:fld>
            <a:endParaRPr lang="en-US" sz="120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p:spPr>
        <p:txBody>
          <a:bodyPr/>
          <a:lstStyle/>
          <a:p>
            <a:pPr eaLnBrk="1" hangingPunct="1"/>
            <a:r>
              <a:rPr lang="en-US" smtClean="0">
                <a:latin typeface="Times New Roman" pitchFamily="18" charset="0"/>
              </a:rPr>
              <a:t>Can we explain multi-value better?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39939"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39940"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9FE2F210-DFB7-4033-88A1-29306FB3CAED}" type="slidenum">
              <a:rPr lang="en-US" sz="1200"/>
              <a:pPr eaLnBrk="1" hangingPunct="1"/>
              <a:t>18</a:t>
            </a:fld>
            <a:endParaRPr lang="en-US" sz="1200"/>
          </a:p>
        </p:txBody>
      </p:sp>
      <p:sp>
        <p:nvSpPr>
          <p:cNvPr id="39941" name="Rectangle 2"/>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r>
              <a:rPr lang="en-US" sz="1200" baseline="0"/>
              <a:t>Overview</a:t>
            </a:r>
          </a:p>
        </p:txBody>
      </p:sp>
      <p:sp>
        <p:nvSpPr>
          <p:cNvPr id="39942" name="Rectangle 6"/>
          <p:cNvSpPr txBox="1">
            <a:spLocks noGrp="1" noChangeArrowheads="1"/>
          </p:cNvSpPr>
          <p:nvPr/>
        </p:nvSpPr>
        <p:spPr bwMode="auto">
          <a:xfrm>
            <a:off x="1984375" y="8831263"/>
            <a:ext cx="3040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ctr"/>
            <a:r>
              <a:rPr lang="en-US" sz="1200" baseline="0"/>
              <a:t>Confidential - Do Not Duplicate</a:t>
            </a:r>
          </a:p>
        </p:txBody>
      </p:sp>
      <p:sp>
        <p:nvSpPr>
          <p:cNvPr id="39943"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a:fld id="{1D943DB9-A636-42B0-A436-CF3D4D0C666B}" type="slidenum">
              <a:rPr lang="en-US" sz="1200" baseline="0"/>
              <a:pPr algn="r"/>
              <a:t>18</a:t>
            </a:fld>
            <a:endParaRPr lang="en-US" sz="1200" baseline="0"/>
          </a:p>
        </p:txBody>
      </p:sp>
      <p:sp>
        <p:nvSpPr>
          <p:cNvPr id="39944" name="Rectangle 2"/>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r>
              <a:rPr lang="en-US" sz="1200" baseline="0"/>
              <a:t>Overview</a:t>
            </a:r>
          </a:p>
        </p:txBody>
      </p:sp>
      <p:sp>
        <p:nvSpPr>
          <p:cNvPr id="39945" name="Rectangle 6"/>
          <p:cNvSpPr txBox="1">
            <a:spLocks noGrp="1" noChangeArrowheads="1"/>
          </p:cNvSpPr>
          <p:nvPr/>
        </p:nvSpPr>
        <p:spPr bwMode="auto">
          <a:xfrm>
            <a:off x="1984375" y="8831263"/>
            <a:ext cx="3040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ctr"/>
            <a:r>
              <a:rPr lang="en-US" sz="1200" baseline="0"/>
              <a:t>Confidential - Do Not Duplicate</a:t>
            </a:r>
          </a:p>
        </p:txBody>
      </p:sp>
      <p:sp>
        <p:nvSpPr>
          <p:cNvPr id="3994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a:fld id="{DFD5F607-99DB-4CE9-92B5-3D4D2A16C4C4}" type="slidenum">
              <a:rPr lang="en-US" sz="1200" baseline="0"/>
              <a:pPr algn="r"/>
              <a:t>18</a:t>
            </a:fld>
            <a:endParaRPr lang="en-US" sz="1200" baseline="0"/>
          </a:p>
        </p:txBody>
      </p:sp>
      <p:sp>
        <p:nvSpPr>
          <p:cNvPr id="39947" name="Rectangle 2"/>
          <p:cNvSpPr>
            <a:spLocks noGrp="1" noRot="1" noChangeAspect="1" noChangeArrowheads="1" noTextEdit="1"/>
          </p:cNvSpPr>
          <p:nvPr>
            <p:ph type="sldImg"/>
          </p:nvPr>
        </p:nvSpPr>
        <p:spPr>
          <a:xfrm>
            <a:off x="1182688" y="696913"/>
            <a:ext cx="4648200" cy="3486150"/>
          </a:xfrm>
          <a:ln/>
        </p:spPr>
      </p:sp>
      <p:sp>
        <p:nvSpPr>
          <p:cNvPr id="39948" name="Rectangle 3"/>
          <p:cNvSpPr>
            <a:spLocks noGrp="1" noChangeArrowheads="1"/>
          </p:cNvSpPr>
          <p:nvPr>
            <p:ph type="body" idx="1"/>
          </p:nvPr>
        </p:nvSpPr>
        <p:spPr>
          <a:xfrm>
            <a:off x="935038" y="4418013"/>
            <a:ext cx="5140325" cy="4181475"/>
          </a:xfrm>
          <a:noFill/>
        </p:spPr>
        <p:txBody>
          <a:bodyPr/>
          <a:lstStyle/>
          <a:p>
            <a:pPr eaLnBrk="1" hangingPunct="1"/>
            <a:r>
              <a:rPr lang="en-US" smtClean="0">
                <a:latin typeface="Times New Roman" pitchFamily="18" charset="0"/>
              </a:rPr>
              <a:t>Many different ways to access the core technology. This helps give programmers choices as well as works well with code that may have previously been written.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OverviewOverview</a:t>
            </a:r>
          </a:p>
        </p:txBody>
      </p:sp>
      <p:sp>
        <p:nvSpPr>
          <p:cNvPr id="41987"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41988"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1CEC0715-4FD6-41CF-9872-05EC0FE6F232}" type="slidenum">
              <a:rPr lang="en-US" sz="1200"/>
              <a:pPr eaLnBrk="1" hangingPunct="1"/>
              <a:t>19</a:t>
            </a:fld>
            <a:endParaRPr lang="en-US" sz="120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p:spPr>
        <p:txBody>
          <a:bodyPr/>
          <a:lstStyle/>
          <a:p>
            <a:r>
              <a:rPr lang="en-US" smtClean="0">
                <a:latin typeface="Times New Roman" pitchFamily="18" charset="0"/>
              </a:rPr>
              <a:t>Notice the gap between 5.0 and 5.1- this is where we implemented the security we have now! We also have changed numbering so each update for our customers is not as big.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hdr" sz="quarter"/>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19459" name="Rectangle 1030"/>
          <p:cNvSpPr>
            <a:spLocks noGrp="1" noChangeArrowheads="1"/>
          </p:cNvSpPr>
          <p:nvPr>
            <p:ph type="ftr" sz="quarter" idx="4"/>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a:t>
            </a:r>
          </a:p>
        </p:txBody>
      </p:sp>
      <p:sp>
        <p:nvSpPr>
          <p:cNvPr id="19460" name="Rectangle 1031"/>
          <p:cNvSpPr>
            <a:spLocks noGrp="1" noChangeArrowheads="1"/>
          </p:cNvSpPr>
          <p:nvPr>
            <p:ph type="sldNum" sz="quarter" idx="5"/>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1C6962BA-E23D-4330-B1C9-B8DF149D8CA2}" type="slidenum">
              <a:rPr lang="en-US" sz="1200"/>
              <a:pPr eaLnBrk="1" hangingPunct="1"/>
              <a:t>2</a:t>
            </a:fld>
            <a:endParaRPr lang="en-US" sz="1200"/>
          </a:p>
        </p:txBody>
      </p:sp>
      <p:sp>
        <p:nvSpPr>
          <p:cNvPr id="19461" name="Rectangle 2"/>
          <p:cNvSpPr>
            <a:spLocks noGrp="1" noRot="1" noChangeAspect="1" noChangeArrowheads="1" noTextEdit="1"/>
          </p:cNvSpPr>
          <p:nvPr>
            <p:ph type="sldImg"/>
          </p:nvPr>
        </p:nvSpPr>
        <p:spPr>
          <a:ln/>
        </p:spPr>
      </p:sp>
      <p:sp>
        <p:nvSpPr>
          <p:cNvPr id="19462" name="Rectangle 3"/>
          <p:cNvSpPr>
            <a:spLocks noGrp="1" noChangeArrowheads="1"/>
          </p:cNvSpPr>
          <p:nvPr>
            <p:ph type="body" idx="1"/>
          </p:nvPr>
        </p:nvSpPr>
        <p:spPr>
          <a:noFill/>
        </p:spPr>
        <p:txBody>
          <a:bodyPr/>
          <a:lstStyle/>
          <a:p>
            <a:pPr eaLnBrk="1" hangingPunct="1"/>
            <a:r>
              <a:rPr lang="en-US" smtClean="0">
                <a:latin typeface="Times New Roman" pitchFamily="18" charset="0"/>
              </a:rPr>
              <a:t>These are our five technologies. We'll talk about what they are as well as why they might be helpful and attractive for our customers. As you can see I have given each one of these technologies a little slogan that will help us to understand what each technology does but we'll go into more detail about these later 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OverviewOverview</a:t>
            </a:r>
          </a:p>
        </p:txBody>
      </p:sp>
      <p:sp>
        <p:nvSpPr>
          <p:cNvPr id="44035"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44036"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0A51AD04-D3FE-4DEA-A5E3-821507B644A8}" type="slidenum">
              <a:rPr lang="en-US" sz="1200"/>
              <a:pPr eaLnBrk="1" hangingPunct="1"/>
              <a:t>20</a:t>
            </a:fld>
            <a:endParaRPr lang="en-US" sz="1200"/>
          </a:p>
        </p:txBody>
      </p:sp>
      <p:sp>
        <p:nvSpPr>
          <p:cNvPr id="44037" name="Rectangle 2"/>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r>
              <a:rPr lang="en-US" sz="1200" baseline="0"/>
              <a:t>Overview</a:t>
            </a:r>
          </a:p>
        </p:txBody>
      </p:sp>
      <p:sp>
        <p:nvSpPr>
          <p:cNvPr id="44038" name="Rectangle 6"/>
          <p:cNvSpPr txBox="1">
            <a:spLocks noGrp="1" noChangeArrowheads="1"/>
          </p:cNvSpPr>
          <p:nvPr/>
        </p:nvSpPr>
        <p:spPr bwMode="auto">
          <a:xfrm>
            <a:off x="1984375" y="8831263"/>
            <a:ext cx="3040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ctr"/>
            <a:r>
              <a:rPr lang="en-US" sz="1200" baseline="0"/>
              <a:t>Confidential - Do Not Duplicate</a:t>
            </a:r>
          </a:p>
        </p:txBody>
      </p:sp>
      <p:sp>
        <p:nvSpPr>
          <p:cNvPr id="44039"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a:fld id="{1B373BAE-8574-4798-8A4B-C7F8AD4D06E1}" type="slidenum">
              <a:rPr lang="en-US" sz="1200" baseline="0"/>
              <a:pPr algn="r"/>
              <a:t>20</a:t>
            </a:fld>
            <a:endParaRPr lang="en-US" sz="1200" baseline="0"/>
          </a:p>
        </p:txBody>
      </p:sp>
      <p:sp>
        <p:nvSpPr>
          <p:cNvPr id="44040" name="Rectangle 2"/>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r>
              <a:rPr lang="en-US" sz="1200" baseline="0"/>
              <a:t>Overview</a:t>
            </a:r>
          </a:p>
        </p:txBody>
      </p:sp>
      <p:sp>
        <p:nvSpPr>
          <p:cNvPr id="44041" name="Rectangle 6"/>
          <p:cNvSpPr txBox="1">
            <a:spLocks noGrp="1" noChangeArrowheads="1"/>
          </p:cNvSpPr>
          <p:nvPr/>
        </p:nvSpPr>
        <p:spPr bwMode="auto">
          <a:xfrm>
            <a:off x="1984375" y="8831263"/>
            <a:ext cx="30400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ctr"/>
            <a:r>
              <a:rPr lang="en-US" sz="1200" baseline="0"/>
              <a:t>Confidential - Do Not Duplicate</a:t>
            </a:r>
          </a:p>
        </p:txBody>
      </p:sp>
      <p:sp>
        <p:nvSpPr>
          <p:cNvPr id="4404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3228" tIns="46613" rIns="93228" bIns="46613"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a:fld id="{14BEA5A2-BA0D-46DD-8202-4E516DDAAEAC}" type="slidenum">
              <a:rPr lang="en-US" sz="1200" baseline="0"/>
              <a:pPr algn="r"/>
              <a:t>20</a:t>
            </a:fld>
            <a:endParaRPr lang="en-US" sz="1200" baseline="0"/>
          </a:p>
        </p:txBody>
      </p:sp>
      <p:sp>
        <p:nvSpPr>
          <p:cNvPr id="44043" name="Rectangle 2"/>
          <p:cNvSpPr>
            <a:spLocks noGrp="1" noRot="1" noChangeAspect="1" noChangeArrowheads="1" noTextEdit="1"/>
          </p:cNvSpPr>
          <p:nvPr>
            <p:ph type="sldImg"/>
          </p:nvPr>
        </p:nvSpPr>
        <p:spPr>
          <a:ln/>
        </p:spPr>
      </p:sp>
      <p:sp>
        <p:nvSpPr>
          <p:cNvPr id="44044" name="Rectangle 3"/>
          <p:cNvSpPr>
            <a:spLocks noGrp="1" noChangeArrowheads="1"/>
          </p:cNvSpPr>
          <p:nvPr>
            <p:ph type="body" idx="1"/>
          </p:nvPr>
        </p:nvSpPr>
        <p:spPr/>
        <p:txBody>
          <a:bodyPr/>
          <a:lstStyle/>
          <a:p>
            <a:pPr eaLnBrk="1" hangingPunct="1"/>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hdr" sz="quarter"/>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46083" name="Rectangle 1030"/>
          <p:cNvSpPr>
            <a:spLocks noGrp="1" noChangeArrowheads="1"/>
          </p:cNvSpPr>
          <p:nvPr>
            <p:ph type="ftr" sz="quarter" idx="4"/>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a:t>
            </a:r>
          </a:p>
        </p:txBody>
      </p:sp>
      <p:sp>
        <p:nvSpPr>
          <p:cNvPr id="46084" name="Rectangle 1031"/>
          <p:cNvSpPr>
            <a:spLocks noGrp="1" noChangeArrowheads="1"/>
          </p:cNvSpPr>
          <p:nvPr>
            <p:ph type="sldNum" sz="quarter" idx="5"/>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0DE7562C-95A4-4D11-BEFA-1E73C91B9570}" type="slidenum">
              <a:rPr lang="en-US" sz="1200"/>
              <a:pPr eaLnBrk="1" hangingPunct="1"/>
              <a:t>21</a:t>
            </a:fld>
            <a:endParaRPr lang="en-US" sz="1200"/>
          </a:p>
        </p:txBody>
      </p:sp>
      <p:sp>
        <p:nvSpPr>
          <p:cNvPr id="46085" name="Rectangle 2"/>
          <p:cNvSpPr>
            <a:spLocks noGrp="1" noRot="1" noChangeAspect="1" noChangeArrowheads="1"/>
          </p:cNvSpPr>
          <p:nvPr>
            <p:ph type="sldImg"/>
          </p:nvPr>
        </p:nvSpPr>
        <p:spPr>
          <a:solidFill>
            <a:srgbClr val="FFFFFF"/>
          </a:solidFill>
          <a:ln/>
        </p:spPr>
      </p:sp>
      <p:sp>
        <p:nvSpPr>
          <p:cNvPr id="46086" name="Rectangle 3"/>
          <p:cNvSpPr>
            <a:spLocks noGrp="1" noChangeArrowheads="1"/>
          </p:cNvSpPr>
          <p:nvPr>
            <p:ph type="body" idx="1"/>
          </p:nvPr>
        </p:nvSpPr>
        <p:spPr>
          <a:solidFill>
            <a:srgbClr val="FFFFFF"/>
          </a:solidFill>
          <a:ln>
            <a:solidFill>
              <a:srgbClr val="000000"/>
            </a:solidFill>
            <a:miter lim="800000"/>
            <a:headEnd/>
            <a:tailEnd/>
          </a:ln>
        </p:spPr>
        <p:txBody>
          <a:bodyPr lIns="91258" tIns="45629" rIns="91258" bIns="45629"/>
          <a:lstStyle/>
          <a:p>
            <a:pPr eaLnBrk="1" hangingPunct="1"/>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hdr" sz="quarter"/>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48131" name="Rectangle 1030"/>
          <p:cNvSpPr>
            <a:spLocks noGrp="1" noChangeArrowheads="1"/>
          </p:cNvSpPr>
          <p:nvPr>
            <p:ph type="ftr" sz="quarter" idx="4"/>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a:t>
            </a:r>
          </a:p>
        </p:txBody>
      </p:sp>
      <p:sp>
        <p:nvSpPr>
          <p:cNvPr id="48132" name="Rectangle 1031"/>
          <p:cNvSpPr>
            <a:spLocks noGrp="1" noChangeArrowheads="1"/>
          </p:cNvSpPr>
          <p:nvPr>
            <p:ph type="sldNum" sz="quarter" idx="5"/>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BBF95319-AA39-497F-99F7-3366C3AF5694}" type="slidenum">
              <a:rPr lang="en-US" sz="1200"/>
              <a:pPr eaLnBrk="1" hangingPunct="1"/>
              <a:t>22</a:t>
            </a:fld>
            <a:endParaRPr lang="en-US" sz="1200"/>
          </a:p>
        </p:txBody>
      </p:sp>
      <p:sp>
        <p:nvSpPr>
          <p:cNvPr id="48133" name="Rectangle 1026"/>
          <p:cNvSpPr>
            <a:spLocks noGrp="1" noRot="1" noChangeAspect="1" noChangeArrowheads="1"/>
          </p:cNvSpPr>
          <p:nvPr>
            <p:ph type="sldImg"/>
          </p:nvPr>
        </p:nvSpPr>
        <p:spPr>
          <a:solidFill>
            <a:srgbClr val="FFFFFF"/>
          </a:solidFill>
          <a:ln/>
        </p:spPr>
      </p:sp>
      <p:sp>
        <p:nvSpPr>
          <p:cNvPr id="48134" name="Rectangle 1027"/>
          <p:cNvSpPr>
            <a:spLocks noGrp="1" noChangeArrowheads="1"/>
          </p:cNvSpPr>
          <p:nvPr>
            <p:ph type="body" idx="1"/>
          </p:nvPr>
        </p:nvSpPr>
        <p:spPr>
          <a:solidFill>
            <a:srgbClr val="FFFFFF"/>
          </a:solidFill>
          <a:ln>
            <a:solidFill>
              <a:srgbClr val="000000"/>
            </a:solidFill>
            <a:miter lim="800000"/>
            <a:headEnd/>
            <a:tailEnd/>
          </a:ln>
        </p:spPr>
        <p:txBody>
          <a:bodyPr lIns="91258" tIns="45629" rIns="91258" bIns="45629"/>
          <a:lstStyle/>
          <a:p>
            <a:pPr eaLnBrk="1" hangingPunct="1"/>
            <a:r>
              <a:rPr lang="en-US" smtClean="0">
                <a:latin typeface="Times New Roman" pitchFamily="18" charset="0"/>
              </a:rPr>
              <a:t>Let's talk about who buys cache from us.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smtClean="0">
                <a:latin typeface="Times New Roman" pitchFamily="18" charset="0"/>
              </a:rPr>
              <a:t>Last thing about cache… who do we compete with?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r>
              <a:rPr lang="en-US" smtClean="0">
                <a:latin typeface="Times New Roman" pitchFamily="18" charset="0"/>
              </a:rPr>
              <a:t>Ultra-scalable- TD Ameritrade did research and found using Oracle they would need 100 servers for every 10 servers needed for Caché.</a:t>
            </a:r>
          </a:p>
          <a:p>
            <a:r>
              <a:rPr lang="en-US" smtClean="0">
                <a:latin typeface="Times New Roman" pitchFamily="18" charset="0"/>
              </a:rPr>
              <a:t>Business logic resides at persistent layer- code is actually stored close to the data on disk which makes it much quicker.</a:t>
            </a:r>
          </a:p>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smtClean="0">
                <a:latin typeface="Times New Roman" pitchFamily="18" charset="0"/>
              </a:rPr>
              <a:t>http://www.youtube.com/watch?v=noUyaoGlvBg</a:t>
            </a:r>
          </a:p>
          <a:p>
            <a:r>
              <a:rPr lang="en-US" smtClean="0">
                <a:latin typeface="Times New Roman" pitchFamily="18" charset="0"/>
              </a:rPr>
              <a:t>-Berlitz language miscommunication commercial (important to translate messages right)</a:t>
            </a:r>
          </a:p>
          <a:p>
            <a:r>
              <a:rPr lang="en-US" smtClean="0">
                <a:latin typeface="Times New Roman" pitchFamily="18" charset="0"/>
              </a:rPr>
              <a:t>http://www.youtube.com/watch?v=QomAKcuutAM#t=49s</a:t>
            </a:r>
          </a:p>
          <a:p>
            <a:r>
              <a:rPr lang="en-US" smtClean="0">
                <a:latin typeface="Times New Roman" pitchFamily="18" charset="0"/>
              </a:rPr>
              <a:t>-Scrubs</a:t>
            </a:r>
          </a:p>
          <a:p>
            <a:r>
              <a:rPr lang="en-US" smtClean="0">
                <a:latin typeface="Times New Roman" pitchFamily="18" charset="0"/>
              </a:rPr>
              <a:t>http://www.youtube.com/watch?v=GFXTXAQFLfo</a:t>
            </a:r>
          </a:p>
          <a:p>
            <a:r>
              <a:rPr lang="en-US" smtClean="0">
                <a:latin typeface="Times New Roman" pitchFamily="18" charset="0"/>
              </a:rPr>
              <a:t>-SCANDOC- good images of paper warehouses</a:t>
            </a:r>
          </a:p>
          <a:p>
            <a:r>
              <a:rPr lang="en-US" smtClean="0">
                <a:latin typeface="Times New Roman" pitchFamily="18" charset="0"/>
              </a:rPr>
              <a:t>http://www.youtube.com/watch?v=1Nv4Q5-Iij4</a:t>
            </a:r>
          </a:p>
          <a:p>
            <a:r>
              <a:rPr lang="en-US" smtClean="0">
                <a:latin typeface="Times New Roman" pitchFamily="18" charset="0"/>
              </a:rPr>
              <a:t>-benefits, GE Healthcare</a:t>
            </a:r>
          </a:p>
          <a:p>
            <a:r>
              <a:rPr lang="en-US" smtClean="0">
                <a:latin typeface="Times New Roman" pitchFamily="18" charset="0"/>
              </a:rPr>
              <a:t>http://www.youtube.com/watch?v=fpHj61MMsLU</a:t>
            </a:r>
          </a:p>
          <a:p>
            <a:r>
              <a:rPr lang="en-US" smtClean="0">
                <a:latin typeface="Times New Roman" pitchFamily="18" charset="0"/>
              </a:rPr>
              <a:t>-case western reserve, benefits but also needs to be regulated</a:t>
            </a:r>
          </a:p>
          <a:p>
            <a:r>
              <a:rPr lang="en-US" smtClean="0">
                <a:latin typeface="Times New Roman" pitchFamily="18" charset="0"/>
              </a:rPr>
              <a:t>http://www.youtube.com/watch?v=6ueTFjcTtco</a:t>
            </a:r>
          </a:p>
          <a:p>
            <a:r>
              <a:rPr lang="en-US" smtClean="0">
                <a:latin typeface="Times New Roman" pitchFamily="18" charset="0"/>
              </a:rPr>
              <a:t>-little girl, benefits of paperless healthcare</a:t>
            </a:r>
          </a:p>
          <a:p>
            <a:endParaRPr lang="en-US" smtClean="0">
              <a:latin typeface="Times New Roman" pitchFamily="18" charset="0"/>
            </a:endParaRPr>
          </a:p>
          <a:p>
            <a:r>
              <a:rPr lang="en-US" smtClean="0">
                <a:latin typeface="Times New Roman" pitchFamily="18" charset="0"/>
              </a:rPr>
              <a:t>Link to Scrubs opening scene. The old way patients had to carry folders around that had all their information. This allowed each department to be connected and have the same information. The new way is electronic!</a:t>
            </a:r>
          </a:p>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smtClean="0">
                <a:latin typeface="Times New Roman" pitchFamily="18" charset="0"/>
              </a:rPr>
              <a:t>Draw diagram on board</a:t>
            </a:r>
          </a:p>
          <a:p>
            <a:endParaRPr lang="en-US" smtClean="0">
              <a:latin typeface="Times New Roman" pitchFamily="18" charset="0"/>
            </a:endParaRPr>
          </a:p>
          <a:p>
            <a:r>
              <a:rPr lang="en-US" smtClean="0">
                <a:latin typeface="Times New Roman" pitchFamily="18" charset="0"/>
              </a:rPr>
              <a:t>Demo link- watch only first section</a:t>
            </a:r>
          </a:p>
          <a:p>
            <a:r>
              <a:rPr lang="en-US" smtClean="0">
                <a:latin typeface="Times New Roman" pitchFamily="18" charset="0"/>
              </a:rPr>
              <a:t>Pause: Explain Ensemble config is one of the main screens you see in Ensemble.</a:t>
            </a:r>
          </a:p>
          <a:p>
            <a:r>
              <a:rPr lang="en-US" smtClean="0">
                <a:latin typeface="Times New Roman" pitchFamily="18" charset="0"/>
              </a:rPr>
              <a:t>Pause: BPL  is an easy to view flow diagram.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smtClean="0">
                <a:latin typeface="Times New Roman" pitchFamily="18" charset="0"/>
              </a:rPr>
              <a:t>5 products as well as know a few features that might attract our clients. It will NOT teach you to program nor will it teach you how to sell the products.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OverviewOverview</a:t>
            </a:r>
          </a:p>
        </p:txBody>
      </p:sp>
      <p:sp>
        <p:nvSpPr>
          <p:cNvPr id="57347"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57348"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E3326C15-C0F2-4020-BA88-73A248D10BD2}" type="slidenum">
              <a:rPr lang="en-US" sz="1200"/>
              <a:pPr eaLnBrk="1" hangingPunct="1"/>
              <a:t>30</a:t>
            </a:fld>
            <a:endParaRPr lang="en-US" sz="120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hdr" sz="quarter"/>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59395" name="Rectangle 1030"/>
          <p:cNvSpPr>
            <a:spLocks noGrp="1" noChangeArrowheads="1"/>
          </p:cNvSpPr>
          <p:nvPr>
            <p:ph type="ftr" sz="quarter" idx="4"/>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a:t>
            </a:r>
          </a:p>
        </p:txBody>
      </p:sp>
      <p:sp>
        <p:nvSpPr>
          <p:cNvPr id="59396" name="Rectangle 1031"/>
          <p:cNvSpPr>
            <a:spLocks noGrp="1" noChangeArrowheads="1"/>
          </p:cNvSpPr>
          <p:nvPr>
            <p:ph type="sldNum" sz="quarter" idx="5"/>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EBF4D2ED-99D1-41C0-8FBA-11E8C37FC45F}" type="slidenum">
              <a:rPr lang="en-US" sz="1200"/>
              <a:pPr eaLnBrk="1" hangingPunct="1"/>
              <a:t>31</a:t>
            </a:fld>
            <a:endParaRPr lang="en-US" sz="1200"/>
          </a:p>
        </p:txBody>
      </p:sp>
      <p:sp>
        <p:nvSpPr>
          <p:cNvPr id="59397" name="Rectangle 1026"/>
          <p:cNvSpPr>
            <a:spLocks noGrp="1" noRot="1" noChangeAspect="1" noChangeArrowheads="1"/>
          </p:cNvSpPr>
          <p:nvPr>
            <p:ph type="sldImg"/>
          </p:nvPr>
        </p:nvSpPr>
        <p:spPr>
          <a:solidFill>
            <a:srgbClr val="FFFFFF"/>
          </a:solidFill>
          <a:ln/>
        </p:spPr>
      </p:sp>
      <p:sp>
        <p:nvSpPr>
          <p:cNvPr id="59398" name="Rectangle 1027"/>
          <p:cNvSpPr>
            <a:spLocks noGrp="1" noChangeArrowheads="1"/>
          </p:cNvSpPr>
          <p:nvPr>
            <p:ph type="body" idx="1"/>
          </p:nvPr>
        </p:nvSpPr>
        <p:spPr>
          <a:solidFill>
            <a:srgbClr val="FFFFFF"/>
          </a:solidFill>
          <a:ln>
            <a:solidFill>
              <a:srgbClr val="000000"/>
            </a:solidFill>
            <a:miter lim="800000"/>
            <a:headEnd/>
            <a:tailEnd/>
          </a:ln>
        </p:spPr>
        <p:txBody>
          <a:bodyPr lIns="91258" tIns="45629" rIns="91258" bIns="45629"/>
          <a:lstStyle/>
          <a:p>
            <a:pPr eaLnBrk="1" hangingPunct="1"/>
            <a:r>
              <a:rPr lang="en-US" smtClean="0">
                <a:latin typeface="Times New Roman" pitchFamily="18" charset="0"/>
              </a:rPr>
              <a:t>Like Cache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smtClean="0">
                <a:latin typeface="Times New Roman" pitchFamily="18" charset="0"/>
              </a:rPr>
              <a:t>Enables complete messages in forwarding:</a:t>
            </a:r>
          </a:p>
          <a:p>
            <a:r>
              <a:rPr lang="en-US" smtClean="0">
                <a:latin typeface="Times New Roman" pitchFamily="18" charset="0"/>
              </a:rPr>
              <a:t>	admit msg-&gt;lab (only needs part of admit) -&gt; billing (needs parts from admit that lab doesn't need)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dirty="0" smtClean="0">
                <a:latin typeface="Times New Roman" pitchFamily="18" charset="0"/>
              </a:rPr>
              <a:t>Can I say reporting?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dirty="0" smtClean="0">
                <a:latin typeface="Times New Roman" pitchFamily="18" charset="0"/>
              </a:rPr>
              <a:t>http://www.youtube.com/watch?v=ySG64wdojwE – SWAT team</a:t>
            </a:r>
            <a:r>
              <a:rPr lang="en-US" baseline="0" dirty="0" smtClean="0">
                <a:latin typeface="Times New Roman" pitchFamily="18" charset="0"/>
              </a:rPr>
              <a:t> HR, marketing, not communicating</a:t>
            </a:r>
          </a:p>
          <a:p>
            <a:r>
              <a:rPr lang="en-US" dirty="0" smtClean="0">
                <a:latin typeface="Times New Roman" pitchFamily="18" charset="0"/>
              </a:rPr>
              <a:t>http://youtu.be/iNAkx8h02p8</a:t>
            </a:r>
            <a:r>
              <a:rPr lang="en-US" b="1" dirty="0" smtClean="0">
                <a:latin typeface="Times New Roman" pitchFamily="18" charset="0"/>
              </a:rPr>
              <a:t>- Top 5</a:t>
            </a:r>
            <a:r>
              <a:rPr lang="en-US" b="1" baseline="0" dirty="0" smtClean="0">
                <a:latin typeface="Times New Roman" pitchFamily="18" charset="0"/>
              </a:rPr>
              <a:t> unconventional uses for BI</a:t>
            </a:r>
          </a:p>
          <a:p>
            <a:r>
              <a:rPr lang="en-US" dirty="0" smtClean="0">
                <a:latin typeface="Times New Roman" pitchFamily="18" charset="0"/>
              </a:rPr>
              <a:t>http://youtu.be/VdEJCKiU1Yo- Funny intelligence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smtClean="0">
                <a:latin typeface="Times New Roman" pitchFamily="18" charset="0"/>
              </a:rPr>
              <a:t>Demo- Show Section 3: Demonstration of DeepSee Analyzer</a:t>
            </a:r>
          </a:p>
          <a:p>
            <a:r>
              <a:rPr lang="en-US" smtClean="0">
                <a:latin typeface="Times New Roman" pitchFamily="18" charset="0"/>
              </a:rPr>
              <a:t>      If time, User Portal is good too.</a:t>
            </a:r>
          </a:p>
          <a:p>
            <a:endParaRPr lang="en-US" smtClean="0">
              <a:latin typeface="Times New Roman" pitchFamily="18" charset="0"/>
            </a:endParaRPr>
          </a:p>
          <a:p>
            <a:r>
              <a:rPr lang="en-US" smtClean="0">
                <a:latin typeface="Times New Roman" pitchFamily="18" charset="0"/>
              </a:rPr>
              <a:t>View Designer quickly to show reports in a webpage.</a:t>
            </a:r>
          </a:p>
          <a:p>
            <a:r>
              <a:rPr lang="en-US" smtClean="0">
                <a:latin typeface="Times New Roman" pitchFamily="18" charset="0"/>
              </a:rPr>
              <a:t>Deals with live transactional data. NOT in warehouse.</a:t>
            </a:r>
          </a:p>
          <a:p>
            <a:r>
              <a:rPr lang="en-US" smtClean="0">
                <a:latin typeface="Times New Roman" pitchFamily="18" charset="0"/>
              </a:rPr>
              <a:t>How is DeepSee I different from DeepSee II in function?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pPr marL="228600" indent="-228600">
              <a:buFontTx/>
              <a:buAutoNum type="arabicPeriod"/>
            </a:pPr>
            <a:r>
              <a:rPr lang="en-US" smtClean="0">
                <a:latin typeface="Times New Roman" pitchFamily="18" charset="0"/>
              </a:rPr>
              <a:t>Stores data</a:t>
            </a:r>
          </a:p>
          <a:p>
            <a:pPr marL="228600" indent="-228600">
              <a:buFontTx/>
              <a:buAutoNum type="arabicPeriod"/>
            </a:pPr>
            <a:r>
              <a:rPr lang="en-US" smtClean="0">
                <a:latin typeface="Times New Roman" pitchFamily="18" charset="0"/>
              </a:rPr>
              <a:t>Speed of access, speed of writing data, amount of data, maintainability </a:t>
            </a:r>
          </a:p>
          <a:p>
            <a:pPr marL="228600" indent="-228600">
              <a:buFontTx/>
              <a:buAutoNum type="arabicPeriod"/>
            </a:pPr>
            <a:r>
              <a:rPr lang="en-US" smtClean="0">
                <a:latin typeface="Times New Roman" pitchFamily="18" charset="0"/>
              </a:rPr>
              <a:t>Just that! A database backend along with tools to create applications that will work with this data.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OverviewOverview</a:t>
            </a:r>
          </a:p>
        </p:txBody>
      </p:sp>
      <p:sp>
        <p:nvSpPr>
          <p:cNvPr id="68611"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68612"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7A9750EB-DC34-4270-8F47-5B1114110FD8}" type="slidenum">
              <a:rPr lang="en-US" sz="1200"/>
              <a:pPr eaLnBrk="1" hangingPunct="1"/>
              <a:t>40</a:t>
            </a:fld>
            <a:endParaRPr lang="en-US" sz="1200"/>
          </a:p>
        </p:txBody>
      </p:sp>
      <p:sp>
        <p:nvSpPr>
          <p:cNvPr id="68613" name="Rectangle 2"/>
          <p:cNvSpPr>
            <a:spLocks noGrp="1" noRot="1" noChangeAspect="1" noChangeArrowheads="1" noTextEdit="1"/>
          </p:cNvSpPr>
          <p:nvPr>
            <p:ph type="sldImg"/>
          </p:nvPr>
        </p:nvSpPr>
        <p:spPr>
          <a:ln/>
        </p:spPr>
      </p:sp>
      <p:sp>
        <p:nvSpPr>
          <p:cNvPr id="68614" name="Rectangle 3"/>
          <p:cNvSpPr>
            <a:spLocks noGrp="1" noChangeArrowheads="1"/>
          </p:cNvSpPr>
          <p:nvPr>
            <p:ph type="body" idx="1"/>
          </p:nvPr>
        </p:nvSpPr>
        <p:spPr>
          <a:noFill/>
        </p:spPr>
        <p:txBody>
          <a:bodyPr/>
          <a:lstStyle/>
          <a:p>
            <a:r>
              <a:rPr lang="en-US" smtClean="0">
                <a:latin typeface="Times New Roman" pitchFamily="18" charset="0"/>
              </a:rPr>
              <a:t>DS- separate for some customers</a:t>
            </a:r>
          </a:p>
          <a:p>
            <a:r>
              <a:rPr lang="en-US" smtClean="0">
                <a:latin typeface="Times New Roman" pitchFamily="18" charset="0"/>
              </a:rPr>
              <a:t>What does DS stand for?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hdr" sz="quarter"/>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70659" name="Rectangle 1030"/>
          <p:cNvSpPr>
            <a:spLocks noGrp="1" noChangeArrowheads="1"/>
          </p:cNvSpPr>
          <p:nvPr>
            <p:ph type="ftr" sz="quarter" idx="4"/>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a:t>
            </a:r>
          </a:p>
        </p:txBody>
      </p:sp>
      <p:sp>
        <p:nvSpPr>
          <p:cNvPr id="70660" name="Rectangle 1031"/>
          <p:cNvSpPr>
            <a:spLocks noGrp="1" noChangeArrowheads="1"/>
          </p:cNvSpPr>
          <p:nvPr>
            <p:ph type="sldNum" sz="quarter" idx="5"/>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87D88351-31E0-470B-8F8C-491E74D5CD09}" type="slidenum">
              <a:rPr lang="en-US" sz="1200"/>
              <a:pPr eaLnBrk="1" hangingPunct="1"/>
              <a:t>42</a:t>
            </a:fld>
            <a:endParaRPr lang="en-US" sz="1200"/>
          </a:p>
        </p:txBody>
      </p:sp>
      <p:sp>
        <p:nvSpPr>
          <p:cNvPr id="70661" name="Rectangle 1026"/>
          <p:cNvSpPr>
            <a:spLocks noGrp="1" noRot="1" noChangeAspect="1" noChangeArrowheads="1"/>
          </p:cNvSpPr>
          <p:nvPr>
            <p:ph type="sldImg"/>
          </p:nvPr>
        </p:nvSpPr>
        <p:spPr>
          <a:solidFill>
            <a:srgbClr val="FFFFFF"/>
          </a:solidFill>
          <a:ln/>
        </p:spPr>
      </p:sp>
      <p:sp>
        <p:nvSpPr>
          <p:cNvPr id="70662" name="Rectangle 1027"/>
          <p:cNvSpPr>
            <a:spLocks noGrp="1" noChangeArrowheads="1"/>
          </p:cNvSpPr>
          <p:nvPr>
            <p:ph type="body" idx="1"/>
          </p:nvPr>
        </p:nvSpPr>
        <p:spPr>
          <a:solidFill>
            <a:srgbClr val="FFFFFF"/>
          </a:solidFill>
          <a:ln>
            <a:solidFill>
              <a:srgbClr val="000000"/>
            </a:solidFill>
            <a:miter lim="800000"/>
            <a:headEnd/>
            <a:tailEnd/>
          </a:ln>
        </p:spPr>
        <p:txBody>
          <a:bodyPr lIns="91258" tIns="45629" rIns="91258" bIns="45629"/>
          <a:lstStyle/>
          <a:p>
            <a:pPr eaLnBrk="1" hangingPunct="1"/>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smtClean="0">
                <a:latin typeface="Times New Roman" pitchFamily="18" charset="0"/>
              </a:rPr>
              <a:t>90% of the market- Crystal Reports + SAP</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smtClean="0">
                <a:latin typeface="Times New Roman" pitchFamily="18" charset="0"/>
              </a:rPr>
              <a:t>Draw on board how it works.</a:t>
            </a:r>
          </a:p>
          <a:p>
            <a:r>
              <a:rPr lang="en-US" smtClean="0">
                <a:latin typeface="Times New Roman" pitchFamily="18" charset="0"/>
              </a:rPr>
              <a:t>Geographic reason only because of finances. Not because of the technology!</a:t>
            </a:r>
          </a:p>
          <a:p>
            <a:endParaRPr lang="en-US" smtClean="0">
              <a:latin typeface="Times New Roman" pitchFamily="18" charset="0"/>
            </a:endParaRPr>
          </a:p>
          <a:p>
            <a:pPr eaLnBrk="1" hangingPunct="1"/>
            <a:r>
              <a:rPr lang="en-US" smtClean="0">
                <a:latin typeface="Times New Roman" pitchFamily="18" charset="0"/>
              </a:rPr>
              <a:t>Story.- http://www.gehealthcare.com/usen/hit/images/flash/GEH_HIE_Autodemo_final_sml.htm</a:t>
            </a:r>
          </a:p>
          <a:p>
            <a:pPr eaLnBrk="1" hangingPunct="1"/>
            <a:r>
              <a:rPr lang="en-US" smtClean="0">
                <a:latin typeface="Times New Roman" pitchFamily="18" charset="0"/>
              </a:rPr>
              <a:t>-Explains how an HIE works.</a:t>
            </a:r>
          </a:p>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smtClean="0">
                <a:latin typeface="Times New Roman" pitchFamily="18" charset="0"/>
              </a:rPr>
              <a:t>http://www.youtube.com/watch?v=43oRuFsES7E</a:t>
            </a:r>
          </a:p>
          <a:p>
            <a:r>
              <a:rPr lang="en-US" smtClean="0">
                <a:latin typeface="Times New Roman" pitchFamily="18" charset="0"/>
              </a:rPr>
              <a:t>  - According to Jim Allergic reaction</a:t>
            </a:r>
          </a:p>
          <a:p>
            <a:r>
              <a:rPr lang="en-US" smtClean="0">
                <a:latin typeface="Times New Roman" pitchFamily="18" charset="0"/>
              </a:rPr>
              <a:t>Tell story- Newport, RI vs. Providence</a:t>
            </a:r>
          </a:p>
          <a:p>
            <a:endParaRPr lang="en-US" smtClean="0">
              <a:latin typeface="Times New Roman" pitchFamily="18" charset="0"/>
            </a:endParaRPr>
          </a:p>
          <a:p>
            <a:r>
              <a:rPr lang="en-US" smtClean="0">
                <a:latin typeface="Times New Roman" pitchFamily="18" charset="0"/>
              </a:rPr>
              <a:t>Amount of data it can support</a:t>
            </a:r>
          </a:p>
          <a:p>
            <a:endParaRPr lang="en-US" smtClean="0">
              <a:latin typeface="Times New Roman" pitchFamily="18" charset="0"/>
            </a:endParaRPr>
          </a:p>
          <a:p>
            <a:endParaRPr 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smtClean="0">
                <a:latin typeface="Times New Roman" pitchFamily="18" charset="0"/>
              </a:rPr>
              <a:t>Part 1, view all</a:t>
            </a:r>
          </a:p>
          <a:p>
            <a:r>
              <a:rPr lang="en-US" smtClean="0">
                <a:latin typeface="Times New Roman" pitchFamily="18" charset="0"/>
              </a:rPr>
              <a:t>Patient centric (vs. TrakCare is everything) – gives one hospital the ability to talk to other hospitals to get patient information.</a:t>
            </a:r>
          </a:p>
          <a:p>
            <a:r>
              <a:rPr lang="en-US" smtClean="0">
                <a:latin typeface="Times New Roman" pitchFamily="18" charset="0"/>
              </a:rPr>
              <a:t>Healthshare database holds all information that is sent to it. Individuals can view this data using the patient viewer page. This is a copy of what is in the hosting system.</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OverviewOverview</a:t>
            </a:r>
          </a:p>
        </p:txBody>
      </p:sp>
      <p:sp>
        <p:nvSpPr>
          <p:cNvPr id="78851" name="Rectangle 6"/>
          <p:cNvSpPr>
            <a:spLocks noGrp="1" noChangeArrowheads="1"/>
          </p:cNvSpPr>
          <p:nvPr>
            <p:ph type="ftr" sz="quarter" idx="4"/>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DuplicateConfidential - Do Not Duplicate</a:t>
            </a:r>
          </a:p>
        </p:txBody>
      </p:sp>
      <p:sp>
        <p:nvSpPr>
          <p:cNvPr id="78852" name="Rectangle 7"/>
          <p:cNvSpPr>
            <a:spLocks noGrp="1" noChangeArrowheads="1"/>
          </p:cNvSpPr>
          <p:nvPr>
            <p:ph type="sldNum" sz="quarter" idx="5"/>
          </p:nvPr>
        </p:nvSpPr>
        <p:spPr>
          <a:noFill/>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529D97B0-EA48-4A51-8B0D-3C6D4A5B71D8}" type="slidenum">
              <a:rPr lang="en-US" sz="1200"/>
              <a:pPr eaLnBrk="1" hangingPunct="1"/>
              <a:t>49</a:t>
            </a:fld>
            <a:endParaRPr lang="en-US" sz="1200"/>
          </a:p>
        </p:txBody>
      </p:sp>
      <p:sp>
        <p:nvSpPr>
          <p:cNvPr id="78853" name="Rectangle 2"/>
          <p:cNvSpPr>
            <a:spLocks noGrp="1" noRot="1" noChangeAspect="1" noChangeArrowheads="1" noTextEdit="1"/>
          </p:cNvSpPr>
          <p:nvPr>
            <p:ph type="sldImg"/>
          </p:nvPr>
        </p:nvSpPr>
        <p:spPr>
          <a:ln/>
        </p:spPr>
      </p:sp>
      <p:sp>
        <p:nvSpPr>
          <p:cNvPr id="78854"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hdr" sz="quarter"/>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InterSystems Products: A Gentle Introduction</a:t>
            </a:r>
          </a:p>
        </p:txBody>
      </p:sp>
      <p:sp>
        <p:nvSpPr>
          <p:cNvPr id="80899" name="Rectangle 1030"/>
          <p:cNvSpPr>
            <a:spLocks noGrp="1" noChangeArrowheads="1"/>
          </p:cNvSpPr>
          <p:nvPr>
            <p:ph type="ftr" sz="quarter" idx="4"/>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a:t>Confidential - Do Not Duplicate</a:t>
            </a:r>
          </a:p>
        </p:txBody>
      </p:sp>
      <p:sp>
        <p:nvSpPr>
          <p:cNvPr id="80900" name="Rectangle 1031"/>
          <p:cNvSpPr>
            <a:spLocks noGrp="1" noChangeArrowheads="1"/>
          </p:cNvSpPr>
          <p:nvPr>
            <p:ph type="sldNum" sz="quarter" idx="5"/>
          </p:nvPr>
        </p:nvSpPr>
        <p:spPr/>
        <p:txBody>
          <a:bodyPr/>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fld id="{15271E24-03B2-4685-B20C-B6B5025DC556}" type="slidenum">
              <a:rPr lang="en-US" sz="1200"/>
              <a:pPr eaLnBrk="1" hangingPunct="1"/>
              <a:t>50</a:t>
            </a:fld>
            <a:endParaRPr lang="en-US" sz="1200"/>
          </a:p>
        </p:txBody>
      </p:sp>
      <p:sp>
        <p:nvSpPr>
          <p:cNvPr id="80901" name="Rectangle 1026"/>
          <p:cNvSpPr>
            <a:spLocks noGrp="1" noRot="1" noChangeAspect="1" noChangeArrowheads="1"/>
          </p:cNvSpPr>
          <p:nvPr>
            <p:ph type="sldImg"/>
          </p:nvPr>
        </p:nvSpPr>
        <p:spPr>
          <a:solidFill>
            <a:srgbClr val="FFFFFF"/>
          </a:solidFill>
          <a:ln/>
        </p:spPr>
      </p:sp>
      <p:sp>
        <p:nvSpPr>
          <p:cNvPr id="80902" name="Rectangle 1027"/>
          <p:cNvSpPr>
            <a:spLocks noGrp="1" noChangeArrowheads="1"/>
          </p:cNvSpPr>
          <p:nvPr>
            <p:ph type="body" idx="1"/>
          </p:nvPr>
        </p:nvSpPr>
        <p:spPr>
          <a:solidFill>
            <a:srgbClr val="FFFFFF"/>
          </a:solidFill>
          <a:ln>
            <a:solidFill>
              <a:srgbClr val="000000"/>
            </a:solidFill>
            <a:miter lim="800000"/>
            <a:headEnd/>
            <a:tailEnd/>
          </a:ln>
        </p:spPr>
        <p:txBody>
          <a:bodyPr lIns="91258" tIns="45629" rIns="91258" bIns="45629"/>
          <a:lstStyle/>
          <a:p>
            <a:pPr eaLnBrk="1" hangingPunct="1"/>
            <a:r>
              <a:rPr lang="en-US" smtClean="0">
                <a:latin typeface="Times New Roman" pitchFamily="18" charset="0"/>
              </a:rPr>
              <a:t>InterSystems typically does the implementation working with the doctors and other clinicians to create the HIE.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smtClean="0">
                <a:latin typeface="Times New Roman" pitchFamily="18" charset="0"/>
              </a:rPr>
              <a:t>Our database application includes not just the underlying database structure but also everything that allows you to access data.</a:t>
            </a:r>
          </a:p>
          <a:p>
            <a:r>
              <a:rPr lang="en-US" smtClean="0">
                <a:latin typeface="Times New Roman" pitchFamily="18" charset="0"/>
              </a:rPr>
              <a:t>Example: </a:t>
            </a:r>
          </a:p>
          <a:p>
            <a:r>
              <a:rPr lang="en-US" smtClean="0">
                <a:latin typeface="Times New Roman" pitchFamily="18" charset="0"/>
              </a:rPr>
              <a:t>Let's say we have a scheduling application. This application would have fields, each field would be checked to make sure its in the right format. It will then store the data to the database. Another person can then go in there later and register themselves for the course. WRITE FORM ON BOARD. Conveniently, our interns have created this application for us! Let's take a  look at the CIRCA application. (jenny/jenny)</a:t>
            </a:r>
          </a:p>
          <a:p>
            <a:endParaRPr lang="en-US" smtClean="0">
              <a:latin typeface="Times New Roman" pitchFamily="18" charset="0"/>
            </a:endParaRPr>
          </a:p>
          <a:p>
            <a:r>
              <a:rPr lang="en-US" smtClean="0">
                <a:latin typeface="Times New Roman" pitchFamily="18" charset="0"/>
              </a:rPr>
              <a:t>Old Ex:</a:t>
            </a:r>
          </a:p>
          <a:p>
            <a:r>
              <a:rPr lang="en-US" smtClean="0">
                <a:latin typeface="Times New Roman" pitchFamily="18" charset="0"/>
              </a:rPr>
              <a:t>You have a bank and each teller needs to access or store information about a different customer. So one teller adds a new customer's information and another updates a balance based on a withdrawal. Both tellers have a screen that receives data. The application then needs to check to make sure the withdrawal amount is a number- this would be validation. It will then store the data to our database meaning that both tellers can update the data in the system AT THE SAME TIME. Both tellers can then also retrieved data such as an output of what's been entered for the new customer or a printout of the updated balance.</a:t>
            </a:r>
          </a:p>
          <a:p>
            <a:r>
              <a:rPr lang="en-US" smtClean="0">
                <a:latin typeface="Times New Roman" pitchFamily="18" charset="0"/>
              </a:rPr>
              <a:t>Draw picture! Two screens doing the same thing!</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r>
              <a:rPr lang="en-US" smtClean="0">
                <a:latin typeface="Times New Roman" pitchFamily="18" charset="0"/>
              </a:rPr>
              <a:t>Catalog of services- InterSystems service and support will assist with many services to get our customers up and running- i.e. consent management or terminology services.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smtClean="0">
                <a:latin typeface="Times New Roman" pitchFamily="18" charset="0"/>
              </a:rPr>
              <a:t>It competes with companies such as Quadramed that has parts such labs.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txBox="1">
            <a:spLocks noGrp="1"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baseline="0"/>
              <a:t>InterSystems Products: A Gentle Introduction</a:t>
            </a:r>
          </a:p>
        </p:txBody>
      </p:sp>
      <p:sp>
        <p:nvSpPr>
          <p:cNvPr id="178179" name="Rectangle 1030"/>
          <p:cNvSpPr txBox="1">
            <a:spLocks noGrp="1"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eaLnBrk="1" hangingPunct="1"/>
            <a:r>
              <a:rPr lang="en-US" sz="1200" baseline="0"/>
              <a:t>Confidential - Do Not Duplicate</a:t>
            </a:r>
          </a:p>
        </p:txBody>
      </p:sp>
      <p:sp>
        <p:nvSpPr>
          <p:cNvPr id="178180" name="Rectangle 1031"/>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defRPr sz="2400">
                <a:solidFill>
                  <a:schemeClr val="tx1"/>
                </a:solidFill>
                <a:latin typeface="Tahoma" pitchFamily="34" charset="0"/>
                <a:ea typeface="ＭＳ Ｐゴシック" charset="-128"/>
              </a:defRPr>
            </a:lvl1pPr>
            <a:lvl2pPr marL="38652450" indent="-38187313" defTabSz="931863" eaLnBrk="0" hangingPunct="0">
              <a:defRPr sz="2400">
                <a:solidFill>
                  <a:schemeClr val="tx1"/>
                </a:solidFill>
                <a:latin typeface="Tahoma" pitchFamily="34" charset="0"/>
                <a:ea typeface="ＭＳ Ｐゴシック" charset="-128"/>
              </a:defRPr>
            </a:lvl2pPr>
            <a:lvl3pPr eaLnBrk="0" hangingPunct="0">
              <a:defRPr sz="2400">
                <a:solidFill>
                  <a:schemeClr val="tx1"/>
                </a:solidFill>
                <a:latin typeface="Tahoma" pitchFamily="34" charset="0"/>
                <a:ea typeface="ＭＳ Ｐゴシック" charset="-128"/>
              </a:defRPr>
            </a:lvl3pPr>
            <a:lvl4pPr marL="51173063" indent="-49776063" defTabSz="931863" eaLnBrk="0" hangingPunct="0">
              <a:defRPr sz="2400">
                <a:solidFill>
                  <a:schemeClr val="tx1"/>
                </a:solidFill>
                <a:latin typeface="Tahoma" pitchFamily="34" charset="0"/>
                <a:ea typeface="ＭＳ Ｐゴシック" charset="-128"/>
              </a:defRPr>
            </a:lvl4pPr>
            <a:lvl5pPr eaLnBrk="0" hangingPunct="0">
              <a:defRPr sz="2400">
                <a:solidFill>
                  <a:schemeClr val="tx1"/>
                </a:solidFill>
                <a:latin typeface="Tahoma" pitchFamily="34" charset="0"/>
                <a:ea typeface="ＭＳ Ｐゴシック" charset="-128"/>
              </a:defRPr>
            </a:lvl5pPr>
            <a:lvl6pPr marL="457200" eaLnBrk="0" fontAlgn="base" hangingPunct="0">
              <a:spcBef>
                <a:spcPct val="0"/>
              </a:spcBef>
              <a:spcAft>
                <a:spcPct val="0"/>
              </a:spcAft>
              <a:defRPr sz="2400">
                <a:solidFill>
                  <a:schemeClr val="tx1"/>
                </a:solidFill>
                <a:latin typeface="Tahoma" pitchFamily="34" charset="0"/>
                <a:ea typeface="ＭＳ Ｐゴシック" charset="-128"/>
              </a:defRPr>
            </a:lvl6pPr>
            <a:lvl7pPr marL="914400" eaLnBrk="0" fontAlgn="base" hangingPunct="0">
              <a:spcBef>
                <a:spcPct val="0"/>
              </a:spcBef>
              <a:spcAft>
                <a:spcPct val="0"/>
              </a:spcAft>
              <a:defRPr sz="2400">
                <a:solidFill>
                  <a:schemeClr val="tx1"/>
                </a:solidFill>
                <a:latin typeface="Tahoma" pitchFamily="34" charset="0"/>
                <a:ea typeface="ＭＳ Ｐゴシック" charset="-128"/>
              </a:defRPr>
            </a:lvl7pPr>
            <a:lvl8pPr marL="1371600" eaLnBrk="0" fontAlgn="base" hangingPunct="0">
              <a:spcBef>
                <a:spcPct val="0"/>
              </a:spcBef>
              <a:spcAft>
                <a:spcPct val="0"/>
              </a:spcAft>
              <a:defRPr sz="2400">
                <a:solidFill>
                  <a:schemeClr val="tx1"/>
                </a:solidFill>
                <a:latin typeface="Tahoma" pitchFamily="34" charset="0"/>
                <a:ea typeface="ＭＳ Ｐゴシック" charset="-128"/>
              </a:defRPr>
            </a:lvl8pPr>
            <a:lvl9pPr marL="1828800" eaLnBrk="0" fontAlgn="base" hangingPunct="0">
              <a:spcBef>
                <a:spcPct val="0"/>
              </a:spcBef>
              <a:spcAft>
                <a:spcPct val="0"/>
              </a:spcAft>
              <a:defRPr sz="2400">
                <a:solidFill>
                  <a:schemeClr val="tx1"/>
                </a:solidFill>
                <a:latin typeface="Tahoma" pitchFamily="34" charset="0"/>
                <a:ea typeface="ＭＳ Ｐゴシック" charset="-128"/>
              </a:defRPr>
            </a:lvl9pPr>
          </a:lstStyle>
          <a:p>
            <a:pPr algn="r" eaLnBrk="1" hangingPunct="1"/>
            <a:fld id="{698AF837-CB14-474B-8ACB-51EB19ECE23F}" type="slidenum">
              <a:rPr lang="en-US" sz="1200" baseline="0"/>
              <a:pPr algn="r" eaLnBrk="1" hangingPunct="1"/>
              <a:t>59</a:t>
            </a:fld>
            <a:endParaRPr lang="en-US" sz="1200" baseline="0"/>
          </a:p>
        </p:txBody>
      </p:sp>
      <p:sp>
        <p:nvSpPr>
          <p:cNvPr id="178181" name="Rectangle 1026"/>
          <p:cNvSpPr>
            <a:spLocks noGrp="1" noRot="1" noChangeAspect="1" noChangeArrowheads="1" noTextEdit="1"/>
          </p:cNvSpPr>
          <p:nvPr>
            <p:ph type="sldImg"/>
          </p:nvPr>
        </p:nvSpPr>
        <p:spPr>
          <a:solidFill>
            <a:srgbClr val="FFFFFF"/>
          </a:solidFill>
          <a:ln/>
        </p:spPr>
      </p:sp>
      <p:sp>
        <p:nvSpPr>
          <p:cNvPr id="178182" name="Rectangle 1027"/>
          <p:cNvSpPr>
            <a:spLocks noGrp="1" noChangeArrowheads="1"/>
          </p:cNvSpPr>
          <p:nvPr>
            <p:ph type="body" idx="1"/>
          </p:nvPr>
        </p:nvSpPr>
        <p:spPr>
          <a:solidFill>
            <a:srgbClr val="FFFFFF"/>
          </a:solidFill>
          <a:ln>
            <a:solidFill>
              <a:srgbClr val="000000"/>
            </a:solidFill>
            <a:miter lim="800000"/>
            <a:headEnd/>
            <a:tailEnd/>
          </a:ln>
        </p:spPr>
        <p:txBody>
          <a:bodyPr lIns="91258" tIns="45629" rIns="91258" bIns="45629"/>
          <a:lstStyle/>
          <a:p>
            <a:pPr eaLnBrk="1" hangingPunct="1"/>
            <a:endParaRPr lang="en-US" smtClean="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en-US" smtClean="0">
                <a:latin typeface="Times New Roman" pitchFamily="18" charset="0"/>
              </a:rPr>
              <a:t>CGI- headquarters in Montreal, Canada</a:t>
            </a:r>
          </a:p>
          <a:p>
            <a:r>
              <a:rPr lang="en-US" smtClean="0">
                <a:latin typeface="Times New Roman" pitchFamily="18" charset="0"/>
              </a:rPr>
              <a:t>Epic- Wisconsin, Netherlands</a:t>
            </a:r>
          </a:p>
          <a:p>
            <a:r>
              <a:rPr lang="en-US" smtClean="0">
                <a:latin typeface="Times New Roman" pitchFamily="18" charset="0"/>
              </a:rPr>
              <a:t>SAIC- Virginia, many international</a:t>
            </a:r>
          </a:p>
          <a:p>
            <a:r>
              <a:rPr lang="en-US" smtClean="0">
                <a:latin typeface="Times New Roman" pitchFamily="18" charset="0"/>
              </a:rPr>
              <a:t>Allscripts- 44 </a:t>
            </a:r>
            <a:r>
              <a:rPr lang="en-US" smtClean="0">
                <a:latin typeface="Times New Roman" pitchFamily="18" charset="0"/>
                <a:hlinkClick r:id="rId3"/>
              </a:rPr>
              <a:t>locations</a:t>
            </a:r>
            <a:r>
              <a:rPr lang="en-US" smtClean="0">
                <a:latin typeface="Times New Roman" pitchFamily="18" charset="0"/>
              </a:rPr>
              <a:t> in 24 states, Canada, India, Middle East and Asia </a:t>
            </a:r>
          </a:p>
          <a:p>
            <a:r>
              <a:rPr lang="en-US" smtClean="0">
                <a:latin typeface="Times New Roman" pitchFamily="18" charset="0"/>
              </a:rPr>
              <a:t>CardinalHealth- Ohio, sells international</a:t>
            </a:r>
          </a:p>
          <a:p>
            <a:r>
              <a:rPr lang="en-US" smtClean="0">
                <a:latin typeface="Times New Roman" pitchFamily="18" charset="0"/>
              </a:rPr>
              <a:t>Henry Schein- Queens, NY, also sold to The Netherlands, United Kingdom, and Spain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smtClean="0">
                <a:latin typeface="Times New Roman" pitchFamily="18" charset="0"/>
              </a:rPr>
              <a:t>Let's look back to our original example, say the bank is deciding between two applications. Things they may want to look for are things like faster input, more users for same performance or lower cost.</a:t>
            </a:r>
          </a:p>
          <a:p>
            <a:r>
              <a:rPr lang="en-US" smtClean="0">
                <a:latin typeface="Times New Roman" pitchFamily="18" charset="0"/>
              </a:rPr>
              <a:t>Needs to be good for both the users as well as the developers.</a:t>
            </a:r>
          </a:p>
          <a:p>
            <a:endParaRPr lang="en-US" smtClean="0">
              <a:latin typeface="Times New Roman" pitchFamily="18" charset="0"/>
            </a:endParaRPr>
          </a:p>
          <a:p>
            <a:r>
              <a:rPr lang="en-US" b="1" smtClean="0">
                <a:latin typeface="Times New Roman" pitchFamily="18" charset="0"/>
              </a:rPr>
              <a:t>Caché: We'll go over this at the end of the section.</a:t>
            </a:r>
          </a:p>
          <a:p>
            <a:r>
              <a:rPr lang="en-US" smtClean="0">
                <a:latin typeface="Times New Roman" pitchFamily="18" charset="0"/>
              </a:rPr>
              <a:t>We focus on performance before functionality and give you the ability to add functionality where needed.</a:t>
            </a:r>
          </a:p>
          <a:p>
            <a:r>
              <a:rPr lang="en-US" smtClean="0">
                <a:latin typeface="Times New Roman" pitchFamily="18" charset="0"/>
              </a:rPr>
              <a:t>We are ultra-scalable.</a:t>
            </a:r>
          </a:p>
          <a:p>
            <a:r>
              <a:rPr lang="en-US" smtClean="0">
                <a:latin typeface="Times New Roman" pitchFamily="18" charset="0"/>
              </a:rPr>
              <a:t>Cost is about the same as other database applications such as Oracle but more than databases like mysql or sqlserver.</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smtClean="0">
                <a:latin typeface="Times New Roman" pitchFamily="18" charset="0"/>
              </a:rPr>
              <a:t>Few cross language products.</a:t>
            </a:r>
          </a:p>
          <a:p>
            <a:r>
              <a:rPr lang="en-US" smtClean="0">
                <a:latin typeface="Times New Roman" pitchFamily="18" charset="0"/>
              </a:rPr>
              <a:t>Ultra-scalable- few products can support entire nations.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smtClean="0">
                <a:latin typeface="Times New Roman" pitchFamily="18" charset="0"/>
              </a:rPr>
              <a:t>Cache- Optalert</a:t>
            </a:r>
          </a:p>
          <a:p>
            <a:r>
              <a:rPr lang="en-US" smtClean="0">
                <a:latin typeface="Times New Roman" pitchFamily="18" charset="0"/>
              </a:rPr>
              <a:t>Ensemble- Northgate Public Services</a:t>
            </a:r>
          </a:p>
          <a:p>
            <a:r>
              <a:rPr lang="en-US" smtClean="0">
                <a:latin typeface="Times New Roman" pitchFamily="18" charset="0"/>
              </a:rPr>
              <a:t>DeepSee- ORCA financial</a:t>
            </a:r>
          </a:p>
          <a:p>
            <a:r>
              <a:rPr lang="en-US" smtClean="0">
                <a:latin typeface="Times New Roman" pitchFamily="18" charset="0"/>
              </a:rPr>
              <a:t>HealthShare- Rhode Island</a:t>
            </a:r>
          </a:p>
          <a:p>
            <a:r>
              <a:rPr lang="en-US" smtClean="0">
                <a:latin typeface="Times New Roman" pitchFamily="18" charset="0"/>
              </a:rPr>
              <a:t>TrakCare- State of Victoria</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smtClean="0">
                <a:latin typeface="Times New Roman" pitchFamily="18" charset="0"/>
              </a:rPr>
              <a:t>So Cache is good for both! Fast for developers as well as end users</a:t>
            </a:r>
          </a:p>
          <a:p>
            <a:r>
              <a:rPr lang="en-US" smtClean="0">
                <a:latin typeface="Times New Roman" pitchFamily="18" charset="0"/>
              </a:rPr>
              <a:t>There are several testimonies where our customers will use another database application and once they switch to cache they need less hardware and less people to management it to get the same amount of performance.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smtClean="0">
                <a:latin typeface="Times New Roman" pitchFamily="18" charset="0"/>
              </a:rPr>
              <a:t>CIRCA demo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smtClean="0">
                <a:latin typeface="Times New Roman" pitchFamily="18" charset="0"/>
              </a:rPr>
              <a:t>How do we make it attractive to our customers? We have this database management system- what are our customers looking for?</a:t>
            </a:r>
          </a:p>
          <a:p>
            <a:r>
              <a:rPr lang="en-US" smtClean="0">
                <a:latin typeface="Times New Roman" pitchFamily="18" charset="0"/>
              </a:rPr>
              <a:t>Cache needs to be reliable and stable because all our other product use it!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intersys.com/"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488"/>
            <a:ext cx="917098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hlinkClick r:id="rId3"/>
          </p:cNvPr>
          <p:cNvSpPr>
            <a:spLocks noChangeArrowheads="1"/>
          </p:cNvSpPr>
          <p:nvPr/>
        </p:nvSpPr>
        <p:spPr bwMode="auto">
          <a:xfrm>
            <a:off x="4043363" y="3176588"/>
            <a:ext cx="9144000" cy="0"/>
          </a:xfrm>
          <a:prstGeom prst="rect">
            <a:avLst/>
          </a:prstGeom>
          <a:noFill/>
          <a:ln w="9525">
            <a:noFill/>
            <a:miter lim="800000"/>
            <a:headEnd/>
            <a:tailEnd/>
          </a:ln>
          <a:effectLst/>
        </p:spPr>
        <p:txBody>
          <a:bodyPr>
            <a:spAutoFit/>
          </a:bodyPr>
          <a:lstStyle/>
          <a:p>
            <a:pPr>
              <a:defRPr/>
            </a:pPr>
            <a:endParaRPr lang="en-US" baseline="0">
              <a:latin typeface="Tahoma" charset="0"/>
              <a:ea typeface="+mn-ea"/>
            </a:endParaRPr>
          </a:p>
        </p:txBody>
      </p:sp>
      <p:sp>
        <p:nvSpPr>
          <p:cNvPr id="5" name="Rectangle 4">
            <a:hlinkClick r:id="rId3"/>
          </p:cNvPr>
          <p:cNvSpPr>
            <a:spLocks noChangeArrowheads="1"/>
          </p:cNvSpPr>
          <p:nvPr/>
        </p:nvSpPr>
        <p:spPr bwMode="auto">
          <a:xfrm>
            <a:off x="4043363" y="3176588"/>
            <a:ext cx="9144000" cy="0"/>
          </a:xfrm>
          <a:prstGeom prst="rect">
            <a:avLst/>
          </a:prstGeom>
          <a:noFill/>
          <a:ln w="9525">
            <a:noFill/>
            <a:miter lim="800000"/>
            <a:headEnd/>
            <a:tailEnd/>
          </a:ln>
          <a:effectLst/>
        </p:spPr>
        <p:txBody>
          <a:bodyPr>
            <a:spAutoFit/>
          </a:bodyPr>
          <a:lstStyle/>
          <a:p>
            <a:pPr>
              <a:defRPr/>
            </a:pPr>
            <a:endParaRPr lang="en-US" baseline="0">
              <a:latin typeface="Tahoma" charset="0"/>
              <a:ea typeface="+mn-ea"/>
            </a:endParaRPr>
          </a:p>
        </p:txBody>
      </p:sp>
      <p:sp>
        <p:nvSpPr>
          <p:cNvPr id="195589" name="Rectangle 5"/>
          <p:cNvSpPr>
            <a:spLocks noGrp="1" noChangeArrowheads="1"/>
          </p:cNvSpPr>
          <p:nvPr>
            <p:ph type="ctrTitle" sz="quarter"/>
          </p:nvPr>
        </p:nvSpPr>
        <p:spPr>
          <a:xfrm>
            <a:off x="0" y="3886200"/>
            <a:ext cx="9144000" cy="1143000"/>
          </a:xfrm>
        </p:spPr>
        <p:txBody>
          <a:bodyPr/>
          <a:lstStyle>
            <a:lvl1pPr algn="ctr">
              <a:defRPr sz="4000">
                <a:solidFill>
                  <a:srgbClr val="FFFF66"/>
                </a:solidFill>
              </a:defRPr>
            </a:lvl1pPr>
          </a:lstStyle>
          <a:p>
            <a:r>
              <a:rPr lang="en-US"/>
              <a:t>Click to edit Master title style</a:t>
            </a:r>
          </a:p>
        </p:txBody>
      </p:sp>
    </p:spTree>
    <p:extLst>
      <p:ext uri="{BB962C8B-B14F-4D97-AF65-F5344CB8AC3E}">
        <p14:creationId xmlns:p14="http://schemas.microsoft.com/office/powerpoint/2010/main" val="47254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934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56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041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295400"/>
            <a:ext cx="8331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55600" y="3733800"/>
            <a:ext cx="8331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1713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4041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295400"/>
            <a:ext cx="40894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597400" y="1295400"/>
            <a:ext cx="4089400" cy="4724400"/>
          </a:xfrm>
        </p:spPr>
        <p:txBody>
          <a:bodyPr/>
          <a:lstStyle/>
          <a:p>
            <a:pPr lvl="0"/>
            <a:endParaRPr lang="en-US" noProof="0" smtClean="0"/>
          </a:p>
        </p:txBody>
      </p:sp>
    </p:spTree>
    <p:extLst>
      <p:ext uri="{BB962C8B-B14F-4D97-AF65-F5344CB8AC3E}">
        <p14:creationId xmlns:p14="http://schemas.microsoft.com/office/powerpoint/2010/main" val="1307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033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127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5600" y="1295400"/>
            <a:ext cx="4089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7400" y="1295400"/>
            <a:ext cx="4089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665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932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031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98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039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384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folHlink">
                <a:gamma/>
                <a:shade val="46275"/>
                <a:invGamma/>
              </a:schemeClr>
            </a:gs>
          </a:gsLst>
          <a:lin ang="5400000" scaled="1"/>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0488"/>
            <a:ext cx="91900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Macintosh HD:Users:joelsolon:Documents:Courses:Genera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6324600"/>
            <a:ext cx="3460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body" idx="1"/>
          </p:nvPr>
        </p:nvSpPr>
        <p:spPr bwMode="auto">
          <a:xfrm>
            <a:off x="355600" y="1295400"/>
            <a:ext cx="8331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title"/>
          </p:nvPr>
        </p:nvSpPr>
        <p:spPr bwMode="auto">
          <a:xfrm>
            <a:off x="152400" y="152400"/>
            <a:ext cx="7404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566" name="Rectangle 6"/>
          <p:cNvSpPr>
            <a:spLocks noChangeArrowheads="1"/>
          </p:cNvSpPr>
          <p:nvPr/>
        </p:nvSpPr>
        <p:spPr bwMode="auto">
          <a:xfrm>
            <a:off x="152400" y="6350000"/>
            <a:ext cx="5181600" cy="457200"/>
          </a:xfrm>
          <a:prstGeom prst="rect">
            <a:avLst/>
          </a:prstGeom>
          <a:noFill/>
          <a:ln w="9525">
            <a:noFill/>
            <a:miter lim="800000"/>
            <a:headEnd/>
            <a:tailEnd/>
          </a:ln>
        </p:spPr>
        <p:txBody>
          <a:bodyPr/>
          <a:lstStyle/>
          <a:p>
            <a:pPr eaLnBrk="0" hangingPunct="0">
              <a:spcBef>
                <a:spcPct val="50000"/>
              </a:spcBef>
            </a:pPr>
            <a:r>
              <a:rPr lang="en-US" sz="1400" baseline="0">
                <a:solidFill>
                  <a:srgbClr val="B5CCE3"/>
                </a:solidFill>
                <a:latin typeface="Verdana" pitchFamily="34" charset="0"/>
              </a:rPr>
              <a:t>InterSystems Products: A Gentle Introduction Slide </a:t>
            </a:r>
            <a:fld id="{BABDCA2D-6E82-4C21-8B79-6409A58F7D6D}" type="slidenum">
              <a:rPr lang="en-US" sz="1400" baseline="0">
                <a:solidFill>
                  <a:srgbClr val="B5CCE3"/>
                </a:solidFill>
                <a:latin typeface="Verdana" pitchFamily="34" charset="0"/>
              </a:rPr>
              <a:pPr eaLnBrk="0" hangingPunct="0">
                <a:spcBef>
                  <a:spcPct val="50000"/>
                </a:spcBef>
              </a:pPr>
              <a:t>‹#›</a:t>
            </a:fld>
            <a:r>
              <a:rPr lang="en-US" sz="1400" baseline="0">
                <a:solidFill>
                  <a:srgbClr val="99CCFF"/>
                </a:solidFill>
                <a:latin typeface="Verdana" pitchFamily="34" charset="0"/>
              </a:rPr>
              <a:t> </a:t>
            </a:r>
          </a:p>
        </p:txBody>
      </p:sp>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6762750"/>
            <a:ext cx="91709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hf sldNum="0" hdr="0" ftr="0" dt="0"/>
  <p:txStyles>
    <p:titleStyle>
      <a:lvl1pPr algn="l" rtl="0" eaLnBrk="0" fontAlgn="base" hangingPunct="0">
        <a:spcBef>
          <a:spcPct val="0"/>
        </a:spcBef>
        <a:spcAft>
          <a:spcPct val="0"/>
        </a:spcAft>
        <a:defRPr sz="3500">
          <a:solidFill>
            <a:srgbClr val="343399"/>
          </a:solidFill>
          <a:latin typeface="+mj-lt"/>
          <a:ea typeface="ＭＳ Ｐゴシック" charset="-128"/>
          <a:cs typeface="ＭＳ Ｐゴシック" charset="-128"/>
        </a:defRPr>
      </a:lvl1pPr>
      <a:lvl2pPr algn="l" rtl="0" eaLnBrk="0" fontAlgn="base" hangingPunct="0">
        <a:spcBef>
          <a:spcPct val="0"/>
        </a:spcBef>
        <a:spcAft>
          <a:spcPct val="0"/>
        </a:spcAft>
        <a:defRPr sz="3500">
          <a:solidFill>
            <a:srgbClr val="343399"/>
          </a:solidFill>
          <a:latin typeface="Verdana" charset="0"/>
          <a:ea typeface="ＭＳ Ｐゴシック" charset="-128"/>
          <a:cs typeface="ＭＳ Ｐゴシック" charset="-128"/>
        </a:defRPr>
      </a:lvl2pPr>
      <a:lvl3pPr algn="l" rtl="0" eaLnBrk="0" fontAlgn="base" hangingPunct="0">
        <a:spcBef>
          <a:spcPct val="0"/>
        </a:spcBef>
        <a:spcAft>
          <a:spcPct val="0"/>
        </a:spcAft>
        <a:defRPr sz="3500">
          <a:solidFill>
            <a:srgbClr val="343399"/>
          </a:solidFill>
          <a:latin typeface="Verdana" charset="0"/>
          <a:ea typeface="ＭＳ Ｐゴシック" charset="-128"/>
          <a:cs typeface="ＭＳ Ｐゴシック" charset="-128"/>
        </a:defRPr>
      </a:lvl3pPr>
      <a:lvl4pPr algn="l" rtl="0" eaLnBrk="0" fontAlgn="base" hangingPunct="0">
        <a:spcBef>
          <a:spcPct val="0"/>
        </a:spcBef>
        <a:spcAft>
          <a:spcPct val="0"/>
        </a:spcAft>
        <a:defRPr sz="3500">
          <a:solidFill>
            <a:srgbClr val="343399"/>
          </a:solidFill>
          <a:latin typeface="Verdana" charset="0"/>
          <a:ea typeface="ＭＳ Ｐゴシック" charset="-128"/>
          <a:cs typeface="ＭＳ Ｐゴシック" charset="-128"/>
        </a:defRPr>
      </a:lvl4pPr>
      <a:lvl5pPr algn="l" rtl="0" eaLnBrk="0" fontAlgn="base" hangingPunct="0">
        <a:spcBef>
          <a:spcPct val="0"/>
        </a:spcBef>
        <a:spcAft>
          <a:spcPct val="0"/>
        </a:spcAft>
        <a:defRPr sz="3500">
          <a:solidFill>
            <a:srgbClr val="343399"/>
          </a:solidFill>
          <a:latin typeface="Verdana" charset="0"/>
          <a:ea typeface="ＭＳ Ｐゴシック" charset="-128"/>
          <a:cs typeface="ＭＳ Ｐゴシック" charset="-128"/>
        </a:defRPr>
      </a:lvl5pPr>
      <a:lvl6pPr marL="457200" algn="l" rtl="0" fontAlgn="base">
        <a:spcBef>
          <a:spcPct val="0"/>
        </a:spcBef>
        <a:spcAft>
          <a:spcPct val="0"/>
        </a:spcAft>
        <a:defRPr sz="3500">
          <a:solidFill>
            <a:srgbClr val="343399"/>
          </a:solidFill>
          <a:latin typeface="Verdana" charset="0"/>
        </a:defRPr>
      </a:lvl6pPr>
      <a:lvl7pPr marL="914400" algn="l" rtl="0" fontAlgn="base">
        <a:spcBef>
          <a:spcPct val="0"/>
        </a:spcBef>
        <a:spcAft>
          <a:spcPct val="0"/>
        </a:spcAft>
        <a:defRPr sz="3500">
          <a:solidFill>
            <a:srgbClr val="343399"/>
          </a:solidFill>
          <a:latin typeface="Verdana" charset="0"/>
        </a:defRPr>
      </a:lvl7pPr>
      <a:lvl8pPr marL="1371600" algn="l" rtl="0" fontAlgn="base">
        <a:spcBef>
          <a:spcPct val="0"/>
        </a:spcBef>
        <a:spcAft>
          <a:spcPct val="0"/>
        </a:spcAft>
        <a:defRPr sz="3500">
          <a:solidFill>
            <a:srgbClr val="343399"/>
          </a:solidFill>
          <a:latin typeface="Verdana" charset="0"/>
        </a:defRPr>
      </a:lvl8pPr>
      <a:lvl9pPr marL="1828800" algn="l" rtl="0" fontAlgn="base">
        <a:spcBef>
          <a:spcPct val="0"/>
        </a:spcBef>
        <a:spcAft>
          <a:spcPct val="0"/>
        </a:spcAft>
        <a:defRPr sz="3500">
          <a:solidFill>
            <a:srgbClr val="343399"/>
          </a:solidFill>
          <a:latin typeface="Verdana" charset="0"/>
        </a:defRPr>
      </a:lvl9pPr>
    </p:titleStyle>
    <p:bodyStyle>
      <a:lvl1pPr marL="342900" indent="-342900" algn="l" rtl="0" eaLnBrk="0" fontAlgn="base" hangingPunct="0">
        <a:spcBef>
          <a:spcPct val="20000"/>
        </a:spcBef>
        <a:spcAft>
          <a:spcPct val="0"/>
        </a:spcAft>
        <a:buClr>
          <a:schemeClr val="bg1"/>
        </a:buClr>
        <a:buSzPct val="60000"/>
        <a:buFont typeface="Wingdings" pitchFamily="2" charset="2"/>
        <a:buChar char="n"/>
        <a:defRPr sz="2800">
          <a:solidFill>
            <a:srgbClr val="FFFF66"/>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FFFF66"/>
        </a:buClr>
        <a:buSzPct val="55000"/>
        <a:buFont typeface="Wingdings" pitchFamily="2" charset="2"/>
        <a:buChar char="n"/>
        <a:defRPr sz="2400">
          <a:solidFill>
            <a:srgbClr val="FFFF66"/>
          </a:solidFill>
          <a:latin typeface="+mn-lt"/>
          <a:ea typeface="ＭＳ Ｐゴシック" charset="-128"/>
        </a:defRPr>
      </a:lvl2pPr>
      <a:lvl3pPr marL="1143000" indent="-228600" algn="l" rtl="0" eaLnBrk="0" fontAlgn="base" hangingPunct="0">
        <a:spcBef>
          <a:spcPct val="20000"/>
        </a:spcBef>
        <a:spcAft>
          <a:spcPct val="0"/>
        </a:spcAft>
        <a:buClr>
          <a:srgbClr val="EB1515"/>
        </a:buClr>
        <a:buSzPct val="50000"/>
        <a:buFont typeface="Wingdings" pitchFamily="2" charset="2"/>
        <a:buChar char="n"/>
        <a:defRPr sz="2000">
          <a:solidFill>
            <a:srgbClr val="FFFF66"/>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rgbClr val="FFFF66"/>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rgbClr val="FFFF66"/>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rgbClr val="FFFF66"/>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rgbClr val="FFFF66"/>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rgbClr val="FFFF66"/>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rgbClr val="FFFF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maddash.net/videos/intersystems/cache/demo"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3.xml"/><Relationship Id="rId7" Type="http://schemas.openxmlformats.org/officeDocument/2006/relationships/oleObject" Target="???"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oleObject" Target="../embeddings/oleObject1.bin"/><Relationship Id="rId4" Type="http://schemas.openxmlformats.org/officeDocument/2006/relationships/hyperlink" Target="http://www.youtube.com/watch?v=noUyaoGlvB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maddash.net/videos/intersystems/ensemble/dem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32.xml"/><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png"/><Relationship Id="rId11" Type="http://schemas.openxmlformats.org/officeDocument/2006/relationships/image" Target="../media/image14.wmf"/><Relationship Id="rId5" Type="http://schemas.openxmlformats.org/officeDocument/2006/relationships/image" Target="../media/image16.png"/><Relationship Id="rId10" Type="http://schemas.openxmlformats.org/officeDocument/2006/relationships/oleObject" Target="???" TargetMode="External"/><Relationship Id="rId4" Type="http://schemas.openxmlformats.org/officeDocument/2006/relationships/image" Target="../media/image15.pn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youtube.com/watch?v=jOJqE0UGCqY#t=1m"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maddash.net/videos/intersystems/deepsee/demo/"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 TargetMode="External"/><Relationship Id="rId3" Type="http://schemas.openxmlformats.org/officeDocument/2006/relationships/notesSlide" Target="../notesSlides/notesSlide42.xml"/><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23.png"/><Relationship Id="rId9" Type="http://schemas.openxmlformats.org/officeDocument/2006/relationships/image" Target="../media/image2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youtube.com/watch?v=43oRuFsES7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maddash.net/videos/intersystems/healthshare/new"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lssurvey.iscinternal.com:57772/csp/surca/SURCA.Pages.Login.cl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50.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 TargetMode="Externa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youtube.com/watch?v=52EEzBNn48g"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maddash.net/videos/intersystems/trakcare/" TargetMode="External"/><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59.xml"/><Relationship Id="rId7" Type="http://schemas.openxmlformats.org/officeDocument/2006/relationships/oleObject" Target="???"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r>
              <a:rPr lang="en-US" sz="4400" smtClean="0"/>
              <a:t>InterSystems Products:</a:t>
            </a:r>
            <a:br>
              <a:rPr lang="en-US" sz="4400" smtClean="0"/>
            </a:br>
            <a:r>
              <a:rPr lang="en-US" sz="4400" smtClean="0"/>
              <a:t>A Gentle Introduction</a:t>
            </a:r>
            <a:endParaRPr lang="en-US" sz="4400"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M and Caché</a:t>
            </a:r>
          </a:p>
        </p:txBody>
      </p:sp>
      <p:sp>
        <p:nvSpPr>
          <p:cNvPr id="30723" name="Rectangle 3"/>
          <p:cNvSpPr>
            <a:spLocks noGrp="1" noChangeArrowheads="1"/>
          </p:cNvSpPr>
          <p:nvPr>
            <p:ph type="body" idx="1"/>
          </p:nvPr>
        </p:nvSpPr>
        <p:spPr/>
        <p:txBody>
          <a:bodyPr/>
          <a:lstStyle/>
          <a:p>
            <a:pPr eaLnBrk="1" hangingPunct="1"/>
            <a:r>
              <a:rPr lang="en-US" smtClean="0"/>
              <a:t>M (originally MUMPS) is a programming language, originally developed at Massachusetts General Hospital.</a:t>
            </a:r>
          </a:p>
          <a:p>
            <a:pPr eaLnBrk="1" hangingPunct="1"/>
            <a:r>
              <a:rPr lang="en-US" smtClean="0"/>
              <a:t>Several developers formed their own companies:</a:t>
            </a:r>
          </a:p>
          <a:p>
            <a:pPr lvl="1" eaLnBrk="1" hangingPunct="1"/>
            <a:r>
              <a:rPr lang="en-US" smtClean="0"/>
              <a:t>M Application development companies (in healthcare at first). Terry co-founded IDS (later IDX, now part GE Healthcare) in 1974.</a:t>
            </a:r>
          </a:p>
          <a:p>
            <a:pPr lvl="1" eaLnBrk="1" hangingPunct="1"/>
            <a:r>
              <a:rPr lang="en-US" smtClean="0"/>
              <a:t>M vendors- Terry founded InterSystems in 1978.</a:t>
            </a:r>
          </a:p>
          <a:p>
            <a:pPr eaLnBrk="1" hangingPunct="1"/>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History</a:t>
            </a:r>
          </a:p>
        </p:txBody>
      </p:sp>
      <p:graphicFrame>
        <p:nvGraphicFramePr>
          <p:cNvPr id="53290" name="Group 42"/>
          <p:cNvGraphicFramePr>
            <a:graphicFrameLocks noGrp="1"/>
          </p:cNvGraphicFramePr>
          <p:nvPr/>
        </p:nvGraphicFramePr>
        <p:xfrm>
          <a:off x="533400" y="1387475"/>
          <a:ext cx="8153400" cy="4506913"/>
        </p:xfrm>
        <a:graphic>
          <a:graphicData uri="http://schemas.openxmlformats.org/drawingml/2006/table">
            <a:tbl>
              <a:tblPr/>
              <a:tblGrid>
                <a:gridCol w="2133600"/>
                <a:gridCol w="1889125"/>
                <a:gridCol w="1844675"/>
                <a:gridCol w="2286000"/>
              </a:tblGrid>
              <a:tr h="6778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InterSystems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ISM</a:t>
                      </a: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anchor="ct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007C9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Digital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DSM</a:t>
                      </a: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007C9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Micronetics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MSM</a:t>
                      </a: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007C9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DataTree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DTM</a:t>
                      </a: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007C91"/>
                    </a:solidFill>
                  </a:tcPr>
                </a:tc>
              </a:tr>
              <a:tr h="676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anchor="ctr" horzOverflow="overflow">
                    <a:lnL>
                      <a:noFill/>
                    </a:lnL>
                    <a:lnR>
                      <a:noFill/>
                    </a:lnR>
                    <a:lnT w="1270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Usually on VMS</a:t>
                      </a:r>
                    </a:p>
                  </a:txBody>
                  <a:tcPr horzOverflow="overflow">
                    <a:lnL>
                      <a:noFill/>
                    </a:lnL>
                    <a:lnR>
                      <a:noFill/>
                    </a:lnR>
                    <a:lnT w="1270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Usually on UNIX</a:t>
                      </a:r>
                    </a:p>
                  </a:txBody>
                  <a:tcPr horzOverflow="overflow">
                    <a:lnL>
                      <a:noFill/>
                    </a:lnL>
                    <a:lnR>
                      <a:noFill/>
                    </a:lnR>
                    <a:lnT w="12700"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PC implementation</a:t>
                      </a:r>
                    </a:p>
                  </a:txBody>
                  <a:tcPr horzOverflow="overflow">
                    <a:lnL>
                      <a:noFill/>
                    </a:lnL>
                    <a:lnR>
                      <a:noFill/>
                    </a:lnR>
                    <a:lnT w="12700" cap="flat" cmpd="sng" algn="ctr">
                      <a:solidFill>
                        <a:schemeClr val="bg2"/>
                      </a:solidFill>
                      <a:prstDash val="solid"/>
                      <a:round/>
                      <a:headEnd type="none" w="sm" len="sm"/>
                      <a:tailEnd type="none" w="sm" len="sm"/>
                    </a:lnT>
                    <a:lnB>
                      <a:noFill/>
                    </a:lnB>
                    <a:lnTlToBr>
                      <a:noFill/>
                    </a:lnTlToBr>
                    <a:lnBlToTr>
                      <a:noFill/>
                    </a:lnBlToTr>
                    <a:noFill/>
                  </a:tcPr>
                </a:tc>
              </a:tr>
              <a:tr h="6778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M/SQL</a:t>
                      </a: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Purchased 1994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Purchased 1998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Purchased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1993</a:t>
                      </a:r>
                    </a:p>
                  </a:txBody>
                  <a:tcPr horzOverflow="overflow">
                    <a:lnL>
                      <a:noFill/>
                    </a:lnL>
                    <a:lnR>
                      <a:noFill/>
                    </a:lnR>
                    <a:lnT>
                      <a:noFill/>
                    </a:lnT>
                    <a:lnB>
                      <a:noFill/>
                    </a:lnB>
                    <a:lnTlToBr>
                      <a:noFill/>
                    </a:lnTlToBr>
                    <a:lnBlToTr>
                      <a:noFill/>
                    </a:lnBlToTr>
                    <a:noFill/>
                  </a:tcPr>
                </a:tc>
              </a:tr>
              <a:tr h="468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r>
              <a:tr h="5334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FFFF66"/>
                          </a:solidFill>
                          <a:effectLst/>
                          <a:latin typeface="Verdana" pitchFamily="34" charset="0"/>
                          <a:ea typeface="ＭＳ Ｐゴシック" charset="-128"/>
                        </a:rPr>
                        <a:t>Open M</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r>
              <a:tr h="3810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r>
              <a:tr h="6778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FF66"/>
                          </a:solidFill>
                          <a:effectLst/>
                          <a:latin typeface="Verdana" pitchFamily="34" charset="0"/>
                          <a:ea typeface="ＭＳ Ｐゴシック" charset="-128"/>
                        </a:rPr>
                        <a:t>Caché</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smtClean="0">
                          <a:ln>
                            <a:noFill/>
                          </a:ln>
                          <a:solidFill>
                            <a:srgbClr val="FFFF66"/>
                          </a:solidFill>
                          <a:effectLst/>
                          <a:latin typeface="Verdana" pitchFamily="34" charset="0"/>
                          <a:ea typeface="ＭＳ Ｐゴシック" charset="-128"/>
                        </a:rPr>
                        <a:t>1997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a typeface="ＭＳ Ｐゴシック" charset="-128"/>
                      </a:endParaRPr>
                    </a:p>
                  </a:txBody>
                  <a:tcPr horzOverflow="overflow">
                    <a:lnL>
                      <a:noFill/>
                    </a:lnL>
                    <a:lnR>
                      <a:noFill/>
                    </a:lnR>
                    <a:lnT>
                      <a:noFill/>
                    </a:lnT>
                    <a:lnB>
                      <a:noFill/>
                    </a:lnB>
                    <a:lnTlToBr>
                      <a:noFill/>
                    </a:lnTlToBr>
                    <a:lnBlToTr>
                      <a:noFill/>
                    </a:lnBlToTr>
                    <a:noFill/>
                  </a:tcPr>
                </a:tc>
              </a:tr>
            </a:tbl>
          </a:graphicData>
        </a:graphic>
      </p:graphicFrame>
      <p:sp>
        <p:nvSpPr>
          <p:cNvPr id="32807" name="Line 55"/>
          <p:cNvSpPr>
            <a:spLocks noChangeShapeType="1"/>
          </p:cNvSpPr>
          <p:nvPr/>
        </p:nvSpPr>
        <p:spPr bwMode="auto">
          <a:xfrm>
            <a:off x="1524000" y="2225675"/>
            <a:ext cx="0" cy="457200"/>
          </a:xfrm>
          <a:prstGeom prst="line">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2808" name="Line 56"/>
          <p:cNvSpPr>
            <a:spLocks noChangeShapeType="1"/>
          </p:cNvSpPr>
          <p:nvPr/>
        </p:nvSpPr>
        <p:spPr bwMode="auto">
          <a:xfrm>
            <a:off x="1524000" y="4587875"/>
            <a:ext cx="0" cy="457200"/>
          </a:xfrm>
          <a:prstGeom prst="line">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2809" name="Line 57"/>
          <p:cNvSpPr>
            <a:spLocks noChangeShapeType="1"/>
          </p:cNvSpPr>
          <p:nvPr/>
        </p:nvSpPr>
        <p:spPr bwMode="auto">
          <a:xfrm>
            <a:off x="1524000" y="3444875"/>
            <a:ext cx="0" cy="457200"/>
          </a:xfrm>
          <a:prstGeom prst="line">
            <a:avLst/>
          </a:prstGeom>
          <a:noFill/>
          <a:ln w="12700" cap="sq">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What do developers need?</a:t>
            </a:r>
          </a:p>
        </p:txBody>
      </p:sp>
      <p:sp>
        <p:nvSpPr>
          <p:cNvPr id="34819" name="Rectangle 3"/>
          <p:cNvSpPr>
            <a:spLocks noGrp="1" noChangeArrowheads="1"/>
          </p:cNvSpPr>
          <p:nvPr>
            <p:ph type="body" idx="1"/>
          </p:nvPr>
        </p:nvSpPr>
        <p:spPr/>
        <p:txBody>
          <a:bodyPr/>
          <a:lstStyle/>
          <a:p>
            <a:pPr eaLnBrk="1" hangingPunct="1"/>
            <a:r>
              <a:rPr lang="en-US" smtClean="0"/>
              <a:t>M developers:</a:t>
            </a:r>
          </a:p>
          <a:p>
            <a:pPr lvl="1" eaLnBrk="1" hangingPunct="1"/>
            <a:r>
              <a:rPr lang="en-US" smtClean="0"/>
              <a:t>Already know database is great.</a:t>
            </a:r>
          </a:p>
          <a:p>
            <a:pPr lvl="1" eaLnBrk="1" hangingPunct="1"/>
            <a:r>
              <a:rPr lang="en-US" smtClean="0"/>
              <a:t>Need a development environment that helps them to do more.</a:t>
            </a:r>
          </a:p>
          <a:p>
            <a:pPr eaLnBrk="1" hangingPunct="1"/>
            <a:r>
              <a:rPr lang="en-US" smtClean="0"/>
              <a:t>Non-M developers:</a:t>
            </a:r>
          </a:p>
          <a:p>
            <a:pPr lvl="1" eaLnBrk="1" hangingPunct="1"/>
            <a:r>
              <a:rPr lang="en-US" smtClean="0"/>
              <a:t>Want a development environment as good or better than others they use.</a:t>
            </a:r>
          </a:p>
          <a:p>
            <a:pPr lvl="1" eaLnBrk="1" hangingPunct="1"/>
            <a:r>
              <a:rPr lang="en-US" smtClean="0"/>
              <a:t>Need a fast, easy-to-use database.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100" smtClean="0"/>
              <a:t>What do developers need? Cont.</a:t>
            </a:r>
          </a:p>
        </p:txBody>
      </p:sp>
      <p:sp>
        <p:nvSpPr>
          <p:cNvPr id="35843" name="Rectangle 3"/>
          <p:cNvSpPr>
            <a:spLocks noGrp="1" noChangeArrowheads="1"/>
          </p:cNvSpPr>
          <p:nvPr>
            <p:ph type="body" idx="1"/>
          </p:nvPr>
        </p:nvSpPr>
        <p:spPr/>
        <p:txBody>
          <a:bodyPr/>
          <a:lstStyle/>
          <a:p>
            <a:pPr eaLnBrk="1" hangingPunct="1"/>
            <a:r>
              <a:rPr lang="en-US" smtClean="0"/>
              <a:t>Caché combines best of different M versions.</a:t>
            </a:r>
          </a:p>
          <a:p>
            <a:pPr eaLnBrk="1" hangingPunct="1"/>
            <a:r>
              <a:rPr lang="en-US" smtClean="0"/>
              <a:t>Caché improves upon performance of M database.</a:t>
            </a:r>
          </a:p>
          <a:p>
            <a:pPr eaLnBrk="1" hangingPunct="1"/>
            <a:r>
              <a:rPr lang="en-US" smtClean="0"/>
              <a:t>Caché integrates with other development technologies.</a:t>
            </a:r>
          </a:p>
          <a:p>
            <a:pPr eaLnBrk="1" hangingPunct="1"/>
            <a:r>
              <a:rPr lang="en-US" smtClean="0"/>
              <a:t>Caché provides a highly productive and well integrated development environment.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The Old Way 1</a:t>
            </a:r>
          </a:p>
        </p:txBody>
      </p:sp>
      <p:sp>
        <p:nvSpPr>
          <p:cNvPr id="25603" name="Rectangle 3"/>
          <p:cNvSpPr>
            <a:spLocks noGrp="1" noChangeArrowheads="1"/>
          </p:cNvSpPr>
          <p:nvPr>
            <p:ph type="body" sz="half" idx="1"/>
          </p:nvPr>
        </p:nvSpPr>
        <p:spPr/>
        <p:txBody>
          <a:bodyPr/>
          <a:lstStyle/>
          <a:p>
            <a:pPr eaLnBrk="1" hangingPunct="1">
              <a:lnSpc>
                <a:spcPct val="90000"/>
              </a:lnSpc>
              <a:buFont typeface="Wingdings" pitchFamily="2" charset="2"/>
              <a:buNone/>
            </a:pPr>
            <a:r>
              <a:rPr lang="en-US" sz="800" smtClean="0"/>
              <a:t>datent ; second data entry routine</a:t>
            </a:r>
          </a:p>
          <a:p>
            <a:pPr eaLnBrk="1" hangingPunct="1">
              <a:lnSpc>
                <a:spcPct val="90000"/>
              </a:lnSpc>
              <a:buFont typeface="Wingdings" pitchFamily="2" charset="2"/>
              <a:buNone/>
            </a:pPr>
            <a:endParaRPr lang="en-US" sz="800" smtClean="0"/>
          </a:p>
          <a:p>
            <a:pPr eaLnBrk="1" hangingPunct="1">
              <a:lnSpc>
                <a:spcPct val="90000"/>
              </a:lnSpc>
              <a:buFont typeface="Wingdings" pitchFamily="2" charset="2"/>
              <a:buNone/>
            </a:pPr>
            <a:r>
              <a:rPr lang="en-US" sz="800" smtClean="0"/>
              <a:t>main ; main loop section</a:t>
            </a:r>
          </a:p>
          <a:p>
            <a:pPr eaLnBrk="1" hangingPunct="1">
              <a:lnSpc>
                <a:spcPct val="90000"/>
              </a:lnSpc>
              <a:buFont typeface="Wingdings" pitchFamily="2" charset="2"/>
              <a:buNone/>
            </a:pPr>
            <a:r>
              <a:rPr lang="en-US" sz="800" smtClean="0"/>
              <a:t> do {</a:t>
            </a:r>
          </a:p>
          <a:p>
            <a:pPr eaLnBrk="1" hangingPunct="1">
              <a:lnSpc>
                <a:spcPct val="90000"/>
              </a:lnSpc>
              <a:buFont typeface="Wingdings" pitchFamily="2" charset="2"/>
              <a:buNone/>
            </a:pPr>
            <a:r>
              <a:rPr lang="en-US" sz="800" smtClean="0"/>
              <a:t>     do prompt()</a:t>
            </a:r>
          </a:p>
          <a:p>
            <a:pPr eaLnBrk="1" hangingPunct="1">
              <a:lnSpc>
                <a:spcPct val="90000"/>
              </a:lnSpc>
              <a:buFont typeface="Wingdings" pitchFamily="2" charset="2"/>
              <a:buNone/>
            </a:pPr>
            <a:r>
              <a:rPr lang="en-US" sz="800" smtClean="0"/>
              <a:t>     quit:(name = "")</a:t>
            </a:r>
          </a:p>
          <a:p>
            <a:pPr eaLnBrk="1" hangingPunct="1">
              <a:lnSpc>
                <a:spcPct val="90000"/>
              </a:lnSpc>
              <a:buFont typeface="Wingdings" pitchFamily="2" charset="2"/>
              <a:buNone/>
            </a:pPr>
            <a:r>
              <a:rPr lang="en-US" sz="800" smtClean="0"/>
              <a:t>     do display()</a:t>
            </a:r>
          </a:p>
          <a:p>
            <a:pPr eaLnBrk="1" hangingPunct="1">
              <a:lnSpc>
                <a:spcPct val="90000"/>
              </a:lnSpc>
              <a:buFont typeface="Wingdings" pitchFamily="2" charset="2"/>
              <a:buNone/>
            </a:pPr>
            <a:r>
              <a:rPr lang="en-US" sz="800" smtClean="0"/>
              <a:t>     do store()</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while name'=""</a:t>
            </a:r>
          </a:p>
          <a:p>
            <a:pPr eaLnBrk="1" hangingPunct="1">
              <a:lnSpc>
                <a:spcPct val="90000"/>
              </a:lnSpc>
              <a:buFont typeface="Wingdings" pitchFamily="2" charset="2"/>
              <a:buNone/>
            </a:pPr>
            <a:r>
              <a:rPr lang="en-US" sz="800" smtClean="0"/>
              <a:t> quit</a:t>
            </a:r>
          </a:p>
          <a:p>
            <a:pPr eaLnBrk="1" hangingPunct="1">
              <a:lnSpc>
                <a:spcPct val="90000"/>
              </a:lnSpc>
              <a:buFont typeface="Wingdings" pitchFamily="2" charset="2"/>
              <a:buNone/>
            </a:pPr>
            <a:endParaRPr lang="en-US" sz="800" smtClean="0"/>
          </a:p>
          <a:p>
            <a:pPr eaLnBrk="1" hangingPunct="1">
              <a:lnSpc>
                <a:spcPct val="90000"/>
              </a:lnSpc>
              <a:buFont typeface="Wingdings" pitchFamily="2" charset="2"/>
              <a:buNone/>
            </a:pPr>
            <a:r>
              <a:rPr lang="en-US" sz="800" smtClean="0"/>
              <a:t>prompt() [name, phone, intdob]   </a:t>
            </a:r>
          </a:p>
          <a:p>
            <a:pPr eaLnBrk="1" hangingPunct="1">
              <a:lnSpc>
                <a:spcPct val="90000"/>
              </a:lnSpc>
              <a:buFont typeface="Wingdings" pitchFamily="2" charset="2"/>
              <a:buNone/>
            </a:pPr>
            <a:r>
              <a:rPr lang="en-US" sz="800" smtClean="0"/>
              <a:t> ; procedure for prompting</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do {</a:t>
            </a:r>
          </a:p>
          <a:p>
            <a:pPr eaLnBrk="1" hangingPunct="1">
              <a:lnSpc>
                <a:spcPct val="90000"/>
              </a:lnSpc>
              <a:buFont typeface="Wingdings" pitchFamily="2" charset="2"/>
              <a:buNone/>
            </a:pPr>
            <a:r>
              <a:rPr lang="en-US" sz="800" smtClean="0"/>
              <a:t>     read !, "Name: ", name</a:t>
            </a:r>
          </a:p>
          <a:p>
            <a:pPr eaLnBrk="1" hangingPunct="1">
              <a:lnSpc>
                <a:spcPct val="90000"/>
              </a:lnSpc>
              <a:buFont typeface="Wingdings" pitchFamily="2" charset="2"/>
              <a:buNone/>
            </a:pPr>
            <a:r>
              <a:rPr lang="en-US" sz="800" smtClean="0"/>
              <a:t>     quit:(name = "")  ; user entered nothing</a:t>
            </a:r>
          </a:p>
          <a:p>
            <a:pPr eaLnBrk="1" hangingPunct="1">
              <a:lnSpc>
                <a:spcPct val="90000"/>
              </a:lnSpc>
              <a:buFont typeface="Wingdings" pitchFamily="2" charset="2"/>
              <a:buNone/>
            </a:pPr>
            <a:r>
              <a:rPr lang="en-US" sz="800" smtClean="0"/>
              <a:t>     set name = $$validName( name )</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while name = 0</a:t>
            </a:r>
          </a:p>
          <a:p>
            <a:pPr eaLnBrk="1" hangingPunct="1">
              <a:lnSpc>
                <a:spcPct val="90000"/>
              </a:lnSpc>
              <a:buFont typeface="Wingdings" pitchFamily="2" charset="2"/>
              <a:buNone/>
            </a:pPr>
            <a:r>
              <a:rPr lang="en-US" sz="800" smtClean="0"/>
              <a:t> quit:(name = "")  ; exit procedure</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do {</a:t>
            </a:r>
          </a:p>
          <a:p>
            <a:pPr eaLnBrk="1" hangingPunct="1">
              <a:lnSpc>
                <a:spcPct val="90000"/>
              </a:lnSpc>
              <a:buFont typeface="Wingdings" pitchFamily="2" charset="2"/>
              <a:buNone/>
            </a:pPr>
            <a:r>
              <a:rPr lang="en-US" sz="800" smtClean="0"/>
              <a:t>     read !, "Phone (617): ", phone</a:t>
            </a:r>
          </a:p>
          <a:p>
            <a:pPr eaLnBrk="1" hangingPunct="1">
              <a:lnSpc>
                <a:spcPct val="90000"/>
              </a:lnSpc>
              <a:buFont typeface="Wingdings" pitchFamily="2" charset="2"/>
              <a:buNone/>
            </a:pPr>
            <a:r>
              <a:rPr lang="en-US" sz="800" smtClean="0"/>
              <a:t>     set phone = $$validPhone( phone )</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while phone = 0</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do {</a:t>
            </a:r>
          </a:p>
          <a:p>
            <a:pPr eaLnBrk="1" hangingPunct="1">
              <a:lnSpc>
                <a:spcPct val="90000"/>
              </a:lnSpc>
              <a:buFont typeface="Wingdings" pitchFamily="2" charset="2"/>
              <a:buNone/>
            </a:pPr>
            <a:r>
              <a:rPr lang="en-US" sz="800" smtClean="0"/>
              <a:t>     read !, "DOB: ", dob</a:t>
            </a:r>
          </a:p>
          <a:p>
            <a:pPr eaLnBrk="1" hangingPunct="1">
              <a:lnSpc>
                <a:spcPct val="90000"/>
              </a:lnSpc>
              <a:buFont typeface="Wingdings" pitchFamily="2" charset="2"/>
              <a:buNone/>
            </a:pPr>
            <a:r>
              <a:rPr lang="en-US" sz="800" smtClean="0"/>
              <a:t>     set intdob = $$validDOB( dob )</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while intdob = 0</a:t>
            </a:r>
          </a:p>
          <a:p>
            <a:pPr eaLnBrk="1" hangingPunct="1">
              <a:lnSpc>
                <a:spcPct val="90000"/>
              </a:lnSpc>
              <a:buFont typeface="Wingdings" pitchFamily="2" charset="2"/>
              <a:buNone/>
            </a:pPr>
            <a:r>
              <a:rPr lang="en-US" sz="800" smtClean="0"/>
              <a:t> write !!</a:t>
            </a:r>
          </a:p>
          <a:p>
            <a:pPr eaLnBrk="1" hangingPunct="1">
              <a:lnSpc>
                <a:spcPct val="90000"/>
              </a:lnSpc>
              <a:buFont typeface="Wingdings" pitchFamily="2" charset="2"/>
              <a:buNone/>
            </a:pPr>
            <a:r>
              <a:rPr lang="en-US" sz="800" smtClean="0"/>
              <a:t> } </a:t>
            </a:r>
          </a:p>
          <a:p>
            <a:pPr eaLnBrk="1" hangingPunct="1">
              <a:lnSpc>
                <a:spcPct val="90000"/>
              </a:lnSpc>
              <a:buFont typeface="Wingdings" pitchFamily="2" charset="2"/>
              <a:buNone/>
            </a:pPr>
            <a:r>
              <a:rPr lang="en-US" sz="1000" smtClean="0"/>
              <a:t> </a:t>
            </a:r>
          </a:p>
        </p:txBody>
      </p:sp>
      <p:sp>
        <p:nvSpPr>
          <p:cNvPr id="25604" name="Rectangle 4"/>
          <p:cNvSpPr>
            <a:spLocks noGrp="1" noChangeArrowheads="1"/>
          </p:cNvSpPr>
          <p:nvPr>
            <p:ph type="body" sz="half" idx="2"/>
          </p:nvPr>
        </p:nvSpPr>
        <p:spPr/>
        <p:txBody>
          <a:bodyPr/>
          <a:lstStyle/>
          <a:p>
            <a:pPr eaLnBrk="1" hangingPunct="1">
              <a:lnSpc>
                <a:spcPct val="90000"/>
              </a:lnSpc>
              <a:buFont typeface="Wingdings" pitchFamily="2" charset="2"/>
              <a:buNone/>
            </a:pPr>
            <a:r>
              <a:rPr lang="en-US" sz="800" smtClean="0"/>
              <a:t>display() [name, phone, intdob] PUBLIC</a:t>
            </a:r>
          </a:p>
          <a:p>
            <a:pPr eaLnBrk="1" hangingPunct="1">
              <a:lnSpc>
                <a:spcPct val="90000"/>
              </a:lnSpc>
              <a:buFont typeface="Wingdings" pitchFamily="2" charset="2"/>
              <a:buNone/>
            </a:pPr>
            <a:r>
              <a:rPr lang="en-US" sz="800" smtClean="0"/>
              <a:t> ; display the data</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write !, "Name:", ?20, name</a:t>
            </a:r>
          </a:p>
          <a:p>
            <a:pPr eaLnBrk="1" hangingPunct="1">
              <a:lnSpc>
                <a:spcPct val="90000"/>
              </a:lnSpc>
              <a:buFont typeface="Wingdings" pitchFamily="2" charset="2"/>
              <a:buNone/>
            </a:pPr>
            <a:r>
              <a:rPr lang="en-US" sz="800" smtClean="0"/>
              <a:t> write !, "Phone:", ?20, phone</a:t>
            </a:r>
          </a:p>
          <a:p>
            <a:pPr eaLnBrk="1" hangingPunct="1">
              <a:lnSpc>
                <a:spcPct val="90000"/>
              </a:lnSpc>
              <a:buFont typeface="Wingdings" pitchFamily="2" charset="2"/>
              <a:buNone/>
            </a:pPr>
            <a:r>
              <a:rPr lang="en-US" sz="800" smtClean="0"/>
              <a:t> write !, "DOB:", ?20, $zdate(intdob, 2)</a:t>
            </a:r>
          </a:p>
          <a:p>
            <a:pPr eaLnBrk="1" hangingPunct="1">
              <a:lnSpc>
                <a:spcPct val="90000"/>
              </a:lnSpc>
              <a:buFont typeface="Wingdings" pitchFamily="2" charset="2"/>
              <a:buNone/>
            </a:pPr>
            <a:r>
              <a:rPr lang="en-US" sz="800" smtClean="0"/>
              <a:t> write !!</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endParaRPr lang="en-US" sz="800" smtClean="0"/>
          </a:p>
          <a:p>
            <a:pPr eaLnBrk="1" hangingPunct="1">
              <a:lnSpc>
                <a:spcPct val="90000"/>
              </a:lnSpc>
              <a:buFont typeface="Wingdings" pitchFamily="2" charset="2"/>
              <a:buNone/>
            </a:pPr>
            <a:r>
              <a:rPr lang="en-US" sz="800" smtClean="0"/>
              <a:t>store()  [name, phone, intdob]</a:t>
            </a:r>
          </a:p>
          <a:p>
            <a:pPr eaLnBrk="1" hangingPunct="1">
              <a:lnSpc>
                <a:spcPct val="90000"/>
              </a:lnSpc>
              <a:buFont typeface="Wingdings" pitchFamily="2" charset="2"/>
              <a:buNone/>
            </a:pPr>
            <a:r>
              <a:rPr lang="en-US" sz="800" smtClean="0"/>
              <a:t> ; store the data</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r>
              <a:rPr lang="en-US" sz="800" smtClean="0"/>
              <a:t> read !, "Store? (y/n): ", yn                 ; see if user wants to store</a:t>
            </a:r>
          </a:p>
          <a:p>
            <a:pPr eaLnBrk="1" hangingPunct="1">
              <a:lnSpc>
                <a:spcPct val="90000"/>
              </a:lnSpc>
              <a:buFont typeface="Wingdings" pitchFamily="2" charset="2"/>
              <a:buNone/>
            </a:pPr>
            <a:r>
              <a:rPr lang="en-US" sz="800" smtClean="0"/>
              <a:t> if ( yn '= "y" ) {                           ; only go on if user says yes</a:t>
            </a:r>
          </a:p>
          <a:p>
            <a:pPr eaLnBrk="1" hangingPunct="1">
              <a:lnSpc>
                <a:spcPct val="90000"/>
              </a:lnSpc>
              <a:buFont typeface="Wingdings" pitchFamily="2" charset="2"/>
              <a:buNone/>
            </a:pPr>
            <a:r>
              <a:rPr lang="en-US" sz="800" smtClean="0"/>
              <a:t>     write "...not stored."</a:t>
            </a:r>
          </a:p>
          <a:p>
            <a:pPr eaLnBrk="1" hangingPunct="1">
              <a:lnSpc>
                <a:spcPct val="90000"/>
              </a:lnSpc>
              <a:buFont typeface="Wingdings" pitchFamily="2" charset="2"/>
              <a:buNone/>
            </a:pPr>
            <a:r>
              <a:rPr lang="en-US" sz="800" smtClean="0"/>
              <a:t>     quit</a:t>
            </a:r>
          </a:p>
          <a:p>
            <a:pPr eaLnBrk="1" hangingPunct="1">
              <a:lnSpc>
                <a:spcPct val="90000"/>
              </a:lnSpc>
              <a:buFont typeface="Wingdings" pitchFamily="2" charset="2"/>
              <a:buNone/>
            </a:pPr>
            <a:r>
              <a:rPr lang="en-US" sz="800" smtClean="0"/>
              <a:t>    }</a:t>
            </a:r>
          </a:p>
          <a:p>
            <a:pPr eaLnBrk="1" hangingPunct="1">
              <a:lnSpc>
                <a:spcPct val="90000"/>
              </a:lnSpc>
              <a:buFont typeface="Wingdings" pitchFamily="2" charset="2"/>
              <a:buNone/>
            </a:pPr>
            <a:endParaRPr lang="en-US" sz="800" smtClean="0"/>
          </a:p>
          <a:p>
            <a:pPr eaLnBrk="1" hangingPunct="1">
              <a:lnSpc>
                <a:spcPct val="90000"/>
              </a:lnSpc>
              <a:buFont typeface="Wingdings" pitchFamily="2" charset="2"/>
              <a:buNone/>
            </a:pPr>
            <a:r>
              <a:rPr lang="en-US" sz="800" smtClean="0"/>
              <a:t> set id = $increment( ^PersonD )              ; use $i to generate a new id</a:t>
            </a:r>
          </a:p>
          <a:p>
            <a:pPr eaLnBrk="1" hangingPunct="1">
              <a:lnSpc>
                <a:spcPct val="90000"/>
              </a:lnSpc>
              <a:buFont typeface="Wingdings" pitchFamily="2" charset="2"/>
              <a:buNone/>
            </a:pPr>
            <a:r>
              <a:rPr lang="en-US" sz="800" smtClean="0"/>
              <a:t> set rec = name _ "^" _ phone _ "^" _ intdob  ; concatenate the data into a record</a:t>
            </a:r>
          </a:p>
          <a:p>
            <a:pPr eaLnBrk="1" hangingPunct="1">
              <a:lnSpc>
                <a:spcPct val="90000"/>
              </a:lnSpc>
              <a:buFont typeface="Wingdings" pitchFamily="2" charset="2"/>
              <a:buNone/>
            </a:pPr>
            <a:r>
              <a:rPr lang="en-US" sz="800" smtClean="0"/>
              <a:t> set ^PersonD( id ) = rec                     ; store the record</a:t>
            </a:r>
          </a:p>
          <a:p>
            <a:pPr eaLnBrk="1" hangingPunct="1">
              <a:lnSpc>
                <a:spcPct val="90000"/>
              </a:lnSpc>
              <a:buFont typeface="Wingdings" pitchFamily="2" charset="2"/>
              <a:buNone/>
            </a:pPr>
            <a:endParaRPr lang="en-US" sz="800" smtClean="0"/>
          </a:p>
          <a:p>
            <a:pPr eaLnBrk="1" hangingPunct="1">
              <a:lnSpc>
                <a:spcPct val="90000"/>
              </a:lnSpc>
              <a:buFont typeface="Wingdings" pitchFamily="2" charset="2"/>
              <a:buNone/>
            </a:pPr>
            <a:r>
              <a:rPr lang="en-US" sz="800" smtClean="0"/>
              <a:t> set ln = $piece(name, ",", 1), </a:t>
            </a:r>
          </a:p>
          <a:p>
            <a:pPr eaLnBrk="1" hangingPunct="1">
              <a:lnSpc>
                <a:spcPct val="90000"/>
              </a:lnSpc>
              <a:buFont typeface="Wingdings" pitchFamily="2" charset="2"/>
              <a:buNone/>
            </a:pPr>
            <a:r>
              <a:rPr lang="en-US" sz="800" smtClean="0"/>
              <a:t>     fn = $piece(name, ",", 2)                ; break name for storage in index</a:t>
            </a:r>
          </a:p>
          <a:p>
            <a:pPr eaLnBrk="1" hangingPunct="1">
              <a:lnSpc>
                <a:spcPct val="90000"/>
              </a:lnSpc>
              <a:buFont typeface="Wingdings" pitchFamily="2" charset="2"/>
              <a:buNone/>
            </a:pPr>
            <a:endParaRPr lang="en-US" sz="800" smtClean="0"/>
          </a:p>
          <a:p>
            <a:pPr eaLnBrk="1" hangingPunct="1">
              <a:lnSpc>
                <a:spcPct val="90000"/>
              </a:lnSpc>
              <a:buFont typeface="Wingdings" pitchFamily="2" charset="2"/>
              <a:buNone/>
            </a:pPr>
            <a:r>
              <a:rPr lang="en-US" sz="800" smtClean="0"/>
              <a:t> /* the next three statements store data in subscripts</a:t>
            </a:r>
          </a:p>
          <a:p>
            <a:pPr eaLnBrk="1" hangingPunct="1">
              <a:lnSpc>
                <a:spcPct val="90000"/>
              </a:lnSpc>
              <a:buFont typeface="Wingdings" pitchFamily="2" charset="2"/>
              <a:buNone/>
            </a:pPr>
            <a:r>
              <a:rPr lang="en-US" sz="800" smtClean="0"/>
              <a:t>    because of the automatic sorting of subscripts,</a:t>
            </a:r>
          </a:p>
          <a:p>
            <a:pPr eaLnBrk="1" hangingPunct="1">
              <a:lnSpc>
                <a:spcPct val="90000"/>
              </a:lnSpc>
              <a:buFont typeface="Wingdings" pitchFamily="2" charset="2"/>
              <a:buNone/>
            </a:pPr>
            <a:r>
              <a:rPr lang="en-US" sz="800" smtClean="0"/>
              <a:t>    this has the effect of building 3 indexes: name, phone, and DOB */</a:t>
            </a:r>
          </a:p>
          <a:p>
            <a:pPr eaLnBrk="1" hangingPunct="1">
              <a:lnSpc>
                <a:spcPct val="90000"/>
              </a:lnSpc>
              <a:buFont typeface="Wingdings" pitchFamily="2" charset="2"/>
              <a:buNone/>
            </a:pPr>
            <a:r>
              <a:rPr lang="en-US" sz="800" smtClean="0"/>
              <a:t> set ^PersonI( "Name", ln, fn, id) = ""       ; store the name</a:t>
            </a:r>
          </a:p>
          <a:p>
            <a:pPr eaLnBrk="1" hangingPunct="1">
              <a:lnSpc>
                <a:spcPct val="90000"/>
              </a:lnSpc>
              <a:buFont typeface="Wingdings" pitchFamily="2" charset="2"/>
              <a:buNone/>
            </a:pPr>
            <a:r>
              <a:rPr lang="en-US" sz="800" smtClean="0"/>
              <a:t> set ^PersonI( "Phone", phone) = id           ; store the UNIQUE phone</a:t>
            </a:r>
          </a:p>
          <a:p>
            <a:pPr eaLnBrk="1" hangingPunct="1">
              <a:lnSpc>
                <a:spcPct val="90000"/>
              </a:lnSpc>
              <a:buFont typeface="Wingdings" pitchFamily="2" charset="2"/>
              <a:buNone/>
            </a:pPr>
            <a:r>
              <a:rPr lang="en-US" sz="800" smtClean="0"/>
              <a:t> set ^PersonI( "DOB", intdob, id) = ""        ; store the DOB</a:t>
            </a:r>
          </a:p>
          <a:p>
            <a:pPr eaLnBrk="1" hangingPunct="1">
              <a:lnSpc>
                <a:spcPct val="90000"/>
              </a:lnSpc>
              <a:buFont typeface="Wingdings" pitchFamily="2" charset="2"/>
              <a:buNone/>
            </a:pPr>
            <a:r>
              <a:rPr lang="en-US" sz="800" smtClean="0"/>
              <a:t> write "...stored"                            ; done</a:t>
            </a:r>
          </a:p>
          <a:p>
            <a:pPr eaLnBrk="1" hangingPunct="1">
              <a:lnSpc>
                <a:spcPct val="90000"/>
              </a:lnSpc>
              <a:buFont typeface="Wingdings" pitchFamily="2" charset="2"/>
              <a:buNone/>
            </a:pPr>
            <a:r>
              <a:rPr lang="en-US" sz="800" smtClean="0"/>
              <a:t> }</a:t>
            </a:r>
          </a:p>
        </p:txBody>
      </p:sp>
      <p:sp>
        <p:nvSpPr>
          <p:cNvPr id="5" name="Rectangle 4"/>
          <p:cNvSpPr/>
          <p:nvPr/>
        </p:nvSpPr>
        <p:spPr>
          <a:xfrm>
            <a:off x="2619809" y="2751204"/>
            <a:ext cx="3916457" cy="923330"/>
          </a:xfrm>
          <a:prstGeom prst="rect">
            <a:avLst/>
          </a:prstGeom>
          <a:noFill/>
        </p:spPr>
        <p:txBody>
          <a:bodyPr wrap="none">
            <a:spAutoFit/>
          </a:bodyPr>
          <a:lstStyle/>
          <a:p>
            <a:pPr algn="ctr">
              <a:defRPr/>
            </a:pPr>
            <a:r>
              <a:rPr lang="en-US" sz="5400" baseline="0" dirty="0">
                <a:ln w="10160">
                  <a:solidFill>
                    <a:schemeClr val="accent1"/>
                  </a:solidFill>
                  <a:prstDash val="solid"/>
                </a:ln>
                <a:solidFill>
                  <a:srgbClr val="FFFFFF"/>
                </a:solidFill>
                <a:effectLst>
                  <a:outerShdw blurRad="38100" dist="32000" dir="5400000" algn="tl">
                    <a:srgbClr val="000000">
                      <a:alpha val="30000"/>
                    </a:srgbClr>
                  </a:outerShdw>
                </a:effectLst>
                <a:latin typeface="Tahoma" charset="0"/>
                <a:ea typeface="+mn-ea"/>
              </a:rPr>
              <a:t>The old way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The Old Way 2</a:t>
            </a:r>
          </a:p>
        </p:txBody>
      </p:sp>
      <p:sp>
        <p:nvSpPr>
          <p:cNvPr id="26627" name="Rectangle 3"/>
          <p:cNvSpPr>
            <a:spLocks noGrp="1" noChangeArrowheads="1"/>
          </p:cNvSpPr>
          <p:nvPr>
            <p:ph type="body" sz="half" idx="1"/>
          </p:nvPr>
        </p:nvSpPr>
        <p:spPr/>
        <p:txBody>
          <a:bodyPr/>
          <a:lstStyle/>
          <a:p>
            <a:pPr eaLnBrk="1" hangingPunct="1">
              <a:buFont typeface="Wingdings" pitchFamily="2" charset="2"/>
              <a:buNone/>
            </a:pPr>
            <a:r>
              <a:rPr lang="en-US" sz="800" smtClean="0"/>
              <a:t>validName(name)  PUBLIC ; validate a Name</a:t>
            </a:r>
          </a:p>
          <a:p>
            <a:pPr eaLnBrk="1" hangingPunct="1">
              <a:buFont typeface="Wingdings" pitchFamily="2" charset="2"/>
              <a:buNone/>
            </a:pPr>
            <a:r>
              <a:rPr lang="en-US" sz="800" smtClean="0"/>
              <a:t> /* returns 0 for an invalid name and writes error message</a:t>
            </a:r>
          </a:p>
          <a:p>
            <a:pPr eaLnBrk="1" hangingPunct="1">
              <a:buFont typeface="Wingdings" pitchFamily="2" charset="2"/>
              <a:buNone/>
            </a:pPr>
            <a:r>
              <a:rPr lang="en-US" sz="800" smtClean="0"/>
              <a:t>    returns the unchanged name otherwise */</a:t>
            </a:r>
          </a:p>
          <a:p>
            <a:pPr eaLnBrk="1" hangingPunct="1">
              <a:buFont typeface="Wingdings" pitchFamily="2" charset="2"/>
              <a:buNone/>
            </a:pPr>
            <a:r>
              <a:rPr lang="en-US" sz="800" smtClean="0"/>
              <a:t> {</a:t>
            </a:r>
          </a:p>
          <a:p>
            <a:pPr eaLnBrk="1" hangingPunct="1">
              <a:buFont typeface="Wingdings" pitchFamily="2" charset="2"/>
              <a:buNone/>
            </a:pPr>
            <a:r>
              <a:rPr lang="en-US" sz="800" smtClean="0"/>
              <a:t> if ( name?1u.l1","1u.l) {</a:t>
            </a:r>
          </a:p>
          <a:p>
            <a:pPr eaLnBrk="1" hangingPunct="1">
              <a:buFont typeface="Wingdings" pitchFamily="2" charset="2"/>
              <a:buNone/>
            </a:pPr>
            <a:r>
              <a:rPr lang="en-US" sz="800" smtClean="0"/>
              <a:t>     quit name }</a:t>
            </a:r>
          </a:p>
          <a:p>
            <a:pPr eaLnBrk="1" hangingPunct="1">
              <a:buFont typeface="Wingdings" pitchFamily="2" charset="2"/>
              <a:buNone/>
            </a:pPr>
            <a:r>
              <a:rPr lang="en-US" sz="800" smtClean="0"/>
              <a:t> else {</a:t>
            </a:r>
          </a:p>
          <a:p>
            <a:pPr eaLnBrk="1" hangingPunct="1">
              <a:buFont typeface="Wingdings" pitchFamily="2" charset="2"/>
              <a:buNone/>
            </a:pPr>
            <a:r>
              <a:rPr lang="en-US" sz="800" smtClean="0"/>
              <a:t>     write !,"Last,First"</a:t>
            </a:r>
          </a:p>
          <a:p>
            <a:pPr eaLnBrk="1" hangingPunct="1">
              <a:buFont typeface="Wingdings" pitchFamily="2" charset="2"/>
              <a:buNone/>
            </a:pPr>
            <a:r>
              <a:rPr lang="en-US" sz="800" smtClean="0"/>
              <a:t>     quit 0</a:t>
            </a:r>
          </a:p>
          <a:p>
            <a:pPr eaLnBrk="1" hangingPunct="1">
              <a:buFont typeface="Wingdings" pitchFamily="2" charset="2"/>
              <a:buNone/>
            </a:pPr>
            <a:r>
              <a:rPr lang="en-US" sz="800" smtClean="0"/>
              <a:t>    }</a:t>
            </a:r>
          </a:p>
          <a:p>
            <a:pPr eaLnBrk="1" hangingPunct="1">
              <a:buFont typeface="Wingdings" pitchFamily="2" charset="2"/>
              <a:buNone/>
            </a:pPr>
            <a:r>
              <a:rPr lang="en-US" sz="800" smtClean="0"/>
              <a:t> }</a:t>
            </a:r>
          </a:p>
          <a:p>
            <a:pPr eaLnBrk="1" hangingPunct="1">
              <a:buFont typeface="Wingdings" pitchFamily="2" charset="2"/>
              <a:buNone/>
            </a:pPr>
            <a:r>
              <a:rPr lang="en-US" sz="800" smtClean="0"/>
              <a:t>        </a:t>
            </a:r>
          </a:p>
          <a:p>
            <a:pPr eaLnBrk="1" hangingPunct="1">
              <a:buFont typeface="Wingdings" pitchFamily="2" charset="2"/>
              <a:buNone/>
            </a:pPr>
            <a:r>
              <a:rPr lang="en-US" sz="800" smtClean="0"/>
              <a:t>validPhone(phone) PUBLIC ; validate a phone number</a:t>
            </a:r>
          </a:p>
          <a:p>
            <a:pPr eaLnBrk="1" hangingPunct="1">
              <a:buFont typeface="Wingdings" pitchFamily="2" charset="2"/>
              <a:buNone/>
            </a:pPr>
            <a:r>
              <a:rPr lang="en-US" sz="800" smtClean="0"/>
              <a:t> /* returns 0 for invalid phone numbers and writes error message</a:t>
            </a:r>
          </a:p>
          <a:p>
            <a:pPr eaLnBrk="1" hangingPunct="1">
              <a:buFont typeface="Wingdings" pitchFamily="2" charset="2"/>
              <a:buNone/>
            </a:pPr>
            <a:r>
              <a:rPr lang="en-US" sz="800" smtClean="0"/>
              <a:t>    returns the valid phone number with default area code added if necessary */</a:t>
            </a:r>
          </a:p>
          <a:p>
            <a:pPr eaLnBrk="1" hangingPunct="1">
              <a:buFont typeface="Wingdings" pitchFamily="2" charset="2"/>
              <a:buNone/>
            </a:pPr>
            <a:r>
              <a:rPr lang="en-US" sz="800" smtClean="0"/>
              <a:t> {</a:t>
            </a:r>
          </a:p>
          <a:p>
            <a:pPr eaLnBrk="1" hangingPunct="1">
              <a:buFont typeface="Wingdings" pitchFamily="2" charset="2"/>
              <a:buNone/>
            </a:pPr>
            <a:r>
              <a:rPr lang="en-US" sz="800" smtClean="0"/>
              <a:t> if ( phone?.1(3n1"-")3n1"-"4n ) {</a:t>
            </a:r>
          </a:p>
          <a:p>
            <a:pPr eaLnBrk="1" hangingPunct="1">
              <a:buFont typeface="Wingdings" pitchFamily="2" charset="2"/>
              <a:buNone/>
            </a:pPr>
            <a:r>
              <a:rPr lang="en-US" sz="800" smtClean="0"/>
              <a:t>     set:(phone?3n1"-"4n) phone = "617-" _ phone ; add default area code</a:t>
            </a:r>
          </a:p>
          <a:p>
            <a:pPr eaLnBrk="1" hangingPunct="1">
              <a:buFont typeface="Wingdings" pitchFamily="2" charset="2"/>
              <a:buNone/>
            </a:pPr>
            <a:r>
              <a:rPr lang="en-US" sz="800" smtClean="0"/>
              <a:t>     if $data( ^PersonI( "Phone", phone)) {</a:t>
            </a:r>
          </a:p>
          <a:p>
            <a:pPr eaLnBrk="1" hangingPunct="1">
              <a:buFont typeface="Wingdings" pitchFamily="2" charset="2"/>
              <a:buNone/>
            </a:pPr>
            <a:r>
              <a:rPr lang="en-US" sz="800" smtClean="0"/>
              <a:t>         write !, "Phone number in use"</a:t>
            </a:r>
          </a:p>
          <a:p>
            <a:pPr eaLnBrk="1" hangingPunct="1">
              <a:buFont typeface="Wingdings" pitchFamily="2" charset="2"/>
              <a:buNone/>
            </a:pPr>
            <a:r>
              <a:rPr lang="en-US" sz="800" smtClean="0"/>
              <a:t>         quit 0 </a:t>
            </a:r>
          </a:p>
          <a:p>
            <a:pPr eaLnBrk="1" hangingPunct="1">
              <a:buFont typeface="Wingdings" pitchFamily="2" charset="2"/>
              <a:buNone/>
            </a:pPr>
            <a:r>
              <a:rPr lang="en-US" sz="800" smtClean="0"/>
              <a:t>        }</a:t>
            </a:r>
          </a:p>
          <a:p>
            <a:pPr eaLnBrk="1" hangingPunct="1">
              <a:buFont typeface="Wingdings" pitchFamily="2" charset="2"/>
              <a:buNone/>
            </a:pPr>
            <a:r>
              <a:rPr lang="en-US" sz="800" smtClean="0"/>
              <a:t>     else {</a:t>
            </a:r>
          </a:p>
          <a:p>
            <a:pPr eaLnBrk="1" hangingPunct="1">
              <a:buFont typeface="Wingdings" pitchFamily="2" charset="2"/>
              <a:buNone/>
            </a:pPr>
            <a:r>
              <a:rPr lang="en-US" sz="800" smtClean="0"/>
              <a:t>         quit phone }</a:t>
            </a:r>
          </a:p>
          <a:p>
            <a:pPr eaLnBrk="1" hangingPunct="1">
              <a:buFont typeface="Wingdings" pitchFamily="2" charset="2"/>
              <a:buNone/>
            </a:pPr>
            <a:r>
              <a:rPr lang="en-US" sz="800" smtClean="0"/>
              <a:t>    }</a:t>
            </a:r>
          </a:p>
          <a:p>
            <a:pPr eaLnBrk="1" hangingPunct="1">
              <a:buFont typeface="Wingdings" pitchFamily="2" charset="2"/>
              <a:buNone/>
            </a:pPr>
            <a:r>
              <a:rPr lang="en-US" sz="800" smtClean="0"/>
              <a:t> else {</a:t>
            </a:r>
          </a:p>
          <a:p>
            <a:pPr eaLnBrk="1" hangingPunct="1">
              <a:buFont typeface="Wingdings" pitchFamily="2" charset="2"/>
              <a:buNone/>
            </a:pPr>
            <a:r>
              <a:rPr lang="en-US" sz="800" smtClean="0"/>
              <a:t>     write !, "###-###-#### or ###-####"</a:t>
            </a:r>
          </a:p>
          <a:p>
            <a:pPr eaLnBrk="1" hangingPunct="1">
              <a:buFont typeface="Wingdings" pitchFamily="2" charset="2"/>
              <a:buNone/>
            </a:pPr>
            <a:r>
              <a:rPr lang="en-US" sz="800" smtClean="0"/>
              <a:t>     quit 0</a:t>
            </a:r>
          </a:p>
          <a:p>
            <a:pPr eaLnBrk="1" hangingPunct="1">
              <a:buFont typeface="Wingdings" pitchFamily="2" charset="2"/>
              <a:buNone/>
            </a:pPr>
            <a:r>
              <a:rPr lang="en-US" sz="800" smtClean="0"/>
              <a:t>    }</a:t>
            </a:r>
          </a:p>
          <a:p>
            <a:pPr eaLnBrk="1" hangingPunct="1">
              <a:buFont typeface="Wingdings" pitchFamily="2" charset="2"/>
              <a:buNone/>
            </a:pPr>
            <a:r>
              <a:rPr lang="en-US" sz="800" smtClean="0"/>
              <a:t> }</a:t>
            </a:r>
          </a:p>
        </p:txBody>
      </p:sp>
      <p:sp>
        <p:nvSpPr>
          <p:cNvPr id="26628" name="Rectangle 4"/>
          <p:cNvSpPr>
            <a:spLocks noGrp="1" noChangeArrowheads="1"/>
          </p:cNvSpPr>
          <p:nvPr>
            <p:ph type="body" sz="half" idx="2"/>
          </p:nvPr>
        </p:nvSpPr>
        <p:spPr/>
        <p:txBody>
          <a:bodyPr/>
          <a:lstStyle/>
          <a:p>
            <a:pPr eaLnBrk="1" hangingPunct="1">
              <a:buFont typeface="Wingdings" pitchFamily="2" charset="2"/>
              <a:buNone/>
            </a:pPr>
            <a:r>
              <a:rPr lang="en-US" sz="800" smtClean="0"/>
              <a:t>validDOB(date) PUBLIC ; validate a Date of Birth</a:t>
            </a:r>
          </a:p>
          <a:p>
            <a:pPr eaLnBrk="1" hangingPunct="1">
              <a:buFont typeface="Wingdings" pitchFamily="2" charset="2"/>
              <a:buNone/>
            </a:pPr>
            <a:r>
              <a:rPr lang="en-US" sz="800" smtClean="0"/>
              <a:t> /* returns 0 for invalid dates and writes error message</a:t>
            </a:r>
          </a:p>
          <a:p>
            <a:pPr eaLnBrk="1" hangingPunct="1">
              <a:buFont typeface="Wingdings" pitchFamily="2" charset="2"/>
              <a:buNone/>
            </a:pPr>
            <a:r>
              <a:rPr lang="en-US" sz="800" smtClean="0"/>
              <a:t>    returns internal format for valid dates */</a:t>
            </a:r>
          </a:p>
          <a:p>
            <a:pPr eaLnBrk="1" hangingPunct="1">
              <a:buFont typeface="Wingdings" pitchFamily="2" charset="2"/>
              <a:buNone/>
            </a:pPr>
            <a:r>
              <a:rPr lang="en-US" sz="800" smtClean="0"/>
              <a:t> {</a:t>
            </a:r>
          </a:p>
          <a:p>
            <a:pPr eaLnBrk="1" hangingPunct="1">
              <a:buFont typeface="Wingdings" pitchFamily="2" charset="2"/>
              <a:buNone/>
            </a:pPr>
            <a:r>
              <a:rPr lang="en-US" sz="800" smtClean="0"/>
              <a:t> set convdate = $zdateh(date, 5,,,,,,, -1)</a:t>
            </a:r>
          </a:p>
          <a:p>
            <a:pPr eaLnBrk="1" hangingPunct="1">
              <a:buFont typeface="Wingdings" pitchFamily="2" charset="2"/>
              <a:buNone/>
            </a:pPr>
            <a:r>
              <a:rPr lang="en-US" sz="800" smtClean="0"/>
              <a:t> if (convdate = -1) {</a:t>
            </a:r>
          </a:p>
          <a:p>
            <a:pPr eaLnBrk="1" hangingPunct="1">
              <a:buFont typeface="Wingdings" pitchFamily="2" charset="2"/>
              <a:buNone/>
            </a:pPr>
            <a:r>
              <a:rPr lang="en-US" sz="800" smtClean="0"/>
              <a:t>     write !,"Date in the past"</a:t>
            </a:r>
          </a:p>
          <a:p>
            <a:pPr eaLnBrk="1" hangingPunct="1">
              <a:buFont typeface="Wingdings" pitchFamily="2" charset="2"/>
              <a:buNone/>
            </a:pPr>
            <a:r>
              <a:rPr lang="en-US" sz="800" smtClean="0"/>
              <a:t>     quit 0 ; invalid date</a:t>
            </a:r>
          </a:p>
          <a:p>
            <a:pPr eaLnBrk="1" hangingPunct="1">
              <a:buFont typeface="Wingdings" pitchFamily="2" charset="2"/>
              <a:buNone/>
            </a:pPr>
            <a:r>
              <a:rPr lang="en-US" sz="800" smtClean="0"/>
              <a:t>    }</a:t>
            </a:r>
          </a:p>
          <a:p>
            <a:pPr eaLnBrk="1" hangingPunct="1">
              <a:buFont typeface="Wingdings" pitchFamily="2" charset="2"/>
              <a:buNone/>
            </a:pPr>
            <a:r>
              <a:rPr lang="en-US" sz="800" smtClean="0"/>
              <a:t> elseif ( convdate &gt; $piece( $horolog, ",", 1)) {</a:t>
            </a:r>
          </a:p>
          <a:p>
            <a:pPr eaLnBrk="1" hangingPunct="1">
              <a:buFont typeface="Wingdings" pitchFamily="2" charset="2"/>
              <a:buNone/>
            </a:pPr>
            <a:r>
              <a:rPr lang="en-US" sz="800" smtClean="0"/>
              <a:t>     write !,"Date in the past"</a:t>
            </a:r>
          </a:p>
          <a:p>
            <a:pPr eaLnBrk="1" hangingPunct="1">
              <a:buFont typeface="Wingdings" pitchFamily="2" charset="2"/>
              <a:buNone/>
            </a:pPr>
            <a:r>
              <a:rPr lang="en-US" sz="800" smtClean="0"/>
              <a:t>     quit 0 ; invalid because it's in the future</a:t>
            </a:r>
          </a:p>
          <a:p>
            <a:pPr eaLnBrk="1" hangingPunct="1">
              <a:buFont typeface="Wingdings" pitchFamily="2" charset="2"/>
              <a:buNone/>
            </a:pPr>
            <a:r>
              <a:rPr lang="en-US" sz="800" smtClean="0"/>
              <a:t>    }</a:t>
            </a:r>
          </a:p>
          <a:p>
            <a:pPr eaLnBrk="1" hangingPunct="1">
              <a:buFont typeface="Wingdings" pitchFamily="2" charset="2"/>
              <a:buNone/>
            </a:pPr>
            <a:r>
              <a:rPr lang="en-US" sz="800" smtClean="0"/>
              <a:t> else {</a:t>
            </a:r>
          </a:p>
          <a:p>
            <a:pPr eaLnBrk="1" hangingPunct="1">
              <a:buFont typeface="Wingdings" pitchFamily="2" charset="2"/>
              <a:buNone/>
            </a:pPr>
            <a:r>
              <a:rPr lang="en-US" sz="800" smtClean="0"/>
              <a:t>     quit convdate ; valid date</a:t>
            </a:r>
          </a:p>
          <a:p>
            <a:pPr eaLnBrk="1" hangingPunct="1">
              <a:buFont typeface="Wingdings" pitchFamily="2" charset="2"/>
              <a:buNone/>
            </a:pPr>
            <a:r>
              <a:rPr lang="en-US" sz="800" smtClean="0"/>
              <a:t>    }</a:t>
            </a:r>
          </a:p>
          <a:p>
            <a:pPr eaLnBrk="1" hangingPunct="1">
              <a:buFont typeface="Wingdings" pitchFamily="2" charset="2"/>
              <a:buNone/>
            </a:pPr>
            <a:r>
              <a:rPr lang="en-US" sz="800" smtClean="0"/>
              <a:t> }</a:t>
            </a:r>
          </a:p>
        </p:txBody>
      </p:sp>
      <p:sp>
        <p:nvSpPr>
          <p:cNvPr id="5" name="Rectangle 4"/>
          <p:cNvSpPr/>
          <p:nvPr/>
        </p:nvSpPr>
        <p:spPr>
          <a:xfrm>
            <a:off x="2613771" y="2743200"/>
            <a:ext cx="3916457" cy="923330"/>
          </a:xfrm>
          <a:prstGeom prst="rect">
            <a:avLst/>
          </a:prstGeom>
          <a:noFill/>
        </p:spPr>
        <p:txBody>
          <a:bodyPr wrap="none">
            <a:spAutoFit/>
          </a:bodyPr>
          <a:lstStyle/>
          <a:p>
            <a:pPr algn="ctr">
              <a:defRPr/>
            </a:pPr>
            <a:r>
              <a:rPr lang="en-US" sz="5400" baseline="0" dirty="0">
                <a:ln w="10160">
                  <a:solidFill>
                    <a:schemeClr val="accent1"/>
                  </a:solidFill>
                  <a:prstDash val="solid"/>
                </a:ln>
                <a:solidFill>
                  <a:srgbClr val="FFFFFF"/>
                </a:solidFill>
                <a:effectLst>
                  <a:outerShdw blurRad="38100" dist="32000" dir="5400000" algn="tl">
                    <a:srgbClr val="000000">
                      <a:alpha val="30000"/>
                    </a:srgbClr>
                  </a:outerShdw>
                </a:effectLst>
                <a:latin typeface="Tahoma" charset="0"/>
                <a:ea typeface="+mn-ea"/>
              </a:rPr>
              <a:t>The old way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The Caché Way</a:t>
            </a:r>
          </a:p>
        </p:txBody>
      </p:sp>
      <p:sp>
        <p:nvSpPr>
          <p:cNvPr id="27651" name="Rectangle 3"/>
          <p:cNvSpPr>
            <a:spLocks noGrp="1" noChangeArrowheads="1"/>
          </p:cNvSpPr>
          <p:nvPr>
            <p:ph type="body" sz="half" idx="1"/>
          </p:nvPr>
        </p:nvSpPr>
        <p:spPr>
          <a:xfrm>
            <a:off x="355600" y="1295400"/>
            <a:ext cx="5283200" cy="4724400"/>
          </a:xfrm>
        </p:spPr>
        <p:txBody>
          <a:bodyPr/>
          <a:lstStyle/>
          <a:p>
            <a:pPr eaLnBrk="1" hangingPunct="1">
              <a:buFont typeface="Wingdings" pitchFamily="2" charset="2"/>
              <a:buNone/>
            </a:pPr>
            <a:r>
              <a:rPr lang="en-US" sz="900" smtClean="0"/>
              <a:t>Class User.Person Extends %Persistent [ ClassType = persistent ]</a:t>
            </a:r>
          </a:p>
          <a:p>
            <a:pPr eaLnBrk="1" hangingPunct="1">
              <a:buFont typeface="Wingdings" pitchFamily="2" charset="2"/>
              <a:buNone/>
            </a:pPr>
            <a:r>
              <a:rPr lang="en-US" sz="900" smtClean="0"/>
              <a:t>{</a:t>
            </a:r>
          </a:p>
          <a:p>
            <a:pPr eaLnBrk="1" hangingPunct="1">
              <a:buFont typeface="Wingdings" pitchFamily="2" charset="2"/>
              <a:buNone/>
            </a:pPr>
            <a:endParaRPr lang="en-US" sz="900" smtClean="0"/>
          </a:p>
          <a:p>
            <a:pPr eaLnBrk="1" hangingPunct="1">
              <a:buFont typeface="Wingdings" pitchFamily="2" charset="2"/>
              <a:buNone/>
            </a:pPr>
            <a:r>
              <a:rPr lang="en-US" sz="900" smtClean="0"/>
              <a:t>/// Index for property DOB</a:t>
            </a:r>
          </a:p>
          <a:p>
            <a:pPr eaLnBrk="1" hangingPunct="1">
              <a:buFont typeface="Wingdings" pitchFamily="2" charset="2"/>
              <a:buNone/>
            </a:pPr>
            <a:r>
              <a:rPr lang="en-US" sz="900" smtClean="0"/>
              <a:t>Index DOB On DOB;</a:t>
            </a:r>
          </a:p>
          <a:p>
            <a:pPr eaLnBrk="1" hangingPunct="1">
              <a:buFont typeface="Wingdings" pitchFamily="2" charset="2"/>
              <a:buNone/>
            </a:pPr>
            <a:endParaRPr lang="en-US" sz="900" smtClean="0"/>
          </a:p>
          <a:p>
            <a:pPr eaLnBrk="1" hangingPunct="1">
              <a:buFont typeface="Wingdings" pitchFamily="2" charset="2"/>
              <a:buNone/>
            </a:pPr>
            <a:r>
              <a:rPr lang="en-US" sz="900" smtClean="0"/>
              <a:t>/// Index for property Name</a:t>
            </a:r>
          </a:p>
          <a:p>
            <a:pPr eaLnBrk="1" hangingPunct="1">
              <a:buFont typeface="Wingdings" pitchFamily="2" charset="2"/>
              <a:buNone/>
            </a:pPr>
            <a:r>
              <a:rPr lang="en-US" sz="900" smtClean="0"/>
              <a:t>Index Name On Name;</a:t>
            </a:r>
          </a:p>
          <a:p>
            <a:pPr eaLnBrk="1" hangingPunct="1">
              <a:buFont typeface="Wingdings" pitchFamily="2" charset="2"/>
              <a:buNone/>
            </a:pPr>
            <a:endParaRPr lang="en-US" sz="900" smtClean="0"/>
          </a:p>
          <a:p>
            <a:pPr eaLnBrk="1" hangingPunct="1">
              <a:buFont typeface="Wingdings" pitchFamily="2" charset="2"/>
              <a:buNone/>
            </a:pPr>
            <a:r>
              <a:rPr lang="en-US" sz="900" smtClean="0"/>
              <a:t>/// Uniqueness index for property Phone</a:t>
            </a:r>
          </a:p>
          <a:p>
            <a:pPr eaLnBrk="1" hangingPunct="1">
              <a:buFont typeface="Wingdings" pitchFamily="2" charset="2"/>
              <a:buNone/>
            </a:pPr>
            <a:r>
              <a:rPr lang="en-US" sz="900" smtClean="0"/>
              <a:t>Index Phone On Phone [ Unique ];</a:t>
            </a:r>
          </a:p>
          <a:p>
            <a:pPr eaLnBrk="1" hangingPunct="1">
              <a:buFont typeface="Wingdings" pitchFamily="2" charset="2"/>
              <a:buNone/>
            </a:pPr>
            <a:endParaRPr lang="en-US" sz="900" smtClean="0"/>
          </a:p>
          <a:p>
            <a:pPr eaLnBrk="1" hangingPunct="1">
              <a:buFont typeface="Wingdings" pitchFamily="2" charset="2"/>
              <a:buNone/>
            </a:pPr>
            <a:r>
              <a:rPr lang="en-US" sz="900" smtClean="0"/>
              <a:t>Property DOB As %Date(MAXVAL = "+$h");</a:t>
            </a:r>
          </a:p>
          <a:p>
            <a:pPr eaLnBrk="1" hangingPunct="1">
              <a:buFont typeface="Wingdings" pitchFamily="2" charset="2"/>
              <a:buNone/>
            </a:pPr>
            <a:endParaRPr lang="en-US" sz="900" smtClean="0"/>
          </a:p>
          <a:p>
            <a:pPr eaLnBrk="1" hangingPunct="1">
              <a:buFont typeface="Wingdings" pitchFamily="2" charset="2"/>
              <a:buNone/>
            </a:pPr>
            <a:r>
              <a:rPr lang="en-US" sz="900" smtClean="0"/>
              <a:t>Property Name As %String(PATTERN = "1u.l1"",""1u.l");</a:t>
            </a:r>
          </a:p>
          <a:p>
            <a:pPr eaLnBrk="1" hangingPunct="1">
              <a:buFont typeface="Wingdings" pitchFamily="2" charset="2"/>
              <a:buNone/>
            </a:pPr>
            <a:endParaRPr lang="en-US" sz="900" smtClean="0"/>
          </a:p>
          <a:p>
            <a:pPr eaLnBrk="1" hangingPunct="1">
              <a:buFont typeface="Wingdings" pitchFamily="2" charset="2"/>
              <a:buNone/>
            </a:pPr>
            <a:r>
              <a:rPr lang="en-US" sz="900" smtClean="0"/>
              <a:t>Property Phone As %String(MAXLEN = 12, PATTERN = ".1(3n1""-"")3n1""-""4n");</a:t>
            </a:r>
          </a:p>
          <a:p>
            <a:pPr eaLnBrk="1" hangingPunct="1">
              <a:buFont typeface="Wingdings" pitchFamily="2" charset="2"/>
              <a:buNone/>
            </a:pPr>
            <a:endParaRPr lang="en-US" sz="900" smtClean="0"/>
          </a:p>
          <a:p>
            <a:pPr eaLnBrk="1" hangingPunct="1">
              <a:buFont typeface="Wingdings" pitchFamily="2" charset="2"/>
              <a:buNone/>
            </a:pPr>
            <a:r>
              <a:rPr lang="en-US" sz="900" smtClean="0"/>
              <a:t>}</a:t>
            </a:r>
          </a:p>
        </p:txBody>
      </p:sp>
      <p:sp>
        <p:nvSpPr>
          <p:cNvPr id="4" name="Rectangle 3"/>
          <p:cNvSpPr/>
          <p:nvPr/>
        </p:nvSpPr>
        <p:spPr>
          <a:xfrm>
            <a:off x="2145695" y="2743200"/>
            <a:ext cx="4852610" cy="923330"/>
          </a:xfrm>
          <a:prstGeom prst="rect">
            <a:avLst/>
          </a:prstGeom>
          <a:noFill/>
        </p:spPr>
        <p:txBody>
          <a:bodyPr wrap="none">
            <a:spAutoFit/>
          </a:bodyPr>
          <a:lstStyle/>
          <a:p>
            <a:pPr algn="ctr">
              <a:defRPr/>
            </a:pPr>
            <a:r>
              <a:rPr lang="en-US" sz="5400" baseline="0" dirty="0">
                <a:ln w="10160">
                  <a:solidFill>
                    <a:schemeClr val="accent1"/>
                  </a:solidFill>
                  <a:prstDash val="solid"/>
                </a:ln>
                <a:solidFill>
                  <a:srgbClr val="FFFFFF"/>
                </a:solidFill>
                <a:effectLst>
                  <a:outerShdw blurRad="38100" dist="32000" dir="5400000" algn="tl">
                    <a:srgbClr val="000000">
                      <a:alpha val="30000"/>
                    </a:srgbClr>
                  </a:outerShdw>
                </a:effectLst>
                <a:latin typeface="Tahoma" charset="0"/>
                <a:ea typeface="+mn-ea"/>
              </a:rPr>
              <a:t>The Caché way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What is Cach</a:t>
            </a:r>
            <a:r>
              <a:rPr lang="en-US" altLang="ja-JP" smtClean="0"/>
              <a:t>é?</a:t>
            </a:r>
            <a:endParaRPr lang="en-US" smtClean="0"/>
          </a:p>
        </p:txBody>
      </p:sp>
      <p:sp>
        <p:nvSpPr>
          <p:cNvPr id="36867" name="Rectangle 3"/>
          <p:cNvSpPr>
            <a:spLocks noGrp="1" noChangeArrowheads="1"/>
          </p:cNvSpPr>
          <p:nvPr>
            <p:ph type="body" sz="half" idx="1"/>
          </p:nvPr>
        </p:nvSpPr>
        <p:spPr>
          <a:xfrm>
            <a:off x="355600" y="1295400"/>
            <a:ext cx="8331200" cy="2971800"/>
          </a:xfrm>
        </p:spPr>
        <p:txBody>
          <a:bodyPr/>
          <a:lstStyle/>
          <a:p>
            <a:pPr eaLnBrk="1" hangingPunct="1">
              <a:lnSpc>
                <a:spcPct val="90000"/>
              </a:lnSpc>
            </a:pPr>
            <a:r>
              <a:rPr lang="en-US" sz="2400" smtClean="0"/>
              <a:t>High performance, massively scalable, highly secure object database.</a:t>
            </a:r>
          </a:p>
          <a:p>
            <a:pPr lvl="1" eaLnBrk="1" hangingPunct="1">
              <a:lnSpc>
                <a:spcPct val="90000"/>
              </a:lnSpc>
            </a:pPr>
            <a:r>
              <a:rPr lang="en-US" sz="2000" smtClean="0"/>
              <a:t>Recent benchmarks: 35,000 concurrent users; 7,000,000 database references per second.</a:t>
            </a:r>
          </a:p>
          <a:p>
            <a:pPr eaLnBrk="1" hangingPunct="1">
              <a:lnSpc>
                <a:spcPct val="90000"/>
              </a:lnSpc>
            </a:pPr>
            <a:r>
              <a:rPr lang="en-US" sz="2400" i="1" smtClean="0"/>
              <a:t>Unified Data Architecture</a:t>
            </a:r>
            <a:r>
              <a:rPr lang="en-US" sz="2400" smtClean="0"/>
              <a:t> provides integrated object, SQL (relational) and MV (MultiValue) access.</a:t>
            </a:r>
          </a:p>
          <a:p>
            <a:pPr eaLnBrk="1" hangingPunct="1">
              <a:lnSpc>
                <a:spcPct val="90000"/>
              </a:lnSpc>
            </a:pPr>
            <a:r>
              <a:rPr lang="en-US" sz="2400" smtClean="0">
                <a:hlinkClick r:id="rId3"/>
              </a:rPr>
              <a:t>Demo</a:t>
            </a:r>
            <a:r>
              <a:rPr lang="en-US" sz="2400" smtClean="0"/>
              <a:t>.</a:t>
            </a:r>
          </a:p>
        </p:txBody>
      </p:sp>
      <p:pic>
        <p:nvPicPr>
          <p:cNvPr id="36868" name="Picture 18" descr="lightning"/>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397250" y="3733800"/>
            <a:ext cx="2247900" cy="2286000"/>
          </a:xfrm>
          <a:ln>
            <a:solidFill>
              <a:schemeClr val="bg2"/>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Caché Accessibility</a:t>
            </a:r>
          </a:p>
        </p:txBody>
      </p:sp>
      <p:sp>
        <p:nvSpPr>
          <p:cNvPr id="38915" name="Rectangle 3"/>
          <p:cNvSpPr>
            <a:spLocks noGrp="1" noChangeArrowheads="1"/>
          </p:cNvSpPr>
          <p:nvPr>
            <p:ph type="body" sz="half" idx="1"/>
          </p:nvPr>
        </p:nvSpPr>
        <p:spPr/>
        <p:txBody>
          <a:bodyPr/>
          <a:lstStyle/>
          <a:p>
            <a:pPr eaLnBrk="1" hangingPunct="1"/>
            <a:r>
              <a:rPr lang="en-US" sz="2400" smtClean="0"/>
              <a:t>Choice of tools, languages and modes for accessing Caché data.</a:t>
            </a:r>
          </a:p>
          <a:p>
            <a:pPr eaLnBrk="1" hangingPunct="1"/>
            <a:r>
              <a:rPr lang="en-US" sz="2400" smtClean="0"/>
              <a:t>Applications can use combination of object, SQL, MV and </a:t>
            </a:r>
            <a:r>
              <a:rPr lang="en-US" sz="2400" i="1" smtClean="0"/>
              <a:t>multidimensional</a:t>
            </a:r>
            <a:r>
              <a:rPr lang="en-US" sz="2400" smtClean="0"/>
              <a:t> (direct) access.</a:t>
            </a:r>
          </a:p>
        </p:txBody>
      </p:sp>
      <p:pic>
        <p:nvPicPr>
          <p:cNvPr id="38916" name="Picture 7" descr="access"/>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014538" y="3124200"/>
            <a:ext cx="5119687" cy="2973388"/>
          </a:xfrm>
          <a:noFill/>
          <a:ln>
            <a:solidFill>
              <a:schemeClr val="bg2"/>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9" name="Rectangle 2"/>
          <p:cNvSpPr>
            <a:spLocks noChangeArrowheads="1"/>
          </p:cNvSpPr>
          <p:nvPr/>
        </p:nvSpPr>
        <p:spPr bwMode="auto">
          <a:xfrm>
            <a:off x="152400" y="152400"/>
            <a:ext cx="7404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sz="3500" baseline="0">
                <a:solidFill>
                  <a:srgbClr val="343399"/>
                </a:solidFill>
                <a:latin typeface="Verdana" pitchFamily="34" charset="0"/>
              </a:rPr>
              <a:t>Cach</a:t>
            </a:r>
            <a:r>
              <a:rPr lang="en-US" altLang="ja-JP" sz="3500" baseline="0">
                <a:solidFill>
                  <a:srgbClr val="343399"/>
                </a:solidFill>
                <a:latin typeface="Verdana" pitchFamily="34" charset="0"/>
              </a:rPr>
              <a:t>é Versions</a:t>
            </a:r>
            <a:endParaRPr lang="en-US" sz="3500" baseline="0">
              <a:solidFill>
                <a:srgbClr val="343399"/>
              </a:solidFill>
              <a:latin typeface="Verdana" pitchFamily="34" charset="0"/>
            </a:endParaRPr>
          </a:p>
        </p:txBody>
      </p:sp>
      <p:grpSp>
        <p:nvGrpSpPr>
          <p:cNvPr id="41030" name="Group 26"/>
          <p:cNvGrpSpPr>
            <a:grpSpLocks/>
          </p:cNvGrpSpPr>
          <p:nvPr/>
        </p:nvGrpSpPr>
        <p:grpSpPr bwMode="auto">
          <a:xfrm>
            <a:off x="1622425" y="2413000"/>
            <a:ext cx="504825" cy="2222500"/>
            <a:chOff x="0" y="0"/>
            <a:chExt cx="334" cy="1400"/>
          </a:xfrm>
        </p:grpSpPr>
        <p:sp>
          <p:nvSpPr>
            <p:cNvPr id="41031" name="AutoShape 27"/>
            <p:cNvSpPr>
              <a:spLocks/>
            </p:cNvSpPr>
            <p:nvPr/>
          </p:nvSpPr>
          <p:spPr bwMode="auto">
            <a:xfrm>
              <a:off x="12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32" name="Rectangle 28"/>
            <p:cNvSpPr>
              <a:spLocks/>
            </p:cNvSpPr>
            <p:nvPr/>
          </p:nvSpPr>
          <p:spPr bwMode="auto">
            <a:xfrm>
              <a:off x="0" y="0"/>
              <a:ext cx="3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4.1</a:t>
              </a:r>
            </a:p>
          </p:txBody>
        </p:sp>
        <p:sp>
          <p:nvSpPr>
            <p:cNvPr id="41033" name="Line 29"/>
            <p:cNvSpPr>
              <a:spLocks noChangeShapeType="1"/>
            </p:cNvSpPr>
            <p:nvPr/>
          </p:nvSpPr>
          <p:spPr bwMode="auto">
            <a:xfrm>
              <a:off x="17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34" name="Group 30"/>
          <p:cNvGrpSpPr>
            <a:grpSpLocks/>
          </p:cNvGrpSpPr>
          <p:nvPr/>
        </p:nvGrpSpPr>
        <p:grpSpPr bwMode="auto">
          <a:xfrm>
            <a:off x="3563937" y="2413000"/>
            <a:ext cx="504825" cy="2222500"/>
            <a:chOff x="0" y="0"/>
            <a:chExt cx="334" cy="1400"/>
          </a:xfrm>
        </p:grpSpPr>
        <p:sp>
          <p:nvSpPr>
            <p:cNvPr id="41035" name="AutoShape 31"/>
            <p:cNvSpPr>
              <a:spLocks/>
            </p:cNvSpPr>
            <p:nvPr/>
          </p:nvSpPr>
          <p:spPr bwMode="auto">
            <a:xfrm>
              <a:off x="12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36" name="Rectangle 32"/>
            <p:cNvSpPr>
              <a:spLocks/>
            </p:cNvSpPr>
            <p:nvPr/>
          </p:nvSpPr>
          <p:spPr bwMode="auto">
            <a:xfrm>
              <a:off x="0" y="0"/>
              <a:ext cx="3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5.1</a:t>
              </a:r>
            </a:p>
          </p:txBody>
        </p:sp>
        <p:sp>
          <p:nvSpPr>
            <p:cNvPr id="41037" name="Line 33"/>
            <p:cNvSpPr>
              <a:spLocks noChangeShapeType="1"/>
            </p:cNvSpPr>
            <p:nvPr/>
          </p:nvSpPr>
          <p:spPr bwMode="auto">
            <a:xfrm>
              <a:off x="17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38" name="Group 34"/>
          <p:cNvGrpSpPr>
            <a:grpSpLocks/>
          </p:cNvGrpSpPr>
          <p:nvPr/>
        </p:nvGrpSpPr>
        <p:grpSpPr bwMode="auto">
          <a:xfrm>
            <a:off x="4625975" y="2413000"/>
            <a:ext cx="1012825" cy="2222500"/>
            <a:chOff x="0" y="0"/>
            <a:chExt cx="671" cy="1400"/>
          </a:xfrm>
        </p:grpSpPr>
        <p:sp>
          <p:nvSpPr>
            <p:cNvPr id="41039" name="AutoShape 35"/>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40" name="Rectangle 36"/>
            <p:cNvSpPr>
              <a:spLocks/>
            </p:cNvSpPr>
            <p:nvPr/>
          </p:nvSpPr>
          <p:spPr bwMode="auto">
            <a:xfrm>
              <a:off x="0" y="0"/>
              <a:ext cx="6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2007.1</a:t>
              </a:r>
            </a:p>
          </p:txBody>
        </p:sp>
        <p:sp>
          <p:nvSpPr>
            <p:cNvPr id="41041" name="Line 37"/>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42" name="Group 38"/>
          <p:cNvGrpSpPr>
            <a:grpSpLocks/>
          </p:cNvGrpSpPr>
          <p:nvPr/>
        </p:nvGrpSpPr>
        <p:grpSpPr bwMode="auto">
          <a:xfrm>
            <a:off x="5772150" y="2413000"/>
            <a:ext cx="1012825" cy="2222500"/>
            <a:chOff x="0" y="0"/>
            <a:chExt cx="671" cy="1400"/>
          </a:xfrm>
        </p:grpSpPr>
        <p:grpSp>
          <p:nvGrpSpPr>
            <p:cNvPr id="41043" name="Group 39"/>
            <p:cNvGrpSpPr>
              <a:grpSpLocks/>
            </p:cNvGrpSpPr>
            <p:nvPr/>
          </p:nvGrpSpPr>
          <p:grpSpPr bwMode="auto">
            <a:xfrm>
              <a:off x="0" y="0"/>
              <a:ext cx="671" cy="1400"/>
              <a:chOff x="0" y="0"/>
              <a:chExt cx="671" cy="1400"/>
            </a:xfrm>
          </p:grpSpPr>
          <p:sp>
            <p:nvSpPr>
              <p:cNvPr id="41044"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45" name="Rectangle 41"/>
              <p:cNvSpPr>
                <a:spLocks/>
              </p:cNvSpPr>
              <p:nvPr/>
            </p:nvSpPr>
            <p:spPr bwMode="auto">
              <a:xfrm>
                <a:off x="0" y="0"/>
                <a:ext cx="6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2008.2</a:t>
                </a:r>
              </a:p>
            </p:txBody>
          </p:sp>
        </p:grpSp>
        <p:sp>
          <p:nvSpPr>
            <p:cNvPr id="41046"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47" name="Group 43"/>
          <p:cNvGrpSpPr>
            <a:grpSpLocks/>
          </p:cNvGrpSpPr>
          <p:nvPr/>
        </p:nvGrpSpPr>
        <p:grpSpPr bwMode="auto">
          <a:xfrm>
            <a:off x="885825" y="3429000"/>
            <a:ext cx="504825" cy="1206500"/>
            <a:chOff x="-1" y="0"/>
            <a:chExt cx="335" cy="760"/>
          </a:xfrm>
        </p:grpSpPr>
        <p:sp>
          <p:nvSpPr>
            <p:cNvPr id="41048" name="AutoShape 44"/>
            <p:cNvSpPr>
              <a:spLocks/>
            </p:cNvSpPr>
            <p:nvPr/>
          </p:nvSpPr>
          <p:spPr bwMode="auto">
            <a:xfrm>
              <a:off x="12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49" name="Rectangle 45"/>
            <p:cNvSpPr>
              <a:spLocks/>
            </p:cNvSpPr>
            <p:nvPr/>
          </p:nvSpPr>
          <p:spPr bwMode="auto">
            <a:xfrm>
              <a:off x="-1" y="0"/>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4.0</a:t>
              </a:r>
            </a:p>
          </p:txBody>
        </p:sp>
        <p:sp>
          <p:nvSpPr>
            <p:cNvPr id="41050" name="Line 46"/>
            <p:cNvSpPr>
              <a:spLocks noChangeShapeType="1"/>
            </p:cNvSpPr>
            <p:nvPr/>
          </p:nvSpPr>
          <p:spPr bwMode="auto">
            <a:xfrm>
              <a:off x="17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51" name="Group 47"/>
          <p:cNvGrpSpPr>
            <a:grpSpLocks/>
          </p:cNvGrpSpPr>
          <p:nvPr/>
        </p:nvGrpSpPr>
        <p:grpSpPr bwMode="auto">
          <a:xfrm>
            <a:off x="2768600" y="3429000"/>
            <a:ext cx="504825" cy="1206500"/>
            <a:chOff x="0" y="0"/>
            <a:chExt cx="334" cy="760"/>
          </a:xfrm>
        </p:grpSpPr>
        <p:sp>
          <p:nvSpPr>
            <p:cNvPr id="41052" name="AutoShape 48"/>
            <p:cNvSpPr>
              <a:spLocks/>
            </p:cNvSpPr>
            <p:nvPr/>
          </p:nvSpPr>
          <p:spPr bwMode="auto">
            <a:xfrm>
              <a:off x="12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53" name="Rectangle 49"/>
            <p:cNvSpPr>
              <a:spLocks/>
            </p:cNvSpPr>
            <p:nvPr/>
          </p:nvSpPr>
          <p:spPr bwMode="auto">
            <a:xfrm>
              <a:off x="0" y="0"/>
              <a:ext cx="3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5.0</a:t>
              </a:r>
            </a:p>
          </p:txBody>
        </p:sp>
        <p:sp>
          <p:nvSpPr>
            <p:cNvPr id="41054" name="Line 50"/>
            <p:cNvSpPr>
              <a:spLocks noChangeShapeType="1"/>
            </p:cNvSpPr>
            <p:nvPr/>
          </p:nvSpPr>
          <p:spPr bwMode="auto">
            <a:xfrm>
              <a:off x="17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55" name="Group 51"/>
          <p:cNvGrpSpPr>
            <a:grpSpLocks/>
          </p:cNvGrpSpPr>
          <p:nvPr/>
        </p:nvGrpSpPr>
        <p:grpSpPr bwMode="auto">
          <a:xfrm>
            <a:off x="4059237" y="3429000"/>
            <a:ext cx="504825" cy="1206500"/>
            <a:chOff x="0" y="0"/>
            <a:chExt cx="335" cy="760"/>
          </a:xfrm>
        </p:grpSpPr>
        <p:sp>
          <p:nvSpPr>
            <p:cNvPr id="41056" name="AutoShape 52"/>
            <p:cNvSpPr>
              <a:spLocks/>
            </p:cNvSpPr>
            <p:nvPr/>
          </p:nvSpPr>
          <p:spPr bwMode="auto">
            <a:xfrm>
              <a:off x="12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57" name="Rectangle 53"/>
            <p:cNvSpPr>
              <a:spLocks/>
            </p:cNvSpPr>
            <p:nvPr/>
          </p:nvSpPr>
          <p:spPr bwMode="auto">
            <a:xfrm>
              <a:off x="0" y="0"/>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5.2</a:t>
              </a:r>
            </a:p>
          </p:txBody>
        </p:sp>
        <p:sp>
          <p:nvSpPr>
            <p:cNvPr id="41058" name="Line 54"/>
            <p:cNvSpPr>
              <a:spLocks noChangeShapeType="1"/>
            </p:cNvSpPr>
            <p:nvPr/>
          </p:nvSpPr>
          <p:spPr bwMode="auto">
            <a:xfrm>
              <a:off x="17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59" name="Group 55"/>
          <p:cNvGrpSpPr>
            <a:grpSpLocks/>
          </p:cNvGrpSpPr>
          <p:nvPr/>
        </p:nvGrpSpPr>
        <p:grpSpPr bwMode="auto">
          <a:xfrm>
            <a:off x="5287962" y="3429000"/>
            <a:ext cx="1012825" cy="1206500"/>
            <a:chOff x="0" y="0"/>
            <a:chExt cx="672" cy="760"/>
          </a:xfrm>
        </p:grpSpPr>
        <p:sp>
          <p:nvSpPr>
            <p:cNvPr id="41060" name="AutoShape 56"/>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61" name="Rectangle 57"/>
            <p:cNvSpPr>
              <a:spLocks/>
            </p:cNvSpPr>
            <p:nvPr/>
          </p:nvSpPr>
          <p:spPr bwMode="auto">
            <a:xfrm>
              <a:off x="0" y="0"/>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2008.1</a:t>
              </a:r>
            </a:p>
          </p:txBody>
        </p:sp>
        <p:sp>
          <p:nvSpPr>
            <p:cNvPr id="41062" name="Line 58"/>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63" name="Group 63"/>
          <p:cNvGrpSpPr>
            <a:grpSpLocks/>
          </p:cNvGrpSpPr>
          <p:nvPr/>
        </p:nvGrpSpPr>
        <p:grpSpPr bwMode="auto">
          <a:xfrm>
            <a:off x="6332537" y="3429000"/>
            <a:ext cx="1012825" cy="1206500"/>
            <a:chOff x="0" y="0"/>
            <a:chExt cx="672" cy="760"/>
          </a:xfrm>
        </p:grpSpPr>
        <p:sp>
          <p:nvSpPr>
            <p:cNvPr id="41064"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65" name="Rectangle 65"/>
            <p:cNvSpPr>
              <a:spLocks/>
            </p:cNvSpPr>
            <p:nvPr/>
          </p:nvSpPr>
          <p:spPr bwMode="auto">
            <a:xfrm>
              <a:off x="0" y="0"/>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2009.1</a:t>
              </a:r>
            </a:p>
          </p:txBody>
        </p:sp>
        <p:sp>
          <p:nvSpPr>
            <p:cNvPr id="41066"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67" name="Group 63"/>
          <p:cNvGrpSpPr>
            <a:grpSpLocks/>
          </p:cNvGrpSpPr>
          <p:nvPr/>
        </p:nvGrpSpPr>
        <p:grpSpPr bwMode="auto">
          <a:xfrm>
            <a:off x="415925" y="4914900"/>
            <a:ext cx="8347075" cy="622300"/>
            <a:chOff x="415925" y="4914900"/>
            <a:chExt cx="8347075" cy="622300"/>
          </a:xfrm>
        </p:grpSpPr>
        <p:sp>
          <p:nvSpPr>
            <p:cNvPr id="41068" name="Line 6"/>
            <p:cNvSpPr>
              <a:spLocks noChangeShapeType="1"/>
            </p:cNvSpPr>
            <p:nvPr/>
          </p:nvSpPr>
          <p:spPr bwMode="auto">
            <a:xfrm>
              <a:off x="415925" y="5156200"/>
              <a:ext cx="834707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9" name="Line 8"/>
            <p:cNvSpPr>
              <a:spLocks noChangeShapeType="1"/>
            </p:cNvSpPr>
            <p:nvPr/>
          </p:nvSpPr>
          <p:spPr bwMode="auto">
            <a:xfrm>
              <a:off x="4114800"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0" name="Line 9"/>
            <p:cNvSpPr>
              <a:spLocks noChangeShapeType="1"/>
            </p:cNvSpPr>
            <p:nvPr/>
          </p:nvSpPr>
          <p:spPr bwMode="auto">
            <a:xfrm>
              <a:off x="1981200"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1" name="Line 10"/>
            <p:cNvSpPr>
              <a:spLocks noChangeShapeType="1"/>
            </p:cNvSpPr>
            <p:nvPr/>
          </p:nvSpPr>
          <p:spPr bwMode="auto">
            <a:xfrm>
              <a:off x="2743200"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2" name="Line 11"/>
            <p:cNvSpPr>
              <a:spLocks noChangeShapeType="1"/>
            </p:cNvSpPr>
            <p:nvPr/>
          </p:nvSpPr>
          <p:spPr bwMode="auto">
            <a:xfrm>
              <a:off x="1219200"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3" name="Line 12"/>
            <p:cNvSpPr>
              <a:spLocks noChangeShapeType="1"/>
            </p:cNvSpPr>
            <p:nvPr/>
          </p:nvSpPr>
          <p:spPr bwMode="auto">
            <a:xfrm>
              <a:off x="5649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4" name="Line 13"/>
            <p:cNvSpPr>
              <a:spLocks noChangeShapeType="1"/>
            </p:cNvSpPr>
            <p:nvPr/>
          </p:nvSpPr>
          <p:spPr bwMode="auto">
            <a:xfrm>
              <a:off x="6411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5" name="Line 14"/>
            <p:cNvSpPr>
              <a:spLocks noChangeShapeType="1"/>
            </p:cNvSpPr>
            <p:nvPr/>
          </p:nvSpPr>
          <p:spPr bwMode="auto">
            <a:xfrm>
              <a:off x="4887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6" name="Line 15"/>
            <p:cNvSpPr>
              <a:spLocks noChangeShapeType="1"/>
            </p:cNvSpPr>
            <p:nvPr/>
          </p:nvSpPr>
          <p:spPr bwMode="auto">
            <a:xfrm>
              <a:off x="72564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7" name="Line 16"/>
            <p:cNvSpPr>
              <a:spLocks noChangeShapeType="1"/>
            </p:cNvSpPr>
            <p:nvPr/>
          </p:nvSpPr>
          <p:spPr bwMode="auto">
            <a:xfrm>
              <a:off x="4159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8" name="Rectangle 17"/>
            <p:cNvSpPr>
              <a:spLocks/>
            </p:cNvSpPr>
            <p:nvPr/>
          </p:nvSpPr>
          <p:spPr bwMode="auto">
            <a:xfrm>
              <a:off x="4286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2000</a:t>
              </a:r>
            </a:p>
          </p:txBody>
        </p:sp>
        <p:sp>
          <p:nvSpPr>
            <p:cNvPr id="41079" name="Rectangle 18"/>
            <p:cNvSpPr>
              <a:spLocks/>
            </p:cNvSpPr>
            <p:nvPr/>
          </p:nvSpPr>
          <p:spPr bwMode="auto">
            <a:xfrm>
              <a:off x="1219200"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2001</a:t>
              </a:r>
            </a:p>
          </p:txBody>
        </p:sp>
        <p:sp>
          <p:nvSpPr>
            <p:cNvPr id="41080" name="Rectangle 19"/>
            <p:cNvSpPr>
              <a:spLocks/>
            </p:cNvSpPr>
            <p:nvPr/>
          </p:nvSpPr>
          <p:spPr bwMode="auto">
            <a:xfrm>
              <a:off x="1981200"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a:solidFill>
                    <a:srgbClr val="FFFF66"/>
                  </a:solidFill>
                  <a:latin typeface="Arial" charset="0"/>
                  <a:cs typeface="Arial" charset="0"/>
                </a:rPr>
                <a:t>2002</a:t>
              </a:r>
            </a:p>
          </p:txBody>
        </p:sp>
        <p:sp>
          <p:nvSpPr>
            <p:cNvPr id="41081" name="Rectangle 20"/>
            <p:cNvSpPr>
              <a:spLocks/>
            </p:cNvSpPr>
            <p:nvPr/>
          </p:nvSpPr>
          <p:spPr bwMode="auto">
            <a:xfrm>
              <a:off x="2667000" y="5168900"/>
              <a:ext cx="1685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2003...2005</a:t>
              </a:r>
              <a:endParaRPr lang="en-US" sz="1800" baseline="0" dirty="0">
                <a:solidFill>
                  <a:srgbClr val="FFFF66"/>
                </a:solidFill>
                <a:latin typeface="Arial" charset="0"/>
                <a:cs typeface="Arial" charset="0"/>
              </a:endParaRPr>
            </a:p>
          </p:txBody>
        </p:sp>
        <p:sp>
          <p:nvSpPr>
            <p:cNvPr id="41082" name="Rectangle 23"/>
            <p:cNvSpPr>
              <a:spLocks/>
            </p:cNvSpPr>
            <p:nvPr/>
          </p:nvSpPr>
          <p:spPr bwMode="auto">
            <a:xfrm>
              <a:off x="4038600"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a:solidFill>
                    <a:srgbClr val="FFFF66"/>
                  </a:solidFill>
                  <a:latin typeface="Arial" charset="0"/>
                  <a:cs typeface="Arial" charset="0"/>
                </a:rPr>
                <a:t>2006</a:t>
              </a:r>
            </a:p>
          </p:txBody>
        </p:sp>
        <p:sp>
          <p:nvSpPr>
            <p:cNvPr id="41083" name="Rectangle 24"/>
            <p:cNvSpPr>
              <a:spLocks/>
            </p:cNvSpPr>
            <p:nvPr/>
          </p:nvSpPr>
          <p:spPr bwMode="auto">
            <a:xfrm>
              <a:off x="4883150"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2007</a:t>
              </a:r>
            </a:p>
          </p:txBody>
        </p:sp>
        <p:sp>
          <p:nvSpPr>
            <p:cNvPr id="41084" name="Rectangle 25"/>
            <p:cNvSpPr>
              <a:spLocks/>
            </p:cNvSpPr>
            <p:nvPr/>
          </p:nvSpPr>
          <p:spPr bwMode="auto">
            <a:xfrm>
              <a:off x="5638800"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a:solidFill>
                    <a:srgbClr val="FFFF66"/>
                  </a:solidFill>
                  <a:latin typeface="Arial" charset="0"/>
                  <a:cs typeface="Arial" charset="0"/>
                </a:rPr>
                <a:t>2008</a:t>
              </a:r>
            </a:p>
          </p:txBody>
        </p:sp>
        <p:sp>
          <p:nvSpPr>
            <p:cNvPr id="41085" name="Line 59"/>
            <p:cNvSpPr>
              <a:spLocks noChangeShapeType="1"/>
            </p:cNvSpPr>
            <p:nvPr/>
          </p:nvSpPr>
          <p:spPr bwMode="auto">
            <a:xfrm>
              <a:off x="8001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6" name="Rectangle 61"/>
            <p:cNvSpPr>
              <a:spLocks/>
            </p:cNvSpPr>
            <p:nvPr/>
          </p:nvSpPr>
          <p:spPr bwMode="auto">
            <a:xfrm>
              <a:off x="6477000"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a:solidFill>
                    <a:srgbClr val="FFFF66"/>
                  </a:solidFill>
                  <a:latin typeface="Arial" charset="0"/>
                  <a:cs typeface="Arial" charset="0"/>
                </a:rPr>
                <a:t>2009</a:t>
              </a:r>
            </a:p>
          </p:txBody>
        </p:sp>
        <p:sp>
          <p:nvSpPr>
            <p:cNvPr id="41087" name="Rectangle 61"/>
            <p:cNvSpPr>
              <a:spLocks/>
            </p:cNvSpPr>
            <p:nvPr/>
          </p:nvSpPr>
          <p:spPr bwMode="auto">
            <a:xfrm>
              <a:off x="7239000" y="51816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a:solidFill>
                    <a:srgbClr val="FFFF66"/>
                  </a:solidFill>
                  <a:latin typeface="Arial" charset="0"/>
                  <a:cs typeface="Arial" charset="0"/>
                </a:rPr>
                <a:t>2010</a:t>
              </a:r>
            </a:p>
          </p:txBody>
        </p:sp>
      </p:grpSp>
      <p:grpSp>
        <p:nvGrpSpPr>
          <p:cNvPr id="41088" name="Group 38"/>
          <p:cNvGrpSpPr>
            <a:grpSpLocks/>
          </p:cNvGrpSpPr>
          <p:nvPr/>
        </p:nvGrpSpPr>
        <p:grpSpPr bwMode="auto">
          <a:xfrm>
            <a:off x="6970712" y="2419350"/>
            <a:ext cx="982663" cy="2222500"/>
            <a:chOff x="0" y="0"/>
            <a:chExt cx="651" cy="1400"/>
          </a:xfrm>
        </p:grpSpPr>
        <p:grpSp>
          <p:nvGrpSpPr>
            <p:cNvPr id="41089" name="Group 39"/>
            <p:cNvGrpSpPr>
              <a:grpSpLocks/>
            </p:cNvGrpSpPr>
            <p:nvPr/>
          </p:nvGrpSpPr>
          <p:grpSpPr bwMode="auto">
            <a:xfrm>
              <a:off x="0" y="0"/>
              <a:ext cx="651" cy="1400"/>
              <a:chOff x="0" y="0"/>
              <a:chExt cx="651" cy="1400"/>
            </a:xfrm>
          </p:grpSpPr>
          <p:sp>
            <p:nvSpPr>
              <p:cNvPr id="41090"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91" name="Rectangle 41"/>
              <p:cNvSpPr>
                <a:spLocks/>
              </p:cNvSpPr>
              <p:nvPr/>
            </p:nvSpPr>
            <p:spPr bwMode="auto">
              <a:xfrm>
                <a:off x="0" y="0"/>
                <a:ext cx="6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2010.1</a:t>
                </a:r>
              </a:p>
            </p:txBody>
          </p:sp>
        </p:grpSp>
        <p:sp>
          <p:nvSpPr>
            <p:cNvPr id="41092"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093" name="Group 63"/>
          <p:cNvGrpSpPr>
            <a:grpSpLocks/>
          </p:cNvGrpSpPr>
          <p:nvPr/>
        </p:nvGrpSpPr>
        <p:grpSpPr bwMode="auto">
          <a:xfrm>
            <a:off x="7475537" y="3429000"/>
            <a:ext cx="982663" cy="1206500"/>
            <a:chOff x="0" y="0"/>
            <a:chExt cx="652" cy="760"/>
          </a:xfrm>
        </p:grpSpPr>
        <p:sp>
          <p:nvSpPr>
            <p:cNvPr id="41094"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41095" name="Rectangle 65"/>
            <p:cNvSpPr>
              <a:spLocks/>
            </p:cNvSpPr>
            <p:nvPr/>
          </p:nvSpPr>
          <p:spPr bwMode="auto">
            <a:xfrm>
              <a:off x="0" y="0"/>
              <a:ext cx="6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a:solidFill>
                    <a:srgbClr val="FFFF66"/>
                  </a:solidFill>
                  <a:latin typeface="Arial" charset="0"/>
                  <a:cs typeface="Arial" charset="0"/>
                </a:rPr>
                <a:t>2010.2</a:t>
              </a:r>
            </a:p>
          </p:txBody>
        </p:sp>
        <p:sp>
          <p:nvSpPr>
            <p:cNvPr id="41096"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0" name="Rectangle 61"/>
          <p:cNvSpPr>
            <a:spLocks/>
          </p:cNvSpPr>
          <p:nvPr/>
        </p:nvSpPr>
        <p:spPr bwMode="auto">
          <a:xfrm>
            <a:off x="8001000" y="51816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2011</a:t>
            </a:r>
            <a:endParaRPr lang="en-US" sz="1800" baseline="0" dirty="0">
              <a:solidFill>
                <a:srgbClr val="FFFF66"/>
              </a:solidFill>
              <a:latin typeface="Arial" charset="0"/>
              <a:cs typeface="Arial" charset="0"/>
            </a:endParaRPr>
          </a:p>
        </p:txBody>
      </p:sp>
      <p:sp>
        <p:nvSpPr>
          <p:cNvPr id="71" name="Line 59"/>
          <p:cNvSpPr>
            <a:spLocks noChangeShapeType="1"/>
          </p:cNvSpPr>
          <p:nvPr/>
        </p:nvSpPr>
        <p:spPr bwMode="auto">
          <a:xfrm>
            <a:off x="8763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 name="Group 38"/>
          <p:cNvGrpSpPr>
            <a:grpSpLocks/>
          </p:cNvGrpSpPr>
          <p:nvPr/>
        </p:nvGrpSpPr>
        <p:grpSpPr bwMode="auto">
          <a:xfrm>
            <a:off x="7932737" y="2406650"/>
            <a:ext cx="1000777" cy="2222500"/>
            <a:chOff x="0" y="0"/>
            <a:chExt cx="663" cy="1400"/>
          </a:xfrm>
        </p:grpSpPr>
        <p:grpSp>
          <p:nvGrpSpPr>
            <p:cNvPr id="73" name="Group 39"/>
            <p:cNvGrpSpPr>
              <a:grpSpLocks/>
            </p:cNvGrpSpPr>
            <p:nvPr/>
          </p:nvGrpSpPr>
          <p:grpSpPr bwMode="auto">
            <a:xfrm>
              <a:off x="0" y="0"/>
              <a:ext cx="663" cy="1400"/>
              <a:chOff x="0" y="0"/>
              <a:chExt cx="663" cy="1400"/>
            </a:xfrm>
          </p:grpSpPr>
          <p:sp>
            <p:nvSpPr>
              <p:cNvPr id="75"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76" name="Rectangle 41"/>
              <p:cNvSpPr>
                <a:spLocks/>
              </p:cNvSpPr>
              <p:nvPr/>
            </p:nvSpPr>
            <p:spPr bwMode="auto">
              <a:xfrm>
                <a:off x="0" y="0"/>
                <a:ext cx="6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smtClean="0">
                    <a:solidFill>
                      <a:srgbClr val="FFFF66"/>
                    </a:solidFill>
                    <a:latin typeface="Arial" charset="0"/>
                    <a:cs typeface="Arial" charset="0"/>
                  </a:rPr>
                  <a:t>2011.1</a:t>
                </a:r>
                <a:endParaRPr lang="en-US" baseline="0" dirty="0">
                  <a:solidFill>
                    <a:srgbClr val="FFFF66"/>
                  </a:solidFill>
                  <a:latin typeface="Arial" charset="0"/>
                  <a:cs typeface="Arial" charset="0"/>
                </a:endParaRPr>
              </a:p>
            </p:txBody>
          </p:sp>
        </p:grpSp>
        <p:sp>
          <p:nvSpPr>
            <p:cNvPr id="74"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Agenda</a:t>
            </a:r>
          </a:p>
        </p:txBody>
      </p:sp>
      <p:sp>
        <p:nvSpPr>
          <p:cNvPr id="18435" name="Rectangle 3"/>
          <p:cNvSpPr>
            <a:spLocks noGrp="1" noChangeArrowheads="1"/>
          </p:cNvSpPr>
          <p:nvPr>
            <p:ph type="body" idx="1"/>
          </p:nvPr>
        </p:nvSpPr>
        <p:spPr/>
        <p:txBody>
          <a:bodyPr/>
          <a:lstStyle/>
          <a:p>
            <a:pPr eaLnBrk="1" hangingPunct="1">
              <a:lnSpc>
                <a:spcPct val="90000"/>
              </a:lnSpc>
            </a:pPr>
            <a:r>
              <a:rPr lang="en-US" smtClean="0"/>
              <a:t>Caché- Making Applications Faster.</a:t>
            </a:r>
          </a:p>
          <a:p>
            <a:pPr eaLnBrk="1" hangingPunct="1">
              <a:lnSpc>
                <a:spcPct val="90000"/>
              </a:lnSpc>
            </a:pPr>
            <a:r>
              <a:rPr lang="en-US" smtClean="0"/>
              <a:t>Ensemble- Integrating Applications Faster.</a:t>
            </a:r>
          </a:p>
          <a:p>
            <a:pPr eaLnBrk="1" hangingPunct="1">
              <a:lnSpc>
                <a:spcPct val="90000"/>
              </a:lnSpc>
            </a:pPr>
            <a:r>
              <a:rPr lang="en-US" smtClean="0"/>
              <a:t>DeepSee- Making Applications More Valuable.</a:t>
            </a:r>
          </a:p>
          <a:p>
            <a:pPr eaLnBrk="1" hangingPunct="1">
              <a:lnSpc>
                <a:spcPct val="90000"/>
              </a:lnSpc>
            </a:pPr>
            <a:r>
              <a:rPr lang="en-US" smtClean="0"/>
              <a:t>HealthShare- Connecting Healthcare Facilities.</a:t>
            </a:r>
          </a:p>
          <a:p>
            <a:pPr eaLnBrk="1" hangingPunct="1">
              <a:lnSpc>
                <a:spcPct val="90000"/>
              </a:lnSpc>
            </a:pPr>
            <a:r>
              <a:rPr lang="en-US" smtClean="0"/>
              <a:t>TrakCare- Making Healthcare More Unified and Accessible.</a:t>
            </a:r>
          </a:p>
          <a:p>
            <a:pPr eaLnBrk="1" hangingPunct="1">
              <a:lnSpc>
                <a:spcPct val="90000"/>
              </a:lnSpc>
            </a:pPr>
            <a:r>
              <a:rPr lang="en-US" smtClean="0"/>
              <a:t>Case Studies.</a:t>
            </a:r>
          </a:p>
          <a:p>
            <a:pPr eaLnBrk="1" hangingPunct="1">
              <a:lnSpc>
                <a:spcPct val="90000"/>
              </a:lnSpc>
            </a:pPr>
            <a:r>
              <a:rPr lang="en-US" smtClean="0"/>
              <a:t>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title"/>
          </p:nvPr>
        </p:nvSpPr>
        <p:spPr/>
        <p:txBody>
          <a:bodyPr/>
          <a:lstStyle/>
          <a:p>
            <a:pPr eaLnBrk="1" hangingPunct="1"/>
            <a:r>
              <a:rPr lang="en-US" smtClean="0"/>
              <a:t>Developer Benefits</a:t>
            </a:r>
          </a:p>
        </p:txBody>
      </p:sp>
      <p:sp>
        <p:nvSpPr>
          <p:cNvPr id="43011" name="Rectangle 6"/>
          <p:cNvSpPr>
            <a:spLocks noGrp="1" noChangeArrowheads="1"/>
          </p:cNvSpPr>
          <p:nvPr>
            <p:ph type="body" idx="1"/>
          </p:nvPr>
        </p:nvSpPr>
        <p:spPr/>
        <p:txBody>
          <a:bodyPr/>
          <a:lstStyle/>
          <a:p>
            <a:pPr eaLnBrk="1" hangingPunct="1"/>
            <a:r>
              <a:rPr lang="en-US" smtClean="0"/>
              <a:t>Rapid object-oriented development environment.</a:t>
            </a:r>
          </a:p>
          <a:p>
            <a:pPr eaLnBrk="1" hangingPunct="1"/>
            <a:r>
              <a:rPr lang="en-US" smtClean="0"/>
              <a:t>ObjectScript, Basic and </a:t>
            </a:r>
            <a:r>
              <a:rPr lang="en-US" altLang="ja-JP" smtClean="0"/>
              <a:t>MV Basic</a:t>
            </a:r>
            <a:r>
              <a:rPr lang="en-US" smtClean="0"/>
              <a:t> scripting languages.</a:t>
            </a:r>
          </a:p>
          <a:p>
            <a:pPr eaLnBrk="1" hangingPunct="1"/>
            <a:r>
              <a:rPr lang="en-US" smtClean="0"/>
              <a:t>Web development architecture and tools.</a:t>
            </a:r>
          </a:p>
          <a:p>
            <a:pPr eaLnBrk="1" hangingPunct="1"/>
            <a:r>
              <a:rPr lang="en-US" i="1" smtClean="0"/>
              <a:t>Language Bindings</a:t>
            </a:r>
            <a:r>
              <a:rPr lang="en-US" smtClean="0"/>
              <a:t> for incoming connections to Cach</a:t>
            </a:r>
            <a:r>
              <a:rPr lang="en-US" altLang="ja-JP" smtClean="0"/>
              <a:t>é.</a:t>
            </a:r>
          </a:p>
          <a:p>
            <a:pPr eaLnBrk="1" hangingPunct="1"/>
            <a:r>
              <a:rPr lang="en-US" altLang="ja-JP" i="1" smtClean="0"/>
              <a:t>Gateways</a:t>
            </a:r>
            <a:r>
              <a:rPr lang="en-US" altLang="ja-JP" smtClean="0"/>
              <a:t> for outgoing connections from Caché.</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System Administrator Benefits</a:t>
            </a:r>
          </a:p>
        </p:txBody>
      </p:sp>
      <p:sp>
        <p:nvSpPr>
          <p:cNvPr id="45059" name="Rectangle 3"/>
          <p:cNvSpPr>
            <a:spLocks noGrp="1" noChangeArrowheads="1"/>
          </p:cNvSpPr>
          <p:nvPr>
            <p:ph type="body" idx="1"/>
          </p:nvPr>
        </p:nvSpPr>
        <p:spPr/>
        <p:txBody>
          <a:bodyPr/>
          <a:lstStyle/>
          <a:p>
            <a:pPr eaLnBrk="1" hangingPunct="1"/>
            <a:r>
              <a:rPr lang="en-US" smtClean="0"/>
              <a:t>Comprehensive security.</a:t>
            </a:r>
          </a:p>
          <a:p>
            <a:pPr eaLnBrk="1" hangingPunct="1"/>
            <a:r>
              <a:rPr lang="en-US" smtClean="0"/>
              <a:t>Less hardware.</a:t>
            </a:r>
          </a:p>
          <a:p>
            <a:pPr eaLnBrk="1" hangingPunct="1"/>
            <a:r>
              <a:rPr lang="en-US" smtClean="0"/>
              <a:t>Less management overhead.</a:t>
            </a:r>
          </a:p>
          <a:p>
            <a:pPr eaLnBrk="1" hangingPunct="1"/>
            <a:r>
              <a:rPr lang="en-US" smtClean="0"/>
              <a:t>Browser-based management.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Our Caché Partners</a:t>
            </a:r>
          </a:p>
        </p:txBody>
      </p:sp>
      <p:sp>
        <p:nvSpPr>
          <p:cNvPr id="47107" name="Rectangle 3"/>
          <p:cNvSpPr>
            <a:spLocks noGrp="1" noChangeArrowheads="1"/>
          </p:cNvSpPr>
          <p:nvPr>
            <p:ph type="body" idx="1"/>
          </p:nvPr>
        </p:nvSpPr>
        <p:spPr/>
        <p:txBody>
          <a:bodyPr/>
          <a:lstStyle/>
          <a:p>
            <a:pPr eaLnBrk="1" hangingPunct="1">
              <a:lnSpc>
                <a:spcPct val="90000"/>
              </a:lnSpc>
            </a:pPr>
            <a:r>
              <a:rPr lang="en-US" smtClean="0"/>
              <a:t>End Users.</a:t>
            </a:r>
          </a:p>
          <a:p>
            <a:pPr lvl="1" eaLnBrk="1" hangingPunct="1">
              <a:lnSpc>
                <a:spcPct val="90000"/>
              </a:lnSpc>
            </a:pPr>
            <a:r>
              <a:rPr lang="en-US" smtClean="0"/>
              <a:t>Clients that use Caché to build their own applications.</a:t>
            </a:r>
          </a:p>
          <a:p>
            <a:pPr eaLnBrk="1" hangingPunct="1">
              <a:lnSpc>
                <a:spcPct val="90000"/>
              </a:lnSpc>
            </a:pPr>
            <a:r>
              <a:rPr lang="en-US" smtClean="0"/>
              <a:t>Application Partners.</a:t>
            </a:r>
          </a:p>
          <a:p>
            <a:pPr lvl="1" eaLnBrk="1" hangingPunct="1">
              <a:lnSpc>
                <a:spcPct val="90000"/>
              </a:lnSpc>
            </a:pPr>
            <a:r>
              <a:rPr lang="en-US" smtClean="0"/>
              <a:t>Clients that use Caché to build applications that they sell to their own clients.</a:t>
            </a:r>
          </a:p>
          <a:p>
            <a:pPr eaLnBrk="1" hangingPunct="1">
              <a:lnSpc>
                <a:spcPct val="90000"/>
              </a:lnSpc>
            </a:pPr>
            <a:r>
              <a:rPr lang="en-US" smtClean="0"/>
              <a:t>Campus Partners.</a:t>
            </a:r>
          </a:p>
          <a:p>
            <a:pPr lvl="1" eaLnBrk="1" hangingPunct="1">
              <a:lnSpc>
                <a:spcPct val="90000"/>
              </a:lnSpc>
            </a:pPr>
            <a:r>
              <a:rPr lang="en-US" smtClean="0"/>
              <a:t>Teaching students about Caché.</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lstStyle/>
          <a:p>
            <a:r>
              <a:rPr lang="en-US" smtClean="0"/>
              <a:t>Caché Competitors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371600"/>
            <a:ext cx="335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524000"/>
            <a:ext cx="29289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0175" y="3124200"/>
            <a:ext cx="23844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aphicFrame>
        <p:nvGraphicFramePr>
          <p:cNvPr id="48132" name="Object 2"/>
          <p:cNvGraphicFramePr>
            <a:graphicFrameLocks noChangeAspect="1"/>
          </p:cNvGraphicFramePr>
          <p:nvPr>
            <p:extLst>
              <p:ext uri="{D42A27DB-BD31-4B8C-83A1-F6EECF244321}">
                <p14:modId xmlns:p14="http://schemas.microsoft.com/office/powerpoint/2010/main" val="699495208"/>
              </p:ext>
            </p:extLst>
          </p:nvPr>
        </p:nvGraphicFramePr>
        <p:xfrm>
          <a:off x="2667000" y="2209800"/>
          <a:ext cx="3867150" cy="2209800"/>
        </p:xfrm>
        <a:graphic>
          <a:graphicData uri="http://schemas.openxmlformats.org/presentationml/2006/ole">
            <mc:AlternateContent xmlns:mc="http://schemas.openxmlformats.org/markup-compatibility/2006">
              <mc:Choice xmlns:v="urn:schemas-microsoft-com:vml" Requires="v">
                <p:oleObj spid="_x0000_s49170" name="Document" r:id="rId7" imgW="800100" imgH="457200" progId="Word.Document.12">
                  <p:link updateAutomatic="1"/>
                </p:oleObj>
              </mc:Choice>
              <mc:Fallback>
                <p:oleObj name="Document" r:id="rId7" imgW="800100" imgH="457200" progId="Word.Document.12">
                  <p:link updateAutomatic="1"/>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209800"/>
                        <a:ext cx="38671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916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4495800"/>
            <a:ext cx="26670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2" name="Picture 10"/>
          <p:cNvPicPr>
            <a:picLocks noChangeAspect="1" noChangeArrowheads="1"/>
          </p:cNvPicPr>
          <p:nvPr/>
        </p:nvPicPr>
        <p:blipFill>
          <a:blip r:embed="rId10">
            <a:extLst>
              <a:ext uri="{28A0092B-C50C-407E-A947-70E740481C1C}">
                <a14:useLocalDpi xmlns:a14="http://schemas.microsoft.com/office/drawing/2010/main" val="0"/>
              </a:ext>
            </a:extLst>
          </a:blip>
          <a:srcRect r="3999"/>
          <a:stretch>
            <a:fillRect/>
          </a:stretch>
        </p:blipFill>
        <p:spPr bwMode="auto">
          <a:xfrm>
            <a:off x="6705600" y="3733800"/>
            <a:ext cx="20574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childTnLst>
                          </p:cTn>
                        </p:par>
                        <p:par>
                          <p:cTn id="8" fill="hold" nodeType="afterGroup">
                            <p:stCondLst>
                              <p:cond delay="1000"/>
                            </p:stCondLst>
                            <p:childTnLst>
                              <p:par>
                                <p:cTn id="9" presetID="10" presetClass="exit" presetSubtype="0" fill="hold" nodeType="afterEffect">
                                  <p:stCondLst>
                                    <p:cond delay="0"/>
                                  </p:stCondLst>
                                  <p:childTnLst>
                                    <p:animEffect transition="out" filter="fade">
                                      <p:cBhvr>
                                        <p:cTn id="10" dur="1000"/>
                                        <p:tgtEl>
                                          <p:spTgt spid="8"/>
                                        </p:tgtEl>
                                      </p:cBhvr>
                                    </p:animEffect>
                                    <p:set>
                                      <p:cBhvr>
                                        <p:cTn id="11" dur="1" fill="hold">
                                          <p:stCondLst>
                                            <p:cond delay="999"/>
                                          </p:stCondLst>
                                        </p:cTn>
                                        <p:tgtEl>
                                          <p:spTgt spid="8"/>
                                        </p:tgtEl>
                                        <p:attrNameLst>
                                          <p:attrName>style.visibility</p:attrName>
                                        </p:attrNameLst>
                                      </p:cBhvr>
                                      <p:to>
                                        <p:strVal val="hidden"/>
                                      </p:to>
                                    </p:set>
                                  </p:childTnLst>
                                </p:cTn>
                              </p:par>
                            </p:childTnLst>
                          </p:cTn>
                        </p:par>
                        <p:par>
                          <p:cTn id="12" fill="hold" nodeType="afterGroup">
                            <p:stCondLst>
                              <p:cond delay="2000"/>
                            </p:stCondLst>
                            <p:childTnLst>
                              <p:par>
                                <p:cTn id="13" presetID="10" presetClass="exit" presetSubtype="0" fill="hold" nodeType="afterEffect">
                                  <p:stCondLst>
                                    <p:cond delay="0"/>
                                  </p:stCondLst>
                                  <p:childTnLst>
                                    <p:animEffect transition="out" filter="fade">
                                      <p:cBhvr>
                                        <p:cTn id="14" dur="1000"/>
                                        <p:tgtEl>
                                          <p:spTgt spid="6"/>
                                        </p:tgtEl>
                                      </p:cBhvr>
                                    </p:animEffect>
                                    <p:set>
                                      <p:cBhvr>
                                        <p:cTn id="15" dur="1" fill="hold">
                                          <p:stCondLst>
                                            <p:cond delay="999"/>
                                          </p:stCondLst>
                                        </p:cTn>
                                        <p:tgtEl>
                                          <p:spTgt spid="6"/>
                                        </p:tgtEl>
                                        <p:attrNameLst>
                                          <p:attrName>style.visibility</p:attrName>
                                        </p:attrNameLst>
                                      </p:cBhvr>
                                      <p:to>
                                        <p:strVal val="hidden"/>
                                      </p:to>
                                    </p:set>
                                  </p:childTnLst>
                                </p:cTn>
                              </p:par>
                            </p:childTnLst>
                          </p:cTn>
                        </p:par>
                        <p:par>
                          <p:cTn id="16" fill="hold" nodeType="afterGroup">
                            <p:stCondLst>
                              <p:cond delay="3000"/>
                            </p:stCondLst>
                            <p:childTnLst>
                              <p:par>
                                <p:cTn id="17" presetID="9" presetClass="exit" presetSubtype="0" fill="hold" nodeType="afterEffect">
                                  <p:stCondLst>
                                    <p:cond delay="0"/>
                                  </p:stCondLst>
                                  <p:childTnLst>
                                    <p:animEffect transition="out" filter="dissolve">
                                      <p:cBhvr>
                                        <p:cTn id="18" dur="500"/>
                                        <p:tgtEl>
                                          <p:spTgt spid="49161"/>
                                        </p:tgtEl>
                                      </p:cBhvr>
                                    </p:animEffect>
                                    <p:set>
                                      <p:cBhvr>
                                        <p:cTn id="19" dur="1" fill="hold">
                                          <p:stCondLst>
                                            <p:cond delay="499"/>
                                          </p:stCondLst>
                                        </p:cTn>
                                        <p:tgtEl>
                                          <p:spTgt spid="49161"/>
                                        </p:tgtEl>
                                        <p:attrNameLst>
                                          <p:attrName>style.visibility</p:attrName>
                                        </p:attrNameLst>
                                      </p:cBhvr>
                                      <p:to>
                                        <p:strVal val="hidden"/>
                                      </p:to>
                                    </p:set>
                                  </p:childTnLst>
                                </p:cTn>
                              </p:par>
                            </p:childTnLst>
                          </p:cTn>
                        </p:par>
                        <p:par>
                          <p:cTn id="20" fill="hold" nodeType="afterGroup">
                            <p:stCondLst>
                              <p:cond delay="3500"/>
                            </p:stCondLst>
                            <p:childTnLst>
                              <p:par>
                                <p:cTn id="21" presetID="10" presetClass="exit" presetSubtype="0" fill="hold" nodeType="afterEffect">
                                  <p:stCondLst>
                                    <p:cond delay="0"/>
                                  </p:stCondLst>
                                  <p:childTnLst>
                                    <p:animEffect transition="out" filter="fade">
                                      <p:cBhvr>
                                        <p:cTn id="22" dur="2000"/>
                                        <p:tgtEl>
                                          <p:spTgt spid="49162"/>
                                        </p:tgtEl>
                                      </p:cBhvr>
                                    </p:animEffect>
                                    <p:set>
                                      <p:cBhvr>
                                        <p:cTn id="23" dur="1" fill="hold">
                                          <p:stCondLst>
                                            <p:cond delay="1999"/>
                                          </p:stCondLst>
                                        </p:cTn>
                                        <p:tgtEl>
                                          <p:spTgt spid="49162"/>
                                        </p:tgtEl>
                                        <p:attrNameLst>
                                          <p:attrName>style.visibility</p:attrName>
                                        </p:attrNameLst>
                                      </p:cBhvr>
                                      <p:to>
                                        <p:strVal val="hidden"/>
                                      </p:to>
                                    </p:set>
                                  </p:childTnLst>
                                </p:cTn>
                              </p:par>
                            </p:childTnLst>
                          </p:cTn>
                        </p:par>
                        <p:par>
                          <p:cTn id="24" fill="hold" nodeType="afterGroup">
                            <p:stCondLst>
                              <p:cond delay="5500"/>
                            </p:stCondLst>
                            <p:childTnLst>
                              <p:par>
                                <p:cTn id="25" presetID="10" presetClass="entr" presetSubtype="0" fill="hold" nodeType="after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fade">
                                      <p:cBhvr>
                                        <p:cTn id="27" dur="20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mtClean="0"/>
              <a:t>How we compare</a:t>
            </a:r>
          </a:p>
        </p:txBody>
      </p:sp>
      <p:sp>
        <p:nvSpPr>
          <p:cNvPr id="190467" name="Rectangle 3"/>
          <p:cNvSpPr>
            <a:spLocks noGrp="1" noChangeArrowheads="1"/>
          </p:cNvSpPr>
          <p:nvPr>
            <p:ph type="body" idx="1"/>
          </p:nvPr>
        </p:nvSpPr>
        <p:spPr/>
        <p:txBody>
          <a:bodyPr/>
          <a:lstStyle/>
          <a:p>
            <a:r>
              <a:rPr lang="en-US" smtClean="0"/>
              <a:t>Faster, better performance.</a:t>
            </a:r>
          </a:p>
          <a:p>
            <a:pPr lvl="1"/>
            <a:r>
              <a:rPr lang="en-US" smtClean="0"/>
              <a:t>Eliminates translation between objects and relational data.</a:t>
            </a:r>
          </a:p>
          <a:p>
            <a:pPr lvl="1"/>
            <a:r>
              <a:rPr lang="en-US" smtClean="0"/>
              <a:t>Business logic resides at persistent layer.</a:t>
            </a:r>
          </a:p>
          <a:p>
            <a:r>
              <a:rPr lang="en-US" smtClean="0"/>
              <a:t>Ability to add functionality with exposed code.</a:t>
            </a:r>
          </a:p>
          <a:p>
            <a:r>
              <a:rPr lang="en-US" smtClean="0"/>
              <a:t>Ultra-scalable.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 y="152400"/>
            <a:ext cx="7772400" cy="1066800"/>
          </a:xfrm>
        </p:spPr>
        <p:txBody>
          <a:bodyPr/>
          <a:lstStyle/>
          <a:p>
            <a:pPr eaLnBrk="1" hangingPunct="1"/>
            <a:r>
              <a:rPr lang="en-US" smtClean="0"/>
              <a:t>Ensemble: Integrate Applications Faster</a:t>
            </a:r>
          </a:p>
        </p:txBody>
      </p:sp>
      <p:sp>
        <p:nvSpPr>
          <p:cNvPr id="50179" name="Rectangle 3"/>
          <p:cNvSpPr>
            <a:spLocks noGrp="1" noChangeArrowheads="1"/>
          </p:cNvSpPr>
          <p:nvPr>
            <p:ph type="body" idx="1"/>
          </p:nvPr>
        </p:nvSpPr>
        <p:spPr/>
        <p:txBody>
          <a:bodyPr/>
          <a:lstStyle/>
          <a:p>
            <a:pPr eaLnBrk="1" hangingPunct="1"/>
            <a:r>
              <a:rPr lang="en-US" smtClean="0"/>
              <a:t>What does an integration platform do?</a:t>
            </a:r>
          </a:p>
          <a:p>
            <a:pPr eaLnBrk="1" hangingPunct="1"/>
            <a:r>
              <a:rPr lang="en-US" smtClean="0"/>
              <a:t>What distinguishes one integration platform from another?</a:t>
            </a:r>
          </a:p>
          <a:p>
            <a:pPr eaLnBrk="1" hangingPunct="1"/>
            <a:r>
              <a:rPr lang="en-US" smtClean="0"/>
              <a:t>What is Ensemble?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hlinkClick r:id="rId4"/>
              </a:rPr>
              <a:t>What does an integration platform do?</a:t>
            </a:r>
            <a:endParaRPr lang="en-US" smtClean="0"/>
          </a:p>
        </p:txBody>
      </p:sp>
      <p:sp>
        <p:nvSpPr>
          <p:cNvPr id="51203" name="Rectangle 3"/>
          <p:cNvSpPr>
            <a:spLocks noGrp="1" noChangeArrowheads="1"/>
          </p:cNvSpPr>
          <p:nvPr>
            <p:ph type="body" idx="1"/>
          </p:nvPr>
        </p:nvSpPr>
        <p:spPr/>
        <p:txBody>
          <a:bodyPr/>
          <a:lstStyle/>
          <a:p>
            <a:pPr eaLnBrk="1" hangingPunct="1"/>
            <a:r>
              <a:rPr lang="en-US" smtClean="0"/>
              <a:t>Some systems don't talk to each other.</a:t>
            </a:r>
          </a:p>
          <a:p>
            <a:pPr eaLnBrk="1" hangingPunct="1"/>
            <a:r>
              <a:rPr lang="en-US" smtClean="0"/>
              <a:t>Integration platforms allow information and functionality to be shared among systems.</a:t>
            </a:r>
          </a:p>
        </p:txBody>
      </p:sp>
      <p:graphicFrame>
        <p:nvGraphicFramePr>
          <p:cNvPr id="51204" name="Object 4"/>
          <p:cNvGraphicFramePr>
            <a:graphicFrameLocks noChangeAspect="1"/>
          </p:cNvGraphicFramePr>
          <p:nvPr/>
        </p:nvGraphicFramePr>
        <p:xfrm>
          <a:off x="2686050" y="3190875"/>
          <a:ext cx="3771900" cy="2524125"/>
        </p:xfrm>
        <a:graphic>
          <a:graphicData uri="http://schemas.openxmlformats.org/presentationml/2006/ole">
            <mc:AlternateContent xmlns:mc="http://schemas.openxmlformats.org/markup-compatibility/2006">
              <mc:Choice xmlns:v="urn:schemas-microsoft-com:vml" Requires="v">
                <p:oleObj spid="_x0000_s51212" name="Bitmap Image" r:id="rId5" imgW="3772427" imgH="2523810" progId="Paint.Picture">
                  <p:embed/>
                </p:oleObj>
              </mc:Choice>
              <mc:Fallback>
                <p:oleObj name="Bitmap Image" r:id="rId5" imgW="3772427" imgH="2523810"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050" y="3190875"/>
                        <a:ext cx="3771900" cy="252412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381000"/>
            <a:ext cx="8001000" cy="1066800"/>
          </a:xfrm>
        </p:spPr>
        <p:txBody>
          <a:bodyPr/>
          <a:lstStyle/>
          <a:p>
            <a:pPr eaLnBrk="1" hangingPunct="1"/>
            <a:r>
              <a:rPr lang="en-US" smtClean="0"/>
              <a:t>What distinguishes one integration platform from another?</a:t>
            </a:r>
            <a:br>
              <a:rPr lang="en-US" smtClean="0"/>
            </a:br>
            <a:endParaRPr lang="en-US" smtClean="0"/>
          </a:p>
        </p:txBody>
      </p:sp>
      <p:sp>
        <p:nvSpPr>
          <p:cNvPr id="52227" name="Rectangle 3"/>
          <p:cNvSpPr>
            <a:spLocks noGrp="1" noChangeArrowheads="1"/>
          </p:cNvSpPr>
          <p:nvPr>
            <p:ph type="body" idx="1"/>
          </p:nvPr>
        </p:nvSpPr>
        <p:spPr/>
        <p:txBody>
          <a:bodyPr/>
          <a:lstStyle/>
          <a:p>
            <a:pPr eaLnBrk="1" hangingPunct="1"/>
            <a:r>
              <a:rPr lang="en-US" smtClean="0"/>
              <a:t>Ease of configuration, customization, and use.</a:t>
            </a:r>
          </a:p>
          <a:p>
            <a:pPr eaLnBrk="1" hangingPunct="1"/>
            <a:r>
              <a:rPr lang="en-US" smtClean="0"/>
              <a:t>Rapid development of additional integration functionality.</a:t>
            </a:r>
          </a:p>
          <a:p>
            <a:pPr eaLnBrk="1" hangingPunct="1"/>
            <a:r>
              <a:rPr lang="en-US" smtClean="0"/>
              <a:t>Persistence of messages.</a:t>
            </a:r>
          </a:p>
          <a:p>
            <a:pPr lvl="1"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What is Ensemble?</a:t>
            </a:r>
          </a:p>
        </p:txBody>
      </p:sp>
      <p:sp>
        <p:nvSpPr>
          <p:cNvPr id="54275" name="Rectangle 3"/>
          <p:cNvSpPr>
            <a:spLocks noGrp="1" noChangeArrowheads="1"/>
          </p:cNvSpPr>
          <p:nvPr>
            <p:ph type="body" idx="1"/>
          </p:nvPr>
        </p:nvSpPr>
        <p:spPr/>
        <p:txBody>
          <a:bodyPr/>
          <a:lstStyle/>
          <a:p>
            <a:pPr eaLnBrk="1" hangingPunct="1">
              <a:lnSpc>
                <a:spcPct val="90000"/>
              </a:lnSpc>
            </a:pPr>
            <a:r>
              <a:rPr lang="en-US" dirty="0" smtClean="0"/>
              <a:t>Rapid integration platform.</a:t>
            </a:r>
          </a:p>
          <a:p>
            <a:pPr eaLnBrk="1" hangingPunct="1">
              <a:lnSpc>
                <a:spcPct val="90000"/>
              </a:lnSpc>
            </a:pPr>
            <a:r>
              <a:rPr lang="en-US" dirty="0" smtClean="0"/>
              <a:t>Includes out-of-the-box components that help with healthcare integration.</a:t>
            </a:r>
          </a:p>
          <a:p>
            <a:pPr eaLnBrk="1" hangingPunct="1">
              <a:lnSpc>
                <a:spcPct val="90000"/>
              </a:lnSpc>
            </a:pPr>
            <a:r>
              <a:rPr lang="en-US" dirty="0" smtClean="0"/>
              <a:t>Includes Caché database, and Cach</a:t>
            </a:r>
            <a:r>
              <a:rPr lang="en-US" altLang="ja-JP" dirty="0" smtClean="0"/>
              <a:t>é’s rapid development environment.</a:t>
            </a:r>
          </a:p>
          <a:p>
            <a:pPr eaLnBrk="1" hangingPunct="1">
              <a:lnSpc>
                <a:spcPct val="90000"/>
              </a:lnSpc>
            </a:pPr>
            <a:r>
              <a:rPr lang="en-US" dirty="0" smtClean="0">
                <a:hlinkClick r:id="rId3"/>
              </a:rPr>
              <a:t>Demo</a:t>
            </a:r>
            <a:r>
              <a:rPr 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Ensemble Features</a:t>
            </a:r>
          </a:p>
        </p:txBody>
      </p:sp>
      <p:sp>
        <p:nvSpPr>
          <p:cNvPr id="55299" name="Content Placeholder 2"/>
          <p:cNvSpPr>
            <a:spLocks noGrp="1"/>
          </p:cNvSpPr>
          <p:nvPr>
            <p:ph idx="1"/>
          </p:nvPr>
        </p:nvSpPr>
        <p:spPr/>
        <p:txBody>
          <a:bodyPr/>
          <a:lstStyle/>
          <a:p>
            <a:pPr eaLnBrk="1" hangingPunct="1"/>
            <a:r>
              <a:rPr lang="en-US" smtClean="0"/>
              <a:t>Integrates data from multiple systems and applications.</a:t>
            </a:r>
          </a:p>
          <a:p>
            <a:pPr lvl="1" eaLnBrk="1" hangingPunct="1"/>
            <a:r>
              <a:rPr lang="en-US" smtClean="0"/>
              <a:t>Including transforming data from one system’s format to another system’s format.</a:t>
            </a:r>
          </a:p>
          <a:p>
            <a:pPr eaLnBrk="1" hangingPunct="1"/>
            <a:r>
              <a:rPr lang="en-US" smtClean="0"/>
              <a:t>Defines workflows/processes that integrate different parts of multiple applications.</a:t>
            </a:r>
          </a:p>
          <a:p>
            <a:pPr eaLnBrk="1" hangingPunct="1"/>
            <a:r>
              <a:rPr lang="en-US" smtClean="0"/>
              <a:t>Allows monitoring of the integrated 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Presentation Goal</a:t>
            </a:r>
          </a:p>
        </p:txBody>
      </p:sp>
      <p:sp>
        <p:nvSpPr>
          <p:cNvPr id="20483" name="Rectangle 3"/>
          <p:cNvSpPr>
            <a:spLocks noGrp="1" noChangeArrowheads="1"/>
          </p:cNvSpPr>
          <p:nvPr>
            <p:ph type="body" idx="1"/>
          </p:nvPr>
        </p:nvSpPr>
        <p:spPr/>
        <p:txBody>
          <a:bodyPr/>
          <a:lstStyle/>
          <a:p>
            <a:pPr eaLnBrk="1" hangingPunct="1"/>
            <a:r>
              <a:rPr lang="en-US" smtClean="0"/>
              <a:t>Understand the five InterSystems products.</a:t>
            </a:r>
          </a:p>
          <a:p>
            <a:pPr lvl="1" eaLnBrk="1" hangingPunct="1"/>
            <a:r>
              <a:rPr lang="en-US" smtClean="0"/>
              <a:t>Learn about some features that make each product attractive to our clients.</a:t>
            </a:r>
          </a:p>
          <a:p>
            <a:pPr lvl="1" eaLnBrk="1" hangingPunct="1"/>
            <a:r>
              <a:rPr lang="en-US" smtClean="0"/>
              <a:t>Cover other topics that will give you some context for each product.</a:t>
            </a:r>
          </a:p>
          <a:p>
            <a:pPr lvl="1" eaLnBrk="1" hangingPunct="1"/>
            <a:r>
              <a:rPr lang="en-US" smtClean="0"/>
              <a:t>Understand some </a:t>
            </a:r>
            <a:r>
              <a:rPr lang="en-US" altLang="ja-JP" smtClean="0"/>
              <a:t>terminology.</a:t>
            </a:r>
            <a:endParaRPr lang="en-US" smtClean="0"/>
          </a:p>
          <a:p>
            <a:pPr eaLnBrk="1" hangingPunct="1"/>
            <a:r>
              <a:rPr lang="en-US" smtClean="0"/>
              <a:t>This presentation is not about:</a:t>
            </a:r>
          </a:p>
          <a:p>
            <a:pPr lvl="1" eaLnBrk="1" hangingPunct="1"/>
            <a:r>
              <a:rPr lang="en-US" smtClean="0"/>
              <a:t>How we sell our products.</a:t>
            </a:r>
          </a:p>
          <a:p>
            <a:pPr lvl="1" eaLnBrk="1" hangingPunct="1"/>
            <a:r>
              <a:rPr lang="en-US" smtClean="0"/>
              <a:t>How to program.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Ensemble </a:t>
            </a:r>
            <a:r>
              <a:rPr lang="en-US" altLang="ja-JP" smtClean="0"/>
              <a:t>Versions</a:t>
            </a:r>
            <a:endParaRPr lang="en-US" smtClean="0"/>
          </a:p>
        </p:txBody>
      </p:sp>
      <p:grpSp>
        <p:nvGrpSpPr>
          <p:cNvPr id="56323" name="Group 30"/>
          <p:cNvGrpSpPr>
            <a:grpSpLocks/>
          </p:cNvGrpSpPr>
          <p:nvPr/>
        </p:nvGrpSpPr>
        <p:grpSpPr bwMode="auto">
          <a:xfrm>
            <a:off x="4572000" y="2413000"/>
            <a:ext cx="468313" cy="2222500"/>
            <a:chOff x="0" y="0"/>
            <a:chExt cx="310" cy="1400"/>
          </a:xfrm>
        </p:grpSpPr>
        <p:sp>
          <p:nvSpPr>
            <p:cNvPr id="56376" name="AutoShape 31"/>
            <p:cNvSpPr>
              <a:spLocks/>
            </p:cNvSpPr>
            <p:nvPr/>
          </p:nvSpPr>
          <p:spPr bwMode="auto">
            <a:xfrm>
              <a:off x="12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77" name="Rectangle 32"/>
            <p:cNvSpPr>
              <a:spLocks/>
            </p:cNvSpPr>
            <p:nvPr/>
          </p:nvSpPr>
          <p:spPr bwMode="auto">
            <a:xfrm>
              <a:off x="0" y="0"/>
              <a:ext cx="3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3.1</a:t>
              </a:r>
            </a:p>
          </p:txBody>
        </p:sp>
        <p:sp>
          <p:nvSpPr>
            <p:cNvPr id="56378" name="Line 33"/>
            <p:cNvSpPr>
              <a:spLocks noChangeShapeType="1"/>
            </p:cNvSpPr>
            <p:nvPr/>
          </p:nvSpPr>
          <p:spPr bwMode="auto">
            <a:xfrm>
              <a:off x="17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324" name="Group 34"/>
          <p:cNvGrpSpPr>
            <a:grpSpLocks/>
          </p:cNvGrpSpPr>
          <p:nvPr/>
        </p:nvGrpSpPr>
        <p:grpSpPr bwMode="auto">
          <a:xfrm>
            <a:off x="5464175" y="2413000"/>
            <a:ext cx="1012825" cy="2222500"/>
            <a:chOff x="0" y="0"/>
            <a:chExt cx="671" cy="1400"/>
          </a:xfrm>
        </p:grpSpPr>
        <p:sp>
          <p:nvSpPr>
            <p:cNvPr id="56373" name="AutoShape 35"/>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74" name="Rectangle 36"/>
            <p:cNvSpPr>
              <a:spLocks/>
            </p:cNvSpPr>
            <p:nvPr/>
          </p:nvSpPr>
          <p:spPr bwMode="auto">
            <a:xfrm>
              <a:off x="0" y="0"/>
              <a:ext cx="6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2007.1</a:t>
              </a:r>
            </a:p>
          </p:txBody>
        </p:sp>
        <p:sp>
          <p:nvSpPr>
            <p:cNvPr id="56375" name="Line 37"/>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325" name="Group 38"/>
          <p:cNvGrpSpPr>
            <a:grpSpLocks/>
          </p:cNvGrpSpPr>
          <p:nvPr/>
        </p:nvGrpSpPr>
        <p:grpSpPr bwMode="auto">
          <a:xfrm>
            <a:off x="6427788" y="2413000"/>
            <a:ext cx="1012825" cy="2222500"/>
            <a:chOff x="0" y="0"/>
            <a:chExt cx="671" cy="1400"/>
          </a:xfrm>
        </p:grpSpPr>
        <p:grpSp>
          <p:nvGrpSpPr>
            <p:cNvPr id="56369" name="Group 39"/>
            <p:cNvGrpSpPr>
              <a:grpSpLocks/>
            </p:cNvGrpSpPr>
            <p:nvPr/>
          </p:nvGrpSpPr>
          <p:grpSpPr bwMode="auto">
            <a:xfrm>
              <a:off x="0" y="0"/>
              <a:ext cx="671" cy="1400"/>
              <a:chOff x="0" y="0"/>
              <a:chExt cx="671" cy="1400"/>
            </a:xfrm>
          </p:grpSpPr>
          <p:sp>
            <p:nvSpPr>
              <p:cNvPr id="56371"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72" name="Rectangle 41"/>
              <p:cNvSpPr>
                <a:spLocks/>
              </p:cNvSpPr>
              <p:nvPr/>
            </p:nvSpPr>
            <p:spPr bwMode="auto">
              <a:xfrm>
                <a:off x="0" y="0"/>
                <a:ext cx="6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2008.2</a:t>
                </a:r>
              </a:p>
            </p:txBody>
          </p:sp>
        </p:grpSp>
        <p:sp>
          <p:nvSpPr>
            <p:cNvPr id="56370"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326" name="Group 51"/>
          <p:cNvGrpSpPr>
            <a:grpSpLocks/>
          </p:cNvGrpSpPr>
          <p:nvPr/>
        </p:nvGrpSpPr>
        <p:grpSpPr bwMode="auto">
          <a:xfrm>
            <a:off x="3417888" y="3429000"/>
            <a:ext cx="468312" cy="1206500"/>
            <a:chOff x="0" y="0"/>
            <a:chExt cx="311" cy="760"/>
          </a:xfrm>
        </p:grpSpPr>
        <p:sp>
          <p:nvSpPr>
            <p:cNvPr id="56366" name="AutoShape 52"/>
            <p:cNvSpPr>
              <a:spLocks/>
            </p:cNvSpPr>
            <p:nvPr/>
          </p:nvSpPr>
          <p:spPr bwMode="auto">
            <a:xfrm>
              <a:off x="12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67" name="Rectangle 53"/>
            <p:cNvSpPr>
              <a:spLocks/>
            </p:cNvSpPr>
            <p:nvPr/>
          </p:nvSpPr>
          <p:spPr bwMode="auto">
            <a:xfrm>
              <a:off x="0" y="0"/>
              <a:ext cx="3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3.0</a:t>
              </a:r>
            </a:p>
          </p:txBody>
        </p:sp>
        <p:sp>
          <p:nvSpPr>
            <p:cNvPr id="56368" name="Line 54"/>
            <p:cNvSpPr>
              <a:spLocks noChangeShapeType="1"/>
            </p:cNvSpPr>
            <p:nvPr/>
          </p:nvSpPr>
          <p:spPr bwMode="auto">
            <a:xfrm>
              <a:off x="17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327" name="Group 55"/>
          <p:cNvGrpSpPr>
            <a:grpSpLocks/>
          </p:cNvGrpSpPr>
          <p:nvPr/>
        </p:nvGrpSpPr>
        <p:grpSpPr bwMode="auto">
          <a:xfrm>
            <a:off x="5997575" y="3429000"/>
            <a:ext cx="1012825" cy="1206500"/>
            <a:chOff x="36" y="0"/>
            <a:chExt cx="672" cy="760"/>
          </a:xfrm>
        </p:grpSpPr>
        <p:sp>
          <p:nvSpPr>
            <p:cNvPr id="56363" name="AutoShape 56"/>
            <p:cNvSpPr>
              <a:spLocks/>
            </p:cNvSpPr>
            <p:nvPr/>
          </p:nvSpPr>
          <p:spPr bwMode="auto">
            <a:xfrm>
              <a:off x="335"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64" name="Rectangle 57"/>
            <p:cNvSpPr>
              <a:spLocks/>
            </p:cNvSpPr>
            <p:nvPr/>
          </p:nvSpPr>
          <p:spPr bwMode="auto">
            <a:xfrm>
              <a:off x="36" y="0"/>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2008.1</a:t>
              </a:r>
            </a:p>
          </p:txBody>
        </p:sp>
        <p:sp>
          <p:nvSpPr>
            <p:cNvPr id="56365" name="Line 58"/>
            <p:cNvSpPr>
              <a:spLocks noChangeShapeType="1"/>
            </p:cNvSpPr>
            <p:nvPr/>
          </p:nvSpPr>
          <p:spPr bwMode="auto">
            <a:xfrm>
              <a:off x="391"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328" name="Group 63"/>
          <p:cNvGrpSpPr>
            <a:grpSpLocks/>
          </p:cNvGrpSpPr>
          <p:nvPr/>
        </p:nvGrpSpPr>
        <p:grpSpPr bwMode="auto">
          <a:xfrm>
            <a:off x="6988175" y="3429000"/>
            <a:ext cx="1012825" cy="1206500"/>
            <a:chOff x="0" y="0"/>
            <a:chExt cx="672" cy="760"/>
          </a:xfrm>
        </p:grpSpPr>
        <p:sp>
          <p:nvSpPr>
            <p:cNvPr id="56360"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61" name="Rectangle 65"/>
            <p:cNvSpPr>
              <a:spLocks/>
            </p:cNvSpPr>
            <p:nvPr/>
          </p:nvSpPr>
          <p:spPr bwMode="auto">
            <a:xfrm>
              <a:off x="0" y="0"/>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2009.1</a:t>
              </a:r>
            </a:p>
          </p:txBody>
        </p:sp>
        <p:sp>
          <p:nvSpPr>
            <p:cNvPr id="56362"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29" name="Line 6"/>
          <p:cNvSpPr>
            <a:spLocks noChangeShapeType="1"/>
          </p:cNvSpPr>
          <p:nvPr/>
        </p:nvSpPr>
        <p:spPr bwMode="auto">
          <a:xfrm>
            <a:off x="415925" y="5156200"/>
            <a:ext cx="834707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8"/>
          <p:cNvSpPr>
            <a:spLocks noChangeShapeType="1"/>
          </p:cNvSpPr>
          <p:nvPr/>
        </p:nvSpPr>
        <p:spPr bwMode="auto">
          <a:xfrm>
            <a:off x="46402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9"/>
          <p:cNvSpPr>
            <a:spLocks noChangeShapeType="1"/>
          </p:cNvSpPr>
          <p:nvPr/>
        </p:nvSpPr>
        <p:spPr bwMode="auto">
          <a:xfrm>
            <a:off x="21050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0"/>
          <p:cNvSpPr>
            <a:spLocks noChangeShapeType="1"/>
          </p:cNvSpPr>
          <p:nvPr/>
        </p:nvSpPr>
        <p:spPr bwMode="auto">
          <a:xfrm>
            <a:off x="29495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Line 11"/>
          <p:cNvSpPr>
            <a:spLocks noChangeShapeType="1"/>
          </p:cNvSpPr>
          <p:nvPr/>
        </p:nvSpPr>
        <p:spPr bwMode="auto">
          <a:xfrm>
            <a:off x="12604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4" name="Line 12"/>
          <p:cNvSpPr>
            <a:spLocks noChangeShapeType="1"/>
          </p:cNvSpPr>
          <p:nvPr/>
        </p:nvSpPr>
        <p:spPr bwMode="auto">
          <a:xfrm>
            <a:off x="63293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5" name="Line 13"/>
          <p:cNvSpPr>
            <a:spLocks noChangeShapeType="1"/>
          </p:cNvSpPr>
          <p:nvPr/>
        </p:nvSpPr>
        <p:spPr bwMode="auto">
          <a:xfrm>
            <a:off x="7173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6" name="Line 14"/>
          <p:cNvSpPr>
            <a:spLocks noChangeShapeType="1"/>
          </p:cNvSpPr>
          <p:nvPr/>
        </p:nvSpPr>
        <p:spPr bwMode="auto">
          <a:xfrm>
            <a:off x="54848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7" name="Line 15"/>
          <p:cNvSpPr>
            <a:spLocks noChangeShapeType="1"/>
          </p:cNvSpPr>
          <p:nvPr/>
        </p:nvSpPr>
        <p:spPr bwMode="auto">
          <a:xfrm>
            <a:off x="80184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8" name="Line 16"/>
          <p:cNvSpPr>
            <a:spLocks noChangeShapeType="1"/>
          </p:cNvSpPr>
          <p:nvPr/>
        </p:nvSpPr>
        <p:spPr bwMode="auto">
          <a:xfrm>
            <a:off x="4159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9" name="Rectangle 17"/>
          <p:cNvSpPr>
            <a:spLocks/>
          </p:cNvSpPr>
          <p:nvPr/>
        </p:nvSpPr>
        <p:spPr bwMode="auto">
          <a:xfrm>
            <a:off x="4286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2001</a:t>
            </a:r>
          </a:p>
        </p:txBody>
      </p:sp>
      <p:sp>
        <p:nvSpPr>
          <p:cNvPr id="56340" name="Rectangle 18"/>
          <p:cNvSpPr>
            <a:spLocks/>
          </p:cNvSpPr>
          <p:nvPr/>
        </p:nvSpPr>
        <p:spPr bwMode="auto">
          <a:xfrm>
            <a:off x="127317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2002</a:t>
            </a:r>
          </a:p>
        </p:txBody>
      </p:sp>
      <p:sp>
        <p:nvSpPr>
          <p:cNvPr id="56341" name="Rectangle 19"/>
          <p:cNvSpPr>
            <a:spLocks/>
          </p:cNvSpPr>
          <p:nvPr/>
        </p:nvSpPr>
        <p:spPr bwMode="auto">
          <a:xfrm>
            <a:off x="21177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2003</a:t>
            </a:r>
          </a:p>
        </p:txBody>
      </p:sp>
      <p:sp>
        <p:nvSpPr>
          <p:cNvPr id="56342" name="Rectangle 20"/>
          <p:cNvSpPr>
            <a:spLocks/>
          </p:cNvSpPr>
          <p:nvPr/>
        </p:nvSpPr>
        <p:spPr bwMode="auto">
          <a:xfrm>
            <a:off x="38100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2005</a:t>
            </a:r>
          </a:p>
        </p:txBody>
      </p:sp>
      <p:sp>
        <p:nvSpPr>
          <p:cNvPr id="56343" name="Rectangle 23"/>
          <p:cNvSpPr>
            <a:spLocks/>
          </p:cNvSpPr>
          <p:nvPr/>
        </p:nvSpPr>
        <p:spPr bwMode="auto">
          <a:xfrm>
            <a:off x="46577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2006</a:t>
            </a:r>
          </a:p>
        </p:txBody>
      </p:sp>
      <p:sp>
        <p:nvSpPr>
          <p:cNvPr id="56344" name="Rectangle 24"/>
          <p:cNvSpPr>
            <a:spLocks/>
          </p:cNvSpPr>
          <p:nvPr/>
        </p:nvSpPr>
        <p:spPr bwMode="auto">
          <a:xfrm>
            <a:off x="550227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2007</a:t>
            </a:r>
          </a:p>
        </p:txBody>
      </p:sp>
      <p:sp>
        <p:nvSpPr>
          <p:cNvPr id="56345" name="Rectangle 25"/>
          <p:cNvSpPr>
            <a:spLocks/>
          </p:cNvSpPr>
          <p:nvPr/>
        </p:nvSpPr>
        <p:spPr bwMode="auto">
          <a:xfrm>
            <a:off x="63468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2008</a:t>
            </a:r>
          </a:p>
        </p:txBody>
      </p:sp>
      <p:sp>
        <p:nvSpPr>
          <p:cNvPr id="56346" name="Line 59"/>
          <p:cNvSpPr>
            <a:spLocks noChangeShapeType="1"/>
          </p:cNvSpPr>
          <p:nvPr/>
        </p:nvSpPr>
        <p:spPr bwMode="auto">
          <a:xfrm>
            <a:off x="8763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7" name="Rectangle 61"/>
          <p:cNvSpPr>
            <a:spLocks/>
          </p:cNvSpPr>
          <p:nvPr/>
        </p:nvSpPr>
        <p:spPr bwMode="auto">
          <a:xfrm>
            <a:off x="7167563" y="51689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2009</a:t>
            </a:r>
          </a:p>
        </p:txBody>
      </p:sp>
      <p:sp>
        <p:nvSpPr>
          <p:cNvPr id="56348" name="Rectangle 61"/>
          <p:cNvSpPr>
            <a:spLocks/>
          </p:cNvSpPr>
          <p:nvPr/>
        </p:nvSpPr>
        <p:spPr bwMode="auto">
          <a:xfrm>
            <a:off x="8005763" y="51816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2010</a:t>
            </a:r>
          </a:p>
        </p:txBody>
      </p:sp>
      <p:grpSp>
        <p:nvGrpSpPr>
          <p:cNvPr id="56349" name="Group 38"/>
          <p:cNvGrpSpPr>
            <a:grpSpLocks/>
          </p:cNvGrpSpPr>
          <p:nvPr/>
        </p:nvGrpSpPr>
        <p:grpSpPr bwMode="auto">
          <a:xfrm>
            <a:off x="7626350" y="2419350"/>
            <a:ext cx="982663" cy="2222500"/>
            <a:chOff x="0" y="0"/>
            <a:chExt cx="651" cy="1400"/>
          </a:xfrm>
        </p:grpSpPr>
        <p:grpSp>
          <p:nvGrpSpPr>
            <p:cNvPr id="56356" name="Group 39"/>
            <p:cNvGrpSpPr>
              <a:grpSpLocks/>
            </p:cNvGrpSpPr>
            <p:nvPr/>
          </p:nvGrpSpPr>
          <p:grpSpPr bwMode="auto">
            <a:xfrm>
              <a:off x="0" y="0"/>
              <a:ext cx="651" cy="1400"/>
              <a:chOff x="0" y="0"/>
              <a:chExt cx="651" cy="1400"/>
            </a:xfrm>
          </p:grpSpPr>
          <p:sp>
            <p:nvSpPr>
              <p:cNvPr id="56358"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59" name="Rectangle 41"/>
              <p:cNvSpPr>
                <a:spLocks/>
              </p:cNvSpPr>
              <p:nvPr/>
            </p:nvSpPr>
            <p:spPr bwMode="auto">
              <a:xfrm>
                <a:off x="0" y="0"/>
                <a:ext cx="6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2010.1</a:t>
                </a:r>
              </a:p>
            </p:txBody>
          </p:sp>
        </p:grpSp>
        <p:sp>
          <p:nvSpPr>
            <p:cNvPr id="56357"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50" name="Line 10"/>
          <p:cNvSpPr>
            <a:spLocks noChangeShapeType="1"/>
          </p:cNvSpPr>
          <p:nvPr/>
        </p:nvSpPr>
        <p:spPr bwMode="auto">
          <a:xfrm>
            <a:off x="3810000" y="492125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1" name="Rectangle 20"/>
          <p:cNvSpPr>
            <a:spLocks/>
          </p:cNvSpPr>
          <p:nvPr/>
        </p:nvSpPr>
        <p:spPr bwMode="auto">
          <a:xfrm>
            <a:off x="29718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a:solidFill>
                  <a:srgbClr val="FFFF66"/>
                </a:solidFill>
                <a:latin typeface="Arial" charset="0"/>
                <a:cs typeface="Arial" charset="0"/>
              </a:rPr>
              <a:t>2004</a:t>
            </a:r>
          </a:p>
        </p:txBody>
      </p:sp>
      <p:grpSp>
        <p:nvGrpSpPr>
          <p:cNvPr id="56352" name="Group 51"/>
          <p:cNvGrpSpPr>
            <a:grpSpLocks/>
          </p:cNvGrpSpPr>
          <p:nvPr/>
        </p:nvGrpSpPr>
        <p:grpSpPr bwMode="auto">
          <a:xfrm>
            <a:off x="4941888" y="3429000"/>
            <a:ext cx="468312" cy="1206500"/>
            <a:chOff x="0" y="0"/>
            <a:chExt cx="311" cy="760"/>
          </a:xfrm>
        </p:grpSpPr>
        <p:sp>
          <p:nvSpPr>
            <p:cNvPr id="56353" name="AutoShape 52"/>
            <p:cNvSpPr>
              <a:spLocks/>
            </p:cNvSpPr>
            <p:nvPr/>
          </p:nvSpPr>
          <p:spPr bwMode="auto">
            <a:xfrm>
              <a:off x="12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56354" name="Rectangle 53"/>
            <p:cNvSpPr>
              <a:spLocks/>
            </p:cNvSpPr>
            <p:nvPr/>
          </p:nvSpPr>
          <p:spPr bwMode="auto">
            <a:xfrm>
              <a:off x="0" y="0"/>
              <a:ext cx="3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4.0</a:t>
              </a:r>
            </a:p>
          </p:txBody>
        </p:sp>
        <p:sp>
          <p:nvSpPr>
            <p:cNvPr id="56355" name="Line 54"/>
            <p:cNvSpPr>
              <a:spLocks noChangeShapeType="1"/>
            </p:cNvSpPr>
            <p:nvPr/>
          </p:nvSpPr>
          <p:spPr bwMode="auto">
            <a:xfrm>
              <a:off x="17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6379" name="Group 63"/>
          <p:cNvGrpSpPr>
            <a:grpSpLocks/>
          </p:cNvGrpSpPr>
          <p:nvPr/>
        </p:nvGrpSpPr>
        <p:grpSpPr bwMode="auto">
          <a:xfrm>
            <a:off x="8131175" y="3429000"/>
            <a:ext cx="982663" cy="1206500"/>
            <a:chOff x="0" y="0"/>
            <a:chExt cx="652" cy="760"/>
          </a:xfrm>
        </p:grpSpPr>
        <p:sp>
          <p:nvSpPr>
            <p:cNvPr id="56380"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56381" name="Rectangle 65"/>
            <p:cNvSpPr>
              <a:spLocks/>
            </p:cNvSpPr>
            <p:nvPr/>
          </p:nvSpPr>
          <p:spPr bwMode="auto">
            <a:xfrm>
              <a:off x="0" y="0"/>
              <a:ext cx="6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2010.2</a:t>
              </a:r>
            </a:p>
          </p:txBody>
        </p:sp>
        <p:sp>
          <p:nvSpPr>
            <p:cNvPr id="56382"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Our Ensemble Partners</a:t>
            </a:r>
          </a:p>
        </p:txBody>
      </p:sp>
      <p:sp>
        <p:nvSpPr>
          <p:cNvPr id="58371" name="Rectangle 3"/>
          <p:cNvSpPr>
            <a:spLocks noGrp="1" noChangeArrowheads="1"/>
          </p:cNvSpPr>
          <p:nvPr>
            <p:ph type="body" idx="1"/>
          </p:nvPr>
        </p:nvSpPr>
        <p:spPr/>
        <p:txBody>
          <a:bodyPr/>
          <a:lstStyle/>
          <a:p>
            <a:pPr eaLnBrk="1" hangingPunct="1">
              <a:lnSpc>
                <a:spcPct val="90000"/>
              </a:lnSpc>
            </a:pPr>
            <a:r>
              <a:rPr lang="en-US" smtClean="0"/>
              <a:t>End Users.</a:t>
            </a:r>
          </a:p>
          <a:p>
            <a:pPr lvl="1" eaLnBrk="1" hangingPunct="1">
              <a:lnSpc>
                <a:spcPct val="90000"/>
              </a:lnSpc>
            </a:pPr>
            <a:r>
              <a:rPr lang="en-US" smtClean="0"/>
              <a:t>Clients that use Ensemble to build their own integration solutions.</a:t>
            </a:r>
          </a:p>
          <a:p>
            <a:pPr eaLnBrk="1" hangingPunct="1">
              <a:lnSpc>
                <a:spcPct val="90000"/>
              </a:lnSpc>
            </a:pPr>
            <a:r>
              <a:rPr lang="en-US" smtClean="0"/>
              <a:t>Application Partners.</a:t>
            </a:r>
          </a:p>
          <a:p>
            <a:pPr lvl="1" eaLnBrk="1" hangingPunct="1">
              <a:lnSpc>
                <a:spcPct val="90000"/>
              </a:lnSpc>
            </a:pPr>
            <a:r>
              <a:rPr lang="en-US" smtClean="0"/>
              <a:t>Clients that use Ensemble to build applications that they sell to their own clients.</a:t>
            </a:r>
          </a:p>
          <a:p>
            <a:pPr eaLnBrk="1" hangingPunct="1">
              <a:lnSpc>
                <a:spcPct val="90000"/>
              </a:lnSpc>
            </a:pPr>
            <a:r>
              <a:rPr lang="en-US" smtClean="0"/>
              <a:t>Campus Partners.</a:t>
            </a:r>
          </a:p>
          <a:p>
            <a:pPr lvl="1" eaLnBrk="1" hangingPunct="1">
              <a:lnSpc>
                <a:spcPct val="90000"/>
              </a:lnSpc>
            </a:pPr>
            <a:r>
              <a:rPr lang="en-US" smtClean="0"/>
              <a:t>Teaching students about Ensemble.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1"/>
          <p:cNvSpPr>
            <a:spLocks noGrp="1"/>
          </p:cNvSpPr>
          <p:nvPr>
            <p:ph type="title"/>
          </p:nvPr>
        </p:nvSpPr>
        <p:spPr/>
        <p:txBody>
          <a:bodyPr/>
          <a:lstStyle/>
          <a:p>
            <a:r>
              <a:rPr lang="en-US" smtClean="0"/>
              <a:t>Ensemble Competitors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95400"/>
            <a:ext cx="27749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800600"/>
            <a:ext cx="40306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rcRect t="51852"/>
          <a:stretch>
            <a:fillRect/>
          </a:stretch>
        </p:blipFill>
        <p:spPr bwMode="auto">
          <a:xfrm>
            <a:off x="7162800" y="3200400"/>
            <a:ext cx="162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572000"/>
            <a:ext cx="29845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pSp>
        <p:nvGrpSpPr>
          <p:cNvPr id="2" name="Group 9"/>
          <p:cNvGrpSpPr>
            <a:grpSpLocks/>
          </p:cNvGrpSpPr>
          <p:nvPr/>
        </p:nvGrpSpPr>
        <p:grpSpPr bwMode="auto">
          <a:xfrm>
            <a:off x="533400" y="1676400"/>
            <a:ext cx="2709863" cy="838200"/>
            <a:chOff x="1981200" y="2895600"/>
            <a:chExt cx="2709332" cy="838200"/>
          </a:xfrm>
        </p:grpSpPr>
        <p:pic>
          <p:nvPicPr>
            <p:cNvPr id="6042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895600"/>
              <a:ext cx="2095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60427" name="Picture 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80932" y="2895600"/>
              <a:ext cx="609600" cy="609600"/>
            </a:xfrm>
            <a:prstGeom prst="rect">
              <a:avLst/>
            </a:prstGeom>
            <a:solidFill>
              <a:schemeClr val="bg1"/>
            </a:solidFill>
            <a:ln>
              <a:noFill/>
            </a:ln>
            <a:extLst>
              <a:ext uri="{91240B29-F687-4F45-9708-019B960494DF}">
                <a14:hiddenLine xmlns:a14="http://schemas.microsoft.com/office/drawing/2010/main" w="9525">
                  <a:solidFill>
                    <a:schemeClr val="bg2"/>
                  </a:solidFill>
                  <a:miter lim="800000"/>
                  <a:headEnd/>
                  <a:tailEnd/>
                </a14:hiddenLine>
              </a:ext>
            </a:extLst>
          </p:spPr>
        </p:pic>
      </p:grpSp>
      <p:graphicFrame>
        <p:nvGraphicFramePr>
          <p:cNvPr id="59396" name="Object 2"/>
          <p:cNvGraphicFramePr>
            <a:graphicFrameLocks noChangeAspect="1"/>
          </p:cNvGraphicFramePr>
          <p:nvPr>
            <p:extLst>
              <p:ext uri="{D42A27DB-BD31-4B8C-83A1-F6EECF244321}">
                <p14:modId xmlns:p14="http://schemas.microsoft.com/office/powerpoint/2010/main" val="2340594950"/>
              </p:ext>
            </p:extLst>
          </p:nvPr>
        </p:nvGraphicFramePr>
        <p:xfrm>
          <a:off x="2438400" y="2362200"/>
          <a:ext cx="4284663" cy="1676400"/>
        </p:xfrm>
        <a:graphic>
          <a:graphicData uri="http://schemas.openxmlformats.org/presentationml/2006/ole">
            <mc:AlternateContent xmlns:mc="http://schemas.openxmlformats.org/markup-compatibility/2006">
              <mc:Choice xmlns:v="urn:schemas-microsoft-com:vml" Requires="v">
                <p:oleObj spid="_x0000_s60437" name="Document" r:id="rId10" imgW="1168400" imgH="457200" progId="Word.Document.12">
                  <p:link updateAutomatic="1"/>
                </p:oleObj>
              </mc:Choice>
              <mc:Fallback>
                <p:oleObj name="Document" r:id="rId10" imgW="1168400" imgH="457200" progId="Word.Document.12">
                  <p:link updateAutomatic="1"/>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2362200"/>
                        <a:ext cx="428466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0429"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3124200"/>
            <a:ext cx="16764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accel="50000" decel="50000"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nodeType="afterGroup">
                            <p:stCondLst>
                              <p:cond delay="500"/>
                            </p:stCondLst>
                            <p:childTnLst>
                              <p:par>
                                <p:cTn id="10" presetID="2" presetClass="exit" presetSubtype="8" accel="50000" decel="50000" fill="hold" nodeType="after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0-ppt_w/2"/>
                                          </p:val>
                                        </p:tav>
                                      </p:tavLst>
                                    </p:anim>
                                    <p:anim calcmode="lin" valueType="num">
                                      <p:cBhvr additive="base">
                                        <p:cTn id="12" dur="500"/>
                                        <p:tgtEl>
                                          <p:spTgt spid="4"/>
                                        </p:tgtEl>
                                        <p:attrNameLst>
                                          <p:attrName>ppt_y</p:attrName>
                                        </p:attrNameLst>
                                      </p:cBhvr>
                                      <p:tavLst>
                                        <p:tav tm="0">
                                          <p:val>
                                            <p:strVal val="ppt_y"/>
                                          </p:val>
                                        </p:tav>
                                        <p:tav tm="100000">
                                          <p:val>
                                            <p:strVal val="ppt_y"/>
                                          </p:val>
                                        </p:tav>
                                      </p:tavLst>
                                    </p:anim>
                                    <p:set>
                                      <p:cBhvr>
                                        <p:cTn id="13" dur="1" fill="hold">
                                          <p:stCondLst>
                                            <p:cond delay="499"/>
                                          </p:stCondLst>
                                        </p:cTn>
                                        <p:tgtEl>
                                          <p:spTgt spid="4"/>
                                        </p:tgtEl>
                                        <p:attrNameLst>
                                          <p:attrName>style.visibility</p:attrName>
                                        </p:attrNameLst>
                                      </p:cBhvr>
                                      <p:to>
                                        <p:strVal val="hidden"/>
                                      </p:to>
                                    </p:set>
                                  </p:childTnLst>
                                </p:cTn>
                              </p:par>
                            </p:childTnLst>
                          </p:cTn>
                        </p:par>
                        <p:par>
                          <p:cTn id="14" fill="hold" nodeType="afterGroup">
                            <p:stCondLst>
                              <p:cond delay="1000"/>
                            </p:stCondLst>
                            <p:childTnLst>
                              <p:par>
                                <p:cTn id="15" presetID="2" presetClass="exit" presetSubtype="12" accel="50000" decel="50000" fill="hold" nodeType="after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0-ppt_w/2"/>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nodeType="afterGroup">
                            <p:stCondLst>
                              <p:cond delay="1500"/>
                            </p:stCondLst>
                            <p:childTnLst>
                              <p:par>
                                <p:cTn id="20" presetID="2" presetClass="exit" presetSubtype="9" accel="50000" decel="50000" fill="hold" nodeType="afterEffect">
                                  <p:stCondLst>
                                    <p:cond delay="0"/>
                                  </p:stCondLst>
                                  <p:childTnLst>
                                    <p:anim calcmode="lin" valueType="num">
                                      <p:cBhvr additive="base">
                                        <p:cTn id="21" dur="500"/>
                                        <p:tgtEl>
                                          <p:spTgt spid="5"/>
                                        </p:tgtEl>
                                        <p:attrNameLst>
                                          <p:attrName>ppt_x</p:attrName>
                                        </p:attrNameLst>
                                      </p:cBhvr>
                                      <p:tavLst>
                                        <p:tav tm="0">
                                          <p:val>
                                            <p:strVal val="ppt_x"/>
                                          </p:val>
                                        </p:tav>
                                        <p:tav tm="100000">
                                          <p:val>
                                            <p:strVal val="0-ppt_w/2"/>
                                          </p:val>
                                        </p:tav>
                                      </p:tavLst>
                                    </p:anim>
                                    <p:anim calcmode="lin" valueType="num">
                                      <p:cBhvr additive="base">
                                        <p:cTn id="22" dur="500"/>
                                        <p:tgtEl>
                                          <p:spTgt spid="5"/>
                                        </p:tgtEl>
                                        <p:attrNameLst>
                                          <p:attrName>ppt_y</p:attrName>
                                        </p:attrNameLst>
                                      </p:cBhvr>
                                      <p:tavLst>
                                        <p:tav tm="0">
                                          <p:val>
                                            <p:strVal val="ppt_y"/>
                                          </p:val>
                                        </p:tav>
                                        <p:tav tm="100000">
                                          <p:val>
                                            <p:strVal val="0-ppt_h/2"/>
                                          </p:val>
                                        </p:tav>
                                      </p:tavLst>
                                    </p:anim>
                                    <p:set>
                                      <p:cBhvr>
                                        <p:cTn id="23" dur="1" fill="hold">
                                          <p:stCondLst>
                                            <p:cond delay="499"/>
                                          </p:stCondLst>
                                        </p:cTn>
                                        <p:tgtEl>
                                          <p:spTgt spid="5"/>
                                        </p:tgtEl>
                                        <p:attrNameLst>
                                          <p:attrName>style.visibility</p:attrName>
                                        </p:attrNameLst>
                                      </p:cBhvr>
                                      <p:to>
                                        <p:strVal val="hidden"/>
                                      </p:to>
                                    </p:set>
                                  </p:childTnLst>
                                </p:cTn>
                              </p:par>
                            </p:childTnLst>
                          </p:cTn>
                        </p:par>
                        <p:par>
                          <p:cTn id="24" fill="hold" nodeType="afterGroup">
                            <p:stCondLst>
                              <p:cond delay="2000"/>
                            </p:stCondLst>
                            <p:childTnLst>
                              <p:par>
                                <p:cTn id="25" presetID="2" presetClass="exit" presetSubtype="3" accel="50000" decel="50000" fill="hold" nodeType="after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1+ppt_w/2"/>
                                          </p:val>
                                        </p:tav>
                                      </p:tavLst>
                                    </p:anim>
                                    <p:anim calcmode="lin" valueType="num">
                                      <p:cBhvr additive="base">
                                        <p:cTn id="27" dur="500"/>
                                        <p:tgtEl>
                                          <p:spTgt spid="7"/>
                                        </p:tgtEl>
                                        <p:attrNameLst>
                                          <p:attrName>ppt_y</p:attrName>
                                        </p:attrNameLst>
                                      </p:cBhvr>
                                      <p:tavLst>
                                        <p:tav tm="0">
                                          <p:val>
                                            <p:strVal val="ppt_y"/>
                                          </p:val>
                                        </p:tav>
                                        <p:tav tm="100000">
                                          <p:val>
                                            <p:strVal val="0-ppt_h/2"/>
                                          </p:val>
                                        </p:tav>
                                      </p:tavLst>
                                    </p:anim>
                                    <p:set>
                                      <p:cBhvr>
                                        <p:cTn id="28" dur="1" fill="hold">
                                          <p:stCondLst>
                                            <p:cond delay="499"/>
                                          </p:stCondLst>
                                        </p:cTn>
                                        <p:tgtEl>
                                          <p:spTgt spid="7"/>
                                        </p:tgtEl>
                                        <p:attrNameLst>
                                          <p:attrName>style.visibility</p:attrName>
                                        </p:attrNameLst>
                                      </p:cBhvr>
                                      <p:to>
                                        <p:strVal val="hidden"/>
                                      </p:to>
                                    </p:set>
                                  </p:childTnLst>
                                </p:cTn>
                              </p:par>
                            </p:childTnLst>
                          </p:cTn>
                        </p:par>
                        <p:par>
                          <p:cTn id="29" fill="hold" nodeType="afterGroup">
                            <p:stCondLst>
                              <p:cond delay="2500"/>
                            </p:stCondLst>
                            <p:childTnLst>
                              <p:par>
                                <p:cTn id="30" presetID="2" presetClass="exit" presetSubtype="4" fill="hold" nodeType="afterEffect">
                                  <p:stCondLst>
                                    <p:cond delay="0"/>
                                  </p:stCondLst>
                                  <p:childTnLst>
                                    <p:anim calcmode="lin" valueType="num">
                                      <p:cBhvr additive="base">
                                        <p:cTn id="31" dur="500"/>
                                        <p:tgtEl>
                                          <p:spTgt spid="60429"/>
                                        </p:tgtEl>
                                        <p:attrNameLst>
                                          <p:attrName>ppt_x</p:attrName>
                                        </p:attrNameLst>
                                      </p:cBhvr>
                                      <p:tavLst>
                                        <p:tav tm="0">
                                          <p:val>
                                            <p:strVal val="ppt_x"/>
                                          </p:val>
                                        </p:tav>
                                        <p:tav tm="100000">
                                          <p:val>
                                            <p:strVal val="ppt_x"/>
                                          </p:val>
                                        </p:tav>
                                      </p:tavLst>
                                    </p:anim>
                                    <p:anim calcmode="lin" valueType="num">
                                      <p:cBhvr additive="base">
                                        <p:cTn id="32" dur="500"/>
                                        <p:tgtEl>
                                          <p:spTgt spid="60429"/>
                                        </p:tgtEl>
                                        <p:attrNameLst>
                                          <p:attrName>ppt_y</p:attrName>
                                        </p:attrNameLst>
                                      </p:cBhvr>
                                      <p:tavLst>
                                        <p:tav tm="0">
                                          <p:val>
                                            <p:strVal val="ppt_y"/>
                                          </p:val>
                                        </p:tav>
                                        <p:tav tm="100000">
                                          <p:val>
                                            <p:strVal val="1+ppt_h/2"/>
                                          </p:val>
                                        </p:tav>
                                      </p:tavLst>
                                    </p:anim>
                                    <p:set>
                                      <p:cBhvr>
                                        <p:cTn id="33" dur="1" fill="hold">
                                          <p:stCondLst>
                                            <p:cond delay="499"/>
                                          </p:stCondLst>
                                        </p:cTn>
                                        <p:tgtEl>
                                          <p:spTgt spid="60429"/>
                                        </p:tgtEl>
                                        <p:attrNameLst>
                                          <p:attrName>style.visibility</p:attrName>
                                        </p:attrNameLst>
                                      </p:cBhvr>
                                      <p:to>
                                        <p:strVal val="hidden"/>
                                      </p:to>
                                    </p:set>
                                  </p:childTnLst>
                                </p:cTn>
                              </p:par>
                            </p:childTnLst>
                          </p:cTn>
                        </p:par>
                        <p:par>
                          <p:cTn id="34" fill="hold" nodeType="afterGroup">
                            <p:stCondLst>
                              <p:cond delay="3000"/>
                            </p:stCondLst>
                            <p:childTnLst>
                              <p:par>
                                <p:cTn id="35" presetID="2" presetClass="entr" presetSubtype="4" accel="50000" decel="50000" fill="hold" nodeType="afterEffect">
                                  <p:stCondLst>
                                    <p:cond delay="0"/>
                                  </p:stCondLst>
                                  <p:childTnLst>
                                    <p:set>
                                      <p:cBhvr>
                                        <p:cTn id="36" dur="1" fill="hold">
                                          <p:stCondLst>
                                            <p:cond delay="0"/>
                                          </p:stCondLst>
                                        </p:cTn>
                                        <p:tgtEl>
                                          <p:spTgt spid="59396"/>
                                        </p:tgtEl>
                                        <p:attrNameLst>
                                          <p:attrName>style.visibility</p:attrName>
                                        </p:attrNameLst>
                                      </p:cBhvr>
                                      <p:to>
                                        <p:strVal val="visible"/>
                                      </p:to>
                                    </p:set>
                                    <p:anim calcmode="lin" valueType="num">
                                      <p:cBhvr additive="base">
                                        <p:cTn id="37" dur="500" fill="hold"/>
                                        <p:tgtEl>
                                          <p:spTgt spid="59396"/>
                                        </p:tgtEl>
                                        <p:attrNameLst>
                                          <p:attrName>ppt_x</p:attrName>
                                        </p:attrNameLst>
                                      </p:cBhvr>
                                      <p:tavLst>
                                        <p:tav tm="0">
                                          <p:val>
                                            <p:strVal val="#ppt_x"/>
                                          </p:val>
                                        </p:tav>
                                        <p:tav tm="100000">
                                          <p:val>
                                            <p:strVal val="#ppt_x"/>
                                          </p:val>
                                        </p:tav>
                                      </p:tavLst>
                                    </p:anim>
                                    <p:anim calcmode="lin" valueType="num">
                                      <p:cBhvr additive="base">
                                        <p:cTn id="38"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smtClean="0"/>
              <a:t>How we compare</a:t>
            </a:r>
          </a:p>
        </p:txBody>
      </p:sp>
      <p:sp>
        <p:nvSpPr>
          <p:cNvPr id="192515" name="Rectangle 3"/>
          <p:cNvSpPr>
            <a:spLocks noGrp="1" noChangeArrowheads="1"/>
          </p:cNvSpPr>
          <p:nvPr>
            <p:ph type="body" idx="1"/>
          </p:nvPr>
        </p:nvSpPr>
        <p:spPr/>
        <p:txBody>
          <a:bodyPr/>
          <a:lstStyle/>
          <a:p>
            <a:r>
              <a:rPr lang="en-US" smtClean="0"/>
              <a:t>Caché database under the covers:</a:t>
            </a:r>
          </a:p>
          <a:p>
            <a:pPr lvl="1"/>
            <a:r>
              <a:rPr lang="en-US" smtClean="0"/>
              <a:t>Provides timing sequence management.</a:t>
            </a:r>
          </a:p>
          <a:p>
            <a:pPr lvl="1"/>
            <a:r>
              <a:rPr lang="en-US" smtClean="0"/>
              <a:t>Allows resending of messages.</a:t>
            </a:r>
          </a:p>
          <a:p>
            <a:pPr lvl="1"/>
            <a:r>
              <a:rPr lang="en-US" smtClean="0"/>
              <a:t>Enables complete messages in forwarding.</a:t>
            </a:r>
          </a:p>
          <a:p>
            <a:r>
              <a:rPr lang="en-US" smtClean="0"/>
              <a:t>Includes development environment for adding functionality.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DeepSee: Make Applications More Valuable</a:t>
            </a:r>
          </a:p>
        </p:txBody>
      </p:sp>
      <p:sp>
        <p:nvSpPr>
          <p:cNvPr id="61443" name="Rectangle 3"/>
          <p:cNvSpPr>
            <a:spLocks noGrp="1" noChangeArrowheads="1"/>
          </p:cNvSpPr>
          <p:nvPr>
            <p:ph type="body" idx="1"/>
          </p:nvPr>
        </p:nvSpPr>
        <p:spPr/>
        <p:txBody>
          <a:bodyPr/>
          <a:lstStyle/>
          <a:p>
            <a:pPr eaLnBrk="1" hangingPunct="1"/>
            <a:r>
              <a:rPr lang="en-US" smtClean="0"/>
              <a:t>What does business intelligence software do?</a:t>
            </a:r>
          </a:p>
          <a:p>
            <a:pPr eaLnBrk="1" hangingPunct="1"/>
            <a:r>
              <a:rPr lang="en-US" smtClean="0"/>
              <a:t>What distinguishes one business intelligence system from another?</a:t>
            </a:r>
          </a:p>
          <a:p>
            <a:pPr eaLnBrk="1" hangingPunct="1"/>
            <a:r>
              <a:rPr lang="en-US" smtClean="0"/>
              <a:t>What is DeepSee?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2400" y="381000"/>
            <a:ext cx="7404100" cy="1066800"/>
          </a:xfrm>
        </p:spPr>
        <p:txBody>
          <a:bodyPr/>
          <a:lstStyle/>
          <a:p>
            <a:pPr eaLnBrk="1" hangingPunct="1"/>
            <a:r>
              <a:rPr lang="en-US" smtClean="0"/>
              <a:t>What does business intelligence (BI) software do?</a:t>
            </a:r>
            <a:br>
              <a:rPr lang="en-US" smtClean="0"/>
            </a:br>
            <a:endParaRPr lang="en-US" smtClean="0"/>
          </a:p>
        </p:txBody>
      </p:sp>
      <p:sp>
        <p:nvSpPr>
          <p:cNvPr id="62467" name="Rectangle 3"/>
          <p:cNvSpPr>
            <a:spLocks noGrp="1" noChangeArrowheads="1"/>
          </p:cNvSpPr>
          <p:nvPr>
            <p:ph type="body" idx="1"/>
          </p:nvPr>
        </p:nvSpPr>
        <p:spPr/>
        <p:txBody>
          <a:bodyPr/>
          <a:lstStyle/>
          <a:p>
            <a:pPr eaLnBrk="1" hangingPunct="1"/>
            <a:r>
              <a:rPr lang="en-US" smtClean="0"/>
              <a:t>Allows analysis of data in interesting ways:</a:t>
            </a:r>
          </a:p>
          <a:p>
            <a:pPr lvl="1" eaLnBrk="1" hangingPunct="1"/>
            <a:r>
              <a:rPr lang="en-US" smtClean="0"/>
              <a:t>Historical, current, and predictive.</a:t>
            </a:r>
          </a:p>
          <a:p>
            <a:pPr eaLnBrk="1" hangingPunct="1"/>
            <a:r>
              <a:rPr lang="en-US" smtClean="0"/>
              <a:t>Support decisions based on analysis.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2400" y="381000"/>
            <a:ext cx="7404100" cy="1066800"/>
          </a:xfrm>
        </p:spPr>
        <p:txBody>
          <a:bodyPr/>
          <a:lstStyle/>
          <a:p>
            <a:pPr eaLnBrk="1" hangingPunct="1"/>
            <a:r>
              <a:rPr lang="en-US" smtClean="0"/>
              <a:t>What distinguishes one BI system from another?</a:t>
            </a:r>
            <a:br>
              <a:rPr lang="en-US" smtClean="0"/>
            </a:br>
            <a:endParaRPr lang="en-US" smtClean="0"/>
          </a:p>
        </p:txBody>
      </p:sp>
      <p:sp>
        <p:nvSpPr>
          <p:cNvPr id="63491" name="Rectangle 3"/>
          <p:cNvSpPr>
            <a:spLocks noGrp="1" noChangeArrowheads="1"/>
          </p:cNvSpPr>
          <p:nvPr>
            <p:ph type="body" idx="1"/>
          </p:nvPr>
        </p:nvSpPr>
        <p:spPr/>
        <p:txBody>
          <a:bodyPr/>
          <a:lstStyle/>
          <a:p>
            <a:pPr eaLnBrk="1" hangingPunct="1"/>
            <a:r>
              <a:rPr lang="en-US" smtClean="0"/>
              <a:t>More and better access to up-to-date data for analysis.</a:t>
            </a:r>
          </a:p>
          <a:p>
            <a:pPr eaLnBrk="1" hangingPunct="1"/>
            <a:r>
              <a:rPr lang="en-US" smtClean="0"/>
              <a:t>Ease of use.</a:t>
            </a:r>
          </a:p>
          <a:p>
            <a:pPr lvl="1"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4"/>
          <p:cNvSpPr>
            <a:spLocks noGrp="1"/>
          </p:cNvSpPr>
          <p:nvPr>
            <p:ph type="title"/>
          </p:nvPr>
        </p:nvSpPr>
        <p:spPr/>
        <p:txBody>
          <a:bodyPr/>
          <a:lstStyle/>
          <a:p>
            <a:r>
              <a:rPr lang="en-US" dirty="0" smtClean="0">
                <a:hlinkClick r:id="rId3"/>
              </a:rPr>
              <a:t>Up-to-date Reports</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What is DeepSee?</a:t>
            </a:r>
          </a:p>
        </p:txBody>
      </p:sp>
      <p:sp>
        <p:nvSpPr>
          <p:cNvPr id="65539" name="Rectangle 3"/>
          <p:cNvSpPr>
            <a:spLocks noGrp="1" noChangeArrowheads="1"/>
          </p:cNvSpPr>
          <p:nvPr>
            <p:ph type="body" idx="1"/>
          </p:nvPr>
        </p:nvSpPr>
        <p:spPr/>
        <p:txBody>
          <a:bodyPr/>
          <a:lstStyle/>
          <a:p>
            <a:pPr eaLnBrk="1" hangingPunct="1">
              <a:lnSpc>
                <a:spcPct val="90000"/>
              </a:lnSpc>
            </a:pPr>
            <a:r>
              <a:rPr lang="en-US" altLang="ja-JP" dirty="0" smtClean="0"/>
              <a:t>DeepSee is an embedded business intelligence system.</a:t>
            </a:r>
          </a:p>
          <a:p>
            <a:pPr lvl="1" eaLnBrk="1" hangingPunct="1">
              <a:lnSpc>
                <a:spcPct val="90000"/>
              </a:lnSpc>
            </a:pPr>
            <a:r>
              <a:rPr lang="en-US" dirty="0" smtClean="0"/>
              <a:t>Originally developed by Hesper, a current InterSystems client.</a:t>
            </a:r>
          </a:p>
          <a:p>
            <a:pPr lvl="1" eaLnBrk="1" hangingPunct="1">
              <a:lnSpc>
                <a:spcPct val="90000"/>
              </a:lnSpc>
            </a:pPr>
            <a:r>
              <a:rPr lang="en-US" dirty="0" smtClean="0"/>
              <a:t>DeepSee I is Speedminer (Hesper), licensed by InterSystems.</a:t>
            </a:r>
          </a:p>
          <a:p>
            <a:pPr lvl="1" eaLnBrk="1" hangingPunct="1">
              <a:lnSpc>
                <a:spcPct val="90000"/>
              </a:lnSpc>
            </a:pPr>
            <a:r>
              <a:rPr lang="en-US" dirty="0" smtClean="0"/>
              <a:t>DeepSee II is re-engineered to use latest features of Caché.</a:t>
            </a:r>
          </a:p>
          <a:p>
            <a:pPr eaLnBrk="1" hangingPunct="1">
              <a:lnSpc>
                <a:spcPct val="90000"/>
              </a:lnSpc>
            </a:pPr>
            <a:r>
              <a:rPr lang="en-US" dirty="0" smtClean="0">
                <a:hlinkClick r:id="rId3"/>
              </a:rPr>
              <a:t>Demo</a:t>
            </a:r>
            <a:r>
              <a:rPr lang="en-US"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ja-JP" smtClean="0"/>
              <a:t>Embedded Business Intelligence </a:t>
            </a:r>
            <a:endParaRPr lang="en-US" smtClean="0"/>
          </a:p>
        </p:txBody>
      </p:sp>
      <p:sp>
        <p:nvSpPr>
          <p:cNvPr id="66563" name="Rectangle 3"/>
          <p:cNvSpPr>
            <a:spLocks noGrp="1" noChangeArrowheads="1"/>
          </p:cNvSpPr>
          <p:nvPr>
            <p:ph type="body" idx="1"/>
          </p:nvPr>
        </p:nvSpPr>
        <p:spPr/>
        <p:txBody>
          <a:bodyPr/>
          <a:lstStyle/>
          <a:p>
            <a:pPr eaLnBrk="1" hangingPunct="1">
              <a:lnSpc>
                <a:spcPct val="90000"/>
              </a:lnSpc>
            </a:pPr>
            <a:r>
              <a:rPr lang="en-US" smtClean="0"/>
              <a:t>Our partners can embed BI analysis into their Caché/Ensemble/HealthShare/TrakCare applications.</a:t>
            </a:r>
          </a:p>
          <a:p>
            <a:pPr lvl="1" eaLnBrk="1" hangingPunct="1">
              <a:lnSpc>
                <a:spcPct val="90000"/>
              </a:lnSpc>
            </a:pPr>
            <a:r>
              <a:rPr lang="en-US" smtClean="0"/>
              <a:t>Dashboards, with tables and/or charts.</a:t>
            </a:r>
          </a:p>
          <a:p>
            <a:pPr lvl="1" eaLnBrk="1" hangingPunct="1">
              <a:lnSpc>
                <a:spcPct val="90000"/>
              </a:lnSpc>
            </a:pPr>
            <a:r>
              <a:rPr lang="en-US" smtClean="0"/>
              <a:t>Available throughout applications, to potentially all application users.</a:t>
            </a:r>
          </a:p>
          <a:p>
            <a:pPr eaLnBrk="1" hangingPunct="1">
              <a:lnSpc>
                <a:spcPct val="90000"/>
              </a:lnSpc>
            </a:pPr>
            <a:r>
              <a:rPr lang="en-US" smtClean="0"/>
              <a:t>Allows users to make decisions based on what’s happening </a:t>
            </a:r>
            <a:r>
              <a:rPr lang="en-US" b="1" smtClean="0"/>
              <a:t>now</a:t>
            </a:r>
            <a:r>
              <a:rPr lang="en-US"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Caché: Make Applications Faster</a:t>
            </a:r>
          </a:p>
        </p:txBody>
      </p:sp>
      <p:sp>
        <p:nvSpPr>
          <p:cNvPr id="21507" name="Rectangle 3"/>
          <p:cNvSpPr>
            <a:spLocks noGrp="1" noChangeArrowheads="1"/>
          </p:cNvSpPr>
          <p:nvPr>
            <p:ph type="body" idx="1"/>
          </p:nvPr>
        </p:nvSpPr>
        <p:spPr/>
        <p:txBody>
          <a:bodyPr/>
          <a:lstStyle/>
          <a:p>
            <a:pPr eaLnBrk="1" hangingPunct="1"/>
            <a:r>
              <a:rPr lang="en-US" smtClean="0"/>
              <a:t>What does a database application do?</a:t>
            </a:r>
          </a:p>
          <a:p>
            <a:pPr eaLnBrk="1" hangingPunct="1"/>
            <a:r>
              <a:rPr lang="en-US" smtClean="0"/>
              <a:t>What distinguishes one database application from another?</a:t>
            </a:r>
          </a:p>
          <a:p>
            <a:pPr eaLnBrk="1" hangingPunct="1"/>
            <a:r>
              <a:rPr lang="en-US" smtClean="0"/>
              <a:t>What is Caché?</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DeepSee I </a:t>
            </a:r>
            <a:r>
              <a:rPr lang="en-US" altLang="ja-JP" dirty="0" smtClean="0"/>
              <a:t>Versions</a:t>
            </a:r>
            <a:endParaRPr lang="en-US" dirty="0" smtClean="0"/>
          </a:p>
        </p:txBody>
      </p:sp>
      <p:grpSp>
        <p:nvGrpSpPr>
          <p:cNvPr id="67587" name="Group 38"/>
          <p:cNvGrpSpPr>
            <a:grpSpLocks/>
          </p:cNvGrpSpPr>
          <p:nvPr/>
        </p:nvGrpSpPr>
        <p:grpSpPr bwMode="auto">
          <a:xfrm>
            <a:off x="3644107" y="2413000"/>
            <a:ext cx="1281545" cy="2222500"/>
            <a:chOff x="-220" y="0"/>
            <a:chExt cx="934" cy="1400"/>
          </a:xfrm>
        </p:grpSpPr>
        <p:grpSp>
          <p:nvGrpSpPr>
            <p:cNvPr id="67619" name="Group 39"/>
            <p:cNvGrpSpPr>
              <a:grpSpLocks/>
            </p:cNvGrpSpPr>
            <p:nvPr/>
          </p:nvGrpSpPr>
          <p:grpSpPr bwMode="auto">
            <a:xfrm>
              <a:off x="-220" y="0"/>
              <a:ext cx="934" cy="1400"/>
              <a:chOff x="-220" y="0"/>
              <a:chExt cx="934" cy="1400"/>
            </a:xfrm>
          </p:grpSpPr>
          <p:sp>
            <p:nvSpPr>
              <p:cNvPr id="67621"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67622" name="Rectangle 41"/>
              <p:cNvSpPr>
                <a:spLocks/>
              </p:cNvSpPr>
              <p:nvPr/>
            </p:nvSpPr>
            <p:spPr bwMode="auto">
              <a:xfrm>
                <a:off x="-220" y="0"/>
                <a:ext cx="9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a:solidFill>
                      <a:srgbClr val="FFFF66"/>
                    </a:solidFill>
                    <a:latin typeface="Arial" charset="0"/>
                    <a:cs typeface="Arial" charset="0"/>
                  </a:rPr>
                  <a:t>2008.2DS</a:t>
                </a:r>
              </a:p>
            </p:txBody>
          </p:sp>
        </p:grpSp>
        <p:sp>
          <p:nvSpPr>
            <p:cNvPr id="67620"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7588" name="Group 63"/>
          <p:cNvGrpSpPr>
            <a:grpSpLocks/>
          </p:cNvGrpSpPr>
          <p:nvPr/>
        </p:nvGrpSpPr>
        <p:grpSpPr bwMode="auto">
          <a:xfrm>
            <a:off x="4518241" y="3429000"/>
            <a:ext cx="920750" cy="1206500"/>
            <a:chOff x="0" y="0"/>
            <a:chExt cx="672" cy="760"/>
          </a:xfrm>
        </p:grpSpPr>
        <p:sp>
          <p:nvSpPr>
            <p:cNvPr id="67616"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67617" name="Rectangle 65"/>
            <p:cNvSpPr>
              <a:spLocks/>
            </p:cNvSpPr>
            <p:nvPr/>
          </p:nvSpPr>
          <p:spPr bwMode="auto">
            <a:xfrm>
              <a:off x="0" y="0"/>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2009.1</a:t>
              </a:r>
            </a:p>
          </p:txBody>
        </p:sp>
        <p:sp>
          <p:nvSpPr>
            <p:cNvPr id="67618"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7589" name="Line 6"/>
          <p:cNvSpPr>
            <a:spLocks noChangeShapeType="1"/>
          </p:cNvSpPr>
          <p:nvPr/>
        </p:nvSpPr>
        <p:spPr bwMode="auto">
          <a:xfrm>
            <a:off x="415925" y="5156200"/>
            <a:ext cx="834707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0" name="Line 8"/>
          <p:cNvSpPr>
            <a:spLocks noChangeShapeType="1"/>
          </p:cNvSpPr>
          <p:nvPr/>
        </p:nvSpPr>
        <p:spPr bwMode="auto">
          <a:xfrm>
            <a:off x="46402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1" name="Line 9"/>
          <p:cNvSpPr>
            <a:spLocks noChangeShapeType="1"/>
          </p:cNvSpPr>
          <p:nvPr/>
        </p:nvSpPr>
        <p:spPr bwMode="auto">
          <a:xfrm>
            <a:off x="21050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2" name="Line 10"/>
          <p:cNvSpPr>
            <a:spLocks noChangeShapeType="1"/>
          </p:cNvSpPr>
          <p:nvPr/>
        </p:nvSpPr>
        <p:spPr bwMode="auto">
          <a:xfrm>
            <a:off x="29495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3" name="Line 11"/>
          <p:cNvSpPr>
            <a:spLocks noChangeShapeType="1"/>
          </p:cNvSpPr>
          <p:nvPr/>
        </p:nvSpPr>
        <p:spPr bwMode="auto">
          <a:xfrm>
            <a:off x="12604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4" name="Line 12"/>
          <p:cNvSpPr>
            <a:spLocks noChangeShapeType="1"/>
          </p:cNvSpPr>
          <p:nvPr/>
        </p:nvSpPr>
        <p:spPr bwMode="auto">
          <a:xfrm>
            <a:off x="63293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5" name="Line 13"/>
          <p:cNvSpPr>
            <a:spLocks noChangeShapeType="1"/>
          </p:cNvSpPr>
          <p:nvPr/>
        </p:nvSpPr>
        <p:spPr bwMode="auto">
          <a:xfrm>
            <a:off x="7173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4"/>
          <p:cNvSpPr>
            <a:spLocks noChangeShapeType="1"/>
          </p:cNvSpPr>
          <p:nvPr/>
        </p:nvSpPr>
        <p:spPr bwMode="auto">
          <a:xfrm>
            <a:off x="54848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Line 15"/>
          <p:cNvSpPr>
            <a:spLocks noChangeShapeType="1"/>
          </p:cNvSpPr>
          <p:nvPr/>
        </p:nvSpPr>
        <p:spPr bwMode="auto">
          <a:xfrm>
            <a:off x="80184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8" name="Line 16"/>
          <p:cNvSpPr>
            <a:spLocks noChangeShapeType="1"/>
          </p:cNvSpPr>
          <p:nvPr/>
        </p:nvSpPr>
        <p:spPr bwMode="auto">
          <a:xfrm>
            <a:off x="4159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06" name="Line 59"/>
          <p:cNvSpPr>
            <a:spLocks noChangeShapeType="1"/>
          </p:cNvSpPr>
          <p:nvPr/>
        </p:nvSpPr>
        <p:spPr bwMode="auto">
          <a:xfrm>
            <a:off x="8763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7609" name="Group 38"/>
          <p:cNvGrpSpPr>
            <a:grpSpLocks/>
          </p:cNvGrpSpPr>
          <p:nvPr/>
        </p:nvGrpSpPr>
        <p:grpSpPr bwMode="auto">
          <a:xfrm>
            <a:off x="5155045" y="2419350"/>
            <a:ext cx="893330" cy="2222500"/>
            <a:chOff x="0" y="0"/>
            <a:chExt cx="651" cy="1400"/>
          </a:xfrm>
        </p:grpSpPr>
        <p:grpSp>
          <p:nvGrpSpPr>
            <p:cNvPr id="67612" name="Group 39"/>
            <p:cNvGrpSpPr>
              <a:grpSpLocks/>
            </p:cNvGrpSpPr>
            <p:nvPr/>
          </p:nvGrpSpPr>
          <p:grpSpPr bwMode="auto">
            <a:xfrm>
              <a:off x="0" y="0"/>
              <a:ext cx="651" cy="1400"/>
              <a:chOff x="0" y="0"/>
              <a:chExt cx="651" cy="1400"/>
            </a:xfrm>
          </p:grpSpPr>
          <p:sp>
            <p:nvSpPr>
              <p:cNvPr id="67614"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67615" name="Rectangle 41"/>
              <p:cNvSpPr>
                <a:spLocks/>
              </p:cNvSpPr>
              <p:nvPr/>
            </p:nvSpPr>
            <p:spPr bwMode="auto">
              <a:xfrm>
                <a:off x="0" y="0"/>
                <a:ext cx="6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2010.1</a:t>
                </a:r>
              </a:p>
            </p:txBody>
          </p:sp>
        </p:grpSp>
        <p:sp>
          <p:nvSpPr>
            <p:cNvPr id="67613"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7610" name="Line 10"/>
          <p:cNvSpPr>
            <a:spLocks noChangeShapeType="1"/>
          </p:cNvSpPr>
          <p:nvPr/>
        </p:nvSpPr>
        <p:spPr bwMode="auto">
          <a:xfrm>
            <a:off x="3810000" y="492125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7623" name="Group 63"/>
          <p:cNvGrpSpPr>
            <a:grpSpLocks/>
          </p:cNvGrpSpPr>
          <p:nvPr/>
        </p:nvGrpSpPr>
        <p:grpSpPr bwMode="auto">
          <a:xfrm>
            <a:off x="5659870" y="3429000"/>
            <a:ext cx="893330" cy="1206500"/>
            <a:chOff x="0" y="0"/>
            <a:chExt cx="652" cy="760"/>
          </a:xfrm>
        </p:grpSpPr>
        <p:sp>
          <p:nvSpPr>
            <p:cNvPr id="67624"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latin typeface="Verdana" pitchFamily="34" charset="0"/>
              </a:endParaRPr>
            </a:p>
          </p:txBody>
        </p:sp>
        <p:sp>
          <p:nvSpPr>
            <p:cNvPr id="67625" name="Rectangle 65"/>
            <p:cNvSpPr>
              <a:spLocks/>
            </p:cNvSpPr>
            <p:nvPr/>
          </p:nvSpPr>
          <p:spPr bwMode="auto">
            <a:xfrm>
              <a:off x="0" y="0"/>
              <a:ext cx="6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a:solidFill>
                    <a:srgbClr val="FFFF66"/>
                  </a:solidFill>
                  <a:latin typeface="Arial" charset="0"/>
                  <a:cs typeface="Arial" charset="0"/>
                </a:rPr>
                <a:t>2010.2</a:t>
              </a:r>
            </a:p>
          </p:txBody>
        </p:sp>
        <p:sp>
          <p:nvSpPr>
            <p:cNvPr id="67626"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 name="Line 6"/>
          <p:cNvSpPr>
            <a:spLocks noChangeShapeType="1"/>
          </p:cNvSpPr>
          <p:nvPr/>
        </p:nvSpPr>
        <p:spPr bwMode="auto">
          <a:xfrm>
            <a:off x="415925" y="5156200"/>
            <a:ext cx="834707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8"/>
          <p:cNvSpPr>
            <a:spLocks noChangeShapeType="1"/>
          </p:cNvSpPr>
          <p:nvPr/>
        </p:nvSpPr>
        <p:spPr bwMode="auto">
          <a:xfrm>
            <a:off x="46402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9"/>
          <p:cNvSpPr>
            <a:spLocks noChangeShapeType="1"/>
          </p:cNvSpPr>
          <p:nvPr/>
        </p:nvSpPr>
        <p:spPr bwMode="auto">
          <a:xfrm>
            <a:off x="21050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0"/>
          <p:cNvSpPr>
            <a:spLocks noChangeShapeType="1"/>
          </p:cNvSpPr>
          <p:nvPr/>
        </p:nvSpPr>
        <p:spPr bwMode="auto">
          <a:xfrm>
            <a:off x="29495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1"/>
          <p:cNvSpPr>
            <a:spLocks noChangeShapeType="1"/>
          </p:cNvSpPr>
          <p:nvPr/>
        </p:nvSpPr>
        <p:spPr bwMode="auto">
          <a:xfrm>
            <a:off x="12604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2"/>
          <p:cNvSpPr>
            <a:spLocks noChangeShapeType="1"/>
          </p:cNvSpPr>
          <p:nvPr/>
        </p:nvSpPr>
        <p:spPr bwMode="auto">
          <a:xfrm>
            <a:off x="63293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3"/>
          <p:cNvSpPr>
            <a:spLocks noChangeShapeType="1"/>
          </p:cNvSpPr>
          <p:nvPr/>
        </p:nvSpPr>
        <p:spPr bwMode="auto">
          <a:xfrm>
            <a:off x="7173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4"/>
          <p:cNvSpPr>
            <a:spLocks noChangeShapeType="1"/>
          </p:cNvSpPr>
          <p:nvPr/>
        </p:nvSpPr>
        <p:spPr bwMode="auto">
          <a:xfrm>
            <a:off x="54848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5"/>
          <p:cNvSpPr>
            <a:spLocks noChangeShapeType="1"/>
          </p:cNvSpPr>
          <p:nvPr/>
        </p:nvSpPr>
        <p:spPr bwMode="auto">
          <a:xfrm>
            <a:off x="80184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16"/>
          <p:cNvSpPr>
            <a:spLocks noChangeShapeType="1"/>
          </p:cNvSpPr>
          <p:nvPr/>
        </p:nvSpPr>
        <p:spPr bwMode="auto">
          <a:xfrm>
            <a:off x="4159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Rectangle 17"/>
          <p:cNvSpPr>
            <a:spLocks/>
          </p:cNvSpPr>
          <p:nvPr/>
        </p:nvSpPr>
        <p:spPr bwMode="auto">
          <a:xfrm>
            <a:off x="4286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2004</a:t>
            </a:r>
            <a:endParaRPr lang="en-US" sz="1800" baseline="0" dirty="0">
              <a:solidFill>
                <a:srgbClr val="FFFF66"/>
              </a:solidFill>
              <a:latin typeface="Arial" charset="0"/>
              <a:cs typeface="Arial" charset="0"/>
            </a:endParaRPr>
          </a:p>
        </p:txBody>
      </p:sp>
      <p:sp>
        <p:nvSpPr>
          <p:cNvPr id="54" name="Rectangle 18"/>
          <p:cNvSpPr>
            <a:spLocks/>
          </p:cNvSpPr>
          <p:nvPr/>
        </p:nvSpPr>
        <p:spPr bwMode="auto">
          <a:xfrm>
            <a:off x="127317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2005</a:t>
            </a:r>
            <a:endParaRPr lang="en-US" sz="1800" baseline="0" dirty="0">
              <a:solidFill>
                <a:srgbClr val="FFFF66"/>
              </a:solidFill>
              <a:latin typeface="Arial" charset="0"/>
              <a:cs typeface="Arial" charset="0"/>
            </a:endParaRPr>
          </a:p>
        </p:txBody>
      </p:sp>
      <p:sp>
        <p:nvSpPr>
          <p:cNvPr id="55" name="Rectangle 19"/>
          <p:cNvSpPr>
            <a:spLocks/>
          </p:cNvSpPr>
          <p:nvPr/>
        </p:nvSpPr>
        <p:spPr bwMode="auto">
          <a:xfrm>
            <a:off x="21177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2006</a:t>
            </a:r>
            <a:endParaRPr lang="en-US" sz="1800" baseline="0" dirty="0">
              <a:solidFill>
                <a:srgbClr val="FFFF66"/>
              </a:solidFill>
              <a:latin typeface="Arial" charset="0"/>
              <a:cs typeface="Arial" charset="0"/>
            </a:endParaRPr>
          </a:p>
        </p:txBody>
      </p:sp>
      <p:sp>
        <p:nvSpPr>
          <p:cNvPr id="56" name="Rectangle 20"/>
          <p:cNvSpPr>
            <a:spLocks/>
          </p:cNvSpPr>
          <p:nvPr/>
        </p:nvSpPr>
        <p:spPr bwMode="auto">
          <a:xfrm>
            <a:off x="38100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2008</a:t>
            </a:r>
            <a:endParaRPr lang="en-US" sz="1800" baseline="0" dirty="0">
              <a:solidFill>
                <a:srgbClr val="FFFF66"/>
              </a:solidFill>
              <a:latin typeface="Arial" charset="0"/>
              <a:cs typeface="Arial" charset="0"/>
            </a:endParaRPr>
          </a:p>
        </p:txBody>
      </p:sp>
      <p:sp>
        <p:nvSpPr>
          <p:cNvPr id="57" name="Rectangle 23"/>
          <p:cNvSpPr>
            <a:spLocks/>
          </p:cNvSpPr>
          <p:nvPr/>
        </p:nvSpPr>
        <p:spPr bwMode="auto">
          <a:xfrm>
            <a:off x="46577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2009</a:t>
            </a:r>
            <a:endParaRPr lang="en-US" sz="1800" baseline="0" dirty="0">
              <a:solidFill>
                <a:srgbClr val="FFFF66"/>
              </a:solidFill>
              <a:latin typeface="Arial" charset="0"/>
              <a:cs typeface="Arial" charset="0"/>
            </a:endParaRPr>
          </a:p>
        </p:txBody>
      </p:sp>
      <p:sp>
        <p:nvSpPr>
          <p:cNvPr id="58" name="Rectangle 24"/>
          <p:cNvSpPr>
            <a:spLocks/>
          </p:cNvSpPr>
          <p:nvPr/>
        </p:nvSpPr>
        <p:spPr bwMode="auto">
          <a:xfrm>
            <a:off x="550227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2010</a:t>
            </a:r>
            <a:endParaRPr lang="en-US" sz="1800" baseline="0" dirty="0">
              <a:solidFill>
                <a:srgbClr val="FFFF66"/>
              </a:solidFill>
              <a:latin typeface="Arial" charset="0"/>
              <a:cs typeface="Arial" charset="0"/>
            </a:endParaRPr>
          </a:p>
        </p:txBody>
      </p:sp>
      <p:sp>
        <p:nvSpPr>
          <p:cNvPr id="59" name="Rectangle 25"/>
          <p:cNvSpPr>
            <a:spLocks/>
          </p:cNvSpPr>
          <p:nvPr/>
        </p:nvSpPr>
        <p:spPr bwMode="auto">
          <a:xfrm>
            <a:off x="63468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2011</a:t>
            </a:r>
            <a:endParaRPr lang="en-US" sz="1800" baseline="0" dirty="0">
              <a:solidFill>
                <a:srgbClr val="FFFF66"/>
              </a:solidFill>
              <a:latin typeface="Arial" charset="0"/>
              <a:cs typeface="Arial" charset="0"/>
            </a:endParaRPr>
          </a:p>
        </p:txBody>
      </p:sp>
      <p:sp>
        <p:nvSpPr>
          <p:cNvPr id="60" name="Line 59"/>
          <p:cNvSpPr>
            <a:spLocks noChangeShapeType="1"/>
          </p:cNvSpPr>
          <p:nvPr/>
        </p:nvSpPr>
        <p:spPr bwMode="auto">
          <a:xfrm>
            <a:off x="8763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61"/>
          <p:cNvSpPr>
            <a:spLocks/>
          </p:cNvSpPr>
          <p:nvPr/>
        </p:nvSpPr>
        <p:spPr bwMode="auto">
          <a:xfrm>
            <a:off x="7167563" y="51689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2012</a:t>
            </a:r>
            <a:endParaRPr lang="en-US" sz="1800" baseline="0" dirty="0">
              <a:solidFill>
                <a:srgbClr val="FFFF66"/>
              </a:solidFill>
              <a:latin typeface="Arial" charset="0"/>
              <a:cs typeface="Arial" charset="0"/>
            </a:endParaRPr>
          </a:p>
        </p:txBody>
      </p:sp>
      <p:sp>
        <p:nvSpPr>
          <p:cNvPr id="62" name="Rectangle 61"/>
          <p:cNvSpPr>
            <a:spLocks/>
          </p:cNvSpPr>
          <p:nvPr/>
        </p:nvSpPr>
        <p:spPr bwMode="auto">
          <a:xfrm>
            <a:off x="8005763" y="51816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2013</a:t>
            </a:r>
            <a:endParaRPr lang="en-US" sz="1800" baseline="0" dirty="0">
              <a:solidFill>
                <a:srgbClr val="FFFF66"/>
              </a:solidFill>
              <a:latin typeface="Arial" charset="0"/>
              <a:cs typeface="Arial" charset="0"/>
            </a:endParaRPr>
          </a:p>
        </p:txBody>
      </p:sp>
      <p:sp>
        <p:nvSpPr>
          <p:cNvPr id="63" name="Line 10"/>
          <p:cNvSpPr>
            <a:spLocks noChangeShapeType="1"/>
          </p:cNvSpPr>
          <p:nvPr/>
        </p:nvSpPr>
        <p:spPr bwMode="auto">
          <a:xfrm>
            <a:off x="3810000" y="492125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Rectangle 20"/>
          <p:cNvSpPr>
            <a:spLocks/>
          </p:cNvSpPr>
          <p:nvPr/>
        </p:nvSpPr>
        <p:spPr bwMode="auto">
          <a:xfrm>
            <a:off x="29718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2007</a:t>
            </a:r>
            <a:endParaRPr lang="en-US" sz="1800" baseline="0" dirty="0">
              <a:solidFill>
                <a:srgbClr val="FFFF66"/>
              </a:solidFill>
              <a:latin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52400" y="152400"/>
            <a:ext cx="7404100" cy="1066800"/>
          </a:xfrm>
        </p:spPr>
        <p:txBody>
          <a:bodyPr/>
          <a:lstStyle/>
          <a:p>
            <a:r>
              <a:rPr lang="en-US" dirty="0" smtClean="0"/>
              <a:t>DeepSee II </a:t>
            </a:r>
            <a:r>
              <a:rPr lang="en-US" altLang="ja-JP" dirty="0" smtClean="0"/>
              <a:t>Versions</a:t>
            </a:r>
            <a:endParaRPr lang="en-US" dirty="0" smtClean="0"/>
          </a:p>
        </p:txBody>
      </p:sp>
      <p:grpSp>
        <p:nvGrpSpPr>
          <p:cNvPr id="4" name="Group 38"/>
          <p:cNvGrpSpPr>
            <a:grpSpLocks/>
          </p:cNvGrpSpPr>
          <p:nvPr/>
        </p:nvGrpSpPr>
        <p:grpSpPr bwMode="auto">
          <a:xfrm>
            <a:off x="6085435" y="2413000"/>
            <a:ext cx="1000676" cy="2222500"/>
            <a:chOff x="-227" y="0"/>
            <a:chExt cx="663" cy="1400"/>
          </a:xfrm>
        </p:grpSpPr>
        <p:grpSp>
          <p:nvGrpSpPr>
            <p:cNvPr id="5" name="Group 39"/>
            <p:cNvGrpSpPr>
              <a:grpSpLocks/>
            </p:cNvGrpSpPr>
            <p:nvPr/>
          </p:nvGrpSpPr>
          <p:grpSpPr bwMode="auto">
            <a:xfrm>
              <a:off x="-227" y="0"/>
              <a:ext cx="663" cy="1400"/>
              <a:chOff x="-227" y="0"/>
              <a:chExt cx="663" cy="1400"/>
            </a:xfrm>
          </p:grpSpPr>
          <p:sp>
            <p:nvSpPr>
              <p:cNvPr id="7" name="AutoShape 40"/>
              <p:cNvSpPr>
                <a:spLocks/>
              </p:cNvSpPr>
              <p:nvPr/>
            </p:nvSpPr>
            <p:spPr bwMode="auto">
              <a:xfrm>
                <a:off x="78"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8" name="Rectangle 41"/>
              <p:cNvSpPr>
                <a:spLocks/>
              </p:cNvSpPr>
              <p:nvPr/>
            </p:nvSpPr>
            <p:spPr bwMode="auto">
              <a:xfrm>
                <a:off x="-227" y="0"/>
                <a:ext cx="6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smtClean="0">
                    <a:solidFill>
                      <a:srgbClr val="FFFF66"/>
                    </a:solidFill>
                    <a:latin typeface="Arial" charset="0"/>
                    <a:cs typeface="Arial" charset="0"/>
                  </a:rPr>
                  <a:t>2011.1</a:t>
                </a:r>
                <a:endParaRPr lang="en-US" baseline="0" dirty="0">
                  <a:solidFill>
                    <a:srgbClr val="FFFF66"/>
                  </a:solidFill>
                  <a:latin typeface="Arial" charset="0"/>
                  <a:cs typeface="Arial" charset="0"/>
                </a:endParaRPr>
              </a:p>
            </p:txBody>
          </p:sp>
        </p:grpSp>
        <p:sp>
          <p:nvSpPr>
            <p:cNvPr id="6" name="Line 42"/>
            <p:cNvSpPr>
              <a:spLocks noChangeShapeType="1"/>
            </p:cNvSpPr>
            <p:nvPr/>
          </p:nvSpPr>
          <p:spPr bwMode="auto">
            <a:xfrm>
              <a:off x="134"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 name="Line 6"/>
          <p:cNvSpPr>
            <a:spLocks noChangeShapeType="1"/>
          </p:cNvSpPr>
          <p:nvPr/>
        </p:nvSpPr>
        <p:spPr bwMode="auto">
          <a:xfrm>
            <a:off x="415925" y="5156200"/>
            <a:ext cx="834707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8"/>
          <p:cNvSpPr>
            <a:spLocks noChangeShapeType="1"/>
          </p:cNvSpPr>
          <p:nvPr/>
        </p:nvSpPr>
        <p:spPr bwMode="auto">
          <a:xfrm>
            <a:off x="46402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9"/>
          <p:cNvSpPr>
            <a:spLocks noChangeShapeType="1"/>
          </p:cNvSpPr>
          <p:nvPr/>
        </p:nvSpPr>
        <p:spPr bwMode="auto">
          <a:xfrm>
            <a:off x="21050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0"/>
          <p:cNvSpPr>
            <a:spLocks noChangeShapeType="1"/>
          </p:cNvSpPr>
          <p:nvPr/>
        </p:nvSpPr>
        <p:spPr bwMode="auto">
          <a:xfrm>
            <a:off x="29495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1"/>
          <p:cNvSpPr>
            <a:spLocks noChangeShapeType="1"/>
          </p:cNvSpPr>
          <p:nvPr/>
        </p:nvSpPr>
        <p:spPr bwMode="auto">
          <a:xfrm>
            <a:off x="12604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2"/>
          <p:cNvSpPr>
            <a:spLocks noChangeShapeType="1"/>
          </p:cNvSpPr>
          <p:nvPr/>
        </p:nvSpPr>
        <p:spPr bwMode="auto">
          <a:xfrm>
            <a:off x="63293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3"/>
          <p:cNvSpPr>
            <a:spLocks noChangeShapeType="1"/>
          </p:cNvSpPr>
          <p:nvPr/>
        </p:nvSpPr>
        <p:spPr bwMode="auto">
          <a:xfrm>
            <a:off x="7173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4"/>
          <p:cNvSpPr>
            <a:spLocks noChangeShapeType="1"/>
          </p:cNvSpPr>
          <p:nvPr/>
        </p:nvSpPr>
        <p:spPr bwMode="auto">
          <a:xfrm>
            <a:off x="54848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5"/>
          <p:cNvSpPr>
            <a:spLocks noChangeShapeType="1"/>
          </p:cNvSpPr>
          <p:nvPr/>
        </p:nvSpPr>
        <p:spPr bwMode="auto">
          <a:xfrm>
            <a:off x="80184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6"/>
          <p:cNvSpPr>
            <a:spLocks noChangeShapeType="1"/>
          </p:cNvSpPr>
          <p:nvPr/>
        </p:nvSpPr>
        <p:spPr bwMode="auto">
          <a:xfrm>
            <a:off x="4159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Rectangle 17"/>
          <p:cNvSpPr>
            <a:spLocks/>
          </p:cNvSpPr>
          <p:nvPr/>
        </p:nvSpPr>
        <p:spPr bwMode="auto">
          <a:xfrm>
            <a:off x="4286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2004</a:t>
            </a:r>
            <a:endParaRPr lang="en-US" sz="1800" baseline="0" dirty="0">
              <a:solidFill>
                <a:srgbClr val="FFFF66"/>
              </a:solidFill>
              <a:latin typeface="Arial" charset="0"/>
              <a:cs typeface="Arial" charset="0"/>
            </a:endParaRPr>
          </a:p>
        </p:txBody>
      </p:sp>
      <p:sp>
        <p:nvSpPr>
          <p:cNvPr id="24" name="Rectangle 18"/>
          <p:cNvSpPr>
            <a:spLocks/>
          </p:cNvSpPr>
          <p:nvPr/>
        </p:nvSpPr>
        <p:spPr bwMode="auto">
          <a:xfrm>
            <a:off x="127317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2005</a:t>
            </a:r>
            <a:endParaRPr lang="en-US" sz="1800" baseline="0" dirty="0">
              <a:solidFill>
                <a:srgbClr val="FFFF66"/>
              </a:solidFill>
              <a:latin typeface="Arial" charset="0"/>
              <a:cs typeface="Arial" charset="0"/>
            </a:endParaRPr>
          </a:p>
        </p:txBody>
      </p:sp>
      <p:sp>
        <p:nvSpPr>
          <p:cNvPr id="25" name="Rectangle 19"/>
          <p:cNvSpPr>
            <a:spLocks/>
          </p:cNvSpPr>
          <p:nvPr/>
        </p:nvSpPr>
        <p:spPr bwMode="auto">
          <a:xfrm>
            <a:off x="21177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2006</a:t>
            </a:r>
            <a:endParaRPr lang="en-US" sz="1800" baseline="0" dirty="0">
              <a:solidFill>
                <a:srgbClr val="FFFF66"/>
              </a:solidFill>
              <a:latin typeface="Arial" charset="0"/>
              <a:cs typeface="Arial" charset="0"/>
            </a:endParaRPr>
          </a:p>
        </p:txBody>
      </p:sp>
      <p:sp>
        <p:nvSpPr>
          <p:cNvPr id="26" name="Rectangle 20"/>
          <p:cNvSpPr>
            <a:spLocks/>
          </p:cNvSpPr>
          <p:nvPr/>
        </p:nvSpPr>
        <p:spPr bwMode="auto">
          <a:xfrm>
            <a:off x="38100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2008</a:t>
            </a:r>
            <a:endParaRPr lang="en-US" sz="1800" baseline="0" dirty="0">
              <a:solidFill>
                <a:srgbClr val="FFFF66"/>
              </a:solidFill>
              <a:latin typeface="Arial" charset="0"/>
              <a:cs typeface="Arial" charset="0"/>
            </a:endParaRPr>
          </a:p>
        </p:txBody>
      </p:sp>
      <p:sp>
        <p:nvSpPr>
          <p:cNvPr id="27" name="Rectangle 23"/>
          <p:cNvSpPr>
            <a:spLocks/>
          </p:cNvSpPr>
          <p:nvPr/>
        </p:nvSpPr>
        <p:spPr bwMode="auto">
          <a:xfrm>
            <a:off x="46577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2009</a:t>
            </a:r>
            <a:endParaRPr lang="en-US" sz="1800" baseline="0" dirty="0">
              <a:solidFill>
                <a:srgbClr val="FFFF66"/>
              </a:solidFill>
              <a:latin typeface="Arial" charset="0"/>
              <a:cs typeface="Arial" charset="0"/>
            </a:endParaRPr>
          </a:p>
        </p:txBody>
      </p:sp>
      <p:sp>
        <p:nvSpPr>
          <p:cNvPr id="28" name="Rectangle 24"/>
          <p:cNvSpPr>
            <a:spLocks/>
          </p:cNvSpPr>
          <p:nvPr/>
        </p:nvSpPr>
        <p:spPr bwMode="auto">
          <a:xfrm>
            <a:off x="550227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2010</a:t>
            </a:r>
            <a:endParaRPr lang="en-US" sz="1800" baseline="0" dirty="0">
              <a:solidFill>
                <a:srgbClr val="FFFF66"/>
              </a:solidFill>
              <a:latin typeface="Arial" charset="0"/>
              <a:cs typeface="Arial" charset="0"/>
            </a:endParaRPr>
          </a:p>
        </p:txBody>
      </p:sp>
      <p:sp>
        <p:nvSpPr>
          <p:cNvPr id="29" name="Rectangle 25"/>
          <p:cNvSpPr>
            <a:spLocks/>
          </p:cNvSpPr>
          <p:nvPr/>
        </p:nvSpPr>
        <p:spPr bwMode="auto">
          <a:xfrm>
            <a:off x="63468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2011</a:t>
            </a:r>
            <a:endParaRPr lang="en-US" sz="1800" baseline="0" dirty="0">
              <a:solidFill>
                <a:srgbClr val="FFFF66"/>
              </a:solidFill>
              <a:latin typeface="Arial" charset="0"/>
              <a:cs typeface="Arial" charset="0"/>
            </a:endParaRPr>
          </a:p>
        </p:txBody>
      </p:sp>
      <p:sp>
        <p:nvSpPr>
          <p:cNvPr id="30" name="Line 59"/>
          <p:cNvSpPr>
            <a:spLocks noChangeShapeType="1"/>
          </p:cNvSpPr>
          <p:nvPr/>
        </p:nvSpPr>
        <p:spPr bwMode="auto">
          <a:xfrm>
            <a:off x="8763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61"/>
          <p:cNvSpPr>
            <a:spLocks/>
          </p:cNvSpPr>
          <p:nvPr/>
        </p:nvSpPr>
        <p:spPr bwMode="auto">
          <a:xfrm>
            <a:off x="7167563" y="51689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2012</a:t>
            </a:r>
            <a:endParaRPr lang="en-US" sz="1800" baseline="0" dirty="0">
              <a:solidFill>
                <a:srgbClr val="FFFF66"/>
              </a:solidFill>
              <a:latin typeface="Arial" charset="0"/>
              <a:cs typeface="Arial" charset="0"/>
            </a:endParaRPr>
          </a:p>
        </p:txBody>
      </p:sp>
      <p:sp>
        <p:nvSpPr>
          <p:cNvPr id="32" name="Rectangle 61"/>
          <p:cNvSpPr>
            <a:spLocks/>
          </p:cNvSpPr>
          <p:nvPr/>
        </p:nvSpPr>
        <p:spPr bwMode="auto">
          <a:xfrm>
            <a:off x="8005763" y="51816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2013</a:t>
            </a:r>
            <a:endParaRPr lang="en-US" sz="1800" baseline="0" dirty="0">
              <a:solidFill>
                <a:srgbClr val="FFFF66"/>
              </a:solidFill>
              <a:latin typeface="Arial" charset="0"/>
              <a:cs typeface="Arial" charset="0"/>
            </a:endParaRPr>
          </a:p>
        </p:txBody>
      </p:sp>
      <p:sp>
        <p:nvSpPr>
          <p:cNvPr id="38" name="Line 10"/>
          <p:cNvSpPr>
            <a:spLocks noChangeShapeType="1"/>
          </p:cNvSpPr>
          <p:nvPr/>
        </p:nvSpPr>
        <p:spPr bwMode="auto">
          <a:xfrm>
            <a:off x="3810000" y="492125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Rectangle 20"/>
          <p:cNvSpPr>
            <a:spLocks/>
          </p:cNvSpPr>
          <p:nvPr/>
        </p:nvSpPr>
        <p:spPr bwMode="auto">
          <a:xfrm>
            <a:off x="29718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2007</a:t>
            </a:r>
            <a:endParaRPr lang="en-US" sz="1800" baseline="0" dirty="0">
              <a:solidFill>
                <a:srgbClr val="FFFF66"/>
              </a:solidFill>
              <a:latin typeface="Arial" charset="0"/>
              <a:cs typeface="Arial" charset="0"/>
            </a:endParaRPr>
          </a:p>
        </p:txBody>
      </p:sp>
    </p:spTree>
    <p:extLst>
      <p:ext uri="{BB962C8B-B14F-4D97-AF65-F5344CB8AC3E}">
        <p14:creationId xmlns:p14="http://schemas.microsoft.com/office/powerpoint/2010/main" val="2085422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Our DeepSee Partners</a:t>
            </a:r>
          </a:p>
        </p:txBody>
      </p:sp>
      <p:sp>
        <p:nvSpPr>
          <p:cNvPr id="69635" name="Rectangle 3"/>
          <p:cNvSpPr>
            <a:spLocks noGrp="1" noChangeArrowheads="1"/>
          </p:cNvSpPr>
          <p:nvPr>
            <p:ph type="body" idx="1"/>
          </p:nvPr>
        </p:nvSpPr>
        <p:spPr/>
        <p:txBody>
          <a:bodyPr/>
          <a:lstStyle/>
          <a:p>
            <a:pPr eaLnBrk="1" hangingPunct="1">
              <a:lnSpc>
                <a:spcPct val="90000"/>
              </a:lnSpc>
            </a:pPr>
            <a:r>
              <a:rPr lang="en-US" smtClean="0"/>
              <a:t>End Users.</a:t>
            </a:r>
          </a:p>
          <a:p>
            <a:pPr lvl="1" eaLnBrk="1" hangingPunct="1">
              <a:lnSpc>
                <a:spcPct val="90000"/>
              </a:lnSpc>
            </a:pPr>
            <a:r>
              <a:rPr lang="en-US" smtClean="0"/>
              <a:t>Clients that use DeepSee as part of their own applications.</a:t>
            </a:r>
          </a:p>
          <a:p>
            <a:pPr eaLnBrk="1" hangingPunct="1">
              <a:lnSpc>
                <a:spcPct val="90000"/>
              </a:lnSpc>
            </a:pPr>
            <a:r>
              <a:rPr lang="en-US" smtClean="0"/>
              <a:t>Application Partners.</a:t>
            </a:r>
          </a:p>
          <a:p>
            <a:pPr lvl="1" eaLnBrk="1" hangingPunct="1">
              <a:lnSpc>
                <a:spcPct val="90000"/>
              </a:lnSpc>
            </a:pPr>
            <a:r>
              <a:rPr lang="en-US" smtClean="0"/>
              <a:t>Clients that use DeepSee as part of the applications that they sell to their own clients.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itle 1"/>
          <p:cNvSpPr>
            <a:spLocks noGrp="1"/>
          </p:cNvSpPr>
          <p:nvPr>
            <p:ph type="title"/>
          </p:nvPr>
        </p:nvSpPr>
        <p:spPr/>
        <p:txBody>
          <a:bodyPr/>
          <a:lstStyle/>
          <a:p>
            <a:r>
              <a:rPr lang="en-US" smtClean="0"/>
              <a:t>DeepSee Competitors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524000"/>
            <a:ext cx="13081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5181600"/>
            <a:ext cx="3200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352800"/>
            <a:ext cx="1219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676400"/>
            <a:ext cx="32305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aphicFrame>
        <p:nvGraphicFramePr>
          <p:cNvPr id="68612" name="Object 2"/>
          <p:cNvGraphicFramePr>
            <a:graphicFrameLocks noChangeAspect="1"/>
          </p:cNvGraphicFramePr>
          <p:nvPr>
            <p:extLst>
              <p:ext uri="{D42A27DB-BD31-4B8C-83A1-F6EECF244321}">
                <p14:modId xmlns:p14="http://schemas.microsoft.com/office/powerpoint/2010/main" val="2420145468"/>
              </p:ext>
            </p:extLst>
          </p:nvPr>
        </p:nvGraphicFramePr>
        <p:xfrm>
          <a:off x="2640013" y="2311400"/>
          <a:ext cx="3863975" cy="1905000"/>
        </p:xfrm>
        <a:graphic>
          <a:graphicData uri="http://schemas.openxmlformats.org/presentationml/2006/ole">
            <mc:AlternateContent xmlns:mc="http://schemas.openxmlformats.org/markup-compatibility/2006">
              <mc:Choice xmlns:v="urn:schemas-microsoft-com:vml" Requires="v">
                <p:oleObj spid="_x0000_s71699" name="Document" r:id="rId8" imgW="927100" imgH="457200" progId="Word.Document.12">
                  <p:link updateAutomatic="1"/>
                </p:oleObj>
              </mc:Choice>
              <mc:Fallback>
                <p:oleObj name="Document" r:id="rId8" imgW="927100" imgH="457200" progId="Word.Document.12">
                  <p:link updateAutomatic="1"/>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013" y="2311400"/>
                        <a:ext cx="38639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690" name="Picture 10"/>
          <p:cNvPicPr>
            <a:picLocks noChangeAspect="1" noChangeArrowheads="1"/>
          </p:cNvPicPr>
          <p:nvPr/>
        </p:nvPicPr>
        <p:blipFill>
          <a:blip r:embed="rId10">
            <a:extLst>
              <a:ext uri="{28A0092B-C50C-407E-A947-70E740481C1C}">
                <a14:useLocalDpi xmlns:a14="http://schemas.microsoft.com/office/drawing/2010/main" val="0"/>
              </a:ext>
            </a:extLst>
          </a:blip>
          <a:srcRect l="6000" t="24026" r="6000" b="30589"/>
          <a:stretch>
            <a:fillRect/>
          </a:stretch>
        </p:blipFill>
        <p:spPr bwMode="auto">
          <a:xfrm>
            <a:off x="609600" y="4495800"/>
            <a:ext cx="39624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91"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2971800"/>
            <a:ext cx="2438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xit" presetSubtype="0" fill="hold" nodeType="clickEffect">
                                  <p:stCondLst>
                                    <p:cond delay="0"/>
                                  </p:stCondLst>
                                  <p:childTnLst>
                                    <p:animEffect transition="out" filter="fade">
                                      <p:cBhvr>
                                        <p:cTn id="6" dur="1000"/>
                                        <p:tgtEl>
                                          <p:spTgt spid="11"/>
                                        </p:tgtEl>
                                      </p:cBhvr>
                                    </p:animEffect>
                                    <p:anim calcmode="lin" valueType="num">
                                      <p:cBhvr>
                                        <p:cTn id="7" dur="1000"/>
                                        <p:tgtEl>
                                          <p:spTgt spid="11"/>
                                        </p:tgtEl>
                                        <p:attrNameLst>
                                          <p:attrName>ppt_x</p:attrName>
                                        </p:attrNameLst>
                                      </p:cBhvr>
                                      <p:tavLst>
                                        <p:tav tm="0">
                                          <p:val>
                                            <p:strVal val="ppt_x"/>
                                          </p:val>
                                        </p:tav>
                                        <p:tav tm="100000">
                                          <p:val>
                                            <p:strVal val="ppt_x"/>
                                          </p:val>
                                        </p:tav>
                                      </p:tavLst>
                                    </p:anim>
                                    <p:anim calcmode="lin" valueType="num">
                                      <p:cBhvr>
                                        <p:cTn id="8" dur="1000"/>
                                        <p:tgtEl>
                                          <p:spTgt spid="11"/>
                                        </p:tgtEl>
                                        <p:attrNameLst>
                                          <p:attrName>ppt_y</p:attrName>
                                        </p:attrNameLst>
                                      </p:cBhvr>
                                      <p:tavLst>
                                        <p:tav tm="0">
                                          <p:val>
                                            <p:strVal val="ppt_y"/>
                                          </p:val>
                                        </p:tav>
                                        <p:tav tm="100000">
                                          <p:val>
                                            <p:strVal val="ppt_y+.1"/>
                                          </p:val>
                                        </p:tav>
                                      </p:tavLst>
                                    </p:anim>
                                    <p:set>
                                      <p:cBhvr>
                                        <p:cTn id="9" dur="1" fill="hold">
                                          <p:stCondLst>
                                            <p:cond delay="999"/>
                                          </p:stCondLst>
                                        </p:cTn>
                                        <p:tgtEl>
                                          <p:spTgt spid="11"/>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2000"/>
                                        <p:tgtEl>
                                          <p:spTgt spid="4"/>
                                        </p:tgtEl>
                                      </p:cBhvr>
                                    </p:animEffect>
                                    <p:anim calcmode="lin" valueType="num">
                                      <p:cBhvr>
                                        <p:cTn id="12" dur="2000"/>
                                        <p:tgtEl>
                                          <p:spTgt spid="4"/>
                                        </p:tgtEl>
                                        <p:attrNameLst>
                                          <p:attrName>ppt_x</p:attrName>
                                        </p:attrNameLst>
                                      </p:cBhvr>
                                      <p:tavLst>
                                        <p:tav tm="0">
                                          <p:val>
                                            <p:strVal val="ppt_x"/>
                                          </p:val>
                                        </p:tav>
                                        <p:tav tm="100000">
                                          <p:val>
                                            <p:strVal val="ppt_x"/>
                                          </p:val>
                                        </p:tav>
                                      </p:tavLst>
                                    </p:anim>
                                    <p:anim calcmode="lin" valueType="num">
                                      <p:cBhvr>
                                        <p:cTn id="13" dur="2000"/>
                                        <p:tgtEl>
                                          <p:spTgt spid="4"/>
                                        </p:tgtEl>
                                        <p:attrNameLst>
                                          <p:attrName>ppt_y</p:attrName>
                                        </p:attrNameLst>
                                      </p:cBhvr>
                                      <p:tavLst>
                                        <p:tav tm="0">
                                          <p:val>
                                            <p:strVal val="ppt_y"/>
                                          </p:val>
                                        </p:tav>
                                        <p:tav tm="100000">
                                          <p:val>
                                            <p:strVal val="ppt_y+.1"/>
                                          </p:val>
                                        </p:tav>
                                      </p:tavLst>
                                    </p:anim>
                                    <p:set>
                                      <p:cBhvr>
                                        <p:cTn id="14" dur="1" fill="hold">
                                          <p:stCondLst>
                                            <p:cond delay="1999"/>
                                          </p:stCondLst>
                                        </p:cTn>
                                        <p:tgtEl>
                                          <p:spTgt spid="4"/>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3000"/>
                                        <p:tgtEl>
                                          <p:spTgt spid="8"/>
                                        </p:tgtEl>
                                      </p:cBhvr>
                                    </p:animEffect>
                                    <p:anim calcmode="lin" valueType="num">
                                      <p:cBhvr>
                                        <p:cTn id="17" dur="3000"/>
                                        <p:tgtEl>
                                          <p:spTgt spid="8"/>
                                        </p:tgtEl>
                                        <p:attrNameLst>
                                          <p:attrName>ppt_x</p:attrName>
                                        </p:attrNameLst>
                                      </p:cBhvr>
                                      <p:tavLst>
                                        <p:tav tm="0">
                                          <p:val>
                                            <p:strVal val="ppt_x"/>
                                          </p:val>
                                        </p:tav>
                                        <p:tav tm="100000">
                                          <p:val>
                                            <p:strVal val="ppt_x"/>
                                          </p:val>
                                        </p:tav>
                                      </p:tavLst>
                                    </p:anim>
                                    <p:anim calcmode="lin" valueType="num">
                                      <p:cBhvr>
                                        <p:cTn id="18" dur="3000"/>
                                        <p:tgtEl>
                                          <p:spTgt spid="8"/>
                                        </p:tgtEl>
                                        <p:attrNameLst>
                                          <p:attrName>ppt_y</p:attrName>
                                        </p:attrNameLst>
                                      </p:cBhvr>
                                      <p:tavLst>
                                        <p:tav tm="0">
                                          <p:val>
                                            <p:strVal val="ppt_y"/>
                                          </p:val>
                                        </p:tav>
                                        <p:tav tm="100000">
                                          <p:val>
                                            <p:strVal val="ppt_y+.1"/>
                                          </p:val>
                                        </p:tav>
                                      </p:tavLst>
                                    </p:anim>
                                    <p:set>
                                      <p:cBhvr>
                                        <p:cTn id="19" dur="1" fill="hold">
                                          <p:stCondLst>
                                            <p:cond delay="2999"/>
                                          </p:stCondLst>
                                        </p:cTn>
                                        <p:tgtEl>
                                          <p:spTgt spid="8"/>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3000"/>
                                        <p:tgtEl>
                                          <p:spTgt spid="10"/>
                                        </p:tgtEl>
                                      </p:cBhvr>
                                    </p:animEffect>
                                    <p:anim calcmode="lin" valueType="num">
                                      <p:cBhvr>
                                        <p:cTn id="22" dur="3000"/>
                                        <p:tgtEl>
                                          <p:spTgt spid="10"/>
                                        </p:tgtEl>
                                        <p:attrNameLst>
                                          <p:attrName>ppt_x</p:attrName>
                                        </p:attrNameLst>
                                      </p:cBhvr>
                                      <p:tavLst>
                                        <p:tav tm="0">
                                          <p:val>
                                            <p:strVal val="ppt_x"/>
                                          </p:val>
                                        </p:tav>
                                        <p:tav tm="100000">
                                          <p:val>
                                            <p:strVal val="ppt_x"/>
                                          </p:val>
                                        </p:tav>
                                      </p:tavLst>
                                    </p:anim>
                                    <p:anim calcmode="lin" valueType="num">
                                      <p:cBhvr>
                                        <p:cTn id="23" dur="3000"/>
                                        <p:tgtEl>
                                          <p:spTgt spid="10"/>
                                        </p:tgtEl>
                                        <p:attrNameLst>
                                          <p:attrName>ppt_y</p:attrName>
                                        </p:attrNameLst>
                                      </p:cBhvr>
                                      <p:tavLst>
                                        <p:tav tm="0">
                                          <p:val>
                                            <p:strVal val="ppt_y"/>
                                          </p:val>
                                        </p:tav>
                                        <p:tav tm="100000">
                                          <p:val>
                                            <p:strVal val="ppt_y+.1"/>
                                          </p:val>
                                        </p:tav>
                                      </p:tavLst>
                                    </p:anim>
                                    <p:set>
                                      <p:cBhvr>
                                        <p:cTn id="24" dur="1" fill="hold">
                                          <p:stCondLst>
                                            <p:cond delay="2999"/>
                                          </p:stCondLst>
                                        </p:cTn>
                                        <p:tgtEl>
                                          <p:spTgt spid="10"/>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71690"/>
                                        </p:tgtEl>
                                        <p:attrNameLst>
                                          <p:attrName>ppt_x</p:attrName>
                                        </p:attrNameLst>
                                      </p:cBhvr>
                                      <p:tavLst>
                                        <p:tav tm="0">
                                          <p:val>
                                            <p:strVal val="ppt_x"/>
                                          </p:val>
                                        </p:tav>
                                        <p:tav tm="100000">
                                          <p:val>
                                            <p:strVal val="ppt_x"/>
                                          </p:val>
                                        </p:tav>
                                      </p:tavLst>
                                    </p:anim>
                                    <p:anim calcmode="lin" valueType="num">
                                      <p:cBhvr additive="base">
                                        <p:cTn id="27" dur="500"/>
                                        <p:tgtEl>
                                          <p:spTgt spid="71690"/>
                                        </p:tgtEl>
                                        <p:attrNameLst>
                                          <p:attrName>ppt_y</p:attrName>
                                        </p:attrNameLst>
                                      </p:cBhvr>
                                      <p:tavLst>
                                        <p:tav tm="0">
                                          <p:val>
                                            <p:strVal val="ppt_y"/>
                                          </p:val>
                                        </p:tav>
                                        <p:tav tm="100000">
                                          <p:val>
                                            <p:strVal val="1+ppt_h/2"/>
                                          </p:val>
                                        </p:tav>
                                      </p:tavLst>
                                    </p:anim>
                                    <p:set>
                                      <p:cBhvr>
                                        <p:cTn id="28" dur="1" fill="hold">
                                          <p:stCondLst>
                                            <p:cond delay="499"/>
                                          </p:stCondLst>
                                        </p:cTn>
                                        <p:tgtEl>
                                          <p:spTgt spid="71690"/>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71691"/>
                                        </p:tgtEl>
                                        <p:attrNameLst>
                                          <p:attrName>ppt_x</p:attrName>
                                        </p:attrNameLst>
                                      </p:cBhvr>
                                      <p:tavLst>
                                        <p:tav tm="0">
                                          <p:val>
                                            <p:strVal val="ppt_x"/>
                                          </p:val>
                                        </p:tav>
                                        <p:tav tm="100000">
                                          <p:val>
                                            <p:strVal val="ppt_x"/>
                                          </p:val>
                                        </p:tav>
                                      </p:tavLst>
                                    </p:anim>
                                    <p:anim calcmode="lin" valueType="num">
                                      <p:cBhvr additive="base">
                                        <p:cTn id="31" dur="500"/>
                                        <p:tgtEl>
                                          <p:spTgt spid="71691"/>
                                        </p:tgtEl>
                                        <p:attrNameLst>
                                          <p:attrName>ppt_y</p:attrName>
                                        </p:attrNameLst>
                                      </p:cBhvr>
                                      <p:tavLst>
                                        <p:tav tm="0">
                                          <p:val>
                                            <p:strVal val="ppt_y"/>
                                          </p:val>
                                        </p:tav>
                                        <p:tav tm="100000">
                                          <p:val>
                                            <p:strVal val="1+ppt_h/2"/>
                                          </p:val>
                                        </p:tav>
                                      </p:tavLst>
                                    </p:anim>
                                    <p:set>
                                      <p:cBhvr>
                                        <p:cTn id="32" dur="1" fill="hold">
                                          <p:stCondLst>
                                            <p:cond delay="499"/>
                                          </p:stCondLst>
                                        </p:cTn>
                                        <p:tgtEl>
                                          <p:spTgt spid="71691"/>
                                        </p:tgtEl>
                                        <p:attrNameLst>
                                          <p:attrName>style.visibility</p:attrName>
                                        </p:attrNameLst>
                                      </p:cBhvr>
                                      <p:to>
                                        <p:strVal val="hidden"/>
                                      </p:to>
                                    </p:set>
                                  </p:childTnLst>
                                </p:cTn>
                              </p:par>
                            </p:childTnLst>
                          </p:cTn>
                        </p:par>
                        <p:par>
                          <p:cTn id="33" fill="hold" nodeType="afterGroup">
                            <p:stCondLst>
                              <p:cond delay="3000"/>
                            </p:stCondLst>
                            <p:childTnLst>
                              <p:par>
                                <p:cTn id="34" presetID="37" presetClass="entr" presetSubtype="0" fill="hold" nodeType="afterEffect">
                                  <p:stCondLst>
                                    <p:cond delay="0"/>
                                  </p:stCondLst>
                                  <p:childTnLst>
                                    <p:set>
                                      <p:cBhvr>
                                        <p:cTn id="35" dur="1" fill="hold">
                                          <p:stCondLst>
                                            <p:cond delay="0"/>
                                          </p:stCondLst>
                                        </p:cTn>
                                        <p:tgtEl>
                                          <p:spTgt spid="68612"/>
                                        </p:tgtEl>
                                        <p:attrNameLst>
                                          <p:attrName>style.visibility</p:attrName>
                                        </p:attrNameLst>
                                      </p:cBhvr>
                                      <p:to>
                                        <p:strVal val="visible"/>
                                      </p:to>
                                    </p:set>
                                    <p:animEffect transition="in" filter="fade">
                                      <p:cBhvr>
                                        <p:cTn id="36" dur="2000"/>
                                        <p:tgtEl>
                                          <p:spTgt spid="68612"/>
                                        </p:tgtEl>
                                      </p:cBhvr>
                                    </p:animEffect>
                                    <p:anim calcmode="lin" valueType="num">
                                      <p:cBhvr>
                                        <p:cTn id="37" dur="2000" fill="hold"/>
                                        <p:tgtEl>
                                          <p:spTgt spid="68612"/>
                                        </p:tgtEl>
                                        <p:attrNameLst>
                                          <p:attrName>ppt_x</p:attrName>
                                        </p:attrNameLst>
                                      </p:cBhvr>
                                      <p:tavLst>
                                        <p:tav tm="0">
                                          <p:val>
                                            <p:strVal val="#ppt_x"/>
                                          </p:val>
                                        </p:tav>
                                        <p:tav tm="100000">
                                          <p:val>
                                            <p:strVal val="#ppt_x"/>
                                          </p:val>
                                        </p:tav>
                                      </p:tavLst>
                                    </p:anim>
                                    <p:anim calcmode="lin" valueType="num">
                                      <p:cBhvr>
                                        <p:cTn id="38" dur="1800" decel="100000" fill="hold"/>
                                        <p:tgtEl>
                                          <p:spTgt spid="68612"/>
                                        </p:tgtEl>
                                        <p:attrNameLst>
                                          <p:attrName>ppt_y</p:attrName>
                                        </p:attrNameLst>
                                      </p:cBhvr>
                                      <p:tavLst>
                                        <p:tav tm="0">
                                          <p:val>
                                            <p:strVal val="#ppt_y+1"/>
                                          </p:val>
                                        </p:tav>
                                        <p:tav tm="100000">
                                          <p:val>
                                            <p:strVal val="#ppt_y-.03"/>
                                          </p:val>
                                        </p:tav>
                                      </p:tavLst>
                                    </p:anim>
                                    <p:anim calcmode="lin" valueType="num">
                                      <p:cBhvr>
                                        <p:cTn id="39" dur="200" accel="100000" fill="hold">
                                          <p:stCondLst>
                                            <p:cond delay="1800"/>
                                          </p:stCondLst>
                                        </p:cTn>
                                        <p:tgtEl>
                                          <p:spTgt spid="686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smtClean="0"/>
              <a:t>How we compare</a:t>
            </a:r>
          </a:p>
        </p:txBody>
      </p:sp>
      <p:sp>
        <p:nvSpPr>
          <p:cNvPr id="198659" name="Rectangle 3"/>
          <p:cNvSpPr>
            <a:spLocks noGrp="1" noChangeArrowheads="1"/>
          </p:cNvSpPr>
          <p:nvPr>
            <p:ph type="body" idx="1"/>
          </p:nvPr>
        </p:nvSpPr>
        <p:spPr/>
        <p:txBody>
          <a:bodyPr/>
          <a:lstStyle/>
          <a:p>
            <a:r>
              <a:rPr lang="en-US" smtClean="0"/>
              <a:t>Real-time data.</a:t>
            </a:r>
          </a:p>
          <a:p>
            <a:r>
              <a:rPr lang="en-US" smtClean="0"/>
              <a:t>Embedded application.</a:t>
            </a:r>
          </a:p>
          <a:p>
            <a:r>
              <a:rPr lang="en-US" smtClean="0"/>
              <a:t>Interactive interface.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 y="152400"/>
            <a:ext cx="7924800" cy="1066800"/>
          </a:xfrm>
        </p:spPr>
        <p:txBody>
          <a:bodyPr/>
          <a:lstStyle/>
          <a:p>
            <a:pPr eaLnBrk="1" hangingPunct="1"/>
            <a:r>
              <a:rPr lang="en-US" smtClean="0"/>
              <a:t>HealthShare: Connected Healthcare</a:t>
            </a:r>
          </a:p>
        </p:txBody>
      </p:sp>
      <p:sp>
        <p:nvSpPr>
          <p:cNvPr id="72707" name="Rectangle 3"/>
          <p:cNvSpPr>
            <a:spLocks noGrp="1" noChangeArrowheads="1"/>
          </p:cNvSpPr>
          <p:nvPr>
            <p:ph type="body" idx="1"/>
          </p:nvPr>
        </p:nvSpPr>
        <p:spPr/>
        <p:txBody>
          <a:bodyPr/>
          <a:lstStyle/>
          <a:p>
            <a:pPr eaLnBrk="1" hangingPunct="1"/>
            <a:r>
              <a:rPr lang="en-US" smtClean="0"/>
              <a:t>What does a healthcare information exchange (HIE) do?</a:t>
            </a:r>
          </a:p>
          <a:p>
            <a:pPr eaLnBrk="1" hangingPunct="1"/>
            <a:r>
              <a:rPr lang="en-US" smtClean="0"/>
              <a:t>What distinguishes one HIE platform from another?</a:t>
            </a:r>
          </a:p>
          <a:p>
            <a:pPr eaLnBrk="1" hangingPunct="1"/>
            <a:r>
              <a:rPr lang="en-US" smtClean="0"/>
              <a:t>What is HealthShare?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What does an HIE do?</a:t>
            </a:r>
          </a:p>
        </p:txBody>
      </p:sp>
      <p:sp>
        <p:nvSpPr>
          <p:cNvPr id="73731" name="Rectangle 3"/>
          <p:cNvSpPr>
            <a:spLocks noGrp="1" noChangeArrowheads="1"/>
          </p:cNvSpPr>
          <p:nvPr>
            <p:ph type="body" idx="1"/>
          </p:nvPr>
        </p:nvSpPr>
        <p:spPr/>
        <p:txBody>
          <a:bodyPr/>
          <a:lstStyle/>
          <a:p>
            <a:pPr eaLnBrk="1" hangingPunct="1"/>
            <a:r>
              <a:rPr lang="en-US" smtClean="0"/>
              <a:t>Integrates electronic healthcare records (EHR) from multiple systems in a geographic region.</a:t>
            </a:r>
          </a:p>
          <a:p>
            <a:pPr eaLnBrk="1" hangingPunct="1"/>
            <a:r>
              <a:rPr lang="en-US" smtClean="0"/>
              <a:t>Ensures the security of shared EHR information.</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 y="381000"/>
            <a:ext cx="7404100" cy="1066800"/>
          </a:xfrm>
        </p:spPr>
        <p:txBody>
          <a:bodyPr/>
          <a:lstStyle/>
          <a:p>
            <a:pPr eaLnBrk="1" hangingPunct="1"/>
            <a:r>
              <a:rPr lang="en-US" dirty="0" smtClean="0">
                <a:hlinkClick r:id="rId3"/>
              </a:rPr>
              <a:t>What distinguishes one HIE platform from another?</a:t>
            </a:r>
            <a:br>
              <a:rPr lang="en-US" dirty="0" smtClean="0">
                <a:hlinkClick r:id="rId3"/>
              </a:rPr>
            </a:br>
            <a:endParaRPr lang="en-US" dirty="0" smtClean="0"/>
          </a:p>
        </p:txBody>
      </p:sp>
      <p:sp>
        <p:nvSpPr>
          <p:cNvPr id="74757" name="Rectangle 3"/>
          <p:cNvSpPr>
            <a:spLocks noChangeArrowheads="1"/>
          </p:cNvSpPr>
          <p:nvPr/>
        </p:nvSpPr>
        <p:spPr bwMode="auto">
          <a:xfrm>
            <a:off x="381000" y="1295400"/>
            <a:ext cx="79787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chemeClr val="bg1"/>
              </a:buClr>
              <a:buSzPct val="60000"/>
              <a:buFont typeface="Wingdings" pitchFamily="2" charset="2"/>
              <a:buChar char="n"/>
            </a:pPr>
            <a:r>
              <a:rPr lang="en-US" sz="2800" baseline="0">
                <a:solidFill>
                  <a:srgbClr val="FFFF66"/>
                </a:solidFill>
                <a:latin typeface="Verdana" pitchFamily="34" charset="0"/>
              </a:rPr>
              <a:t>Speed.</a:t>
            </a:r>
          </a:p>
          <a:p>
            <a:pPr marL="342900" indent="-342900">
              <a:spcBef>
                <a:spcPct val="20000"/>
              </a:spcBef>
              <a:buClr>
                <a:schemeClr val="bg1"/>
              </a:buClr>
              <a:buSzPct val="60000"/>
              <a:buFont typeface="Wingdings" pitchFamily="2" charset="2"/>
              <a:buChar char="n"/>
            </a:pPr>
            <a:r>
              <a:rPr lang="en-US" sz="2800" baseline="0">
                <a:solidFill>
                  <a:srgbClr val="FFFF66"/>
                </a:solidFill>
                <a:latin typeface="Verdana" pitchFamily="34" charset="0"/>
              </a:rPr>
              <a:t>Amount of data supported.</a:t>
            </a:r>
          </a:p>
          <a:p>
            <a:pPr marL="342900" indent="-342900">
              <a:spcBef>
                <a:spcPct val="20000"/>
              </a:spcBef>
              <a:buClr>
                <a:schemeClr val="bg1"/>
              </a:buClr>
              <a:buSzPct val="60000"/>
              <a:buFont typeface="Wingdings" pitchFamily="2" charset="2"/>
              <a:buChar char="n"/>
            </a:pPr>
            <a:r>
              <a:rPr lang="en-US" sz="2800" baseline="0">
                <a:solidFill>
                  <a:srgbClr val="FFFF66"/>
                </a:solidFill>
                <a:latin typeface="Verdana" pitchFamily="34" charset="0"/>
              </a:rPr>
              <a:t>Security.</a:t>
            </a:r>
          </a:p>
          <a:p>
            <a:pPr marL="342900" indent="-342900">
              <a:spcBef>
                <a:spcPct val="20000"/>
              </a:spcBef>
              <a:buClr>
                <a:schemeClr val="bg1"/>
              </a:buClr>
              <a:buSzPct val="60000"/>
              <a:buFont typeface="Wingdings" pitchFamily="2" charset="2"/>
              <a:buChar char="n"/>
            </a:pPr>
            <a:r>
              <a:rPr lang="en-US" sz="2800" baseline="0">
                <a:solidFill>
                  <a:srgbClr val="FFFF66"/>
                </a:solidFill>
                <a:latin typeface="Verdana" pitchFamily="34" charset="0"/>
              </a:rPr>
              <a:t>Flexibility.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What is HealthShare?</a:t>
            </a:r>
          </a:p>
        </p:txBody>
      </p:sp>
      <p:sp>
        <p:nvSpPr>
          <p:cNvPr id="76803" name="Rectangle 3"/>
          <p:cNvSpPr>
            <a:spLocks noGrp="1" noChangeArrowheads="1"/>
          </p:cNvSpPr>
          <p:nvPr>
            <p:ph type="body" idx="1"/>
          </p:nvPr>
        </p:nvSpPr>
        <p:spPr/>
        <p:txBody>
          <a:bodyPr/>
          <a:lstStyle/>
          <a:p>
            <a:pPr eaLnBrk="1" hangingPunct="1">
              <a:lnSpc>
                <a:spcPct val="90000"/>
              </a:lnSpc>
            </a:pPr>
            <a:r>
              <a:rPr lang="en-US" smtClean="0"/>
              <a:t>HealthShare is used to implement an HIE. </a:t>
            </a:r>
          </a:p>
          <a:p>
            <a:pPr eaLnBrk="1" hangingPunct="1">
              <a:lnSpc>
                <a:spcPct val="90000"/>
              </a:lnSpc>
            </a:pPr>
            <a:r>
              <a:rPr lang="en-US" smtClean="0"/>
              <a:t>Connects facilities.</a:t>
            </a:r>
          </a:p>
          <a:p>
            <a:pPr eaLnBrk="1" hangingPunct="1">
              <a:lnSpc>
                <a:spcPct val="90000"/>
              </a:lnSpc>
            </a:pPr>
            <a:r>
              <a:rPr lang="en-US" smtClean="0"/>
              <a:t>Based on Ensemble and TrakCare.</a:t>
            </a:r>
          </a:p>
          <a:p>
            <a:pPr eaLnBrk="1" hangingPunct="1">
              <a:lnSpc>
                <a:spcPct val="90000"/>
              </a:lnSpc>
            </a:pPr>
            <a:r>
              <a:rPr lang="en-US" smtClean="0"/>
              <a:t>Used for viewing, not entering, patient data.</a:t>
            </a:r>
          </a:p>
          <a:p>
            <a:pPr eaLnBrk="1" hangingPunct="1">
              <a:lnSpc>
                <a:spcPct val="90000"/>
              </a:lnSpc>
            </a:pPr>
            <a:r>
              <a:rPr lang="en-US" smtClean="0">
                <a:hlinkClick r:id="rId3"/>
              </a:rPr>
              <a:t>Demo</a:t>
            </a:r>
            <a:r>
              <a:rPr lang="en-US"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HealthShare </a:t>
            </a:r>
            <a:r>
              <a:rPr lang="en-US" altLang="ja-JP" smtClean="0"/>
              <a:t>Versions</a:t>
            </a:r>
            <a:endParaRPr lang="en-US" smtClean="0"/>
          </a:p>
        </p:txBody>
      </p:sp>
      <p:grpSp>
        <p:nvGrpSpPr>
          <p:cNvPr id="77827" name="Group 63"/>
          <p:cNvGrpSpPr>
            <a:grpSpLocks/>
          </p:cNvGrpSpPr>
          <p:nvPr/>
        </p:nvGrpSpPr>
        <p:grpSpPr bwMode="auto">
          <a:xfrm>
            <a:off x="4572000" y="3429000"/>
            <a:ext cx="1012825" cy="1206500"/>
            <a:chOff x="0" y="0"/>
            <a:chExt cx="672" cy="760"/>
          </a:xfrm>
        </p:grpSpPr>
        <p:sp>
          <p:nvSpPr>
            <p:cNvPr id="77855"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77856" name="Rectangle 65"/>
            <p:cNvSpPr>
              <a:spLocks/>
            </p:cNvSpPr>
            <p:nvPr/>
          </p:nvSpPr>
          <p:spPr bwMode="auto">
            <a:xfrm>
              <a:off x="0" y="0"/>
              <a:ext cx="6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a:solidFill>
                    <a:srgbClr val="FFFF66"/>
                  </a:solidFill>
                  <a:latin typeface="Arial" charset="0"/>
                  <a:cs typeface="Arial" charset="0"/>
                </a:rPr>
                <a:t>2009.1</a:t>
              </a:r>
            </a:p>
          </p:txBody>
        </p:sp>
        <p:sp>
          <p:nvSpPr>
            <p:cNvPr id="77857"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828" name="Line 6"/>
          <p:cNvSpPr>
            <a:spLocks noChangeShapeType="1"/>
          </p:cNvSpPr>
          <p:nvPr/>
        </p:nvSpPr>
        <p:spPr bwMode="auto">
          <a:xfrm>
            <a:off x="415925" y="5156200"/>
            <a:ext cx="8347075" cy="2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29" name="Line 8"/>
          <p:cNvSpPr>
            <a:spLocks noChangeShapeType="1"/>
          </p:cNvSpPr>
          <p:nvPr/>
        </p:nvSpPr>
        <p:spPr bwMode="auto">
          <a:xfrm>
            <a:off x="46402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0" name="Line 9"/>
          <p:cNvSpPr>
            <a:spLocks noChangeShapeType="1"/>
          </p:cNvSpPr>
          <p:nvPr/>
        </p:nvSpPr>
        <p:spPr bwMode="auto">
          <a:xfrm>
            <a:off x="21050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Line 10"/>
          <p:cNvSpPr>
            <a:spLocks noChangeShapeType="1"/>
          </p:cNvSpPr>
          <p:nvPr/>
        </p:nvSpPr>
        <p:spPr bwMode="auto">
          <a:xfrm>
            <a:off x="29495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Line 11"/>
          <p:cNvSpPr>
            <a:spLocks noChangeShapeType="1"/>
          </p:cNvSpPr>
          <p:nvPr/>
        </p:nvSpPr>
        <p:spPr bwMode="auto">
          <a:xfrm>
            <a:off x="126047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3" name="Line 12"/>
          <p:cNvSpPr>
            <a:spLocks noChangeShapeType="1"/>
          </p:cNvSpPr>
          <p:nvPr/>
        </p:nvSpPr>
        <p:spPr bwMode="auto">
          <a:xfrm>
            <a:off x="63293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4" name="Line 13"/>
          <p:cNvSpPr>
            <a:spLocks noChangeShapeType="1"/>
          </p:cNvSpPr>
          <p:nvPr/>
        </p:nvSpPr>
        <p:spPr bwMode="auto">
          <a:xfrm>
            <a:off x="71739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5" name="Line 14"/>
          <p:cNvSpPr>
            <a:spLocks noChangeShapeType="1"/>
          </p:cNvSpPr>
          <p:nvPr/>
        </p:nvSpPr>
        <p:spPr bwMode="auto">
          <a:xfrm>
            <a:off x="548481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Line 15"/>
          <p:cNvSpPr>
            <a:spLocks noChangeShapeType="1"/>
          </p:cNvSpPr>
          <p:nvPr/>
        </p:nvSpPr>
        <p:spPr bwMode="auto">
          <a:xfrm>
            <a:off x="8018463"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7" name="Line 16"/>
          <p:cNvSpPr>
            <a:spLocks noChangeShapeType="1"/>
          </p:cNvSpPr>
          <p:nvPr/>
        </p:nvSpPr>
        <p:spPr bwMode="auto">
          <a:xfrm>
            <a:off x="415925" y="49149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45" name="Line 59"/>
          <p:cNvSpPr>
            <a:spLocks noChangeShapeType="1"/>
          </p:cNvSpPr>
          <p:nvPr/>
        </p:nvSpPr>
        <p:spPr bwMode="auto">
          <a:xfrm>
            <a:off x="8763000" y="492760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7848" name="Group 38"/>
          <p:cNvGrpSpPr>
            <a:grpSpLocks/>
          </p:cNvGrpSpPr>
          <p:nvPr/>
        </p:nvGrpSpPr>
        <p:grpSpPr bwMode="auto">
          <a:xfrm>
            <a:off x="5057775" y="2419350"/>
            <a:ext cx="982663" cy="2222500"/>
            <a:chOff x="0" y="0"/>
            <a:chExt cx="651" cy="1400"/>
          </a:xfrm>
        </p:grpSpPr>
        <p:grpSp>
          <p:nvGrpSpPr>
            <p:cNvPr id="77851" name="Group 39"/>
            <p:cNvGrpSpPr>
              <a:grpSpLocks/>
            </p:cNvGrpSpPr>
            <p:nvPr/>
          </p:nvGrpSpPr>
          <p:grpSpPr bwMode="auto">
            <a:xfrm>
              <a:off x="0" y="0"/>
              <a:ext cx="651" cy="1400"/>
              <a:chOff x="0" y="0"/>
              <a:chExt cx="651" cy="1400"/>
            </a:xfrm>
          </p:grpSpPr>
          <p:sp>
            <p:nvSpPr>
              <p:cNvPr id="77853" name="AutoShape 40"/>
              <p:cNvSpPr>
                <a:spLocks/>
              </p:cNvSpPr>
              <p:nvPr/>
            </p:nvSpPr>
            <p:spPr bwMode="auto">
              <a:xfrm>
                <a:off x="280" y="128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77854" name="Rectangle 41"/>
              <p:cNvSpPr>
                <a:spLocks/>
              </p:cNvSpPr>
              <p:nvPr/>
            </p:nvSpPr>
            <p:spPr bwMode="auto">
              <a:xfrm>
                <a:off x="0" y="0"/>
                <a:ext cx="6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a:solidFill>
                      <a:srgbClr val="FFFF66"/>
                    </a:solidFill>
                    <a:latin typeface="Arial" charset="0"/>
                    <a:cs typeface="Arial" charset="0"/>
                  </a:rPr>
                  <a:t>2010.1</a:t>
                </a:r>
              </a:p>
            </p:txBody>
          </p:sp>
        </p:grpSp>
        <p:sp>
          <p:nvSpPr>
            <p:cNvPr id="77852" name="Line 42"/>
            <p:cNvSpPr>
              <a:spLocks noChangeShapeType="1"/>
            </p:cNvSpPr>
            <p:nvPr/>
          </p:nvSpPr>
          <p:spPr bwMode="auto">
            <a:xfrm>
              <a:off x="336" y="280"/>
              <a:ext cx="0" cy="9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7849" name="Line 10"/>
          <p:cNvSpPr>
            <a:spLocks noChangeShapeType="1"/>
          </p:cNvSpPr>
          <p:nvPr/>
        </p:nvSpPr>
        <p:spPr bwMode="auto">
          <a:xfrm>
            <a:off x="3810000" y="4921250"/>
            <a:ext cx="0" cy="25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Rectangle 17"/>
          <p:cNvSpPr>
            <a:spLocks/>
          </p:cNvSpPr>
          <p:nvPr/>
        </p:nvSpPr>
        <p:spPr bwMode="auto">
          <a:xfrm>
            <a:off x="4286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2004</a:t>
            </a:r>
            <a:endParaRPr lang="en-US" sz="1800" baseline="0" dirty="0">
              <a:solidFill>
                <a:srgbClr val="FFFF66"/>
              </a:solidFill>
              <a:latin typeface="Arial" charset="0"/>
              <a:cs typeface="Arial" charset="0"/>
            </a:endParaRPr>
          </a:p>
        </p:txBody>
      </p:sp>
      <p:sp>
        <p:nvSpPr>
          <p:cNvPr id="35" name="Rectangle 18"/>
          <p:cNvSpPr>
            <a:spLocks/>
          </p:cNvSpPr>
          <p:nvPr/>
        </p:nvSpPr>
        <p:spPr bwMode="auto">
          <a:xfrm>
            <a:off x="127317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2005</a:t>
            </a:r>
            <a:endParaRPr lang="en-US" sz="1800" baseline="0" dirty="0">
              <a:solidFill>
                <a:srgbClr val="FFFF66"/>
              </a:solidFill>
              <a:latin typeface="Arial" charset="0"/>
              <a:cs typeface="Arial" charset="0"/>
            </a:endParaRPr>
          </a:p>
        </p:txBody>
      </p:sp>
      <p:sp>
        <p:nvSpPr>
          <p:cNvPr id="36" name="Rectangle 19"/>
          <p:cNvSpPr>
            <a:spLocks/>
          </p:cNvSpPr>
          <p:nvPr/>
        </p:nvSpPr>
        <p:spPr bwMode="auto">
          <a:xfrm>
            <a:off x="2117725" y="5168900"/>
            <a:ext cx="8318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2006</a:t>
            </a:r>
            <a:endParaRPr lang="en-US" sz="1800" baseline="0" dirty="0">
              <a:solidFill>
                <a:srgbClr val="FFFF66"/>
              </a:solidFill>
              <a:latin typeface="Arial" charset="0"/>
              <a:cs typeface="Arial" charset="0"/>
            </a:endParaRPr>
          </a:p>
        </p:txBody>
      </p:sp>
      <p:sp>
        <p:nvSpPr>
          <p:cNvPr id="37" name="Rectangle 20"/>
          <p:cNvSpPr>
            <a:spLocks/>
          </p:cNvSpPr>
          <p:nvPr/>
        </p:nvSpPr>
        <p:spPr bwMode="auto">
          <a:xfrm>
            <a:off x="38100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2008</a:t>
            </a:r>
            <a:endParaRPr lang="en-US" sz="1800" baseline="0" dirty="0">
              <a:solidFill>
                <a:srgbClr val="FFFF66"/>
              </a:solidFill>
              <a:latin typeface="Arial" charset="0"/>
              <a:cs typeface="Arial" charset="0"/>
            </a:endParaRPr>
          </a:p>
        </p:txBody>
      </p:sp>
      <p:sp>
        <p:nvSpPr>
          <p:cNvPr id="38" name="Rectangle 23"/>
          <p:cNvSpPr>
            <a:spLocks/>
          </p:cNvSpPr>
          <p:nvPr/>
        </p:nvSpPr>
        <p:spPr bwMode="auto">
          <a:xfrm>
            <a:off x="46577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2009</a:t>
            </a:r>
            <a:endParaRPr lang="en-US" sz="1800" baseline="0" dirty="0">
              <a:solidFill>
                <a:srgbClr val="FFFF66"/>
              </a:solidFill>
              <a:latin typeface="Arial" charset="0"/>
              <a:cs typeface="Arial" charset="0"/>
            </a:endParaRPr>
          </a:p>
        </p:txBody>
      </p:sp>
      <p:sp>
        <p:nvSpPr>
          <p:cNvPr id="39" name="Rectangle 24"/>
          <p:cNvSpPr>
            <a:spLocks/>
          </p:cNvSpPr>
          <p:nvPr/>
        </p:nvSpPr>
        <p:spPr bwMode="auto">
          <a:xfrm>
            <a:off x="550227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2010</a:t>
            </a:r>
            <a:endParaRPr lang="en-US" sz="1800" baseline="0" dirty="0">
              <a:solidFill>
                <a:srgbClr val="FFFF66"/>
              </a:solidFill>
              <a:latin typeface="Arial" charset="0"/>
              <a:cs typeface="Arial" charset="0"/>
            </a:endParaRPr>
          </a:p>
        </p:txBody>
      </p:sp>
      <p:sp>
        <p:nvSpPr>
          <p:cNvPr id="40" name="Rectangle 25"/>
          <p:cNvSpPr>
            <a:spLocks/>
          </p:cNvSpPr>
          <p:nvPr/>
        </p:nvSpPr>
        <p:spPr bwMode="auto">
          <a:xfrm>
            <a:off x="6346825" y="5168900"/>
            <a:ext cx="8334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2011</a:t>
            </a:r>
            <a:endParaRPr lang="en-US" sz="1800" baseline="0" dirty="0">
              <a:solidFill>
                <a:srgbClr val="FFFF66"/>
              </a:solidFill>
              <a:latin typeface="Arial" charset="0"/>
              <a:cs typeface="Arial" charset="0"/>
            </a:endParaRPr>
          </a:p>
        </p:txBody>
      </p:sp>
      <p:sp>
        <p:nvSpPr>
          <p:cNvPr id="41" name="Rectangle 61"/>
          <p:cNvSpPr>
            <a:spLocks/>
          </p:cNvSpPr>
          <p:nvPr/>
        </p:nvSpPr>
        <p:spPr bwMode="auto">
          <a:xfrm>
            <a:off x="7167563" y="51689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2012</a:t>
            </a:r>
            <a:endParaRPr lang="en-US" sz="1800" baseline="0" dirty="0">
              <a:solidFill>
                <a:srgbClr val="FFFF66"/>
              </a:solidFill>
              <a:latin typeface="Arial" charset="0"/>
              <a:cs typeface="Arial" charset="0"/>
            </a:endParaRPr>
          </a:p>
        </p:txBody>
      </p:sp>
      <p:sp>
        <p:nvSpPr>
          <p:cNvPr id="42" name="Rectangle 61"/>
          <p:cNvSpPr>
            <a:spLocks/>
          </p:cNvSpPr>
          <p:nvPr/>
        </p:nvSpPr>
        <p:spPr bwMode="auto">
          <a:xfrm>
            <a:off x="8005763" y="5181600"/>
            <a:ext cx="8334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2013</a:t>
            </a:r>
            <a:endParaRPr lang="en-US" sz="1800" baseline="0" dirty="0">
              <a:solidFill>
                <a:srgbClr val="FFFF66"/>
              </a:solidFill>
              <a:latin typeface="Arial" charset="0"/>
              <a:cs typeface="Arial" charset="0"/>
            </a:endParaRPr>
          </a:p>
        </p:txBody>
      </p:sp>
      <p:sp>
        <p:nvSpPr>
          <p:cNvPr id="43" name="Rectangle 20"/>
          <p:cNvSpPr>
            <a:spLocks/>
          </p:cNvSpPr>
          <p:nvPr/>
        </p:nvSpPr>
        <p:spPr bwMode="auto">
          <a:xfrm>
            <a:off x="2971800" y="5168900"/>
            <a:ext cx="838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ctr"/>
            <a:r>
              <a:rPr lang="en-US" sz="1800" baseline="0" dirty="0" smtClean="0">
                <a:solidFill>
                  <a:srgbClr val="FFFF66"/>
                </a:solidFill>
                <a:latin typeface="Arial" charset="0"/>
                <a:cs typeface="Arial" charset="0"/>
              </a:rPr>
              <a:t>2007</a:t>
            </a:r>
            <a:endParaRPr lang="en-US" sz="1800" baseline="0" dirty="0">
              <a:solidFill>
                <a:srgbClr val="FFFF66"/>
              </a:solidFill>
              <a:latin typeface="Arial" charset="0"/>
              <a:cs typeface="Arial" charset="0"/>
            </a:endParaRPr>
          </a:p>
        </p:txBody>
      </p:sp>
      <p:grpSp>
        <p:nvGrpSpPr>
          <p:cNvPr id="44" name="Group 63"/>
          <p:cNvGrpSpPr>
            <a:grpSpLocks/>
          </p:cNvGrpSpPr>
          <p:nvPr/>
        </p:nvGrpSpPr>
        <p:grpSpPr bwMode="auto">
          <a:xfrm>
            <a:off x="6378575" y="3429000"/>
            <a:ext cx="1000768" cy="1206500"/>
            <a:chOff x="0" y="0"/>
            <a:chExt cx="664" cy="760"/>
          </a:xfrm>
        </p:grpSpPr>
        <p:sp>
          <p:nvSpPr>
            <p:cNvPr id="45" name="AutoShape 64"/>
            <p:cNvSpPr>
              <a:spLocks/>
            </p:cNvSpPr>
            <p:nvPr/>
          </p:nvSpPr>
          <p:spPr bwMode="auto">
            <a:xfrm>
              <a:off x="280" y="640"/>
              <a:ext cx="120" cy="120"/>
            </a:xfrm>
            <a:prstGeom prst="diamond">
              <a:avLst/>
            </a:prstGeom>
            <a:solidFill>
              <a:schemeClr val="accent1"/>
            </a:solidFill>
            <a:ln w="12700">
              <a:solidFill>
                <a:schemeClr val="tx1"/>
              </a:solidFill>
              <a:miter lim="800000"/>
              <a:headEnd/>
              <a:tailEnd/>
            </a:ln>
          </p:spPr>
          <p:txBody>
            <a:bodyPr lIns="0" tIns="0" rIns="0" bIns="0"/>
            <a:lstStyle/>
            <a:p>
              <a:endParaRPr lang="en-US" baseline="0"/>
            </a:p>
          </p:txBody>
        </p:sp>
        <p:sp>
          <p:nvSpPr>
            <p:cNvPr id="46" name="Rectangle 65"/>
            <p:cNvSpPr>
              <a:spLocks/>
            </p:cNvSpPr>
            <p:nvPr/>
          </p:nvSpPr>
          <p:spPr bwMode="auto">
            <a:xfrm>
              <a:off x="0" y="0"/>
              <a:ext cx="6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p>
              <a:pPr marL="39688"/>
              <a:r>
                <a:rPr lang="en-US" baseline="0" dirty="0" smtClean="0">
                  <a:solidFill>
                    <a:srgbClr val="FFFF66"/>
                  </a:solidFill>
                  <a:latin typeface="Arial" charset="0"/>
                  <a:cs typeface="Arial" charset="0"/>
                </a:rPr>
                <a:t>2011.1</a:t>
              </a:r>
              <a:endParaRPr lang="en-US" baseline="0" dirty="0">
                <a:solidFill>
                  <a:srgbClr val="FFFF66"/>
                </a:solidFill>
                <a:latin typeface="Arial" charset="0"/>
                <a:cs typeface="Arial" charset="0"/>
              </a:endParaRPr>
            </a:p>
          </p:txBody>
        </p:sp>
        <p:sp>
          <p:nvSpPr>
            <p:cNvPr id="47" name="Line 66"/>
            <p:cNvSpPr>
              <a:spLocks noChangeShapeType="1"/>
            </p:cNvSpPr>
            <p:nvPr/>
          </p:nvSpPr>
          <p:spPr bwMode="auto">
            <a:xfrm>
              <a:off x="336" y="216"/>
              <a:ext cx="0" cy="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152400"/>
            <a:ext cx="8001000" cy="1066800"/>
          </a:xfrm>
        </p:spPr>
        <p:txBody>
          <a:bodyPr/>
          <a:lstStyle/>
          <a:p>
            <a:pPr eaLnBrk="1" hangingPunct="1"/>
            <a:r>
              <a:rPr lang="en-US" dirty="0" smtClean="0">
                <a:hlinkClick r:id="rId3"/>
              </a:rPr>
              <a:t>What does a database application do?</a:t>
            </a:r>
            <a:endParaRPr lang="en-US" dirty="0" smtClean="0"/>
          </a:p>
        </p:txBody>
      </p:sp>
      <p:sp>
        <p:nvSpPr>
          <p:cNvPr id="22531" name="Rectangle 3"/>
          <p:cNvSpPr>
            <a:spLocks noGrp="1" noChangeArrowheads="1"/>
          </p:cNvSpPr>
          <p:nvPr>
            <p:ph type="body" idx="1"/>
          </p:nvPr>
        </p:nvSpPr>
        <p:spPr>
          <a:xfrm>
            <a:off x="355600" y="1295400"/>
            <a:ext cx="8331200" cy="5181600"/>
          </a:xfrm>
        </p:spPr>
        <p:txBody>
          <a:bodyPr/>
          <a:lstStyle/>
          <a:p>
            <a:pPr eaLnBrk="1" hangingPunct="1"/>
            <a:r>
              <a:rPr lang="en-US" smtClean="0"/>
              <a:t>A</a:t>
            </a:r>
            <a:r>
              <a:rPr lang="en-US" i="1" smtClean="0"/>
              <a:t> database </a:t>
            </a:r>
            <a:r>
              <a:rPr lang="en-US" smtClean="0"/>
              <a:t>is a structure that allows multiple users to share data.</a:t>
            </a:r>
            <a:endParaRPr lang="en-US" i="1" smtClean="0"/>
          </a:p>
          <a:p>
            <a:pPr eaLnBrk="1" hangingPunct="1"/>
            <a:r>
              <a:rPr lang="en-US" smtClean="0"/>
              <a:t>What does a database application do?</a:t>
            </a:r>
          </a:p>
          <a:p>
            <a:pPr lvl="1" eaLnBrk="1" hangingPunct="1"/>
            <a:r>
              <a:rPr lang="en-US" smtClean="0"/>
              <a:t>Supports many users doing different things.</a:t>
            </a:r>
          </a:p>
          <a:p>
            <a:pPr lvl="1" eaLnBrk="1" hangingPunct="1"/>
            <a:r>
              <a:rPr lang="en-US" smtClean="0"/>
              <a:t>Receives data.</a:t>
            </a:r>
          </a:p>
          <a:p>
            <a:pPr lvl="2" eaLnBrk="1" hangingPunct="1"/>
            <a:r>
              <a:rPr lang="en-US" smtClean="0"/>
              <a:t>Electronically or via data entry.</a:t>
            </a:r>
          </a:p>
          <a:p>
            <a:pPr lvl="1" eaLnBrk="1" hangingPunct="1"/>
            <a:r>
              <a:rPr lang="en-US" smtClean="0"/>
              <a:t>Checks that data is OK.</a:t>
            </a:r>
          </a:p>
          <a:p>
            <a:pPr lvl="1" eaLnBrk="1" hangingPunct="1"/>
            <a:r>
              <a:rPr lang="en-US" smtClean="0"/>
              <a:t>Stores data.</a:t>
            </a:r>
          </a:p>
          <a:p>
            <a:pPr lvl="1" eaLnBrk="1" hangingPunct="1"/>
            <a:r>
              <a:rPr lang="en-US" smtClean="0"/>
              <a:t>Retrieves data and does something with it.</a:t>
            </a:r>
          </a:p>
          <a:p>
            <a:pPr lvl="2" eaLnBrk="1" hangingPunct="1"/>
            <a:r>
              <a:rPr lang="en-US" smtClean="0"/>
              <a:t>Performs calculations.</a:t>
            </a:r>
          </a:p>
          <a:p>
            <a:pPr lvl="2" eaLnBrk="1" hangingPunct="1"/>
            <a:r>
              <a:rPr lang="en-US" smtClean="0"/>
              <a:t>Generates reports by combining data in useful ways.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Our HealthShare Partners</a:t>
            </a:r>
          </a:p>
        </p:txBody>
      </p:sp>
      <p:sp>
        <p:nvSpPr>
          <p:cNvPr id="79875" name="Rectangle 3"/>
          <p:cNvSpPr>
            <a:spLocks noGrp="1" noChangeArrowheads="1"/>
          </p:cNvSpPr>
          <p:nvPr>
            <p:ph type="body" idx="1"/>
          </p:nvPr>
        </p:nvSpPr>
        <p:spPr/>
        <p:txBody>
          <a:bodyPr/>
          <a:lstStyle/>
          <a:p>
            <a:pPr eaLnBrk="1" hangingPunct="1">
              <a:lnSpc>
                <a:spcPct val="90000"/>
              </a:lnSpc>
            </a:pPr>
            <a:r>
              <a:rPr lang="en-US" smtClean="0"/>
              <a:t>End Users.</a:t>
            </a:r>
          </a:p>
          <a:p>
            <a:pPr lvl="1" eaLnBrk="1" hangingPunct="1">
              <a:lnSpc>
                <a:spcPct val="90000"/>
              </a:lnSpc>
            </a:pPr>
            <a:r>
              <a:rPr lang="en-US" smtClean="0"/>
              <a:t>Clinicians that use the HealthShare application.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itle 1"/>
          <p:cNvSpPr>
            <a:spLocks noGrp="1"/>
          </p:cNvSpPr>
          <p:nvPr>
            <p:ph type="title"/>
          </p:nvPr>
        </p:nvSpPr>
        <p:spPr/>
        <p:txBody>
          <a:bodyPr/>
          <a:lstStyle/>
          <a:p>
            <a:r>
              <a:rPr lang="en-US" smtClean="0"/>
              <a:t>HealthShare Competitors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1511300"/>
            <a:ext cx="22860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graphicFrame>
        <p:nvGraphicFramePr>
          <p:cNvPr id="77828" name="Object 2"/>
          <p:cNvGraphicFramePr>
            <a:graphicFrameLocks noChangeAspect="1"/>
          </p:cNvGraphicFramePr>
          <p:nvPr>
            <p:extLst>
              <p:ext uri="{D42A27DB-BD31-4B8C-83A1-F6EECF244321}">
                <p14:modId xmlns:p14="http://schemas.microsoft.com/office/powerpoint/2010/main" val="2878297586"/>
              </p:ext>
            </p:extLst>
          </p:nvPr>
        </p:nvGraphicFramePr>
        <p:xfrm>
          <a:off x="2451100" y="2971800"/>
          <a:ext cx="4191000" cy="1371600"/>
        </p:xfrm>
        <a:graphic>
          <a:graphicData uri="http://schemas.openxmlformats.org/presentationml/2006/ole">
            <mc:AlternateContent xmlns:mc="http://schemas.openxmlformats.org/markup-compatibility/2006">
              <mc:Choice xmlns:v="urn:schemas-microsoft-com:vml" Requires="v">
                <p:oleObj spid="_x0000_s81940" name="Document" r:id="rId5" imgW="1397000" imgH="457200" progId="Word.Document.12">
                  <p:link updateAutomatic="1"/>
                </p:oleObj>
              </mc:Choice>
              <mc:Fallback>
                <p:oleObj name="Document" r:id="rId5" imgW="1397000" imgH="457200" progId="Word.Document.12">
                  <p:link updateAutomatic="1"/>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2971800"/>
                        <a:ext cx="4191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743200"/>
            <a:ext cx="1524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Lst>
        </p:spPr>
      </p:pic>
      <p:pic>
        <p:nvPicPr>
          <p:cNvPr id="81932" name="Picture 12"/>
          <p:cNvPicPr>
            <a:picLocks noChangeAspect="1" noChangeArrowheads="1"/>
          </p:cNvPicPr>
          <p:nvPr/>
        </p:nvPicPr>
        <p:blipFill>
          <a:blip r:embed="rId8">
            <a:extLst>
              <a:ext uri="{28A0092B-C50C-407E-A947-70E740481C1C}">
                <a14:useLocalDpi xmlns:a14="http://schemas.microsoft.com/office/drawing/2010/main" val="0"/>
              </a:ext>
            </a:extLst>
          </a:blip>
          <a:srcRect l="16394" t="6618" r="26230"/>
          <a:stretch>
            <a:fillRect/>
          </a:stretch>
        </p:blipFill>
        <p:spPr bwMode="auto">
          <a:xfrm>
            <a:off x="2133600" y="4657725"/>
            <a:ext cx="26670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xit" presetSubtype="32" fill="hold" nodeType="after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nodeType="afterGroup">
                            <p:stCondLst>
                              <p:cond delay="500"/>
                            </p:stCondLst>
                            <p:childTnLst>
                              <p:par>
                                <p:cTn id="10" presetID="23" presetClass="exit" presetSubtype="32" fill="hold" nodeType="afterEffect">
                                  <p:stCondLst>
                                    <p:cond delay="0"/>
                                  </p:stCondLst>
                                  <p:childTnLst>
                                    <p:anim calcmode="lin" valueType="num">
                                      <p:cBhvr>
                                        <p:cTn id="11" dur="500"/>
                                        <p:tgtEl>
                                          <p:spTgt spid="8"/>
                                        </p:tgtEl>
                                        <p:attrNameLst>
                                          <p:attrName>ppt_w</p:attrName>
                                        </p:attrNameLst>
                                      </p:cBhvr>
                                      <p:tavLst>
                                        <p:tav tm="0">
                                          <p:val>
                                            <p:strVal val="ppt_w"/>
                                          </p:val>
                                        </p:tav>
                                        <p:tav tm="100000">
                                          <p:val>
                                            <p:fltVal val="0"/>
                                          </p:val>
                                        </p:tav>
                                      </p:tavLst>
                                    </p:anim>
                                    <p:anim calcmode="lin" valueType="num">
                                      <p:cBhvr>
                                        <p:cTn id="12" dur="500"/>
                                        <p:tgtEl>
                                          <p:spTgt spid="8"/>
                                        </p:tgtEl>
                                        <p:attrNameLst>
                                          <p:attrName>ppt_h</p:attrName>
                                        </p:attrNameLst>
                                      </p:cBhvr>
                                      <p:tavLst>
                                        <p:tav tm="0">
                                          <p:val>
                                            <p:strVal val="ppt_h"/>
                                          </p:val>
                                        </p:tav>
                                        <p:tav tm="100000">
                                          <p:val>
                                            <p:fltVal val="0"/>
                                          </p:val>
                                        </p:tav>
                                      </p:tavLst>
                                    </p:anim>
                                    <p:set>
                                      <p:cBhvr>
                                        <p:cTn id="13" dur="1" fill="hold">
                                          <p:stCondLst>
                                            <p:cond delay="499"/>
                                          </p:stCondLst>
                                        </p:cTn>
                                        <p:tgtEl>
                                          <p:spTgt spid="8"/>
                                        </p:tgtEl>
                                        <p:attrNameLst>
                                          <p:attrName>style.visibility</p:attrName>
                                        </p:attrNameLst>
                                      </p:cBhvr>
                                      <p:to>
                                        <p:strVal val="hidden"/>
                                      </p:to>
                                    </p:set>
                                  </p:childTnLst>
                                </p:cTn>
                              </p:par>
                            </p:childTnLst>
                          </p:cTn>
                        </p:par>
                        <p:par>
                          <p:cTn id="14" fill="hold" nodeType="afterGroup">
                            <p:stCondLst>
                              <p:cond delay="1000"/>
                            </p:stCondLst>
                            <p:childTnLst>
                              <p:par>
                                <p:cTn id="15" presetID="2" presetClass="exit" presetSubtype="4" fill="hold" nodeType="afterEffect">
                                  <p:stCondLst>
                                    <p:cond delay="0"/>
                                  </p:stCondLst>
                                  <p:childTnLst>
                                    <p:anim calcmode="lin" valueType="num">
                                      <p:cBhvr additive="base">
                                        <p:cTn id="16" dur="500"/>
                                        <p:tgtEl>
                                          <p:spTgt spid="81932"/>
                                        </p:tgtEl>
                                        <p:attrNameLst>
                                          <p:attrName>ppt_x</p:attrName>
                                        </p:attrNameLst>
                                      </p:cBhvr>
                                      <p:tavLst>
                                        <p:tav tm="0">
                                          <p:val>
                                            <p:strVal val="ppt_x"/>
                                          </p:val>
                                        </p:tav>
                                        <p:tav tm="100000">
                                          <p:val>
                                            <p:strVal val="ppt_x"/>
                                          </p:val>
                                        </p:tav>
                                      </p:tavLst>
                                    </p:anim>
                                    <p:anim calcmode="lin" valueType="num">
                                      <p:cBhvr additive="base">
                                        <p:cTn id="17" dur="500"/>
                                        <p:tgtEl>
                                          <p:spTgt spid="81932"/>
                                        </p:tgtEl>
                                        <p:attrNameLst>
                                          <p:attrName>ppt_y</p:attrName>
                                        </p:attrNameLst>
                                      </p:cBhvr>
                                      <p:tavLst>
                                        <p:tav tm="0">
                                          <p:val>
                                            <p:strVal val="ppt_y"/>
                                          </p:val>
                                        </p:tav>
                                        <p:tav tm="100000">
                                          <p:val>
                                            <p:strVal val="1+ppt_h/2"/>
                                          </p:val>
                                        </p:tav>
                                      </p:tavLst>
                                    </p:anim>
                                    <p:set>
                                      <p:cBhvr>
                                        <p:cTn id="18" dur="1" fill="hold">
                                          <p:stCondLst>
                                            <p:cond delay="499"/>
                                          </p:stCondLst>
                                        </p:cTn>
                                        <p:tgtEl>
                                          <p:spTgt spid="81932"/>
                                        </p:tgtEl>
                                        <p:attrNameLst>
                                          <p:attrName>style.visibility</p:attrName>
                                        </p:attrNameLst>
                                      </p:cBhvr>
                                      <p:to>
                                        <p:strVal val="hidden"/>
                                      </p:to>
                                    </p:set>
                                  </p:childTnLst>
                                </p:cTn>
                              </p:par>
                            </p:childTnLst>
                          </p:cTn>
                        </p:par>
                        <p:par>
                          <p:cTn id="19" fill="hold" nodeType="afterGroup">
                            <p:stCondLst>
                              <p:cond delay="1500"/>
                            </p:stCondLst>
                            <p:childTnLst>
                              <p:par>
                                <p:cTn id="20" presetID="12" presetClass="entr" presetSubtype="4" fill="hold" nodeType="afterEffect">
                                  <p:stCondLst>
                                    <p:cond delay="0"/>
                                  </p:stCondLst>
                                  <p:childTnLst>
                                    <p:set>
                                      <p:cBhvr>
                                        <p:cTn id="21" dur="1" fill="hold">
                                          <p:stCondLst>
                                            <p:cond delay="0"/>
                                          </p:stCondLst>
                                        </p:cTn>
                                        <p:tgtEl>
                                          <p:spTgt spid="77828"/>
                                        </p:tgtEl>
                                        <p:attrNameLst>
                                          <p:attrName>style.visibility</p:attrName>
                                        </p:attrNameLst>
                                      </p:cBhvr>
                                      <p:to>
                                        <p:strVal val="visible"/>
                                      </p:to>
                                    </p:set>
                                    <p:animEffect transition="in" filter="slide(fromBottom)">
                                      <p:cBhvr>
                                        <p:cTn id="22"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smtClean="0"/>
              <a:t>How we compare</a:t>
            </a:r>
          </a:p>
        </p:txBody>
      </p:sp>
      <p:sp>
        <p:nvSpPr>
          <p:cNvPr id="194563" name="Rectangle 3"/>
          <p:cNvSpPr>
            <a:spLocks noGrp="1" noChangeArrowheads="1"/>
          </p:cNvSpPr>
          <p:nvPr>
            <p:ph type="body" idx="1"/>
          </p:nvPr>
        </p:nvSpPr>
        <p:spPr/>
        <p:txBody>
          <a:bodyPr/>
          <a:lstStyle/>
          <a:p>
            <a:r>
              <a:rPr lang="en-US" smtClean="0"/>
              <a:t>Customizability.</a:t>
            </a:r>
          </a:p>
          <a:p>
            <a:r>
              <a:rPr lang="en-US" smtClean="0"/>
              <a:t>Flexibility.</a:t>
            </a:r>
          </a:p>
          <a:p>
            <a:r>
              <a:rPr lang="en-US" smtClean="0"/>
              <a:t>Catalog of services.</a:t>
            </a:r>
          </a:p>
          <a:p>
            <a:r>
              <a:rPr lang="en-US" smtClean="0"/>
              <a:t>Unique ability to view patient data between facilities.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smtClean="0"/>
              <a:t>TrakCare: Making Healthcare More Unified and Accessible</a:t>
            </a:r>
          </a:p>
        </p:txBody>
      </p:sp>
      <p:sp>
        <p:nvSpPr>
          <p:cNvPr id="156675" name="Rectangle 3"/>
          <p:cNvSpPr>
            <a:spLocks noGrp="1" noChangeArrowheads="1"/>
          </p:cNvSpPr>
          <p:nvPr>
            <p:ph type="body" idx="1"/>
          </p:nvPr>
        </p:nvSpPr>
        <p:spPr>
          <a:xfrm>
            <a:off x="355600" y="1295400"/>
            <a:ext cx="8331200" cy="3768725"/>
          </a:xfrm>
        </p:spPr>
        <p:txBody>
          <a:bodyPr/>
          <a:lstStyle/>
          <a:p>
            <a:r>
              <a:rPr lang="en-US" smtClean="0"/>
              <a:t>What does a healthcare information system (HIS) do?</a:t>
            </a:r>
          </a:p>
          <a:p>
            <a:r>
              <a:rPr lang="en-US" smtClean="0"/>
              <a:t>What distinguishes one HIS from another?</a:t>
            </a:r>
          </a:p>
          <a:p>
            <a:r>
              <a:rPr lang="en-US" smtClean="0"/>
              <a:t>What is TrakCare?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smtClean="0"/>
              <a:t>What does a healthcare information system do?</a:t>
            </a:r>
          </a:p>
        </p:txBody>
      </p:sp>
      <p:sp>
        <p:nvSpPr>
          <p:cNvPr id="158723" name="Rectangle 3"/>
          <p:cNvSpPr>
            <a:spLocks noGrp="1" noChangeArrowheads="1"/>
          </p:cNvSpPr>
          <p:nvPr>
            <p:ph type="body" idx="1"/>
          </p:nvPr>
        </p:nvSpPr>
        <p:spPr>
          <a:xfrm>
            <a:off x="381000" y="1295400"/>
            <a:ext cx="8534400" cy="3362325"/>
          </a:xfrm>
        </p:spPr>
        <p:txBody>
          <a:bodyPr/>
          <a:lstStyle/>
          <a:p>
            <a:r>
              <a:rPr lang="en-US" smtClean="0"/>
              <a:t>Provides an integrated information system. </a:t>
            </a:r>
          </a:p>
          <a:p>
            <a:r>
              <a:rPr lang="en-US" smtClean="0"/>
              <a:t>Manages all aspects of a hospital.</a:t>
            </a:r>
          </a:p>
          <a:p>
            <a:r>
              <a:rPr lang="en-US" smtClean="0"/>
              <a:t>Often based on an electronic health record.</a:t>
            </a:r>
          </a:p>
          <a:p>
            <a:r>
              <a:rPr lang="en-US" smtClean="0"/>
              <a:t>Includes clinical, administrative, lab and community care capabilities, unified by a single data repository. </a:t>
            </a:r>
          </a:p>
          <a:p>
            <a:pPr lvl="1"/>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dirty="0" smtClean="0">
                <a:hlinkClick r:id="rId3"/>
              </a:rPr>
              <a:t>Intensive Care</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mtClean="0"/>
              <a:t>What distinguishes one HIS from another?</a:t>
            </a:r>
          </a:p>
        </p:txBody>
      </p:sp>
      <p:sp>
        <p:nvSpPr>
          <p:cNvPr id="160771" name="Rectangle 3"/>
          <p:cNvSpPr>
            <a:spLocks noGrp="1" noChangeArrowheads="1"/>
          </p:cNvSpPr>
          <p:nvPr>
            <p:ph type="body" idx="1"/>
          </p:nvPr>
        </p:nvSpPr>
        <p:spPr>
          <a:xfrm>
            <a:off x="403225" y="1295400"/>
            <a:ext cx="7978775" cy="2549525"/>
          </a:xfrm>
        </p:spPr>
        <p:txBody>
          <a:bodyPr/>
          <a:lstStyle/>
          <a:p>
            <a:r>
              <a:rPr lang="en-US" smtClean="0"/>
              <a:t>Simplicity of sharing information.</a:t>
            </a:r>
          </a:p>
          <a:p>
            <a:r>
              <a:rPr lang="en-US" smtClean="0"/>
              <a:t>Time to implement.</a:t>
            </a:r>
          </a:p>
          <a:p>
            <a:r>
              <a:rPr lang="en-US" smtClean="0"/>
              <a:t>Total cost.</a:t>
            </a:r>
          </a:p>
          <a:p>
            <a:r>
              <a:rPr lang="en-US" smtClean="0"/>
              <a:t>Ease of maintenance.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p:txBody>
          <a:bodyPr/>
          <a:lstStyle/>
          <a:p>
            <a:pPr eaLnBrk="1" hangingPunct="1"/>
            <a:r>
              <a:rPr lang="en-US" smtClean="0"/>
              <a:t>What is TrakCare?</a:t>
            </a:r>
          </a:p>
        </p:txBody>
      </p:sp>
      <p:sp>
        <p:nvSpPr>
          <p:cNvPr id="162819" name="Rectangle 3"/>
          <p:cNvSpPr>
            <a:spLocks noGrp="1" noChangeArrowheads="1"/>
          </p:cNvSpPr>
          <p:nvPr>
            <p:ph type="body" idx="4294967295"/>
          </p:nvPr>
        </p:nvSpPr>
        <p:spPr>
          <a:xfrm>
            <a:off x="381000" y="1295400"/>
            <a:ext cx="7978775" cy="3314700"/>
          </a:xfrm>
        </p:spPr>
        <p:txBody>
          <a:bodyPr/>
          <a:lstStyle/>
          <a:p>
            <a:pPr marL="228600" indent="-228600" eaLnBrk="1" hangingPunct="1">
              <a:lnSpc>
                <a:spcPct val="90000"/>
              </a:lnSpc>
            </a:pPr>
            <a:r>
              <a:rPr lang="en-US" dirty="0" smtClean="0"/>
              <a:t>Healthcare Information System (HIS), based on Cach</a:t>
            </a:r>
            <a:r>
              <a:rPr lang="en-US" altLang="ja-JP" dirty="0" smtClean="0"/>
              <a:t>é, Ensemble, and DeepSee.</a:t>
            </a:r>
          </a:p>
          <a:p>
            <a:pPr marL="228600" indent="-228600" eaLnBrk="1" hangingPunct="1">
              <a:lnSpc>
                <a:spcPct val="90000"/>
              </a:lnSpc>
            </a:pPr>
            <a:r>
              <a:rPr lang="en-US" altLang="ja-JP" dirty="0" smtClean="0"/>
              <a:t>A former InterSystems client, TrakHealth, now part of InterSystems.</a:t>
            </a:r>
          </a:p>
          <a:p>
            <a:pPr marL="228600" indent="-228600" eaLnBrk="1" hangingPunct="1">
              <a:lnSpc>
                <a:spcPct val="90000"/>
              </a:lnSpc>
            </a:pPr>
            <a:r>
              <a:rPr lang="en-US" altLang="ja-JP" dirty="0" smtClean="0"/>
              <a:t>Not sold in US, so that we don’t compete with our many HIS partners.</a:t>
            </a:r>
          </a:p>
          <a:p>
            <a:pPr marL="228600" indent="-228600" eaLnBrk="1" hangingPunct="1">
              <a:lnSpc>
                <a:spcPct val="90000"/>
              </a:lnSpc>
            </a:pPr>
            <a:r>
              <a:rPr lang="en-US" altLang="ja-JP" dirty="0" smtClean="0">
                <a:hlinkClick r:id="rId3"/>
              </a:rPr>
              <a:t>Demo</a:t>
            </a:r>
            <a:r>
              <a:rPr lang="en-US" altLang="ja-JP"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mtClean="0"/>
              <a:t>Versions</a:t>
            </a:r>
          </a:p>
        </p:txBody>
      </p:sp>
      <p:sp>
        <p:nvSpPr>
          <p:cNvPr id="164867" name="Rectangle 3"/>
          <p:cNvSpPr>
            <a:spLocks noGrp="1" noChangeArrowheads="1"/>
          </p:cNvSpPr>
          <p:nvPr>
            <p:ph type="body" idx="1"/>
          </p:nvPr>
        </p:nvSpPr>
        <p:spPr>
          <a:xfrm>
            <a:off x="381000" y="1295400"/>
            <a:ext cx="8153400" cy="1119188"/>
          </a:xfrm>
        </p:spPr>
        <p:txBody>
          <a:bodyPr/>
          <a:lstStyle/>
          <a:p>
            <a:r>
              <a:rPr lang="en-US" smtClean="0"/>
              <a:t>TrakHealth acquired by InterSystems in 2007.</a:t>
            </a:r>
          </a:p>
          <a:p>
            <a:r>
              <a:rPr lang="en-US" smtClean="0"/>
              <a:t>August, 2010- 2010 version of TrakCare released.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p:txBody>
          <a:bodyPr/>
          <a:lstStyle/>
          <a:p>
            <a:pPr eaLnBrk="1" hangingPunct="1"/>
            <a:r>
              <a:rPr lang="en-US" smtClean="0"/>
              <a:t>Our TrakCare Partners</a:t>
            </a:r>
          </a:p>
        </p:txBody>
      </p:sp>
      <p:sp>
        <p:nvSpPr>
          <p:cNvPr id="177155" name="Rectangle 3"/>
          <p:cNvSpPr>
            <a:spLocks noGrp="1" noChangeArrowheads="1"/>
          </p:cNvSpPr>
          <p:nvPr>
            <p:ph type="body" idx="4294967295"/>
          </p:nvPr>
        </p:nvSpPr>
        <p:spPr>
          <a:xfrm>
            <a:off x="355600" y="1295400"/>
            <a:ext cx="8331200" cy="2925763"/>
          </a:xfrm>
        </p:spPr>
        <p:txBody>
          <a:bodyPr/>
          <a:lstStyle/>
          <a:p>
            <a:pPr marL="228600" indent="-228600" eaLnBrk="1" hangingPunct="1">
              <a:lnSpc>
                <a:spcPct val="90000"/>
              </a:lnSpc>
            </a:pPr>
            <a:r>
              <a:rPr lang="en-US" smtClean="0"/>
              <a:t>End Users.</a:t>
            </a:r>
          </a:p>
          <a:p>
            <a:pPr lvl="1" eaLnBrk="1" hangingPunct="1">
              <a:lnSpc>
                <a:spcPct val="90000"/>
              </a:lnSpc>
            </a:pPr>
            <a:r>
              <a:rPr lang="en-US" smtClean="0"/>
              <a:t>Clients that use TrakCare to manage their healthcare environment.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381000"/>
            <a:ext cx="8229600" cy="1066800"/>
          </a:xfrm>
        </p:spPr>
        <p:txBody>
          <a:bodyPr/>
          <a:lstStyle/>
          <a:p>
            <a:pPr eaLnBrk="1" hangingPunct="1"/>
            <a:r>
              <a:rPr lang="en-US" smtClean="0"/>
              <a:t>What distinguishes one database application from another?</a:t>
            </a:r>
            <a:br>
              <a:rPr lang="en-US" smtClean="0"/>
            </a:br>
            <a:endParaRPr lang="en-US" smtClean="0"/>
          </a:p>
        </p:txBody>
      </p:sp>
      <p:sp>
        <p:nvSpPr>
          <p:cNvPr id="23555" name="Rectangle 3"/>
          <p:cNvSpPr>
            <a:spLocks noGrp="1" noChangeArrowheads="1"/>
          </p:cNvSpPr>
          <p:nvPr>
            <p:ph type="body" idx="1"/>
          </p:nvPr>
        </p:nvSpPr>
        <p:spPr/>
        <p:txBody>
          <a:bodyPr/>
          <a:lstStyle/>
          <a:p>
            <a:pPr eaLnBrk="1" hangingPunct="1"/>
            <a:r>
              <a:rPr lang="en-US" smtClean="0"/>
              <a:t>Performance and speed of accessing data.</a:t>
            </a:r>
          </a:p>
          <a:p>
            <a:pPr eaLnBrk="1" hangingPunct="1"/>
            <a:r>
              <a:rPr lang="en-US" smtClean="0"/>
              <a:t>Functionality.</a:t>
            </a:r>
          </a:p>
          <a:p>
            <a:pPr eaLnBrk="1" hangingPunct="1"/>
            <a:r>
              <a:rPr lang="en-US" smtClean="0"/>
              <a:t>Scalability.</a:t>
            </a:r>
          </a:p>
          <a:p>
            <a:pPr eaLnBrk="1" hangingPunct="1"/>
            <a:r>
              <a:rPr lang="en-US" smtClean="0"/>
              <a:t>Total cost.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52400" y="152400"/>
            <a:ext cx="7924800" cy="1066800"/>
          </a:xfrm>
        </p:spPr>
        <p:txBody>
          <a:bodyPr/>
          <a:lstStyle/>
          <a:p>
            <a:r>
              <a:rPr lang="en-US" smtClean="0"/>
              <a:t>Products with similar functionality</a:t>
            </a:r>
          </a:p>
        </p:txBody>
      </p:sp>
      <p:pic>
        <p:nvPicPr>
          <p:cNvPr id="183301" name="Picture 5"/>
          <p:cNvPicPr>
            <a:picLocks noChangeAspect="1" noChangeArrowheads="1"/>
          </p:cNvPicPr>
          <p:nvPr/>
        </p:nvPicPr>
        <p:blipFill>
          <a:blip r:embed="rId4">
            <a:extLst>
              <a:ext uri="{28A0092B-C50C-407E-A947-70E740481C1C}">
                <a14:useLocalDpi xmlns:a14="http://schemas.microsoft.com/office/drawing/2010/main" val="0"/>
              </a:ext>
            </a:extLst>
          </a:blip>
          <a:srcRect b="9219"/>
          <a:stretch>
            <a:fillRect/>
          </a:stretch>
        </p:blipFill>
        <p:spPr bwMode="auto">
          <a:xfrm>
            <a:off x="6172200" y="4800600"/>
            <a:ext cx="2438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3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752600"/>
            <a:ext cx="25146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310" name="Picture 14"/>
          <p:cNvPicPr>
            <a:picLocks noChangeAspect="1" noChangeArrowheads="1"/>
          </p:cNvPicPr>
          <p:nvPr/>
        </p:nvPicPr>
        <p:blipFill>
          <a:blip r:embed="rId6">
            <a:extLst>
              <a:ext uri="{28A0092B-C50C-407E-A947-70E740481C1C}">
                <a14:useLocalDpi xmlns:a14="http://schemas.microsoft.com/office/drawing/2010/main" val="0"/>
              </a:ext>
            </a:extLst>
          </a:blip>
          <a:srcRect l="2942" b="11905"/>
          <a:stretch>
            <a:fillRect/>
          </a:stretch>
        </p:blipFill>
        <p:spPr bwMode="auto">
          <a:xfrm>
            <a:off x="457200" y="4989513"/>
            <a:ext cx="1295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83319" name="Object 23"/>
          <p:cNvGraphicFramePr>
            <a:graphicFrameLocks noChangeAspect="1"/>
          </p:cNvGraphicFramePr>
          <p:nvPr>
            <p:extLst>
              <p:ext uri="{D42A27DB-BD31-4B8C-83A1-F6EECF244321}">
                <p14:modId xmlns:p14="http://schemas.microsoft.com/office/powerpoint/2010/main" val="1039950037"/>
              </p:ext>
            </p:extLst>
          </p:nvPr>
        </p:nvGraphicFramePr>
        <p:xfrm>
          <a:off x="2654300" y="3048000"/>
          <a:ext cx="3835400" cy="1604963"/>
        </p:xfrm>
        <a:graphic>
          <a:graphicData uri="http://schemas.openxmlformats.org/presentationml/2006/ole">
            <mc:AlternateContent xmlns:mc="http://schemas.openxmlformats.org/markup-compatibility/2006">
              <mc:Choice xmlns:v="urn:schemas-microsoft-com:vml" Requires="v">
                <p:oleObj spid="_x0000_s183328" name="Document" r:id="rId7" imgW="1092200" imgH="457200" progId="Word.Document.12">
                  <p:link updateAutomatic="1"/>
                </p:oleObj>
              </mc:Choice>
              <mc:Fallback>
                <p:oleObj name="Document" r:id="rId7" imgW="1092200" imgH="457200" progId="Word.Document.12">
                  <p:link updateAutomatic="1"/>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300" y="3048000"/>
                        <a:ext cx="38354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332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676400"/>
            <a:ext cx="1857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mtClean="0"/>
              <a:t>How we compare</a:t>
            </a:r>
          </a:p>
        </p:txBody>
      </p:sp>
      <p:sp>
        <p:nvSpPr>
          <p:cNvPr id="196611" name="Rectangle 3"/>
          <p:cNvSpPr>
            <a:spLocks noGrp="1" noChangeArrowheads="1"/>
          </p:cNvSpPr>
          <p:nvPr>
            <p:ph type="body" idx="1"/>
          </p:nvPr>
        </p:nvSpPr>
        <p:spPr/>
        <p:txBody>
          <a:bodyPr/>
          <a:lstStyle/>
          <a:p>
            <a:r>
              <a:rPr lang="en-US" smtClean="0"/>
              <a:t>Ultra-scalable. </a:t>
            </a:r>
          </a:p>
          <a:p>
            <a:r>
              <a:rPr lang="en-US" smtClean="0"/>
              <a:t>Cross language application.</a:t>
            </a:r>
          </a:p>
          <a:p>
            <a:r>
              <a:rPr lang="en-US" smtClean="0"/>
              <a:t>Highly customizable.</a:t>
            </a:r>
          </a:p>
          <a:p>
            <a:r>
              <a:rPr lang="en-US" smtClean="0"/>
              <a:t>Sold only outside the US.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Case Studies</a:t>
            </a:r>
          </a:p>
        </p:txBody>
      </p:sp>
      <p:sp>
        <p:nvSpPr>
          <p:cNvPr id="86019" name="Content Placeholder 2"/>
          <p:cNvSpPr>
            <a:spLocks noGrp="1"/>
          </p:cNvSpPr>
          <p:nvPr>
            <p:ph idx="1"/>
          </p:nvPr>
        </p:nvSpPr>
        <p:spPr/>
        <p:txBody>
          <a:bodyPr/>
          <a:lstStyle/>
          <a:p>
            <a:r>
              <a:rPr lang="en-US" smtClean="0"/>
              <a:t>Let’s look at some case studies from the website.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Questions?</a:t>
            </a:r>
          </a:p>
        </p:txBody>
      </p:sp>
      <p:sp>
        <p:nvSpPr>
          <p:cNvPr id="87043" name="Rectangle 3"/>
          <p:cNvSpPr>
            <a:spLocks noGrp="1" noChangeArrowheads="1"/>
          </p:cNvSpPr>
          <p:nvPr>
            <p:ph type="body"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What is Caché?</a:t>
            </a:r>
          </a:p>
        </p:txBody>
      </p:sp>
      <p:sp>
        <p:nvSpPr>
          <p:cNvPr id="24579" name="Rectangle 3"/>
          <p:cNvSpPr>
            <a:spLocks noGrp="1" noChangeArrowheads="1"/>
          </p:cNvSpPr>
          <p:nvPr>
            <p:ph type="body" idx="1"/>
          </p:nvPr>
        </p:nvSpPr>
        <p:spPr/>
        <p:txBody>
          <a:bodyPr/>
          <a:lstStyle/>
          <a:p>
            <a:pPr eaLnBrk="1" hangingPunct="1"/>
            <a:r>
              <a:rPr lang="en-US" smtClean="0"/>
              <a:t>Fast, easy-to-use database.</a:t>
            </a:r>
          </a:p>
          <a:p>
            <a:pPr lvl="1" eaLnBrk="1" hangingPunct="1"/>
            <a:r>
              <a:rPr lang="en-US" smtClean="0"/>
              <a:t>Requires less powerful hardware and less management.</a:t>
            </a:r>
          </a:p>
          <a:p>
            <a:pPr eaLnBrk="1" hangingPunct="1"/>
            <a:r>
              <a:rPr lang="en-US" smtClean="0"/>
              <a:t>Better development environment.</a:t>
            </a:r>
          </a:p>
          <a:p>
            <a:pPr lvl="1" eaLnBrk="1" hangingPunct="1"/>
            <a:r>
              <a:rPr lang="en-US" smtClean="0"/>
              <a:t>System creates standard code for receiving data, checking data, storing data, retrieving data.</a:t>
            </a:r>
          </a:p>
          <a:p>
            <a:pPr lvl="1" eaLnBrk="1" hangingPunct="1"/>
            <a:r>
              <a:rPr lang="en-US" smtClean="0"/>
              <a:t>Developers can add new features quickly.</a:t>
            </a:r>
          </a:p>
          <a:p>
            <a:pPr lvl="1" eaLnBrk="1" hangingPunct="1"/>
            <a:r>
              <a:rPr lang="en-US" smtClean="0"/>
              <a:t>Developers can create distinctive features.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r>
              <a:rPr lang="en-US" smtClean="0"/>
              <a:t>Tour</a:t>
            </a:r>
          </a:p>
        </p:txBody>
      </p:sp>
      <p:sp>
        <p:nvSpPr>
          <p:cNvPr id="28676" name="Rectangle 3"/>
          <p:cNvSpPr>
            <a:spLocks noChangeArrowheads="1"/>
          </p:cNvSpPr>
          <p:nvPr/>
        </p:nvSpPr>
        <p:spPr bwMode="auto">
          <a:xfrm>
            <a:off x="355600" y="1295400"/>
            <a:ext cx="8331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1"/>
              </a:buClr>
              <a:buSzPct val="60000"/>
              <a:buFont typeface="Wingdings" pitchFamily="2" charset="2"/>
              <a:buChar char="n"/>
            </a:pPr>
            <a:r>
              <a:rPr lang="en-US" sz="2800" baseline="0">
                <a:solidFill>
                  <a:srgbClr val="FFFF66"/>
                </a:solidFill>
                <a:latin typeface="Verdana" pitchFamily="34" charset="0"/>
              </a:rPr>
              <a:t>Tools of Caché Demo.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Win the Hearts and Minds</a:t>
            </a:r>
          </a:p>
        </p:txBody>
      </p:sp>
      <p:sp>
        <p:nvSpPr>
          <p:cNvPr id="29699" name="Rectangle 3"/>
          <p:cNvSpPr>
            <a:spLocks noGrp="1" noChangeArrowheads="1"/>
          </p:cNvSpPr>
          <p:nvPr>
            <p:ph type="body" idx="1"/>
          </p:nvPr>
        </p:nvSpPr>
        <p:spPr/>
        <p:txBody>
          <a:bodyPr/>
          <a:lstStyle/>
          <a:p>
            <a:pPr eaLnBrk="1" hangingPunct="1"/>
            <a:r>
              <a:rPr lang="en-US" smtClean="0"/>
              <a:t>M and Caché.</a:t>
            </a:r>
          </a:p>
          <a:p>
            <a:pPr eaLnBrk="1" hangingPunct="1"/>
            <a:r>
              <a:rPr lang="en-US" smtClean="0"/>
              <a:t>History.</a:t>
            </a:r>
          </a:p>
          <a:p>
            <a:pPr eaLnBrk="1" hangingPunct="1"/>
            <a:r>
              <a:rPr lang="en-US" smtClean="0"/>
              <a:t>What do developers need?</a:t>
            </a:r>
          </a:p>
          <a:p>
            <a:pPr eaLnBrk="1" hangingPunct="1"/>
            <a:r>
              <a:rPr lang="en-US" smtClean="0"/>
              <a:t>What is Caché?</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tgTemplate">
  <a:themeElements>
    <a:clrScheme name="">
      <a:dk1>
        <a:srgbClr val="FFFFFF"/>
      </a:dk1>
      <a:lt1>
        <a:srgbClr val="FFFFFF"/>
      </a:lt1>
      <a:dk2>
        <a:srgbClr val="DDDDDD"/>
      </a:dk2>
      <a:lt2>
        <a:srgbClr val="1C1C1C"/>
      </a:lt2>
      <a:accent1>
        <a:srgbClr val="FF0000"/>
      </a:accent1>
      <a:accent2>
        <a:srgbClr val="FFCF01"/>
      </a:accent2>
      <a:accent3>
        <a:srgbClr val="FFFFFF"/>
      </a:accent3>
      <a:accent4>
        <a:srgbClr val="DADADA"/>
      </a:accent4>
      <a:accent5>
        <a:srgbClr val="FFAAAA"/>
      </a:accent5>
      <a:accent6>
        <a:srgbClr val="E7BB01"/>
      </a:accent6>
      <a:hlink>
        <a:srgbClr val="FF0000"/>
      </a:hlink>
      <a:folHlink>
        <a:srgbClr val="3333CC"/>
      </a:folHlink>
    </a:clrScheme>
    <a:fontScheme name="Mtg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Mtg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tg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tg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Mtg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tg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tg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Mtg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HD:Users:joelsolon:Documents:Courses:General:MtgTemplate.pot</Template>
  <TotalTime>10468</TotalTime>
  <Words>4100</Words>
  <Application>Microsoft Office PowerPoint</Application>
  <PresentationFormat>On-screen Show (4:3)</PresentationFormat>
  <Paragraphs>645</Paragraphs>
  <Slides>63</Slides>
  <Notes>62</Notes>
  <HiddenSlides>0</HiddenSlides>
  <MMClips>0</MMClips>
  <ScaleCrop>false</ScaleCrop>
  <HeadingPairs>
    <vt:vector size="8" baseType="variant">
      <vt:variant>
        <vt:lpstr>Theme</vt:lpstr>
      </vt:variant>
      <vt:variant>
        <vt:i4>1</vt:i4>
      </vt:variant>
      <vt:variant>
        <vt:lpstr>Links</vt:lpstr>
      </vt:variant>
      <vt:variant>
        <vt:i4>5</vt:i4>
      </vt:variant>
      <vt:variant>
        <vt:lpstr>Embedded OLE Servers</vt:lpstr>
      </vt:variant>
      <vt:variant>
        <vt:i4>1</vt:i4>
      </vt:variant>
      <vt:variant>
        <vt:lpstr>Slide Titles</vt:lpstr>
      </vt:variant>
      <vt:variant>
        <vt:i4>63</vt:i4>
      </vt:variant>
    </vt:vector>
  </HeadingPairs>
  <TitlesOfParts>
    <vt:vector size="70" baseType="lpstr">
      <vt:lpstr>MtgTemplate</vt:lpstr>
      <vt:lpstr>???</vt:lpstr>
      <vt:lpstr>???</vt:lpstr>
      <vt:lpstr>???</vt:lpstr>
      <vt:lpstr>???</vt:lpstr>
      <vt:lpstr>???</vt:lpstr>
      <vt:lpstr>Bitmap Image</vt:lpstr>
      <vt:lpstr>InterSystems Products: A Gentle Introduction</vt:lpstr>
      <vt:lpstr>Agenda</vt:lpstr>
      <vt:lpstr>Presentation Goal</vt:lpstr>
      <vt:lpstr>Caché: Make Applications Faster</vt:lpstr>
      <vt:lpstr>What does a database application do?</vt:lpstr>
      <vt:lpstr>What distinguishes one database application from another? </vt:lpstr>
      <vt:lpstr>What is Caché?</vt:lpstr>
      <vt:lpstr>Tour</vt:lpstr>
      <vt:lpstr>Win the Hearts and Minds</vt:lpstr>
      <vt:lpstr>M and Caché</vt:lpstr>
      <vt:lpstr>History</vt:lpstr>
      <vt:lpstr>What do developers need?</vt:lpstr>
      <vt:lpstr>What do developers need? Cont.</vt:lpstr>
      <vt:lpstr>The Old Way 1</vt:lpstr>
      <vt:lpstr>The Old Way 2</vt:lpstr>
      <vt:lpstr>The Caché Way</vt:lpstr>
      <vt:lpstr>What is Caché?</vt:lpstr>
      <vt:lpstr>Caché Accessibility</vt:lpstr>
      <vt:lpstr>PowerPoint Presentation</vt:lpstr>
      <vt:lpstr>Developer Benefits</vt:lpstr>
      <vt:lpstr>System Administrator Benefits</vt:lpstr>
      <vt:lpstr>Our Caché Partners</vt:lpstr>
      <vt:lpstr>Caché Competitors</vt:lpstr>
      <vt:lpstr>How we compare</vt:lpstr>
      <vt:lpstr>Ensemble: Integrate Applications Faster</vt:lpstr>
      <vt:lpstr>What does an integration platform do?</vt:lpstr>
      <vt:lpstr>What distinguishes one integration platform from another? </vt:lpstr>
      <vt:lpstr>What is Ensemble?</vt:lpstr>
      <vt:lpstr>Ensemble Features</vt:lpstr>
      <vt:lpstr>Ensemble Versions</vt:lpstr>
      <vt:lpstr>Our Ensemble Partners</vt:lpstr>
      <vt:lpstr>Ensemble Competitors</vt:lpstr>
      <vt:lpstr>How we compare</vt:lpstr>
      <vt:lpstr>DeepSee: Make Applications More Valuable</vt:lpstr>
      <vt:lpstr>What does business intelligence (BI) software do? </vt:lpstr>
      <vt:lpstr>What distinguishes one BI system from another? </vt:lpstr>
      <vt:lpstr>Up-to-date Reports</vt:lpstr>
      <vt:lpstr>What is DeepSee?</vt:lpstr>
      <vt:lpstr>Embedded Business Intelligence </vt:lpstr>
      <vt:lpstr>DeepSee I Versions</vt:lpstr>
      <vt:lpstr>DeepSee II Versions</vt:lpstr>
      <vt:lpstr>Our DeepSee Partners</vt:lpstr>
      <vt:lpstr>DeepSee Competitors</vt:lpstr>
      <vt:lpstr>How we compare</vt:lpstr>
      <vt:lpstr>HealthShare: Connected Healthcare</vt:lpstr>
      <vt:lpstr>What does an HIE do?</vt:lpstr>
      <vt:lpstr>What distinguishes one HIE platform from another? </vt:lpstr>
      <vt:lpstr>What is HealthShare?</vt:lpstr>
      <vt:lpstr>HealthShare Versions</vt:lpstr>
      <vt:lpstr>Our HealthShare Partners</vt:lpstr>
      <vt:lpstr>HealthShare Competitors</vt:lpstr>
      <vt:lpstr>How we compare</vt:lpstr>
      <vt:lpstr>TrakCare: Making Healthcare More Unified and Accessible</vt:lpstr>
      <vt:lpstr>What does a healthcare information system do?</vt:lpstr>
      <vt:lpstr>Intensive Care</vt:lpstr>
      <vt:lpstr>What distinguishes one HIS from another?</vt:lpstr>
      <vt:lpstr>What is TrakCare?</vt:lpstr>
      <vt:lpstr>Versions</vt:lpstr>
      <vt:lpstr>Our TrakCare Partners</vt:lpstr>
      <vt:lpstr>Products with similar functionality</vt:lpstr>
      <vt:lpstr>How we compare</vt:lpstr>
      <vt:lpstr>Case Studies</vt:lpstr>
      <vt:lpstr>Questions?</vt:lpstr>
    </vt:vector>
  </TitlesOfParts>
  <Company>InterSystems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Solon</dc:creator>
  <cp:lastModifiedBy>jhogan</cp:lastModifiedBy>
  <cp:revision>172</cp:revision>
  <cp:lastPrinted>2011-11-16T20:25:36Z</cp:lastPrinted>
  <dcterms:created xsi:type="dcterms:W3CDTF">2010-08-25T14:56:03Z</dcterms:created>
  <dcterms:modified xsi:type="dcterms:W3CDTF">2011-11-17T19:55:00Z</dcterms:modified>
</cp:coreProperties>
</file>