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75" r:id="rId3"/>
    <p:sldId id="257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4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2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25A67-5742-904D-A597-05C9E3166066}" type="datetimeFigureOut">
              <a:rPr lang="tr-TR" smtClean="0"/>
              <a:t>28.10.2018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8A3E0-AA2F-9D4A-8B7D-CBAAEB4172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585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8A3E0-AA2F-9D4A-8B7D-CBAAEB41728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7455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8A3E0-AA2F-9D4A-8B7D-CBAAEB417280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6528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BCC5-DA6F-574C-B6CD-B24C9B1F67D0}" type="datetimeFigureOut">
              <a:rPr lang="tr-TR" smtClean="0"/>
              <a:t>28.10.2018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7A08-7176-4C49-9973-D52111BDE0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064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BCC5-DA6F-574C-B6CD-B24C9B1F67D0}" type="datetimeFigureOut">
              <a:rPr lang="tr-TR" smtClean="0"/>
              <a:t>28.10.2018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7A08-7176-4C49-9973-D52111BDE0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097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BCC5-DA6F-574C-B6CD-B24C9B1F67D0}" type="datetimeFigureOut">
              <a:rPr lang="tr-TR" smtClean="0"/>
              <a:t>28.10.2018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7A08-7176-4C49-9973-D52111BDE0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280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BCC5-DA6F-574C-B6CD-B24C9B1F67D0}" type="datetimeFigureOut">
              <a:rPr lang="tr-TR" smtClean="0"/>
              <a:t>28.10.2018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7A08-7176-4C49-9973-D52111BDE0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534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BCC5-DA6F-574C-B6CD-B24C9B1F67D0}" type="datetimeFigureOut">
              <a:rPr lang="tr-TR" smtClean="0"/>
              <a:t>28.10.2018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7A08-7176-4C49-9973-D52111BDE0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648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BCC5-DA6F-574C-B6CD-B24C9B1F67D0}" type="datetimeFigureOut">
              <a:rPr lang="tr-TR" smtClean="0"/>
              <a:t>28.10.2018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7A08-7176-4C49-9973-D52111BDE0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500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BCC5-DA6F-574C-B6CD-B24C9B1F67D0}" type="datetimeFigureOut">
              <a:rPr lang="tr-TR" smtClean="0"/>
              <a:t>28.10.2018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7A08-7176-4C49-9973-D52111BDE0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507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BCC5-DA6F-574C-B6CD-B24C9B1F67D0}" type="datetimeFigureOut">
              <a:rPr lang="tr-TR" smtClean="0"/>
              <a:t>28.10.2018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7A08-7176-4C49-9973-D52111BDE0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522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BCC5-DA6F-574C-B6CD-B24C9B1F67D0}" type="datetimeFigureOut">
              <a:rPr lang="tr-TR" smtClean="0"/>
              <a:t>28.10.2018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7A08-7176-4C49-9973-D52111BDE0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163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BCC5-DA6F-574C-B6CD-B24C9B1F67D0}" type="datetimeFigureOut">
              <a:rPr lang="tr-TR" smtClean="0"/>
              <a:t>28.10.2018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7A08-7176-4C49-9973-D52111BDE0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903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BCC5-DA6F-574C-B6CD-B24C9B1F67D0}" type="datetimeFigureOut">
              <a:rPr lang="tr-TR" smtClean="0"/>
              <a:t>28.10.2018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7A08-7176-4C49-9973-D52111BDE0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654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2BCC5-DA6F-574C-B6CD-B24C9B1F67D0}" type="datetimeFigureOut">
              <a:rPr lang="tr-TR" smtClean="0"/>
              <a:t>28.10.2018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E7A08-7176-4C49-9973-D52111BDE0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535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esut/Mo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bit.ly/mocacc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A87E0-A14D-454C-BB87-20A32DD62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5449"/>
            <a:ext cx="9144000" cy="1798743"/>
          </a:xfrm>
        </p:spPr>
        <p:txBody>
          <a:bodyPr/>
          <a:lstStyle/>
          <a:p>
            <a:r>
              <a:rPr lang="tr-TR" sz="6600" dirty="0" err="1">
                <a:latin typeface="Avenir Light" panose="020B0402020203020204" pitchFamily="34" charset="77"/>
              </a:rPr>
              <a:t>Moca</a:t>
            </a:r>
            <a:br>
              <a:rPr lang="tr-TR" dirty="0">
                <a:latin typeface="Avenir Next Ultra Light" panose="020B0203020202020204" pitchFamily="34" charset="77"/>
              </a:rPr>
            </a:br>
            <a:r>
              <a:rPr lang="tr-TR" sz="4800" dirty="0">
                <a:latin typeface="Avenir Next Ultra Light" panose="020B0203020202020204" pitchFamily="34" charset="77"/>
              </a:rPr>
              <a:t>«</a:t>
            </a:r>
            <a:r>
              <a:rPr lang="tr-TR" sz="4400" dirty="0" err="1">
                <a:latin typeface="Avenir Next Ultra Light" panose="020B0203020202020204" pitchFamily="34" charset="77"/>
              </a:rPr>
              <a:t>Accessible</a:t>
            </a:r>
            <a:r>
              <a:rPr lang="tr-TR" sz="4400" dirty="0">
                <a:latin typeface="Avenir Next Ultra Light" panose="020B0203020202020204" pitchFamily="34" charset="77"/>
              </a:rPr>
              <a:t> </a:t>
            </a:r>
            <a:r>
              <a:rPr lang="tr-TR" sz="4400" dirty="0" err="1">
                <a:latin typeface="Avenir Next Ultra Light" panose="020B0203020202020204" pitchFamily="34" charset="77"/>
              </a:rPr>
              <a:t>Mockups</a:t>
            </a:r>
            <a:r>
              <a:rPr lang="tr-TR" sz="4800" dirty="0">
                <a:latin typeface="Avenir Next Ultra Light" panose="020B0203020202020204" pitchFamily="34" charset="77"/>
              </a:rPr>
              <a:t>»</a:t>
            </a:r>
            <a:endParaRPr lang="tr-TR" dirty="0">
              <a:latin typeface="Avenir Next Ultra Light" panose="020B0203020202020204" pitchFamily="34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99646-B0D5-9947-99AF-28913A4B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17122"/>
            <a:ext cx="9144000" cy="1055077"/>
          </a:xfrm>
        </p:spPr>
        <p:txBody>
          <a:bodyPr anchor="b">
            <a:normAutofit/>
          </a:bodyPr>
          <a:lstStyle/>
          <a:p>
            <a:r>
              <a:rPr lang="tr-TR" dirty="0">
                <a:solidFill>
                  <a:srgbClr val="444444"/>
                </a:solidFill>
                <a:latin typeface="Avenir Next" panose="020B0503020202020204" pitchFamily="34" charset="0"/>
              </a:rPr>
              <a:t>Repo: </a:t>
            </a:r>
            <a:r>
              <a:rPr lang="tr-TR" dirty="0">
                <a:solidFill>
                  <a:srgbClr val="444444"/>
                </a:solidFill>
                <a:latin typeface="Avenir Next" panose="020B0503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github/imesut/Moca</a:t>
            </a:r>
            <a:endParaRPr lang="tr-TR" dirty="0">
              <a:solidFill>
                <a:srgbClr val="444444"/>
              </a:solidFill>
              <a:latin typeface="Avenir Next" panose="020B0503020202020204" pitchFamily="34" charset="0"/>
            </a:endParaRPr>
          </a:p>
          <a:p>
            <a:r>
              <a:rPr lang="tr-TR" dirty="0" err="1">
                <a:solidFill>
                  <a:srgbClr val="444444"/>
                </a:solidFill>
                <a:latin typeface="Avenir Next" panose="020B0503020202020204" pitchFamily="34" charset="0"/>
              </a:rPr>
              <a:t>App</a:t>
            </a:r>
            <a:r>
              <a:rPr lang="tr-TR" dirty="0">
                <a:solidFill>
                  <a:srgbClr val="444444"/>
                </a:solidFill>
                <a:latin typeface="Avenir Next" panose="020B0503020202020204" pitchFamily="34" charset="0"/>
              </a:rPr>
              <a:t>: </a:t>
            </a:r>
            <a:r>
              <a:rPr lang="tr-TR" dirty="0">
                <a:solidFill>
                  <a:srgbClr val="444444"/>
                </a:solidFill>
                <a:latin typeface="Avenir Next" panose="020B0503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bit.ly/mocacc</a:t>
            </a:r>
            <a:endParaRPr lang="tr-TR" dirty="0">
              <a:solidFill>
                <a:srgbClr val="444444"/>
              </a:solidFill>
              <a:latin typeface="Avenir Next" panose="020B0503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A89CDA-D31B-F74B-9C76-645C7E401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8119" y="685799"/>
            <a:ext cx="1655762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63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4432F5E-8281-F547-B890-8A23F6BFF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000" y="305679"/>
            <a:ext cx="9000000" cy="624664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C76AF74-8D0E-914E-B457-735A5B04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47686"/>
            <a:ext cx="3276600" cy="665870"/>
          </a:xfrm>
        </p:spPr>
        <p:txBody>
          <a:bodyPr>
            <a:normAutofit fontScale="90000"/>
          </a:bodyPr>
          <a:lstStyle/>
          <a:p>
            <a:r>
              <a:rPr lang="tr-TR" dirty="0">
                <a:latin typeface="Avenir Roman" panose="02000503020000020003" pitchFamily="2" charset="0"/>
              </a:rPr>
              <a:t>Step 7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9B77E1-ADA3-7748-816C-42574887F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41290"/>
            <a:ext cx="3276600" cy="444517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600" dirty="0">
                <a:latin typeface="Avenir Next" panose="020B0503020202020204" pitchFamily="34" charset="0"/>
              </a:rPr>
              <a:t>Export screen as html page with or without auto scale feature</a:t>
            </a:r>
          </a:p>
          <a:p>
            <a:pPr lvl="1">
              <a:buFontTx/>
              <a:buChar char="-"/>
            </a:pPr>
            <a:r>
              <a:rPr lang="en-US" sz="2200" dirty="0">
                <a:latin typeface="Avenir Next" panose="020B0503020202020204" pitchFamily="34" charset="0"/>
              </a:rPr>
              <a:t>Auto scale, adjust sizes and positions of elements according to device width and height</a:t>
            </a:r>
          </a:p>
          <a:p>
            <a:pPr lvl="1">
              <a:buFontTx/>
              <a:buChar char="-"/>
            </a:pPr>
            <a:r>
              <a:rPr lang="en-US" sz="2200" dirty="0">
                <a:latin typeface="Avenir Next" panose="020B0503020202020204" pitchFamily="34" charset="0"/>
              </a:rPr>
              <a:t>Without auto scale feature, screen seem static.</a:t>
            </a:r>
          </a:p>
        </p:txBody>
      </p:sp>
    </p:spTree>
    <p:extLst>
      <p:ext uri="{BB962C8B-B14F-4D97-AF65-F5344CB8AC3E}">
        <p14:creationId xmlns:p14="http://schemas.microsoft.com/office/powerpoint/2010/main" val="1189952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3CA147-0473-5D48-850E-7BF7B03D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47686"/>
            <a:ext cx="3276600" cy="665870"/>
          </a:xfrm>
        </p:spPr>
        <p:txBody>
          <a:bodyPr>
            <a:normAutofit fontScale="90000"/>
          </a:bodyPr>
          <a:lstStyle/>
          <a:p>
            <a:r>
              <a:rPr lang="tr-TR" dirty="0">
                <a:latin typeface="Avenir Roman" panose="02000503020000020003" pitchFamily="2" charset="0"/>
              </a:rPr>
              <a:t>Step 8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42AE92-ABC2-174A-8B5C-D0D4154A8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41290"/>
            <a:ext cx="3276600" cy="444517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tr-TR" sz="2600" dirty="0">
                <a:latin typeface="Avenir Next" panose="020B0503020202020204" pitchFamily="34" charset="0"/>
              </a:rPr>
              <a:t>Put html </a:t>
            </a:r>
            <a:r>
              <a:rPr lang="tr-TR" sz="2600" dirty="0" err="1">
                <a:latin typeface="Avenir Next" panose="020B0503020202020204" pitchFamily="34" charset="0"/>
              </a:rPr>
              <a:t>page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offered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or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different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directory</a:t>
            </a:r>
            <a:endParaRPr lang="tr-TR" sz="2600" dirty="0">
              <a:latin typeface="Avenir Next" panose="020B0503020202020204" pitchFamily="34" charset="0"/>
            </a:endParaRPr>
          </a:p>
          <a:p>
            <a:pPr>
              <a:buFontTx/>
              <a:buChar char="-"/>
            </a:pPr>
            <a:r>
              <a:rPr lang="tr-TR" sz="2600" dirty="0" err="1">
                <a:latin typeface="Avenir Next" panose="020B0503020202020204" pitchFamily="34" charset="0"/>
              </a:rPr>
              <a:t>Give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the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page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address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to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users</a:t>
            </a:r>
            <a:endParaRPr lang="tr-TR" sz="2600" dirty="0">
              <a:latin typeface="Avenir Next" panose="020B0503020202020204" pitchFamily="34" charset="0"/>
            </a:endParaRPr>
          </a:p>
        </p:txBody>
      </p:sp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C8D5871-EFEC-6445-9291-9C781FF43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000" y="305679"/>
            <a:ext cx="9000000" cy="62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01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5FCB1AA-CC8C-B44F-AB6D-4DC9C72A7C81}"/>
              </a:ext>
            </a:extLst>
          </p:cNvPr>
          <p:cNvGrpSpPr/>
          <p:nvPr/>
        </p:nvGrpSpPr>
        <p:grpSpPr>
          <a:xfrm>
            <a:off x="4891099" y="139874"/>
            <a:ext cx="2880000" cy="5626560"/>
            <a:chOff x="5256075" y="226463"/>
            <a:chExt cx="2880000" cy="5626560"/>
          </a:xfrm>
        </p:grpSpPr>
        <p:pic>
          <p:nvPicPr>
            <p:cNvPr id="5" name="Picture 4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DF62D148-AB0E-2347-9193-DFAF223E6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6075" y="226463"/>
              <a:ext cx="2880000" cy="512256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30AD95-6B95-0E42-878D-43EE6FF0DFBE}"/>
                </a:ext>
              </a:extLst>
            </p:cNvPr>
            <p:cNvSpPr txBox="1"/>
            <p:nvPr/>
          </p:nvSpPr>
          <p:spPr>
            <a:xfrm>
              <a:off x="5522030" y="5349023"/>
              <a:ext cx="2348089" cy="50400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tr-TR" dirty="0" err="1">
                  <a:latin typeface="Avenir Roman" panose="02000503020000020003" pitchFamily="2" charset="0"/>
                </a:rPr>
                <a:t>iOS</a:t>
              </a:r>
              <a:r>
                <a:rPr lang="tr-TR" dirty="0">
                  <a:latin typeface="Avenir Roman" panose="02000503020000020003" pitchFamily="2" charset="0"/>
                </a:rPr>
                <a:t> 4.7 </a:t>
              </a:r>
              <a:r>
                <a:rPr lang="tr-TR" dirty="0" err="1">
                  <a:latin typeface="Avenir Roman" panose="02000503020000020003" pitchFamily="2" charset="0"/>
                </a:rPr>
                <a:t>inch</a:t>
              </a:r>
              <a:endParaRPr lang="tr-TR" dirty="0">
                <a:latin typeface="Avenir Roman" panose="02000503020000020003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92699A8-2260-1544-AA5B-EB0844E7683A}"/>
              </a:ext>
            </a:extLst>
          </p:cNvPr>
          <p:cNvGrpSpPr/>
          <p:nvPr/>
        </p:nvGrpSpPr>
        <p:grpSpPr>
          <a:xfrm>
            <a:off x="8661108" y="139874"/>
            <a:ext cx="2880000" cy="6286874"/>
            <a:chOff x="8661108" y="226463"/>
            <a:chExt cx="2880000" cy="6286874"/>
          </a:xfrm>
        </p:grpSpPr>
        <p:pic>
          <p:nvPicPr>
            <p:cNvPr id="4" name="Picture 3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D8B47A6C-2D2A-B94A-9096-F978C70AE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61108" y="226463"/>
              <a:ext cx="2880000" cy="576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B4FA0D-D698-F544-A0EF-BAA393FC68D4}"/>
                </a:ext>
              </a:extLst>
            </p:cNvPr>
            <p:cNvSpPr txBox="1"/>
            <p:nvPr/>
          </p:nvSpPr>
          <p:spPr>
            <a:xfrm>
              <a:off x="8927063" y="6009337"/>
              <a:ext cx="2348089" cy="50400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tr-TR" dirty="0" err="1">
                  <a:latin typeface="Avenir Roman" panose="02000503020000020003" pitchFamily="2" charset="0"/>
                </a:rPr>
                <a:t>Android</a:t>
              </a:r>
              <a:r>
                <a:rPr lang="tr-TR" dirty="0">
                  <a:latin typeface="Avenir Roman" panose="02000503020000020003" pitchFamily="2" charset="0"/>
                </a:rPr>
                <a:t> 5.65 </a:t>
              </a:r>
              <a:r>
                <a:rPr lang="tr-TR" dirty="0" err="1">
                  <a:latin typeface="Avenir Roman" panose="02000503020000020003" pitchFamily="2" charset="0"/>
                </a:rPr>
                <a:t>inch</a:t>
              </a:r>
              <a:endParaRPr lang="tr-TR" dirty="0">
                <a:latin typeface="Avenir Roman" panose="02000503020000020003" pitchFamily="2" charset="0"/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FB6AD5C-BB34-D848-9C85-9BFCF1C0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47686"/>
            <a:ext cx="3276600" cy="665870"/>
          </a:xfrm>
        </p:spPr>
        <p:txBody>
          <a:bodyPr>
            <a:normAutofit fontScale="90000"/>
          </a:bodyPr>
          <a:lstStyle/>
          <a:p>
            <a:r>
              <a:rPr lang="tr-TR" dirty="0">
                <a:latin typeface="Avenir Roman" panose="02000503020000020003" pitchFamily="2" charset="0"/>
              </a:rPr>
              <a:t>Step 9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5E9892-E472-CE4B-9D2A-5BF44473D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41290"/>
            <a:ext cx="3848690" cy="444517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600" dirty="0">
                <a:latin typeface="Avenir Next" panose="020B0503020202020204" pitchFamily="34" charset="0"/>
              </a:rPr>
              <a:t>Open page on browser or ADHS (add to home screen) *</a:t>
            </a:r>
          </a:p>
          <a:p>
            <a:pPr>
              <a:buFontTx/>
              <a:buChar char="-"/>
            </a:pPr>
            <a:r>
              <a:rPr lang="en-US" sz="2600" dirty="0">
                <a:latin typeface="Avenir Next" panose="020B0503020202020204" pitchFamily="34" charset="0"/>
              </a:rPr>
              <a:t>Test and interview screen</a:t>
            </a:r>
          </a:p>
          <a:p>
            <a:pPr lvl="1">
              <a:buFontTx/>
              <a:buChar char="-"/>
            </a:pPr>
            <a:r>
              <a:rPr lang="en-US" sz="2200" dirty="0">
                <a:latin typeface="Avenir Next" panose="020B0503020202020204" pitchFamily="34" charset="0"/>
              </a:rPr>
              <a:t>General accessibility UX</a:t>
            </a:r>
          </a:p>
          <a:p>
            <a:pPr lvl="1">
              <a:buFontTx/>
              <a:buChar char="-"/>
            </a:pPr>
            <a:r>
              <a:rPr lang="en-US" sz="2200" dirty="0">
                <a:latin typeface="Avenir Next" panose="020B0503020202020204" pitchFamily="34" charset="0"/>
              </a:rPr>
              <a:t>Swipe left to right and right to left (Order of elements)</a:t>
            </a:r>
          </a:p>
          <a:p>
            <a:pPr lvl="1">
              <a:buFontTx/>
              <a:buChar char="-"/>
            </a:pPr>
            <a:r>
              <a:rPr lang="en-US" sz="2200" dirty="0">
                <a:latin typeface="Avenir Next" panose="020B0503020202020204" pitchFamily="34" charset="0"/>
              </a:rPr>
              <a:t>Drag over Screen **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E342F16-EF3F-5B41-A8DF-802DFF6B3AA0}"/>
              </a:ext>
            </a:extLst>
          </p:cNvPr>
          <p:cNvSpPr txBox="1">
            <a:spLocks/>
          </p:cNvSpPr>
          <p:nvPr/>
        </p:nvSpPr>
        <p:spPr>
          <a:xfrm>
            <a:off x="152399" y="6095119"/>
            <a:ext cx="11777663" cy="66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Avenir Next Ultra Light" panose="020B0203020202020204" pitchFamily="34" charset="77"/>
              </a:rPr>
              <a:t>* ADHS makes easy to experience screen as full height than at browser.</a:t>
            </a:r>
            <a:br>
              <a:rPr lang="en-US" sz="1800" dirty="0">
                <a:latin typeface="Avenir Next Ultra Light" panose="020B0203020202020204" pitchFamily="34" charset="77"/>
              </a:rPr>
            </a:br>
            <a:r>
              <a:rPr lang="en-US" sz="1800" dirty="0">
                <a:latin typeface="Avenir Next Ultra Light" panose="020B0203020202020204" pitchFamily="34" charset="77"/>
              </a:rPr>
              <a:t>** Select and speak each item as you touch it.</a:t>
            </a:r>
          </a:p>
        </p:txBody>
      </p:sp>
    </p:spTree>
    <p:extLst>
      <p:ext uri="{BB962C8B-B14F-4D97-AF65-F5344CB8AC3E}">
        <p14:creationId xmlns:p14="http://schemas.microsoft.com/office/powerpoint/2010/main" val="214151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17CB4EA-1395-114D-B2B3-A9DF69D3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547686"/>
            <a:ext cx="11849101" cy="665870"/>
          </a:xfrm>
        </p:spPr>
        <p:txBody>
          <a:bodyPr>
            <a:normAutofit fontScale="90000"/>
          </a:bodyPr>
          <a:lstStyle/>
          <a:p>
            <a:r>
              <a:rPr lang="tr-TR" dirty="0">
                <a:latin typeface="Avenir Roman" panose="02000503020000020003" pitchFamily="2" charset="0"/>
              </a:rPr>
              <a:t>Accessibility Design &amp; </a:t>
            </a:r>
            <a:r>
              <a:rPr lang="tr-TR" dirty="0" err="1">
                <a:latin typeface="Avenir Roman" panose="02000503020000020003" pitchFamily="2" charset="0"/>
              </a:rPr>
              <a:t>Interview</a:t>
            </a:r>
            <a:r>
              <a:rPr lang="tr-TR" dirty="0">
                <a:latin typeface="Avenir Roman" panose="02000503020000020003" pitchFamily="2" charset="0"/>
              </a:rPr>
              <a:t> </a:t>
            </a:r>
            <a:r>
              <a:rPr lang="tr-TR" dirty="0" err="1">
                <a:latin typeface="Avenir Roman" panose="02000503020000020003" pitchFamily="2" charset="0"/>
              </a:rPr>
              <a:t>Process</a:t>
            </a:r>
            <a:r>
              <a:rPr lang="tr-TR" dirty="0">
                <a:latin typeface="Avenir Roman" panose="02000503020000020003" pitchFamily="2" charset="0"/>
              </a:rPr>
              <a:t> </a:t>
            </a:r>
            <a:r>
              <a:rPr lang="tr-TR" dirty="0" err="1">
                <a:latin typeface="Avenir Roman" panose="02000503020000020003" pitchFamily="2" charset="0"/>
              </a:rPr>
              <a:t>with</a:t>
            </a:r>
            <a:r>
              <a:rPr lang="tr-TR" dirty="0">
                <a:latin typeface="Avenir Roman" panose="02000503020000020003" pitchFamily="2" charset="0"/>
              </a:rPr>
              <a:t> </a:t>
            </a:r>
            <a:r>
              <a:rPr lang="tr-TR" dirty="0" err="1">
                <a:latin typeface="Avenir Roman" panose="02000503020000020003" pitchFamily="2" charset="0"/>
              </a:rPr>
              <a:t>Moca</a:t>
            </a:r>
            <a:endParaRPr lang="tr-TR" dirty="0">
              <a:latin typeface="Avenir Roman" panose="02000503020000020003" pitchFamily="2" charset="0"/>
            </a:endParaRPr>
          </a:p>
        </p:txBody>
      </p:sp>
      <p:pic>
        <p:nvPicPr>
          <p:cNvPr id="11" name="Content Placeholder 10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B8092322-3918-4F43-8F32-B7304D2FF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7542" y="2256014"/>
            <a:ext cx="5936915" cy="3490031"/>
          </a:xfrm>
        </p:spPr>
      </p:pic>
    </p:spTree>
    <p:extLst>
      <p:ext uri="{BB962C8B-B14F-4D97-AF65-F5344CB8AC3E}">
        <p14:creationId xmlns:p14="http://schemas.microsoft.com/office/powerpoint/2010/main" val="28356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F074-5A35-E846-9F50-3C847BC8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47686"/>
            <a:ext cx="3276600" cy="665870"/>
          </a:xfrm>
        </p:spPr>
        <p:txBody>
          <a:bodyPr>
            <a:normAutofit fontScale="90000"/>
          </a:bodyPr>
          <a:lstStyle/>
          <a:p>
            <a:r>
              <a:rPr lang="tr-TR" dirty="0">
                <a:latin typeface="Avenir Roman" panose="02000503020000020003" pitchFamily="2" charset="0"/>
              </a:rPr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E752D-5431-7449-BD87-AE2F83D5D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41290"/>
            <a:ext cx="3276600" cy="444517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tr-TR" sz="2600" dirty="0" err="1">
                <a:latin typeface="Avenir Next" panose="020B0503020202020204" pitchFamily="34" charset="0"/>
              </a:rPr>
              <a:t>Enter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screen</a:t>
            </a:r>
            <a:r>
              <a:rPr lang="tr-TR" sz="2600" dirty="0">
                <a:latin typeface="Avenir Next" panose="020B0503020202020204" pitchFamily="34" charset="0"/>
              </a:rPr>
              <a:t> name</a:t>
            </a:r>
          </a:p>
          <a:p>
            <a:pPr>
              <a:buFontTx/>
              <a:buChar char="-"/>
            </a:pPr>
            <a:r>
              <a:rPr lang="tr-TR" sz="2600" dirty="0">
                <a:latin typeface="Avenir Next" panose="020B0503020202020204" pitchFamily="34" charset="0"/>
              </a:rPr>
              <a:t>Set </a:t>
            </a:r>
            <a:r>
              <a:rPr lang="tr-TR" sz="2600" dirty="0" err="1">
                <a:latin typeface="Avenir Next" panose="020B0503020202020204" pitchFamily="34" charset="0"/>
              </a:rPr>
              <a:t>width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and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height</a:t>
            </a:r>
            <a:r>
              <a:rPr lang="tr-TR" sz="2600" dirty="0">
                <a:latin typeface="Avenir Next" panose="020B0503020202020204" pitchFamily="34" charset="0"/>
              </a:rPr>
              <a:t> *</a:t>
            </a:r>
          </a:p>
          <a:p>
            <a:pPr>
              <a:buFontTx/>
              <a:buChar char="-"/>
            </a:pPr>
            <a:r>
              <a:rPr lang="tr-TR" sz="2600" dirty="0" err="1">
                <a:latin typeface="Avenir Next" panose="020B0503020202020204" pitchFamily="34" charset="0"/>
              </a:rPr>
              <a:t>Upload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screen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image</a:t>
            </a:r>
            <a:endParaRPr lang="tr-TR" sz="2600" dirty="0">
              <a:latin typeface="Avenir Next" panose="020B0503020202020204" pitchFamily="34" charset="0"/>
            </a:endParaRPr>
          </a:p>
          <a:p>
            <a:pPr>
              <a:buFontTx/>
              <a:buChar char="-"/>
            </a:pPr>
            <a:r>
              <a:rPr lang="tr-TR" sz="2600" dirty="0" err="1">
                <a:latin typeface="Avenir Next" panose="020B0503020202020204" pitchFamily="34" charset="0"/>
              </a:rPr>
              <a:t>Press</a:t>
            </a:r>
            <a:r>
              <a:rPr lang="tr-TR" sz="2600" dirty="0">
                <a:latin typeface="Avenir Next" panose="020B0503020202020204" pitchFamily="34" charset="0"/>
              </a:rPr>
              <a:t> «Update </a:t>
            </a:r>
            <a:r>
              <a:rPr lang="tr-TR" sz="2600" dirty="0" err="1">
                <a:latin typeface="Avenir Next" panose="020B0503020202020204" pitchFamily="34" charset="0"/>
              </a:rPr>
              <a:t>Screen</a:t>
            </a:r>
            <a:r>
              <a:rPr lang="tr-TR" sz="2600" dirty="0">
                <a:latin typeface="Avenir Next" panose="020B0503020202020204" pitchFamily="34" charset="0"/>
              </a:rPr>
              <a:t>» </a:t>
            </a:r>
            <a:r>
              <a:rPr lang="tr-TR" sz="2600" dirty="0" err="1">
                <a:latin typeface="Avenir Next" panose="020B0503020202020204" pitchFamily="34" charset="0"/>
              </a:rPr>
              <a:t>button</a:t>
            </a:r>
            <a:endParaRPr lang="tr-TR" sz="2600" dirty="0">
              <a:latin typeface="Avenir Next" panose="020B0503020202020204" pitchFamily="34" charset="0"/>
            </a:endParaRP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2E68307-CE95-234C-86FC-6CCBAB455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000" y="305680"/>
            <a:ext cx="9000000" cy="624664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CFCF42-004A-004C-8593-C5CF1830A34C}"/>
              </a:ext>
            </a:extLst>
          </p:cNvPr>
          <p:cNvSpPr txBox="1">
            <a:spLocks/>
          </p:cNvSpPr>
          <p:nvPr/>
        </p:nvSpPr>
        <p:spPr>
          <a:xfrm>
            <a:off x="152399" y="6310313"/>
            <a:ext cx="11777663" cy="450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venir Next Ultra Light" panose="020B0203020202020204" pitchFamily="34" charset="77"/>
              </a:rPr>
              <a:t>* Size should be proportionally right, you can enter scaled width and height</a:t>
            </a:r>
          </a:p>
        </p:txBody>
      </p:sp>
    </p:spTree>
    <p:extLst>
      <p:ext uri="{BB962C8B-B14F-4D97-AF65-F5344CB8AC3E}">
        <p14:creationId xmlns:p14="http://schemas.microsoft.com/office/powerpoint/2010/main" val="300285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55B878AE-5609-DF41-9DE2-BCE60A742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000" y="305679"/>
            <a:ext cx="9000000" cy="624664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1196A81-5DE7-4243-ADD6-B8BC24B21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47686"/>
            <a:ext cx="3276600" cy="665870"/>
          </a:xfrm>
        </p:spPr>
        <p:txBody>
          <a:bodyPr>
            <a:normAutofit fontScale="90000"/>
          </a:bodyPr>
          <a:lstStyle/>
          <a:p>
            <a:r>
              <a:rPr lang="tr-TR" dirty="0">
                <a:latin typeface="Avenir Roman" panose="02000503020000020003" pitchFamily="2" charset="0"/>
              </a:rPr>
              <a:t>Step 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60DBC6-5715-F94F-89BA-315675C4F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41290"/>
            <a:ext cx="3276600" cy="444517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600" dirty="0">
                <a:latin typeface="Avenir Next" panose="020B0503020202020204" pitchFamily="34" charset="0"/>
              </a:rPr>
              <a:t>Image has applied to canvas.</a:t>
            </a:r>
          </a:p>
          <a:p>
            <a:pPr>
              <a:buFontTx/>
              <a:buChar char="-"/>
            </a:pPr>
            <a:r>
              <a:rPr lang="en-US" sz="2600" dirty="0">
                <a:latin typeface="Avenir Next" panose="020B0503020202020204" pitchFamily="34" charset="0"/>
              </a:rPr>
              <a:t>Resize first element by handling edges by mouse.</a:t>
            </a:r>
          </a:p>
        </p:txBody>
      </p:sp>
    </p:spTree>
    <p:extLst>
      <p:ext uri="{BB962C8B-B14F-4D97-AF65-F5344CB8AC3E}">
        <p14:creationId xmlns:p14="http://schemas.microsoft.com/office/powerpoint/2010/main" val="21719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7EE4F48-E3DE-9B4A-8249-9567075D8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000" y="305679"/>
            <a:ext cx="9000000" cy="62466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6D71544-9D9B-8948-9C03-969332097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47686"/>
            <a:ext cx="3276600" cy="665870"/>
          </a:xfrm>
        </p:spPr>
        <p:txBody>
          <a:bodyPr>
            <a:normAutofit fontScale="90000"/>
          </a:bodyPr>
          <a:lstStyle/>
          <a:p>
            <a:r>
              <a:rPr lang="tr-TR" dirty="0">
                <a:latin typeface="Avenir Roman" panose="02000503020000020003" pitchFamily="2" charset="0"/>
              </a:rPr>
              <a:t>Step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DD90F9-6B65-F543-ABF4-09DD2EED0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41290"/>
            <a:ext cx="3276600" cy="444517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tr-TR" sz="2600" dirty="0">
                <a:latin typeface="Avenir Next" panose="020B0503020202020204" pitchFamily="34" charset="0"/>
              </a:rPr>
              <a:t>Open «</a:t>
            </a:r>
            <a:r>
              <a:rPr lang="tr-TR" sz="2600" dirty="0" err="1">
                <a:latin typeface="Avenir Next" panose="020B0503020202020204" pitchFamily="34" charset="0"/>
              </a:rPr>
              <a:t>Add</a:t>
            </a:r>
            <a:r>
              <a:rPr lang="tr-TR" sz="2600" dirty="0">
                <a:latin typeface="Avenir Next" panose="020B0503020202020204" pitchFamily="34" charset="0"/>
              </a:rPr>
              <a:t> New Element» </a:t>
            </a:r>
            <a:r>
              <a:rPr lang="tr-TR" sz="2600" dirty="0" err="1">
                <a:latin typeface="Avenir Next" panose="020B0503020202020204" pitchFamily="34" charset="0"/>
              </a:rPr>
              <a:t>section</a:t>
            </a:r>
            <a:r>
              <a:rPr lang="tr-TR" sz="2600" dirty="0">
                <a:latin typeface="Avenir Next" panose="020B0503020202020204" pitchFamily="34" charset="0"/>
              </a:rPr>
              <a:t> at </a:t>
            </a:r>
            <a:r>
              <a:rPr lang="tr-TR" sz="2600" dirty="0" err="1">
                <a:latin typeface="Avenir Next" panose="020B0503020202020204" pitchFamily="34" charset="0"/>
              </a:rPr>
              <a:t>right</a:t>
            </a:r>
            <a:r>
              <a:rPr lang="tr-TR" sz="2600" dirty="0">
                <a:latin typeface="Avenir Next" panose="020B050302020202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tr-TR" sz="2600" dirty="0" err="1">
                <a:latin typeface="Avenir Next" panose="020B0503020202020204" pitchFamily="34" charset="0"/>
              </a:rPr>
              <a:t>Add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new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elements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by</a:t>
            </a:r>
            <a:endParaRPr lang="tr-TR" sz="2600" dirty="0">
              <a:latin typeface="Avenir Next" panose="020B0503020202020204" pitchFamily="34" charset="0"/>
            </a:endParaRPr>
          </a:p>
          <a:p>
            <a:pPr lvl="1">
              <a:buFontTx/>
              <a:buChar char="-"/>
            </a:pPr>
            <a:r>
              <a:rPr lang="tr-TR" sz="2200" dirty="0" err="1">
                <a:latin typeface="Avenir Next" panose="020B0503020202020204" pitchFamily="34" charset="0"/>
              </a:rPr>
              <a:t>Writing</a:t>
            </a:r>
            <a:r>
              <a:rPr lang="tr-TR" sz="2200" dirty="0">
                <a:latin typeface="Avenir Next" panose="020B0503020202020204" pitchFamily="34" charset="0"/>
              </a:rPr>
              <a:t> element name </a:t>
            </a:r>
            <a:r>
              <a:rPr lang="tr-TR" sz="2200" dirty="0" err="1">
                <a:latin typeface="Avenir Next" panose="020B0503020202020204" pitchFamily="34" charset="0"/>
              </a:rPr>
              <a:t>and</a:t>
            </a:r>
            <a:r>
              <a:rPr lang="tr-TR" sz="2200" dirty="0">
                <a:latin typeface="Avenir Next" panose="020B0503020202020204" pitchFamily="34" charset="0"/>
              </a:rPr>
              <a:t> </a:t>
            </a:r>
            <a:r>
              <a:rPr lang="tr-TR" sz="2200" dirty="0" err="1">
                <a:latin typeface="Avenir Next" panose="020B0503020202020204" pitchFamily="34" charset="0"/>
              </a:rPr>
              <a:t>accessibility</a:t>
            </a:r>
            <a:r>
              <a:rPr lang="tr-TR" sz="2200" dirty="0">
                <a:latin typeface="Avenir Next" panose="020B0503020202020204" pitchFamily="34" charset="0"/>
              </a:rPr>
              <a:t> </a:t>
            </a:r>
            <a:r>
              <a:rPr lang="tr-TR" sz="2200" dirty="0" err="1">
                <a:latin typeface="Avenir Next" panose="020B0503020202020204" pitchFamily="34" charset="0"/>
              </a:rPr>
              <a:t>hint</a:t>
            </a:r>
            <a:r>
              <a:rPr lang="tr-TR" sz="2200" dirty="0">
                <a:latin typeface="Avenir Next" panose="020B0503020202020204" pitchFamily="34" charset="0"/>
              </a:rPr>
              <a:t> </a:t>
            </a:r>
            <a:r>
              <a:rPr lang="tr-TR" sz="2200" dirty="0" err="1">
                <a:latin typeface="Avenir Next" panose="020B0503020202020204" pitchFamily="34" charset="0"/>
              </a:rPr>
              <a:t>together</a:t>
            </a:r>
            <a:endParaRPr lang="tr-TR" sz="2200" dirty="0">
              <a:latin typeface="Avenir Next" panose="020B0503020202020204" pitchFamily="34" charset="0"/>
            </a:endParaRPr>
          </a:p>
          <a:p>
            <a:pPr lvl="1">
              <a:buFontTx/>
              <a:buChar char="-"/>
            </a:pPr>
            <a:r>
              <a:rPr lang="tr-TR" sz="2200" dirty="0" err="1">
                <a:latin typeface="Avenir Next" panose="020B0503020202020204" pitchFamily="34" charset="0"/>
              </a:rPr>
              <a:t>Press</a:t>
            </a:r>
            <a:r>
              <a:rPr lang="tr-TR" sz="2200" dirty="0">
                <a:latin typeface="Avenir Next" panose="020B0503020202020204" pitchFamily="34" charset="0"/>
              </a:rPr>
              <a:t> «</a:t>
            </a:r>
            <a:r>
              <a:rPr lang="tr-TR" sz="2200" dirty="0" err="1">
                <a:latin typeface="Avenir Next" panose="020B0503020202020204" pitchFamily="34" charset="0"/>
              </a:rPr>
              <a:t>App</a:t>
            </a:r>
            <a:r>
              <a:rPr lang="tr-TR" sz="2200" dirty="0">
                <a:latin typeface="Avenir Next" panose="020B0503020202020204" pitchFamily="34" charset="0"/>
              </a:rPr>
              <a:t> </a:t>
            </a:r>
            <a:r>
              <a:rPr lang="tr-TR" sz="2200" dirty="0" err="1">
                <a:latin typeface="Avenir Next" panose="020B0503020202020204" pitchFamily="34" charset="0"/>
              </a:rPr>
              <a:t>Button</a:t>
            </a:r>
            <a:r>
              <a:rPr lang="tr-TR" sz="2200" dirty="0">
                <a:latin typeface="Avenir Next" panose="020B0503020202020204" pitchFamily="34" charset="0"/>
              </a:rPr>
              <a:t>» </a:t>
            </a:r>
            <a:r>
              <a:rPr lang="tr-TR" sz="2200" dirty="0" err="1">
                <a:latin typeface="Avenir Next" panose="020B0503020202020204" pitchFamily="34" charset="0"/>
              </a:rPr>
              <a:t>button</a:t>
            </a:r>
            <a:r>
              <a:rPr lang="tr-TR" sz="2200" dirty="0">
                <a:latin typeface="Avenir Next" panose="020B0503020202020204" pitchFamily="34" charset="0"/>
              </a:rPr>
              <a:t> *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CF4010-5210-A148-8069-BFA7924E009C}"/>
              </a:ext>
            </a:extLst>
          </p:cNvPr>
          <p:cNvSpPr txBox="1">
            <a:spLocks/>
          </p:cNvSpPr>
          <p:nvPr/>
        </p:nvSpPr>
        <p:spPr>
          <a:xfrm>
            <a:off x="152399" y="6310313"/>
            <a:ext cx="11777663" cy="450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venir Next Ultra Light" panose="020B0203020202020204" pitchFamily="34" charset="77"/>
              </a:rPr>
              <a:t>* You can select element kind as button, image and input area by clicking arrow at the right of button.</a:t>
            </a:r>
          </a:p>
        </p:txBody>
      </p:sp>
    </p:spTree>
    <p:extLst>
      <p:ext uri="{BB962C8B-B14F-4D97-AF65-F5344CB8AC3E}">
        <p14:creationId xmlns:p14="http://schemas.microsoft.com/office/powerpoint/2010/main" val="193324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62E436E-468C-644A-9A9B-3E477691F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000" y="305679"/>
            <a:ext cx="9000000" cy="62466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70D3ABF-1E25-8440-A6EF-40C7FB65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47686"/>
            <a:ext cx="3276600" cy="665870"/>
          </a:xfrm>
        </p:spPr>
        <p:txBody>
          <a:bodyPr>
            <a:normAutofit fontScale="90000"/>
          </a:bodyPr>
          <a:lstStyle/>
          <a:p>
            <a:r>
              <a:rPr lang="tr-TR" dirty="0">
                <a:latin typeface="Avenir Roman" panose="02000503020000020003" pitchFamily="2" charset="0"/>
              </a:rPr>
              <a:t>Step 4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DBCD2C-F0C6-5145-82AD-7CD69FBF3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41290"/>
            <a:ext cx="3276600" cy="444517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tr-TR" sz="2600" dirty="0" err="1">
                <a:latin typeface="Avenir Next" panose="020B0503020202020204" pitchFamily="34" charset="0"/>
              </a:rPr>
              <a:t>Hold</a:t>
            </a:r>
            <a:r>
              <a:rPr lang="tr-TR" sz="2600" dirty="0">
                <a:latin typeface="Avenir Next" panose="020B0503020202020204" pitchFamily="34" charset="0"/>
              </a:rPr>
              <a:t> &amp; </a:t>
            </a:r>
            <a:r>
              <a:rPr lang="tr-TR" sz="2600" dirty="0" err="1">
                <a:latin typeface="Avenir Next" panose="020B0503020202020204" pitchFamily="34" charset="0"/>
              </a:rPr>
              <a:t>Drag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new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created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item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to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proper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position</a:t>
            </a:r>
            <a:r>
              <a:rPr lang="tr-TR" sz="2600" dirty="0">
                <a:latin typeface="Avenir Next" panose="020B05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553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97081863-462A-B04C-AB61-F13F956A4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000" y="305679"/>
            <a:ext cx="9000000" cy="62466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97D21C9-D1B7-7F4E-964F-D96BC6E2F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47686"/>
            <a:ext cx="3276600" cy="665870"/>
          </a:xfrm>
        </p:spPr>
        <p:txBody>
          <a:bodyPr>
            <a:normAutofit fontScale="90000"/>
          </a:bodyPr>
          <a:lstStyle/>
          <a:p>
            <a:r>
              <a:rPr lang="tr-TR" dirty="0">
                <a:latin typeface="Avenir Roman" panose="02000503020000020003" pitchFamily="2" charset="0"/>
              </a:rPr>
              <a:t>Step 5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9A94A7-1A22-6949-A98E-60DB3977C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41290"/>
            <a:ext cx="3276600" cy="444517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tr-TR" sz="2600" dirty="0">
                <a:latin typeface="Avenir Next" panose="020B0503020202020204" pitchFamily="34" charset="0"/>
              </a:rPr>
              <a:t>Right </a:t>
            </a:r>
            <a:r>
              <a:rPr lang="tr-TR" sz="2600" dirty="0" err="1">
                <a:latin typeface="Avenir Next" panose="020B0503020202020204" pitchFamily="34" charset="0"/>
              </a:rPr>
              <a:t>click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items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to</a:t>
            </a:r>
            <a:r>
              <a:rPr lang="tr-TR" sz="2600" dirty="0">
                <a:latin typeface="Avenir Next" panose="020B0503020202020204" pitchFamily="34" charset="0"/>
              </a:rPr>
              <a:t>;</a:t>
            </a:r>
          </a:p>
          <a:p>
            <a:pPr lvl="1">
              <a:buFontTx/>
              <a:buChar char="-"/>
            </a:pPr>
            <a:r>
              <a:rPr lang="tr-TR" sz="2200" dirty="0" err="1">
                <a:latin typeface="Avenir Next" panose="020B0503020202020204" pitchFamily="34" charset="0"/>
              </a:rPr>
              <a:t>Edit</a:t>
            </a:r>
            <a:r>
              <a:rPr lang="tr-TR" sz="2200" dirty="0">
                <a:latin typeface="Avenir Next" panose="020B0503020202020204" pitchFamily="34" charset="0"/>
              </a:rPr>
              <a:t> </a:t>
            </a:r>
            <a:r>
              <a:rPr lang="tr-TR" sz="2200" dirty="0" err="1">
                <a:latin typeface="Avenir Next" panose="020B0503020202020204" pitchFamily="34" charset="0"/>
              </a:rPr>
              <a:t>item</a:t>
            </a:r>
            <a:r>
              <a:rPr lang="tr-TR" sz="2200" dirty="0">
                <a:latin typeface="Avenir Next" panose="020B0503020202020204" pitchFamily="34" charset="0"/>
              </a:rPr>
              <a:t> name </a:t>
            </a:r>
            <a:r>
              <a:rPr lang="tr-TR" sz="2200" dirty="0" err="1">
                <a:latin typeface="Avenir Next" panose="020B0503020202020204" pitchFamily="34" charset="0"/>
              </a:rPr>
              <a:t>and</a:t>
            </a:r>
            <a:r>
              <a:rPr lang="tr-TR" sz="2200" dirty="0">
                <a:latin typeface="Avenir Next" panose="020B0503020202020204" pitchFamily="34" charset="0"/>
              </a:rPr>
              <a:t> </a:t>
            </a:r>
            <a:r>
              <a:rPr lang="tr-TR" sz="2200" dirty="0" err="1">
                <a:latin typeface="Avenir Next" panose="020B0503020202020204" pitchFamily="34" charset="0"/>
              </a:rPr>
              <a:t>kind</a:t>
            </a:r>
            <a:endParaRPr lang="tr-TR" sz="2200" dirty="0">
              <a:latin typeface="Avenir Next" panose="020B0503020202020204" pitchFamily="34" charset="0"/>
            </a:endParaRPr>
          </a:p>
          <a:p>
            <a:pPr lvl="1">
              <a:buFontTx/>
              <a:buChar char="-"/>
            </a:pPr>
            <a:r>
              <a:rPr lang="tr-TR" sz="2200" dirty="0" err="1">
                <a:latin typeface="Avenir Next" panose="020B0503020202020204" pitchFamily="34" charset="0"/>
              </a:rPr>
              <a:t>Send</a:t>
            </a:r>
            <a:r>
              <a:rPr lang="tr-TR" sz="2200" dirty="0">
                <a:latin typeface="Avenir Next" panose="020B0503020202020204" pitchFamily="34" charset="0"/>
              </a:rPr>
              <a:t> </a:t>
            </a:r>
            <a:r>
              <a:rPr lang="tr-TR" sz="2200" dirty="0" err="1">
                <a:latin typeface="Avenir Next" panose="020B0503020202020204" pitchFamily="34" charset="0"/>
              </a:rPr>
              <a:t>to</a:t>
            </a:r>
            <a:r>
              <a:rPr lang="tr-TR" sz="2200" dirty="0">
                <a:latin typeface="Avenir Next" panose="020B0503020202020204" pitchFamily="34" charset="0"/>
              </a:rPr>
              <a:t> </a:t>
            </a:r>
            <a:r>
              <a:rPr lang="tr-TR" sz="2200" dirty="0" err="1">
                <a:latin typeface="Avenir Next" panose="020B0503020202020204" pitchFamily="34" charset="0"/>
              </a:rPr>
              <a:t>previous</a:t>
            </a:r>
            <a:r>
              <a:rPr lang="tr-TR" sz="2200" dirty="0">
                <a:latin typeface="Avenir Next" panose="020B0503020202020204" pitchFamily="34" charset="0"/>
              </a:rPr>
              <a:t> *</a:t>
            </a:r>
          </a:p>
          <a:p>
            <a:pPr lvl="1">
              <a:buFontTx/>
              <a:buChar char="-"/>
            </a:pPr>
            <a:r>
              <a:rPr lang="tr-TR" sz="2200" dirty="0" err="1">
                <a:latin typeface="Avenir Next" panose="020B0503020202020204" pitchFamily="34" charset="0"/>
              </a:rPr>
              <a:t>Send</a:t>
            </a:r>
            <a:r>
              <a:rPr lang="tr-TR" sz="2200" dirty="0">
                <a:latin typeface="Avenir Next" panose="020B0503020202020204" pitchFamily="34" charset="0"/>
              </a:rPr>
              <a:t> </a:t>
            </a:r>
            <a:r>
              <a:rPr lang="tr-TR" sz="2200" dirty="0" err="1">
                <a:latin typeface="Avenir Next" panose="020B0503020202020204" pitchFamily="34" charset="0"/>
              </a:rPr>
              <a:t>to</a:t>
            </a:r>
            <a:r>
              <a:rPr lang="tr-TR" sz="2200" dirty="0">
                <a:latin typeface="Avenir Next" panose="020B0503020202020204" pitchFamily="34" charset="0"/>
              </a:rPr>
              <a:t> </a:t>
            </a:r>
            <a:r>
              <a:rPr lang="tr-TR" sz="2200" dirty="0" err="1">
                <a:latin typeface="Avenir Next" panose="020B0503020202020204" pitchFamily="34" charset="0"/>
              </a:rPr>
              <a:t>next</a:t>
            </a:r>
            <a:endParaRPr lang="tr-TR" sz="2200" dirty="0">
              <a:latin typeface="Avenir Next" panose="020B0503020202020204" pitchFamily="34" charset="0"/>
            </a:endParaRPr>
          </a:p>
          <a:p>
            <a:pPr lvl="1">
              <a:buFontTx/>
              <a:buChar char="-"/>
            </a:pPr>
            <a:r>
              <a:rPr lang="tr-TR" sz="2200" dirty="0" err="1">
                <a:latin typeface="Avenir Next" panose="020B0503020202020204" pitchFamily="34" charset="0"/>
              </a:rPr>
              <a:t>delete</a:t>
            </a:r>
            <a:endParaRPr lang="tr-TR" sz="2200" dirty="0">
              <a:latin typeface="Avenir Next" panose="020B0503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54BB93-52A3-0E44-9AB2-DFC40C7AF112}"/>
              </a:ext>
            </a:extLst>
          </p:cNvPr>
          <p:cNvSpPr txBox="1">
            <a:spLocks/>
          </p:cNvSpPr>
          <p:nvPr/>
        </p:nvSpPr>
        <p:spPr>
          <a:xfrm>
            <a:off x="152399" y="6095119"/>
            <a:ext cx="11777663" cy="66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Avenir Next Ultra Light" panose="020B0203020202020204" pitchFamily="34" charset="77"/>
              </a:rPr>
              <a:t>* It’s also important the order of elements for accessibility according to discoverability. Default order should be top from bottom, but it can be customized to make something easy for user.</a:t>
            </a:r>
          </a:p>
        </p:txBody>
      </p:sp>
    </p:spTree>
    <p:extLst>
      <p:ext uri="{BB962C8B-B14F-4D97-AF65-F5344CB8AC3E}">
        <p14:creationId xmlns:p14="http://schemas.microsoft.com/office/powerpoint/2010/main" val="396417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3;&#10;&#13;&#10;Description automatically generated">
            <a:extLst>
              <a:ext uri="{FF2B5EF4-FFF2-40B4-BE49-F238E27FC236}">
                <a16:creationId xmlns:a16="http://schemas.microsoft.com/office/drawing/2014/main" id="{1A192435-E066-6943-A27E-8D2EB4CA6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000" y="305679"/>
            <a:ext cx="9000000" cy="62466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1BAB444-D9AD-C940-96D8-2E696E762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47686"/>
            <a:ext cx="3276600" cy="665870"/>
          </a:xfrm>
        </p:spPr>
        <p:txBody>
          <a:bodyPr>
            <a:normAutofit fontScale="90000"/>
          </a:bodyPr>
          <a:lstStyle/>
          <a:p>
            <a:r>
              <a:rPr lang="tr-TR" dirty="0">
                <a:latin typeface="Avenir Roman" panose="02000503020000020003" pitchFamily="2" charset="0"/>
              </a:rPr>
              <a:t>Step 5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9B606E-4C6F-FE4E-95F8-903E5548A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41290"/>
            <a:ext cx="3276600" cy="444517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tr-TR" sz="2600" dirty="0" err="1">
                <a:latin typeface="Avenir Next" panose="020B0503020202020204" pitchFamily="34" charset="0"/>
              </a:rPr>
              <a:t>Edit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item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modal</a:t>
            </a:r>
            <a:endParaRPr lang="tr-TR" sz="26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213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9D0B333-69F4-2A48-B202-830FB8454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000" y="305679"/>
            <a:ext cx="9000000" cy="62466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120E903-0EE8-5642-A272-A4D48C807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47686"/>
            <a:ext cx="3276600" cy="665870"/>
          </a:xfrm>
        </p:spPr>
        <p:txBody>
          <a:bodyPr>
            <a:normAutofit fontScale="90000"/>
          </a:bodyPr>
          <a:lstStyle/>
          <a:p>
            <a:r>
              <a:rPr lang="tr-TR" dirty="0">
                <a:latin typeface="Avenir Roman" panose="02000503020000020003" pitchFamily="2" charset="0"/>
              </a:rPr>
              <a:t>Step 6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D932C1-D8B3-6F4B-B46A-1170F3666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41290"/>
            <a:ext cx="3276600" cy="444517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tr-TR" sz="2600" dirty="0" err="1">
                <a:latin typeface="Avenir Next" panose="020B0503020202020204" pitchFamily="34" charset="0"/>
              </a:rPr>
              <a:t>Finish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marking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all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elements</a:t>
            </a:r>
            <a:r>
              <a:rPr lang="tr-TR" sz="2600" dirty="0">
                <a:latin typeface="Avenir Next" panose="020B0503020202020204" pitchFamily="34" charset="0"/>
              </a:rPr>
              <a:t> in </a:t>
            </a:r>
            <a:r>
              <a:rPr lang="tr-TR" sz="2600" dirty="0" err="1">
                <a:latin typeface="Avenir Next" panose="020B0503020202020204" pitchFamily="34" charset="0"/>
              </a:rPr>
              <a:t>the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screen</a:t>
            </a:r>
            <a:endParaRPr lang="tr-TR" sz="26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91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317</Words>
  <Application>Microsoft Macintosh PowerPoint</Application>
  <PresentationFormat>Widescreen</PresentationFormat>
  <Paragraphs>50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Avenir Light</vt:lpstr>
      <vt:lpstr>Avenir Next</vt:lpstr>
      <vt:lpstr>Avenir Next Ultra Light</vt:lpstr>
      <vt:lpstr>Avenir Roman</vt:lpstr>
      <vt:lpstr>Calibri</vt:lpstr>
      <vt:lpstr>Calibri Light</vt:lpstr>
      <vt:lpstr>Office Theme</vt:lpstr>
      <vt:lpstr>Moca «Accessible Mockups»</vt:lpstr>
      <vt:lpstr>Accessibility Design &amp; Interview Process with Moca</vt:lpstr>
      <vt:lpstr>Step 1</vt:lpstr>
      <vt:lpstr>Step 2</vt:lpstr>
      <vt:lpstr>Step 3</vt:lpstr>
      <vt:lpstr>Step 4</vt:lpstr>
      <vt:lpstr>Step 5</vt:lpstr>
      <vt:lpstr>Step 5</vt:lpstr>
      <vt:lpstr>Step 6</vt:lpstr>
      <vt:lpstr>Step 7</vt:lpstr>
      <vt:lpstr>Step 8</vt:lpstr>
      <vt:lpstr>Step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Mesut Yılmaz</dc:creator>
  <cp:lastModifiedBy>Mesut Yılmaz</cp:lastModifiedBy>
  <cp:revision>32</cp:revision>
  <dcterms:created xsi:type="dcterms:W3CDTF">2018-10-27T20:27:39Z</dcterms:created>
  <dcterms:modified xsi:type="dcterms:W3CDTF">2018-10-27T22:06:52Z</dcterms:modified>
</cp:coreProperties>
</file>