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4" r:id="rId18"/>
    <p:sldId id="272" r:id="rId19"/>
    <p:sldId id="273" r:id="rId20"/>
    <p:sldId id="275" r:id="rId2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8" d="100"/>
          <a:sy n="68" d="100"/>
        </p:scale>
        <p:origin x="-1652" y="-60"/>
      </p:cViewPr>
      <p:guideLst>
        <p:guide orient="horz" pos="2160"/>
        <p:guide pos="3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D7278-5B44-4C5A-8C7A-3DEFE5C7220D}" type="datetimeFigureOut">
              <a:rPr lang="en-US" smtClean="0"/>
              <a:pPr/>
              <a:t>08/21/23</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D4BABA-ADF1-4E92-BE88-3C48C9E9BB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3048"/>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485900" y="2819400"/>
            <a:ext cx="69342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68402" y="2420112"/>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2CA23137-51CE-4687-892A-7DD01A188BF5}" type="slidenum">
              <a:rPr lang="en-US" smtClean="0"/>
              <a:pPr/>
              <a:t>‹#›</a:t>
            </a:fld>
            <a:endParaRPr lang="en-US" dirty="0"/>
          </a:p>
        </p:txBody>
      </p:sp>
      <p:sp>
        <p:nvSpPr>
          <p:cNvPr id="8" name="Title 7"/>
          <p:cNvSpPr>
            <a:spLocks noGrp="1"/>
          </p:cNvSpPr>
          <p:nvPr>
            <p:ph type="ctrTitle"/>
          </p:nvPr>
        </p:nvSpPr>
        <p:spPr>
          <a:xfrm>
            <a:off x="742950" y="381000"/>
            <a:ext cx="84201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A23137-51CE-4687-892A-7DD01A188B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594600" y="0"/>
            <a:ext cx="2311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617212"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7409688" y="2925763"/>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7512050" y="3020251"/>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7492238" y="3009902"/>
            <a:ext cx="495300" cy="441325"/>
          </a:xfrm>
        </p:spPr>
        <p:txBody>
          <a:bodyPr/>
          <a:lstStyle/>
          <a:p>
            <a:fld id="{2CA23137-51CE-4687-892A-7DD01A188BF5}" type="slidenum">
              <a:rPr lang="en-US" smtClean="0"/>
              <a:pPr/>
              <a:t>‹#›</a:t>
            </a:fld>
            <a:endParaRPr lang="en-US" dirty="0"/>
          </a:p>
        </p:txBody>
      </p:sp>
      <p:sp>
        <p:nvSpPr>
          <p:cNvPr id="3" name="Vertical Text Placeholder 2"/>
          <p:cNvSpPr>
            <a:spLocks noGrp="1"/>
          </p:cNvSpPr>
          <p:nvPr>
            <p:ph type="body" orient="vert" idx="1"/>
          </p:nvPr>
        </p:nvSpPr>
        <p:spPr>
          <a:xfrm>
            <a:off x="330200" y="304800"/>
            <a:ext cx="70993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8007350" y="304802"/>
            <a:ext cx="156845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725162" y="1026373"/>
            <a:ext cx="495300" cy="441325"/>
          </a:xfrm>
        </p:spPr>
        <p:txBody>
          <a:bodyPr/>
          <a:lstStyle/>
          <a:p>
            <a:fld id="{2CA23137-51CE-4687-892A-7DD01A188BF5}" type="slidenum">
              <a:rPr lang="en-US" smtClean="0"/>
              <a:pPr/>
              <a:t>‹#›</a:t>
            </a:fld>
            <a:endParaRPr lang="en-US" dirty="0"/>
          </a:p>
        </p:txBody>
      </p:sp>
      <p:sp>
        <p:nvSpPr>
          <p:cNvPr id="8" name="Content Placeholder 7"/>
          <p:cNvSpPr>
            <a:spLocks noGrp="1"/>
          </p:cNvSpPr>
          <p:nvPr>
            <p:ph sz="quarter" idx="1"/>
          </p:nvPr>
        </p:nvSpPr>
        <p:spPr>
          <a:xfrm>
            <a:off x="326898" y="1527048"/>
            <a:ext cx="921258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1905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65100" y="2286000"/>
            <a:ext cx="9569196"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8402" y="142352"/>
            <a:ext cx="9569196"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482461" y="2743200"/>
            <a:ext cx="7020189"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8" name="Straight Connector 7"/>
          <p:cNvSpPr>
            <a:spLocks noChangeShapeType="1"/>
          </p:cNvSpPr>
          <p:nvPr/>
        </p:nvSpPr>
        <p:spPr bwMode="auto">
          <a:xfrm>
            <a:off x="165100" y="2438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2CA23137-51CE-4687-892A-7DD01A188BF5}" type="slidenum">
              <a:rPr lang="en-US" smtClean="0"/>
              <a:pPr/>
              <a:t>‹#›</a:t>
            </a:fld>
            <a:endParaRPr lang="en-US" dirty="0"/>
          </a:p>
        </p:txBody>
      </p:sp>
      <p:sp>
        <p:nvSpPr>
          <p:cNvPr id="2" name="Title 1"/>
          <p:cNvSpPr>
            <a:spLocks noGrp="1"/>
          </p:cNvSpPr>
          <p:nvPr>
            <p:ph type="title"/>
          </p:nvPr>
        </p:nvSpPr>
        <p:spPr>
          <a:xfrm>
            <a:off x="782506" y="533400"/>
            <a:ext cx="84201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6898" y="228600"/>
            <a:ext cx="92456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273800" y="6409944"/>
            <a:ext cx="3298698" cy="365760"/>
          </a:xfrm>
        </p:spPr>
        <p:txBody>
          <a:bodyPr/>
          <a:lstStyle/>
          <a:p>
            <a:fld id="{AC30AA36-E060-44D3-8EA9-AAD91D428255}" type="datetimeFigureOut">
              <a:rPr lang="en-US" smtClean="0"/>
              <a:pPr/>
              <a:t>08/21/23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A23137-51CE-4687-892A-7DD01A188BF5}" type="slidenum">
              <a:rPr lang="en-US" smtClean="0"/>
              <a:pPr/>
              <a:t>‹#›</a:t>
            </a:fld>
            <a:endParaRPr lang="en-US" dirty="0"/>
          </a:p>
        </p:txBody>
      </p:sp>
      <p:sp>
        <p:nvSpPr>
          <p:cNvPr id="8" name="Straight Connector 7"/>
          <p:cNvSpPr>
            <a:spLocks noChangeShapeType="1"/>
          </p:cNvSpPr>
          <p:nvPr/>
        </p:nvSpPr>
        <p:spPr bwMode="auto">
          <a:xfrm flipV="1">
            <a:off x="4943337" y="1575653"/>
            <a:ext cx="9664"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26898" y="1371600"/>
            <a:ext cx="437515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5200650" y="1371600"/>
            <a:ext cx="437515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953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906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65100" y="1371600"/>
            <a:ext cx="9569196"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58083" y="6391656"/>
            <a:ext cx="9569196"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26898" y="1524000"/>
            <a:ext cx="4376870"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90608" y="1524000"/>
            <a:ext cx="437859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8" name="Footer Placeholder 7"/>
          <p:cNvSpPr>
            <a:spLocks noGrp="1"/>
          </p:cNvSpPr>
          <p:nvPr>
            <p:ph type="ftr" sz="quarter" idx="11"/>
          </p:nvPr>
        </p:nvSpPr>
        <p:spPr>
          <a:xfrm>
            <a:off x="330200" y="6409944"/>
            <a:ext cx="3879850" cy="365760"/>
          </a:xfrm>
        </p:spPr>
        <p:txBody>
          <a:bodyPr/>
          <a:lstStyle/>
          <a:p>
            <a:endParaRPr lang="en-US" dirty="0"/>
          </a:p>
        </p:txBody>
      </p:sp>
      <p:sp>
        <p:nvSpPr>
          <p:cNvPr id="15" name="Straight Connector 14"/>
          <p:cNvSpPr>
            <a:spLocks noChangeShapeType="1"/>
          </p:cNvSpPr>
          <p:nvPr/>
        </p:nvSpPr>
        <p:spPr bwMode="auto">
          <a:xfrm>
            <a:off x="165100" y="128016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26898" y="2471383"/>
            <a:ext cx="4378452"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5200650" y="2471383"/>
            <a:ext cx="437515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705350" y="1042417"/>
            <a:ext cx="495300" cy="441325"/>
          </a:xfrm>
        </p:spPr>
        <p:txBody>
          <a:bodyPr/>
          <a:lstStyle>
            <a:lvl1pPr algn="ctr">
              <a:defRPr/>
            </a:lvl1pPr>
          </a:lstStyle>
          <a:p>
            <a:fld id="{2CA23137-51CE-4687-892A-7DD01A188BF5}"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705350" y="1036021"/>
            <a:ext cx="495300" cy="441325"/>
          </a:xfrm>
        </p:spPr>
        <p:txBody>
          <a:bodyPr/>
          <a:lstStyle/>
          <a:p>
            <a:fld id="{2CA23137-51CE-4687-892A-7DD01A188B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65100" y="158496"/>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622800" y="6324600"/>
            <a:ext cx="660400" cy="441324"/>
          </a:xfrm>
        </p:spPr>
        <p:txBody>
          <a:bodyPr/>
          <a:lstStyle>
            <a:lvl1pPr>
              <a:defRPr>
                <a:solidFill>
                  <a:srgbClr val="FFFFFF"/>
                </a:solidFill>
              </a:defRPr>
            </a:lvl1pPr>
          </a:lstStyle>
          <a:p>
            <a:fld id="{2CA23137-51CE-4687-892A-7DD01A188B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65100" y="152400"/>
            <a:ext cx="9569196"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12750" y="914400"/>
            <a:ext cx="255905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12750" y="1981201"/>
            <a:ext cx="255905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384550" y="685800"/>
            <a:ext cx="61087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lvl1pPr>
              <a:defRPr>
                <a:solidFill>
                  <a:schemeClr val="accent3">
                    <a:shade val="75000"/>
                  </a:schemeClr>
                </a:solidFill>
              </a:defRPr>
            </a:lvl1pPr>
          </a:lstStyle>
          <a:p>
            <a:fld id="{2CA23137-51CE-4687-892A-7DD01A188BF5}" type="slidenum">
              <a:rPr lang="en-US" smtClean="0"/>
              <a:pPr/>
              <a:t>‹#›</a:t>
            </a:fld>
            <a:endParaRPr lang="en-US" dirty="0"/>
          </a:p>
        </p:txBody>
      </p:sp>
      <p:sp>
        <p:nvSpPr>
          <p:cNvPr id="21" name="Rectangle 20"/>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C30AA36-E060-44D3-8EA9-AAD91D428255}" type="datetimeFigureOut">
              <a:rPr lang="en-US" smtClean="0"/>
              <a:pPr/>
              <a:t>08/21/23</a:t>
            </a:fld>
            <a:endParaRPr lang="en-US" dirty="0"/>
          </a:p>
        </p:txBody>
      </p:sp>
      <p:sp>
        <p:nvSpPr>
          <p:cNvPr id="6" name="Footer Placeholder 5"/>
          <p:cNvSpPr>
            <a:spLocks noGrp="1"/>
          </p:cNvSpPr>
          <p:nvPr>
            <p:ph type="ftr" sz="quarter" idx="11"/>
          </p:nvPr>
        </p:nvSpPr>
        <p:spPr>
          <a:xfrm>
            <a:off x="326898" y="6410848"/>
            <a:ext cx="3665220" cy="36576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65100" y="152400"/>
            <a:ext cx="9569196"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p>
            <a:fld id="{2CA23137-51CE-4687-892A-7DD01A188BF5}" type="slidenum">
              <a:rPr lang="en-US" smtClean="0"/>
              <a:pPr/>
              <a:t>‹#›</a:t>
            </a:fld>
            <a:endParaRPr lang="en-US" dirty="0"/>
          </a:p>
        </p:txBody>
      </p:sp>
      <p:sp>
        <p:nvSpPr>
          <p:cNvPr id="2" name="Title 1"/>
          <p:cNvSpPr>
            <a:spLocks noGrp="1"/>
          </p:cNvSpPr>
          <p:nvPr>
            <p:ph type="title"/>
          </p:nvPr>
        </p:nvSpPr>
        <p:spPr>
          <a:xfrm>
            <a:off x="3250406" y="5029200"/>
            <a:ext cx="635635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250406" y="609600"/>
            <a:ext cx="635635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12750" y="990600"/>
            <a:ext cx="26416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6270498" y="6404984"/>
            <a:ext cx="3298698" cy="365760"/>
          </a:xfrm>
        </p:spPr>
        <p:txBody>
          <a:bodyPr/>
          <a:lstStyle/>
          <a:p>
            <a:fld id="{AC30AA36-E060-44D3-8EA9-AAD91D428255}" type="datetimeFigureOut">
              <a:rPr lang="en-US" smtClean="0"/>
              <a:pPr/>
              <a:t>08/21/23</a:t>
            </a:fld>
            <a:endParaRPr lang="en-US" dirty="0"/>
          </a:p>
        </p:txBody>
      </p:sp>
      <p:sp>
        <p:nvSpPr>
          <p:cNvPr id="6" name="Footer Placeholder 5"/>
          <p:cNvSpPr>
            <a:spLocks noGrp="1"/>
          </p:cNvSpPr>
          <p:nvPr>
            <p:ph type="ftr" sz="quarter" idx="11"/>
          </p:nvPr>
        </p:nvSpPr>
        <p:spPr>
          <a:xfrm>
            <a:off x="326898" y="6410848"/>
            <a:ext cx="3883152"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906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6273800" y="6404984"/>
            <a:ext cx="3298698" cy="365760"/>
          </a:xfrm>
          <a:prstGeom prst="rect">
            <a:avLst/>
          </a:prstGeom>
        </p:spPr>
        <p:txBody>
          <a:bodyPr vert="horz"/>
          <a:lstStyle>
            <a:lvl1pPr algn="r" eaLnBrk="1" latinLnBrk="0" hangingPunct="1">
              <a:defRPr kumimoji="0" sz="1400">
                <a:solidFill>
                  <a:srgbClr val="FFFFFF"/>
                </a:solidFill>
              </a:defRPr>
            </a:lvl1pPr>
          </a:lstStyle>
          <a:p>
            <a:fld id="{AC30AA36-E060-44D3-8EA9-AAD91D428255}" type="datetimeFigureOut">
              <a:rPr lang="en-US" smtClean="0"/>
              <a:pPr/>
              <a:t>08/21/23</a:t>
            </a:fld>
            <a:endParaRPr lang="en-US" dirty="0"/>
          </a:p>
        </p:txBody>
      </p:sp>
      <p:sp>
        <p:nvSpPr>
          <p:cNvPr id="3" name="Footer Placeholder 2"/>
          <p:cNvSpPr>
            <a:spLocks noGrp="1"/>
          </p:cNvSpPr>
          <p:nvPr>
            <p:ph type="ftr" sz="quarter" idx="3"/>
          </p:nvPr>
        </p:nvSpPr>
        <p:spPr>
          <a:xfrm>
            <a:off x="330200" y="6410848"/>
            <a:ext cx="387985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65100" y="1276743"/>
            <a:ext cx="9569196"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705350" y="1040175"/>
            <a:ext cx="4953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CA23137-51CE-4687-892A-7DD01A188BF5}" type="slidenum">
              <a:rPr lang="en-US" smtClean="0"/>
              <a:pPr/>
              <a:t>‹#›</a:t>
            </a:fld>
            <a:endParaRPr lang="en-US" dirty="0"/>
          </a:p>
        </p:txBody>
      </p:sp>
      <p:sp>
        <p:nvSpPr>
          <p:cNvPr id="22" name="Title Placeholder 21"/>
          <p:cNvSpPr>
            <a:spLocks noGrp="1"/>
          </p:cNvSpPr>
          <p:nvPr>
            <p:ph type="title"/>
          </p:nvPr>
        </p:nvSpPr>
        <p:spPr>
          <a:xfrm>
            <a:off x="326898" y="228600"/>
            <a:ext cx="92456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26898" y="1524000"/>
            <a:ext cx="92456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stdc-new-Logo1.jpg"/>
          <p:cNvPicPr>
            <a:picLocks noChangeAspect="1"/>
          </p:cNvPicPr>
          <p:nvPr/>
        </p:nvPicPr>
        <p:blipFill>
          <a:blip r:embed="rId2" cstate="print"/>
          <a:stretch>
            <a:fillRect/>
          </a:stretch>
        </p:blipFill>
        <p:spPr>
          <a:xfrm>
            <a:off x="152402" y="304800"/>
            <a:ext cx="9601198" cy="2133600"/>
          </a:xfrm>
          <a:prstGeom prst="rect">
            <a:avLst/>
          </a:prstGeom>
        </p:spPr>
      </p:pic>
      <p:sp>
        <p:nvSpPr>
          <p:cNvPr id="5" name="TextBox 4"/>
          <p:cNvSpPr txBox="1"/>
          <p:nvPr/>
        </p:nvSpPr>
        <p:spPr>
          <a:xfrm>
            <a:off x="1219200" y="4953003"/>
            <a:ext cx="7467600" cy="1077218"/>
          </a:xfrm>
          <a:prstGeom prst="rect">
            <a:avLst/>
          </a:prstGeom>
          <a:noFill/>
        </p:spPr>
        <p:txBody>
          <a:bodyPr wrap="square" rtlCol="0">
            <a:spAutoFit/>
          </a:bodyPr>
          <a:lstStyle/>
          <a:p>
            <a:pPr algn="ctr"/>
            <a:r>
              <a:rPr lang="en-US" sz="2800" dirty="0" smtClean="0">
                <a:latin typeface="Cascadia Code" pitchFamily="49" charset="0"/>
                <a:cs typeface="Cascadia Code" pitchFamily="49" charset="0"/>
              </a:rPr>
              <a:t>Analysis</a:t>
            </a:r>
            <a:r>
              <a:rPr lang="en-US" sz="4000" dirty="0" smtClean="0">
                <a:latin typeface="Cascadia Code" pitchFamily="49" charset="0"/>
                <a:cs typeface="Cascadia Code" pitchFamily="49" charset="0"/>
              </a:rPr>
              <a:t> </a:t>
            </a:r>
          </a:p>
          <a:p>
            <a:pPr algn="ctr"/>
            <a:r>
              <a:rPr lang="en-US" sz="2400" dirty="0" smtClean="0">
                <a:latin typeface="Cascadia Code" pitchFamily="49" charset="0"/>
                <a:cs typeface="Cascadia Code" pitchFamily="49" charset="0"/>
              </a:rPr>
              <a:t>By Mohammad Faizan Khan</a:t>
            </a:r>
            <a:endParaRPr lang="en-US" sz="2400" dirty="0">
              <a:latin typeface="Cascadia Code" pitchFamily="49" charset="0"/>
              <a:cs typeface="Cascadia Code"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457201"/>
            <a:ext cx="9220200" cy="307777"/>
          </a:xfrm>
          <a:prstGeom prst="rect">
            <a:avLst/>
          </a:prstGeom>
          <a:noFill/>
        </p:spPr>
        <p:txBody>
          <a:bodyPr wrap="square" rtlCol="0">
            <a:spAutoFit/>
          </a:bodyPr>
          <a:lstStyle/>
          <a:p>
            <a:r>
              <a:rPr lang="en-US" sz="1400" b="1" dirty="0" smtClean="0">
                <a:latin typeface="Cascadia Code" pitchFamily="49" charset="0"/>
                <a:cs typeface="Cascadia Code" pitchFamily="49" charset="0"/>
              </a:rPr>
              <a:t>6. Show down the top 3 districts with highest domestic to foreign tourist ratio.</a:t>
            </a:r>
            <a:endParaRPr lang="en-US" sz="1400" b="1" dirty="0">
              <a:latin typeface="Cascadia Code" pitchFamily="49" charset="0"/>
              <a:cs typeface="Cascadia Code" pitchFamily="49" charset="0"/>
            </a:endParaRPr>
          </a:p>
        </p:txBody>
      </p:sp>
      <p:pic>
        <p:nvPicPr>
          <p:cNvPr id="6146" name="Picture 2"/>
          <p:cNvPicPr>
            <a:picLocks noChangeAspect="1" noChangeArrowheads="1"/>
          </p:cNvPicPr>
          <p:nvPr/>
        </p:nvPicPr>
        <p:blipFill>
          <a:blip r:embed="rId2" cstate="print"/>
          <a:srcRect/>
          <a:stretch>
            <a:fillRect/>
          </a:stretch>
        </p:blipFill>
        <p:spPr bwMode="auto">
          <a:xfrm>
            <a:off x="2019300" y="990600"/>
            <a:ext cx="5867400" cy="2362200"/>
          </a:xfrm>
          <a:prstGeom prst="rect">
            <a:avLst/>
          </a:prstGeom>
          <a:noFill/>
          <a:ln w="9525">
            <a:noFill/>
            <a:miter lim="800000"/>
            <a:headEnd/>
            <a:tailEnd/>
          </a:ln>
          <a:effectLst/>
        </p:spPr>
      </p:pic>
      <p:sp>
        <p:nvSpPr>
          <p:cNvPr id="5" name="TextBox 4"/>
          <p:cNvSpPr txBox="1"/>
          <p:nvPr/>
        </p:nvSpPr>
        <p:spPr>
          <a:xfrm>
            <a:off x="533400" y="3886202"/>
            <a:ext cx="8839201" cy="1692771"/>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r>
              <a:rPr lang="en-US" sz="1600" b="1" dirty="0" smtClean="0"/>
              <a:t>Highlights :</a:t>
            </a:r>
          </a:p>
          <a:p>
            <a:endParaRPr lang="en-US" sz="1600" dirty="0" smtClean="0"/>
          </a:p>
          <a:p>
            <a:pPr marL="342900" indent="-342900" algn="just">
              <a:buFont typeface="+mj-lt"/>
              <a:buAutoNum type="arabicPeriod"/>
            </a:pPr>
            <a:r>
              <a:rPr lang="en-US" sz="1400" b="1" dirty="0" smtClean="0">
                <a:latin typeface="Cascadia Code" pitchFamily="49" charset="0"/>
                <a:cs typeface="Cascadia Code" pitchFamily="49" charset="0"/>
              </a:rPr>
              <a:t>Hyderabad</a:t>
            </a:r>
            <a:r>
              <a:rPr lang="en-US" sz="1400" dirty="0" smtClean="0">
                <a:latin typeface="Cascadia Code" pitchFamily="49" charset="0"/>
                <a:cs typeface="Cascadia Code" pitchFamily="49" charset="0"/>
              </a:rPr>
              <a:t> </a:t>
            </a:r>
            <a:r>
              <a:rPr lang="en-US" sz="1600" dirty="0" smtClean="0"/>
              <a:t>,</a:t>
            </a:r>
            <a:r>
              <a:rPr lang="en-US" sz="1400" dirty="0" smtClean="0">
                <a:latin typeface="Cascadia Code" pitchFamily="49" charset="0"/>
                <a:cs typeface="Cascadia Code" pitchFamily="49" charset="0"/>
              </a:rPr>
              <a:t> </a:t>
            </a:r>
            <a:r>
              <a:rPr lang="en-US" sz="1400" b="1" dirty="0" smtClean="0">
                <a:latin typeface="Cascadia Code" pitchFamily="49" charset="0"/>
                <a:cs typeface="Cascadia Code" pitchFamily="49" charset="0"/>
              </a:rPr>
              <a:t>Warangal (Rural) </a:t>
            </a:r>
            <a:r>
              <a:rPr lang="en-US" sz="1400" dirty="0" smtClean="0">
                <a:latin typeface="Cascadia Code" pitchFamily="49" charset="0"/>
                <a:cs typeface="Cascadia Code" pitchFamily="49" charset="0"/>
              </a:rPr>
              <a:t>and </a:t>
            </a:r>
            <a:r>
              <a:rPr lang="en-US" sz="1400" b="1" dirty="0" smtClean="0">
                <a:latin typeface="Cascadia Code" pitchFamily="49" charset="0"/>
                <a:cs typeface="Cascadia Code" pitchFamily="49" charset="0"/>
              </a:rPr>
              <a:t>Mulugu</a:t>
            </a:r>
            <a:r>
              <a:rPr lang="en-US" sz="1400" dirty="0" smtClean="0">
                <a:latin typeface="Cascadia Code" pitchFamily="49" charset="0"/>
                <a:cs typeface="Cascadia Code" pitchFamily="49" charset="0"/>
              </a:rPr>
              <a:t> have attracted the interest of foreign tourists.</a:t>
            </a:r>
          </a:p>
          <a:p>
            <a:pPr marL="342900" indent="-342900" algn="just">
              <a:buFont typeface="+mj-lt"/>
              <a:buAutoNum type="arabicPeriod"/>
            </a:pPr>
            <a:endParaRPr lang="en-US" sz="1400" dirty="0">
              <a:latin typeface="Cascadia Code" pitchFamily="49" charset="0"/>
              <a:cs typeface="Cascadia Code" pitchFamily="49" charset="0"/>
            </a:endParaRPr>
          </a:p>
          <a:p>
            <a:pPr marL="342900" indent="-342900" algn="just">
              <a:buFont typeface="+mj-lt"/>
              <a:buAutoNum type="arabicPeriod"/>
            </a:pPr>
            <a:r>
              <a:rPr lang="en-US" sz="1400" dirty="0" smtClean="0">
                <a:latin typeface="Cascadia Code" pitchFamily="49" charset="0"/>
                <a:cs typeface="Cascadia Code" pitchFamily="49" charset="0"/>
              </a:rPr>
              <a:t>These districts are offering visitors blend of </a:t>
            </a:r>
            <a:r>
              <a:rPr lang="en-US" sz="1400" b="1" dirty="0" smtClean="0">
                <a:latin typeface="Cascadia Code" pitchFamily="49" charset="0"/>
                <a:cs typeface="Cascadia Code" pitchFamily="49" charset="0"/>
              </a:rPr>
              <a:t>history</a:t>
            </a:r>
            <a:r>
              <a:rPr lang="en-US" sz="1400" dirty="0" smtClean="0">
                <a:latin typeface="Cascadia Code" pitchFamily="49" charset="0"/>
                <a:cs typeface="Cascadia Code" pitchFamily="49" charset="0"/>
              </a:rPr>
              <a:t> , </a:t>
            </a:r>
            <a:r>
              <a:rPr lang="en-US" sz="1400" b="1" dirty="0" smtClean="0">
                <a:latin typeface="Cascadia Code" pitchFamily="49" charset="0"/>
                <a:cs typeface="Cascadia Code" pitchFamily="49" charset="0"/>
              </a:rPr>
              <a:t>culture</a:t>
            </a:r>
            <a:r>
              <a:rPr lang="en-US" sz="1400" dirty="0" smtClean="0">
                <a:latin typeface="Cascadia Code" pitchFamily="49" charset="0"/>
                <a:cs typeface="Cascadia Code" pitchFamily="49" charset="0"/>
              </a:rPr>
              <a:t> , </a:t>
            </a:r>
            <a:r>
              <a:rPr lang="en-US" sz="1400" b="1" dirty="0" smtClean="0">
                <a:latin typeface="Cascadia Code" pitchFamily="49" charset="0"/>
                <a:cs typeface="Cascadia Code" pitchFamily="49" charset="0"/>
              </a:rPr>
              <a:t>architecture</a:t>
            </a:r>
            <a:r>
              <a:rPr lang="en-US" sz="1400" dirty="0" smtClean="0">
                <a:latin typeface="Cascadia Code" pitchFamily="49" charset="0"/>
                <a:cs typeface="Cascadia Code" pitchFamily="49" charset="0"/>
              </a:rPr>
              <a:t> and </a:t>
            </a:r>
            <a:r>
              <a:rPr lang="en-US" sz="1400" b="1" dirty="0" smtClean="0">
                <a:latin typeface="Cascadia Code" pitchFamily="49" charset="0"/>
                <a:cs typeface="Cascadia Code" pitchFamily="49" charset="0"/>
              </a:rPr>
              <a:t>local experiences</a:t>
            </a:r>
            <a:r>
              <a:rPr lang="en-US" sz="1400" dirty="0" smtClean="0">
                <a:latin typeface="Cascadia Code" pitchFamily="49" charset="0"/>
                <a:cs typeface="Cascadia Code" pitchFamily="49" charset="0"/>
              </a:rPr>
              <a:t>.</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1"/>
            <a:ext cx="9220200" cy="307777"/>
          </a:xfrm>
          <a:prstGeom prst="rect">
            <a:avLst/>
          </a:prstGeom>
          <a:noFill/>
        </p:spPr>
        <p:txBody>
          <a:bodyPr wrap="square" rtlCol="0">
            <a:spAutoFit/>
          </a:bodyPr>
          <a:lstStyle/>
          <a:p>
            <a:r>
              <a:rPr lang="en-US" sz="1400" b="1" dirty="0">
                <a:latin typeface="Cascadia Code" pitchFamily="49" charset="0"/>
                <a:cs typeface="Cascadia Code" pitchFamily="49" charset="0"/>
              </a:rPr>
              <a:t>7</a:t>
            </a:r>
            <a:r>
              <a:rPr lang="en-US" sz="1400" b="1" dirty="0" smtClean="0">
                <a:latin typeface="Cascadia Code" pitchFamily="49" charset="0"/>
                <a:cs typeface="Cascadia Code" pitchFamily="49" charset="0"/>
              </a:rPr>
              <a:t>. Show down the bottom 3 districts with highest domestic to foreign tourist ratio.</a:t>
            </a:r>
            <a:endParaRPr lang="en-US" sz="1400" b="1" dirty="0">
              <a:latin typeface="Cascadia Code" pitchFamily="49" charset="0"/>
              <a:cs typeface="Cascadia Code" pitchFamily="49" charset="0"/>
            </a:endParaRPr>
          </a:p>
        </p:txBody>
      </p:sp>
      <p:sp>
        <p:nvSpPr>
          <p:cNvPr id="4" name="TextBox 3"/>
          <p:cNvSpPr txBox="1"/>
          <p:nvPr/>
        </p:nvSpPr>
        <p:spPr>
          <a:xfrm>
            <a:off x="533400" y="3581400"/>
            <a:ext cx="8839201" cy="2339102"/>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r>
              <a:rPr lang="en-US" sz="1600" b="1" dirty="0" smtClean="0"/>
              <a:t>Highlights :</a:t>
            </a:r>
          </a:p>
          <a:p>
            <a:endParaRPr lang="en-US" sz="1600" dirty="0" smtClean="0"/>
          </a:p>
          <a:p>
            <a:pPr marL="342900" indent="-342900" algn="just">
              <a:buFont typeface="+mj-lt"/>
              <a:buAutoNum type="arabicPeriod"/>
            </a:pPr>
            <a:r>
              <a:rPr lang="en-US" sz="1400" b="1" dirty="0" smtClean="0">
                <a:latin typeface="Cascadia Code" pitchFamily="49" charset="0"/>
                <a:cs typeface="Cascadia Code" pitchFamily="49" charset="0"/>
              </a:rPr>
              <a:t>Nirmal</a:t>
            </a:r>
            <a:r>
              <a:rPr lang="en-US" sz="1600" dirty="0" smtClean="0"/>
              <a:t>, </a:t>
            </a:r>
            <a:r>
              <a:rPr lang="en-US" sz="1400" b="1" dirty="0" smtClean="0">
                <a:latin typeface="Cascadia Code" pitchFamily="49" charset="0"/>
                <a:cs typeface="Cascadia Code" pitchFamily="49" charset="0"/>
              </a:rPr>
              <a:t>Janagaon</a:t>
            </a:r>
            <a:r>
              <a:rPr lang="en-US" sz="1400" dirty="0" smtClean="0">
                <a:latin typeface="Cascadia Code" pitchFamily="49" charset="0"/>
                <a:cs typeface="Cascadia Code" pitchFamily="49" charset="0"/>
              </a:rPr>
              <a:t> and </a:t>
            </a:r>
            <a:r>
              <a:rPr lang="en-US" sz="1400" b="1" dirty="0" smtClean="0">
                <a:latin typeface="Cascadia Code" pitchFamily="49" charset="0"/>
                <a:cs typeface="Cascadia Code" pitchFamily="49" charset="0"/>
              </a:rPr>
              <a:t>Adilabad</a:t>
            </a:r>
            <a:r>
              <a:rPr lang="en-US" sz="1400" dirty="0" smtClean="0">
                <a:latin typeface="Cascadia Code" pitchFamily="49" charset="0"/>
                <a:cs typeface="Cascadia Code" pitchFamily="49" charset="0"/>
              </a:rPr>
              <a:t> have attracted the lowest number of foreign tourists.</a:t>
            </a:r>
          </a:p>
          <a:p>
            <a:pPr marL="342900" indent="-342900" algn="just">
              <a:buFont typeface="+mj-lt"/>
              <a:buAutoNum type="arabicPeriod"/>
            </a:pPr>
            <a:endParaRPr lang="en-US" sz="1400" dirty="0">
              <a:latin typeface="Cascadia Code" pitchFamily="49" charset="0"/>
              <a:cs typeface="Cascadia Code" pitchFamily="49" charset="0"/>
            </a:endParaRPr>
          </a:p>
          <a:p>
            <a:pPr marL="342900" indent="-342900" algn="just">
              <a:buFont typeface="+mj-lt"/>
              <a:buAutoNum type="arabicPeriod"/>
            </a:pPr>
            <a:r>
              <a:rPr lang="en-US" sz="1400" dirty="0" smtClean="0">
                <a:latin typeface="Cascadia Code" pitchFamily="49" charset="0"/>
                <a:cs typeface="Cascadia Code" pitchFamily="49" charset="0"/>
              </a:rPr>
              <a:t>Despite the presence of historical monuments , waterfalls and other attraction these districts are not popular tourist destinations.</a:t>
            </a:r>
          </a:p>
          <a:p>
            <a:pPr marL="342900" indent="-342900" algn="just">
              <a:buFont typeface="+mj-lt"/>
              <a:buAutoNum type="arabicPeriod"/>
            </a:pPr>
            <a:endParaRPr lang="en-US" sz="1400" dirty="0">
              <a:latin typeface="Cascadia Code" pitchFamily="49" charset="0"/>
              <a:cs typeface="Cascadia Code" pitchFamily="49" charset="0"/>
            </a:endParaRPr>
          </a:p>
          <a:p>
            <a:pPr marL="342900" indent="-342900" algn="just">
              <a:buFont typeface="+mj-lt"/>
              <a:buAutoNum type="arabicPeriod"/>
            </a:pPr>
            <a:r>
              <a:rPr lang="en-US" sz="1400" dirty="0" smtClean="0">
                <a:latin typeface="Cascadia Code" pitchFamily="49" charset="0"/>
                <a:cs typeface="Cascadia Code" pitchFamily="49" charset="0"/>
              </a:rPr>
              <a:t>Government should focus on restoration of monuments , natural habitat and construction of roads for better accessibility and marketing.</a:t>
            </a:r>
            <a:endParaRPr lang="en-US" sz="1600" dirty="0"/>
          </a:p>
        </p:txBody>
      </p:sp>
      <p:pic>
        <p:nvPicPr>
          <p:cNvPr id="7171" name="Picture 3"/>
          <p:cNvPicPr>
            <a:picLocks noChangeAspect="1" noChangeArrowheads="1"/>
          </p:cNvPicPr>
          <p:nvPr/>
        </p:nvPicPr>
        <p:blipFill>
          <a:blip r:embed="rId2" cstate="print"/>
          <a:srcRect/>
          <a:stretch>
            <a:fillRect/>
          </a:stretch>
        </p:blipFill>
        <p:spPr bwMode="auto">
          <a:xfrm>
            <a:off x="2042651" y="990600"/>
            <a:ext cx="5820698" cy="2362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599" y="1828802"/>
            <a:ext cx="8610601" cy="1200329"/>
          </a:xfrm>
          <a:prstGeom prst="rect">
            <a:avLst/>
          </a:prstGeom>
          <a:noFill/>
        </p:spPr>
        <p:txBody>
          <a:bodyPr wrap="square" rtlCol="0">
            <a:spAutoFit/>
          </a:bodyPr>
          <a:lstStyle/>
          <a:p>
            <a:r>
              <a:rPr lang="en-US" sz="3600" dirty="0" smtClean="0"/>
              <a:t>Secondary Research</a:t>
            </a:r>
          </a:p>
          <a:p>
            <a:r>
              <a:rPr lang="en-US" sz="3600" dirty="0" smtClean="0"/>
              <a:t>Questions</a:t>
            </a:r>
            <a:endParaRPr lang="en-US" sz="3600" dirty="0"/>
          </a:p>
        </p:txBody>
      </p:sp>
      <p:cxnSp>
        <p:nvCxnSpPr>
          <p:cNvPr id="6" name="Straight Connector 5"/>
          <p:cNvCxnSpPr/>
          <p:nvPr/>
        </p:nvCxnSpPr>
        <p:spPr>
          <a:xfrm>
            <a:off x="457200" y="1447800"/>
            <a:ext cx="0" cy="1828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9220200" cy="523220"/>
          </a:xfrm>
          <a:prstGeom prst="rect">
            <a:avLst/>
          </a:prstGeom>
          <a:noFill/>
        </p:spPr>
        <p:txBody>
          <a:bodyPr wrap="square" rtlCol="0">
            <a:spAutoFit/>
          </a:bodyPr>
          <a:lstStyle/>
          <a:p>
            <a:r>
              <a:rPr lang="en-US" sz="1400" b="1" dirty="0" smtClean="0">
                <a:latin typeface="Cascadia Code" pitchFamily="49" charset="0"/>
                <a:cs typeface="Cascadia Code" pitchFamily="49" charset="0"/>
              </a:rPr>
              <a:t>8. List down the top and bottom 5 districts based on the ‘population to tourist footfall ration’ in 2019. </a:t>
            </a:r>
            <a:endParaRPr lang="en-US" sz="1400" b="1" dirty="0">
              <a:latin typeface="Cascadia Code" pitchFamily="49" charset="0"/>
              <a:cs typeface="Cascadia Code" pitchFamily="49" charset="0"/>
            </a:endParaRPr>
          </a:p>
        </p:txBody>
      </p:sp>
      <p:pic>
        <p:nvPicPr>
          <p:cNvPr id="8194" name="Picture 2"/>
          <p:cNvPicPr>
            <a:picLocks noChangeAspect="1" noChangeArrowheads="1"/>
          </p:cNvPicPr>
          <p:nvPr/>
        </p:nvPicPr>
        <p:blipFill>
          <a:blip r:embed="rId2" cstate="print"/>
          <a:srcRect/>
          <a:stretch>
            <a:fillRect/>
          </a:stretch>
        </p:blipFill>
        <p:spPr bwMode="auto">
          <a:xfrm>
            <a:off x="4953001" y="990601"/>
            <a:ext cx="4667250" cy="2133599"/>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cstate="print"/>
          <a:srcRect/>
          <a:stretch>
            <a:fillRect/>
          </a:stretch>
        </p:blipFill>
        <p:spPr bwMode="auto">
          <a:xfrm>
            <a:off x="304800" y="3733800"/>
            <a:ext cx="4666961" cy="2133600"/>
          </a:xfrm>
          <a:prstGeom prst="rect">
            <a:avLst/>
          </a:prstGeom>
          <a:noFill/>
          <a:ln w="9525">
            <a:noFill/>
            <a:miter lim="800000"/>
            <a:headEnd/>
            <a:tailEnd/>
          </a:ln>
          <a:effectLst/>
        </p:spPr>
      </p:pic>
      <p:cxnSp>
        <p:nvCxnSpPr>
          <p:cNvPr id="9" name="Straight Connector 8"/>
          <p:cNvCxnSpPr/>
          <p:nvPr/>
        </p:nvCxnSpPr>
        <p:spPr>
          <a:xfrm>
            <a:off x="152400" y="3429000"/>
            <a:ext cx="960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000" y="1143000"/>
            <a:ext cx="4495800" cy="163121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r>
              <a:rPr lang="en-US" sz="1600" b="1" dirty="0" smtClean="0">
                <a:cs typeface="Cascadia Code" pitchFamily="49" charset="0"/>
              </a:rPr>
              <a:t>Highlights :</a:t>
            </a:r>
            <a:endParaRPr lang="en-US" b="1" dirty="0" smtClean="0">
              <a:cs typeface="Cascadia Code" pitchFamily="49" charset="0"/>
            </a:endParaRPr>
          </a:p>
          <a:p>
            <a:pPr marL="342900" indent="-342900" algn="just"/>
            <a:endParaRPr lang="en-US" sz="1400" b="1" dirty="0" smtClean="0">
              <a:latin typeface="Cascadia Code" pitchFamily="49" charset="0"/>
              <a:cs typeface="Cascadia Code" pitchFamily="49" charset="0"/>
            </a:endParaRPr>
          </a:p>
          <a:p>
            <a:pPr marL="342900" indent="-342900" algn="just">
              <a:buFont typeface="+mj-lt"/>
              <a:buAutoNum type="arabicPeriod"/>
            </a:pPr>
            <a:r>
              <a:rPr lang="en-US" sz="1400" b="1" dirty="0" smtClean="0">
                <a:latin typeface="Cascadia Code" pitchFamily="49" charset="0"/>
                <a:cs typeface="Cascadia Code" pitchFamily="49" charset="0"/>
              </a:rPr>
              <a:t>Nirmal </a:t>
            </a:r>
            <a:r>
              <a:rPr lang="en-US" sz="1400" dirty="0" smtClean="0">
                <a:latin typeface="Cascadia Code" pitchFamily="49" charset="0"/>
                <a:cs typeface="Cascadia Code" pitchFamily="49" charset="0"/>
              </a:rPr>
              <a:t>has the highest footfall based on population in top five based on population followed by </a:t>
            </a:r>
            <a:r>
              <a:rPr lang="en-US" sz="1400" b="1" dirty="0" smtClean="0">
                <a:latin typeface="Cascadia Code" pitchFamily="49" charset="0"/>
                <a:cs typeface="Cascadia Code" pitchFamily="49" charset="0"/>
              </a:rPr>
              <a:t>Yadadri Bhognir ,Medak ,Bhadadri kothagudem and Rajanna Sircilla</a:t>
            </a:r>
            <a:r>
              <a:rPr lang="en-US" sz="1400" dirty="0" smtClean="0">
                <a:latin typeface="Cascadia Code" pitchFamily="49" charset="0"/>
                <a:cs typeface="Cascadia Code" pitchFamily="49" charset="0"/>
              </a:rPr>
              <a:t>.</a:t>
            </a:r>
          </a:p>
        </p:txBody>
      </p:sp>
      <p:sp>
        <p:nvSpPr>
          <p:cNvPr id="12" name="TextBox 11"/>
          <p:cNvSpPr txBox="1"/>
          <p:nvPr/>
        </p:nvSpPr>
        <p:spPr>
          <a:xfrm>
            <a:off x="5105400" y="3581401"/>
            <a:ext cx="4495800" cy="2708434"/>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pPr marL="342900" indent="-342900" algn="just"/>
            <a:r>
              <a:rPr lang="en-US" sz="1600" b="1" dirty="0" smtClean="0">
                <a:cs typeface="Cascadia Code" pitchFamily="49" charset="0"/>
              </a:rPr>
              <a:t>Highlights :</a:t>
            </a:r>
          </a:p>
          <a:p>
            <a:pPr marL="342900" indent="-342900" algn="just"/>
            <a:endParaRPr lang="en-US" sz="1400" dirty="0" smtClean="0">
              <a:solidFill>
                <a:schemeClr val="tx2"/>
              </a:solidFill>
              <a:latin typeface="Cascadia Code" pitchFamily="49" charset="0"/>
              <a:cs typeface="Cascadia Code" pitchFamily="49" charset="0"/>
            </a:endParaRPr>
          </a:p>
          <a:p>
            <a:pPr marL="342900" indent="-342900" algn="just">
              <a:buFont typeface="+mj-lt"/>
              <a:buAutoNum type="arabicPeriod"/>
            </a:pPr>
            <a:r>
              <a:rPr lang="en-US" sz="1400" dirty="0" smtClean="0">
                <a:latin typeface="Cascadia Code" pitchFamily="49" charset="0"/>
                <a:cs typeface="Cascadia Code" pitchFamily="49" charset="0"/>
              </a:rPr>
              <a:t>In bottom five districts </a:t>
            </a:r>
            <a:r>
              <a:rPr lang="en-US" sz="1400" b="1" dirty="0" smtClean="0">
                <a:latin typeface="Cascadia Code" pitchFamily="49" charset="0"/>
                <a:cs typeface="Cascadia Code" pitchFamily="49" charset="0"/>
              </a:rPr>
              <a:t>Kamareddy</a:t>
            </a:r>
            <a:r>
              <a:rPr lang="en-US" sz="1400" dirty="0" smtClean="0">
                <a:latin typeface="Cascadia Code" pitchFamily="49" charset="0"/>
                <a:cs typeface="Cascadia Code" pitchFamily="49" charset="0"/>
              </a:rPr>
              <a:t> have least footfall ratio and other </a:t>
            </a:r>
            <a:r>
              <a:rPr lang="en-US" sz="1400" b="1" dirty="0" smtClean="0">
                <a:latin typeface="Cascadia Code" pitchFamily="49" charset="0"/>
                <a:cs typeface="Cascadia Code" pitchFamily="49" charset="0"/>
              </a:rPr>
              <a:t>four</a:t>
            </a:r>
            <a:r>
              <a:rPr lang="en-US" sz="1400" dirty="0" smtClean="0">
                <a:latin typeface="Cascadia Code" pitchFamily="49" charset="0"/>
                <a:cs typeface="Cascadia Code" pitchFamily="49" charset="0"/>
              </a:rPr>
              <a:t> districts have 0 footfall ratio.</a:t>
            </a:r>
          </a:p>
          <a:p>
            <a:pPr marL="342900" indent="-342900" algn="just">
              <a:buFont typeface="+mj-lt"/>
              <a:buAutoNum type="arabicPeriod"/>
            </a:pPr>
            <a:endParaRPr lang="en-US" sz="1400" dirty="0" smtClean="0">
              <a:latin typeface="Cascadia Code" pitchFamily="49" charset="0"/>
              <a:cs typeface="Cascadia Code" pitchFamily="49" charset="0"/>
            </a:endParaRPr>
          </a:p>
          <a:p>
            <a:pPr marL="342900" indent="-342900" algn="just">
              <a:buFont typeface="+mj-lt"/>
              <a:buAutoNum type="arabicPeriod"/>
            </a:pPr>
            <a:r>
              <a:rPr lang="en-US" sz="1400" dirty="0" smtClean="0">
                <a:latin typeface="Cascadia Code" pitchFamily="49" charset="0"/>
                <a:cs typeface="Cascadia Code" pitchFamily="49" charset="0"/>
              </a:rPr>
              <a:t>They lack ability to attract tourist.</a:t>
            </a:r>
          </a:p>
          <a:p>
            <a:pPr marL="342900" indent="-342900" algn="just">
              <a:buFont typeface="+mj-lt"/>
              <a:buAutoNum type="arabicPeriod"/>
            </a:pPr>
            <a:endParaRPr lang="en-US" sz="1400" dirty="0">
              <a:latin typeface="Cascadia Code" pitchFamily="49" charset="0"/>
              <a:cs typeface="Cascadia Code" pitchFamily="49" charset="0"/>
            </a:endParaRPr>
          </a:p>
          <a:p>
            <a:pPr marL="342900" indent="-342900" algn="just">
              <a:buFont typeface="+mj-lt"/>
              <a:buAutoNum type="arabicPeriod"/>
            </a:pPr>
            <a:r>
              <a:rPr lang="en-US" sz="1400" dirty="0" smtClean="0">
                <a:latin typeface="Cascadia Code" pitchFamily="49" charset="0"/>
                <a:cs typeface="Cascadia Code" pitchFamily="49" charset="0"/>
              </a:rPr>
              <a:t>Government can provide different facilities and benefit like Tourism hospitality and timeshare to these districts.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9296400" cy="523220"/>
          </a:xfrm>
          <a:prstGeom prst="rect">
            <a:avLst/>
          </a:prstGeom>
          <a:noFill/>
        </p:spPr>
        <p:txBody>
          <a:bodyPr wrap="square" rtlCol="0">
            <a:spAutoFit/>
          </a:bodyPr>
          <a:lstStyle/>
          <a:p>
            <a:r>
              <a:rPr lang="en-US" sz="1400" b="1" dirty="0" smtClean="0">
                <a:latin typeface="Cascadia Code" pitchFamily="49" charset="0"/>
                <a:cs typeface="Cascadia Code" pitchFamily="49" charset="0"/>
              </a:rPr>
              <a:t>9. What will be the projected number of domestic and foreign tourist in Hyderabad in 2025 based on the growth rate from previous years ?</a:t>
            </a:r>
            <a:endParaRPr lang="en-US" sz="1400" b="1" dirty="0">
              <a:latin typeface="Cascadia Code" pitchFamily="49" charset="0"/>
              <a:cs typeface="Cascadia Code" pitchFamily="49" charset="0"/>
            </a:endParaRPr>
          </a:p>
        </p:txBody>
      </p:sp>
      <p:pic>
        <p:nvPicPr>
          <p:cNvPr id="9218" name="Picture 2"/>
          <p:cNvPicPr>
            <a:picLocks noChangeAspect="1" noChangeArrowheads="1"/>
          </p:cNvPicPr>
          <p:nvPr/>
        </p:nvPicPr>
        <p:blipFill>
          <a:blip r:embed="rId2" cstate="print"/>
          <a:srcRect/>
          <a:stretch>
            <a:fillRect/>
          </a:stretch>
        </p:blipFill>
        <p:spPr bwMode="auto">
          <a:xfrm>
            <a:off x="4724399" y="990600"/>
            <a:ext cx="4918245" cy="20574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304800" y="3505200"/>
            <a:ext cx="4800599" cy="1981200"/>
          </a:xfrm>
          <a:prstGeom prst="rect">
            <a:avLst/>
          </a:prstGeom>
          <a:noFill/>
          <a:ln w="9525">
            <a:noFill/>
            <a:miter lim="800000"/>
            <a:headEnd/>
            <a:tailEnd/>
          </a:ln>
          <a:effectLst/>
        </p:spPr>
      </p:pic>
      <p:sp>
        <p:nvSpPr>
          <p:cNvPr id="5" name="TextBox 4"/>
          <p:cNvSpPr txBox="1"/>
          <p:nvPr/>
        </p:nvSpPr>
        <p:spPr>
          <a:xfrm>
            <a:off x="304800" y="1066801"/>
            <a:ext cx="4343400" cy="2092881"/>
          </a:xfrm>
          <a:prstGeom prst="rect">
            <a:avLst/>
          </a:prstGeom>
          <a:noFill/>
        </p:spPr>
        <p:txBody>
          <a:bodyPr wrap="square" rtlCol="0">
            <a:spAutoFit/>
          </a:bodyPr>
          <a:lstStyle/>
          <a:p>
            <a:r>
              <a:rPr lang="en-US" sz="1600" b="1" dirty="0" smtClean="0"/>
              <a:t>Domestic Visitors :</a:t>
            </a:r>
          </a:p>
          <a:p>
            <a:endParaRPr lang="en-US" sz="1600" b="1" dirty="0"/>
          </a:p>
          <a:p>
            <a:pPr marL="342900" indent="-342900">
              <a:buFont typeface="+mj-lt"/>
              <a:buAutoNum type="arabicPeriod"/>
            </a:pPr>
            <a:r>
              <a:rPr lang="en-US" sz="1400" dirty="0" smtClean="0">
                <a:latin typeface="Cascadia Code" pitchFamily="49" charset="0"/>
                <a:cs typeface="Cascadia Code" pitchFamily="49" charset="0"/>
              </a:rPr>
              <a:t>Based on the given data , the graph representing the visitors from 2016 to 2019 shows decreasing trend.</a:t>
            </a:r>
          </a:p>
          <a:p>
            <a:pPr marL="342900" indent="-342900">
              <a:buFont typeface="+mj-lt"/>
              <a:buAutoNum type="arabicPeriod"/>
            </a:pPr>
            <a:endParaRPr lang="en-US" sz="1400" dirty="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In 2019 , there were 13.80M domestic visitors and projected number of the domestic visitors in 2025 is 8.2M.</a:t>
            </a:r>
            <a:endParaRPr lang="en-US" sz="1400" dirty="0">
              <a:latin typeface="Cascadia Code" pitchFamily="49" charset="0"/>
              <a:cs typeface="Cascadia Code" pitchFamily="49" charset="0"/>
            </a:endParaRPr>
          </a:p>
        </p:txBody>
      </p:sp>
      <p:sp>
        <p:nvSpPr>
          <p:cNvPr id="6" name="TextBox 5"/>
          <p:cNvSpPr txBox="1"/>
          <p:nvPr/>
        </p:nvSpPr>
        <p:spPr>
          <a:xfrm>
            <a:off x="5257800" y="3505201"/>
            <a:ext cx="4343400" cy="2308324"/>
          </a:xfrm>
          <a:prstGeom prst="rect">
            <a:avLst/>
          </a:prstGeom>
          <a:noFill/>
        </p:spPr>
        <p:txBody>
          <a:bodyPr wrap="square" rtlCol="0">
            <a:spAutoFit/>
          </a:bodyPr>
          <a:lstStyle/>
          <a:p>
            <a:r>
              <a:rPr lang="en-US" sz="1600" b="1" dirty="0" smtClean="0"/>
              <a:t>Foreign Visitors :</a:t>
            </a:r>
          </a:p>
          <a:p>
            <a:endParaRPr lang="en-US" sz="1600" b="1" dirty="0" smtClean="0"/>
          </a:p>
          <a:p>
            <a:pPr marL="342900" indent="-342900">
              <a:buFont typeface="+mj-lt"/>
              <a:buAutoNum type="arabicPeriod"/>
            </a:pPr>
            <a:r>
              <a:rPr lang="en-US" sz="1400" dirty="0" smtClean="0">
                <a:latin typeface="Cascadia Code" pitchFamily="49" charset="0"/>
                <a:cs typeface="Cascadia Code" pitchFamily="49" charset="0"/>
              </a:rPr>
              <a:t>Based on the given data , the graph representing the visitors from 2016 to 2019 shows increasing trend.</a:t>
            </a:r>
          </a:p>
          <a:p>
            <a:pPr marL="342900" indent="-342900">
              <a:buFont typeface="+mj-lt"/>
              <a:buAutoNum type="arabicPeriod"/>
            </a:pPr>
            <a:endParaRPr lang="en-US" sz="1400" dirty="0" smtClean="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In 2019 , there were 323K foreign visitors and projected number of the foreign visitors in 2025 is 649K.</a:t>
            </a:r>
          </a:p>
          <a:p>
            <a:endParaRPr lang="en-US" sz="1400" dirty="0"/>
          </a:p>
        </p:txBody>
      </p:sp>
      <p:cxnSp>
        <p:nvCxnSpPr>
          <p:cNvPr id="8" name="Straight Connector 7"/>
          <p:cNvCxnSpPr/>
          <p:nvPr/>
        </p:nvCxnSpPr>
        <p:spPr>
          <a:xfrm>
            <a:off x="152400" y="3276600"/>
            <a:ext cx="9601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9296400" cy="523220"/>
          </a:xfrm>
          <a:prstGeom prst="rect">
            <a:avLst/>
          </a:prstGeom>
          <a:noFill/>
        </p:spPr>
        <p:txBody>
          <a:bodyPr wrap="square" rtlCol="0">
            <a:spAutoFit/>
          </a:bodyPr>
          <a:lstStyle/>
          <a:p>
            <a:r>
              <a:rPr lang="en-US" sz="1400" b="1" dirty="0" smtClean="0">
                <a:latin typeface="Cascadia Code" pitchFamily="49" charset="0"/>
                <a:cs typeface="Cascadia Code" pitchFamily="49" charset="0"/>
              </a:rPr>
              <a:t>10. What will be the projected number of domestic revenue of Hyderabad in 2025 based on average spend per tourist (approximate data) ?</a:t>
            </a:r>
            <a:endParaRPr lang="en-US" sz="1400" b="1" dirty="0">
              <a:latin typeface="Cascadia Code" pitchFamily="49" charset="0"/>
              <a:cs typeface="Cascadia Code" pitchFamily="49" charset="0"/>
            </a:endParaRPr>
          </a:p>
        </p:txBody>
      </p:sp>
      <p:sp>
        <p:nvSpPr>
          <p:cNvPr id="5" name="TextBox 4"/>
          <p:cNvSpPr txBox="1"/>
          <p:nvPr/>
        </p:nvSpPr>
        <p:spPr>
          <a:xfrm>
            <a:off x="457200" y="3505200"/>
            <a:ext cx="8915400" cy="2523768"/>
          </a:xfrm>
          <a:prstGeom prst="rect">
            <a:avLst/>
          </a:prstGeom>
          <a:noFill/>
        </p:spPr>
        <p:txBody>
          <a:bodyPr wrap="square" rtlCol="0">
            <a:spAutoFit/>
          </a:bodyPr>
          <a:lstStyle/>
          <a:p>
            <a:r>
              <a:rPr lang="en-US" sz="1600" b="1" dirty="0" smtClean="0"/>
              <a:t>Domestic Revenue :</a:t>
            </a:r>
          </a:p>
          <a:p>
            <a:endParaRPr lang="en-US" sz="1600" b="1" dirty="0" smtClean="0"/>
          </a:p>
          <a:p>
            <a:pPr marL="342900" indent="-342900">
              <a:buFont typeface="+mj-lt"/>
              <a:buAutoNum type="arabicPeriod"/>
            </a:pPr>
            <a:r>
              <a:rPr lang="en-US" sz="1400" dirty="0" smtClean="0">
                <a:latin typeface="Cascadia Code" pitchFamily="49" charset="0"/>
                <a:cs typeface="Cascadia Code" pitchFamily="49" charset="0"/>
              </a:rPr>
              <a:t>Average spend per tourist – 1200 INR</a:t>
            </a:r>
          </a:p>
          <a:p>
            <a:pPr marL="342900" indent="-342900">
              <a:buFont typeface="+mj-lt"/>
              <a:buAutoNum type="arabicPeriod"/>
            </a:pPr>
            <a:endParaRPr lang="en-US" sz="1400" dirty="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Based on the given data , the graph representing the visitors from 2016 to 2019 shows decreasing trend.</a:t>
            </a:r>
          </a:p>
          <a:p>
            <a:pPr marL="342900" indent="-342900">
              <a:buFont typeface="+mj-lt"/>
              <a:buAutoNum type="arabicPeriod"/>
            </a:pPr>
            <a:endParaRPr lang="en-US" sz="1400" dirty="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In 2019 ,the revenue generated by domestic visitors was 16.5bn and projected number of the domestic revenue in 2025 is 9.8bn.</a:t>
            </a:r>
          </a:p>
          <a:p>
            <a:pPr marL="342900" indent="-342900">
              <a:buFont typeface="+mj-lt"/>
              <a:buAutoNum type="arabicPeriod"/>
            </a:pPr>
            <a:endParaRPr lang="en-US" sz="1400" dirty="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The trend shows the revenue may decline and become very low.</a:t>
            </a:r>
            <a:endParaRPr lang="en-US" sz="1400" dirty="0">
              <a:latin typeface="Cascadia Code" pitchFamily="49" charset="0"/>
              <a:cs typeface="Cascadia Code" pitchFamily="49" charset="0"/>
            </a:endParaRPr>
          </a:p>
        </p:txBody>
      </p:sp>
      <p:pic>
        <p:nvPicPr>
          <p:cNvPr id="10242" name="Picture 2"/>
          <p:cNvPicPr>
            <a:picLocks noChangeAspect="1" noChangeArrowheads="1"/>
          </p:cNvPicPr>
          <p:nvPr/>
        </p:nvPicPr>
        <p:blipFill>
          <a:blip r:embed="rId2" cstate="print"/>
          <a:srcRect/>
          <a:stretch>
            <a:fillRect/>
          </a:stretch>
        </p:blipFill>
        <p:spPr bwMode="auto">
          <a:xfrm>
            <a:off x="1790700" y="1066800"/>
            <a:ext cx="6324600" cy="2133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1790700" y="1066800"/>
            <a:ext cx="6324601" cy="2185012"/>
          </a:xfrm>
          <a:prstGeom prst="rect">
            <a:avLst/>
          </a:prstGeom>
          <a:noFill/>
          <a:ln w="9525">
            <a:noFill/>
            <a:miter lim="800000"/>
            <a:headEnd/>
            <a:tailEnd/>
          </a:ln>
          <a:effectLst/>
        </p:spPr>
      </p:pic>
      <p:sp>
        <p:nvSpPr>
          <p:cNvPr id="4" name="TextBox 3"/>
          <p:cNvSpPr txBox="1"/>
          <p:nvPr/>
        </p:nvSpPr>
        <p:spPr>
          <a:xfrm>
            <a:off x="457200" y="3505201"/>
            <a:ext cx="8610601" cy="2492990"/>
          </a:xfrm>
          <a:prstGeom prst="rect">
            <a:avLst/>
          </a:prstGeom>
          <a:noFill/>
        </p:spPr>
        <p:txBody>
          <a:bodyPr wrap="square" rtlCol="0">
            <a:spAutoFit/>
          </a:bodyPr>
          <a:lstStyle/>
          <a:p>
            <a:r>
              <a:rPr lang="en-US" sz="1600" b="1" dirty="0" smtClean="0">
                <a:cs typeface="Cascadia Code" pitchFamily="49" charset="0"/>
              </a:rPr>
              <a:t>Foreign Revenue :</a:t>
            </a:r>
          </a:p>
          <a:p>
            <a:endParaRPr lang="en-US" sz="1400" b="1" dirty="0" smtClean="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Average spend per tourist – 5600 INR</a:t>
            </a:r>
          </a:p>
          <a:p>
            <a:endParaRPr lang="en-US" sz="1400" b="1" dirty="0" smtClean="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Based on the given data , the graph representing the revenue generated by the foreign visitors from 2016 to 2019 shows good hype in trend.</a:t>
            </a:r>
          </a:p>
          <a:p>
            <a:pPr marL="342900" indent="-342900">
              <a:buFont typeface="+mj-lt"/>
              <a:buAutoNum type="arabicPeriod"/>
            </a:pPr>
            <a:endParaRPr lang="en-US" sz="1400" dirty="0" smtClean="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In 2019 , the revenue generated by the foreign tourist was 1.8bn and projected number of the revenue generated by foreign visitors in 2025 is 3.3bn to 3.9bn.</a:t>
            </a:r>
          </a:p>
          <a:p>
            <a:endParaRPr lang="en-US" sz="1400" dirty="0">
              <a:latin typeface="Cascadia Code" pitchFamily="49" charset="0"/>
              <a:cs typeface="Cascadia Code" pitchFamily="49" charset="0"/>
            </a:endParaRPr>
          </a:p>
        </p:txBody>
      </p:sp>
      <p:sp>
        <p:nvSpPr>
          <p:cNvPr id="5" name="TextBox 4"/>
          <p:cNvSpPr txBox="1"/>
          <p:nvPr/>
        </p:nvSpPr>
        <p:spPr>
          <a:xfrm>
            <a:off x="381000" y="304800"/>
            <a:ext cx="9220201" cy="523220"/>
          </a:xfrm>
          <a:prstGeom prst="rect">
            <a:avLst/>
          </a:prstGeom>
          <a:noFill/>
        </p:spPr>
        <p:txBody>
          <a:bodyPr wrap="square" rtlCol="0">
            <a:spAutoFit/>
          </a:bodyPr>
          <a:lstStyle/>
          <a:p>
            <a:r>
              <a:rPr lang="en-US" sz="1400" b="1" dirty="0" smtClean="0">
                <a:latin typeface="Cascadia Code" pitchFamily="49" charset="0"/>
                <a:cs typeface="Cascadia Code" pitchFamily="49" charset="0"/>
              </a:rPr>
              <a:t>11. What will be the projected number of foreign revenue of Hyderabad in 2025 based on average spend per tourist (approximate data) ?</a:t>
            </a:r>
            <a:endParaRPr lang="en-US" sz="1400" b="1" dirty="0">
              <a:latin typeface="Cascadia Code" pitchFamily="49" charset="0"/>
              <a:cs typeface="Cascadia Code"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133602"/>
            <a:ext cx="8305800" cy="646331"/>
          </a:xfrm>
          <a:prstGeom prst="rect">
            <a:avLst/>
          </a:prstGeom>
          <a:noFill/>
        </p:spPr>
        <p:txBody>
          <a:bodyPr wrap="square" rtlCol="0">
            <a:spAutoFit/>
          </a:bodyPr>
          <a:lstStyle/>
          <a:p>
            <a:r>
              <a:rPr lang="en-US" sz="3600" dirty="0" smtClean="0"/>
              <a:t>Recommendations</a:t>
            </a:r>
            <a:endParaRPr lang="en-US" sz="3600" dirty="0"/>
          </a:p>
        </p:txBody>
      </p:sp>
      <p:cxnSp>
        <p:nvCxnSpPr>
          <p:cNvPr id="4" name="Straight Connector 3"/>
          <p:cNvCxnSpPr/>
          <p:nvPr/>
        </p:nvCxnSpPr>
        <p:spPr>
          <a:xfrm>
            <a:off x="533400" y="1981200"/>
            <a:ext cx="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457202"/>
            <a:ext cx="9144000" cy="1200329"/>
          </a:xfrm>
          <a:prstGeom prst="rect">
            <a:avLst/>
          </a:prstGeom>
          <a:noFill/>
        </p:spPr>
        <p:txBody>
          <a:bodyPr wrap="square" rtlCol="0">
            <a:spAutoFit/>
          </a:bodyPr>
          <a:lstStyle/>
          <a:p>
            <a:r>
              <a:rPr lang="en-US" sz="3600" dirty="0" smtClean="0"/>
              <a:t>Cultural and </a:t>
            </a:r>
          </a:p>
          <a:p>
            <a:r>
              <a:rPr lang="en-US" sz="3600" dirty="0" smtClean="0"/>
              <a:t>Cooperates Tourism</a:t>
            </a:r>
            <a:endParaRPr lang="en-US" sz="3600" dirty="0"/>
          </a:p>
        </p:txBody>
      </p:sp>
      <p:cxnSp>
        <p:nvCxnSpPr>
          <p:cNvPr id="4" name="Straight Connector 3"/>
          <p:cNvCxnSpPr/>
          <p:nvPr/>
        </p:nvCxnSpPr>
        <p:spPr>
          <a:xfrm>
            <a:off x="304800" y="45720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4800" y="1981200"/>
            <a:ext cx="9220200" cy="4278094"/>
          </a:xfrm>
          <a:prstGeom prst="rect">
            <a:avLst/>
          </a:prstGeom>
          <a:noFill/>
        </p:spPr>
        <p:txBody>
          <a:bodyPr wrap="square" rtlCol="0">
            <a:spAutoFit/>
          </a:bodyPr>
          <a:lstStyle/>
          <a:p>
            <a:pPr marL="342900" indent="-342900" algn="just">
              <a:buFont typeface="+mj-lt"/>
              <a:buAutoNum type="arabicPeriod"/>
            </a:pPr>
            <a:r>
              <a:rPr lang="en-US" sz="1600" b="1" dirty="0" smtClean="0"/>
              <a:t>Folk Performances: </a:t>
            </a:r>
            <a:r>
              <a:rPr lang="en-US" sz="1600" dirty="0" smtClean="0">
                <a:latin typeface="Bahnschrift" pitchFamily="34" charset="0"/>
              </a:rPr>
              <a:t>Engaging folk dances, music, and traditional arts representing various regions     of Telangana will be showcased.</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smtClean="0"/>
              <a:t>Crafts Exhibition: </a:t>
            </a:r>
            <a:r>
              <a:rPr lang="en-US" sz="1600" dirty="0" smtClean="0">
                <a:latin typeface="Bahnschrift" pitchFamily="34" charset="0"/>
              </a:rPr>
              <a:t>A curated display of intricate handicrafts, handlooms, and artisanal products will provide insights into the state's skilled craftsmanship.</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smtClean="0"/>
              <a:t>Cultural Tourism Trails: </a:t>
            </a:r>
            <a:r>
              <a:rPr lang="en-US" sz="1600" dirty="0" smtClean="0">
                <a:latin typeface="Bahnschrift" pitchFamily="34" charset="0"/>
              </a:rPr>
              <a:t>Guided tours to historical monuments, museums, and cultural landmarks will be organized to provide an immersive cultural experience.</a:t>
            </a:r>
          </a:p>
          <a:p>
            <a:pPr marL="342900" indent="-342900" algn="just">
              <a:buFont typeface="+mj-lt"/>
              <a:buAutoNum type="arabicPeriod"/>
            </a:pPr>
            <a:endParaRPr lang="en-US" sz="1600" dirty="0" smtClean="0">
              <a:latin typeface="Cascadia Code" pitchFamily="49" charset="0"/>
              <a:cs typeface="Cascadia Code" pitchFamily="49" charset="0"/>
            </a:endParaRPr>
          </a:p>
          <a:p>
            <a:pPr marL="342900" indent="-342900" algn="just">
              <a:buFont typeface="+mj-lt"/>
              <a:buAutoNum type="arabicPeriod"/>
            </a:pPr>
            <a:r>
              <a:rPr lang="en-US" sz="1600" b="1" dirty="0" smtClean="0">
                <a:latin typeface="Cascadia Code" pitchFamily="49" charset="0"/>
                <a:cs typeface="Cascadia Code" pitchFamily="49" charset="0"/>
              </a:rPr>
              <a:t>Corporate Showcase: </a:t>
            </a:r>
            <a:r>
              <a:rPr lang="en-US" sz="1400" dirty="0" smtClean="0">
                <a:latin typeface="Bahnschrift" pitchFamily="34" charset="0"/>
                <a:cs typeface="Cascadia Code" pitchFamily="49" charset="0"/>
              </a:rPr>
              <a:t>A</a:t>
            </a:r>
            <a:r>
              <a:rPr lang="en-US" sz="1600" dirty="0" smtClean="0">
                <a:latin typeface="Bahnschrift" pitchFamily="34" charset="0"/>
                <a:cs typeface="Cascadia Code" pitchFamily="49" charset="0"/>
              </a:rPr>
              <a:t>n exhibition area will be dedicated to highlighting Telangana's leading industries, including IT, pharmaceuticals, manufacturing, and more. Special sessions will be organized to present investment prospects in Telangana, offering insights into the state's business-friendly policies and infrastructure.</a:t>
            </a:r>
            <a:endParaRPr lang="en-US" dirty="0" smtClean="0">
              <a:latin typeface="Bahnschrift" pitchFamily="34" charset="0"/>
              <a:cs typeface="Cascadia Code" pitchFamily="49" charset="0"/>
            </a:endParaRPr>
          </a:p>
          <a:p>
            <a:pPr marL="342900" indent="-342900" algn="just">
              <a:buFont typeface="+mj-lt"/>
              <a:buAutoNum type="arabicPeriod"/>
            </a:pPr>
            <a:endParaRPr lang="en-US" sz="1600" dirty="0" smtClean="0"/>
          </a:p>
          <a:p>
            <a:pPr algn="just"/>
            <a:r>
              <a:rPr lang="en-US" sz="1600" b="1" dirty="0" smtClean="0">
                <a:latin typeface="Bahnschrift" pitchFamily="34" charset="0"/>
                <a:cs typeface="Cascadia Code" pitchFamily="49" charset="0"/>
              </a:rPr>
              <a:t>Adventure sports and other adventure activities where enthusiasts can participate in activities such as trekking, camping, and water sports, showcasing Telangana's potential for adventure tourism.</a:t>
            </a:r>
            <a:endParaRPr lang="en-US" sz="1600" b="1" dirty="0">
              <a:latin typeface="Bahnschrift" pitchFamily="34" charset="0"/>
              <a:cs typeface="Cascadia Code"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1"/>
            <a:ext cx="9296400" cy="338554"/>
          </a:xfrm>
          <a:prstGeom prst="rect">
            <a:avLst/>
          </a:prstGeom>
          <a:noFill/>
        </p:spPr>
        <p:txBody>
          <a:bodyPr wrap="square" rtlCol="0">
            <a:spAutoFit/>
          </a:bodyPr>
          <a:lstStyle/>
          <a:p>
            <a:r>
              <a:rPr lang="en-US" sz="1600" b="1" dirty="0" smtClean="0">
                <a:latin typeface="Cascadia Code" pitchFamily="49" charset="0"/>
                <a:cs typeface="Cascadia Code" pitchFamily="49" charset="0"/>
              </a:rPr>
              <a:t>Q. Dubai has made itself a business hub. Can Hyderabad emulate Dubai model?</a:t>
            </a:r>
            <a:endParaRPr lang="en-US" sz="1600" b="1" dirty="0">
              <a:latin typeface="Cascadia Code" pitchFamily="49" charset="0"/>
              <a:cs typeface="Cascadia Code" pitchFamily="49" charset="0"/>
            </a:endParaRPr>
          </a:p>
        </p:txBody>
      </p:sp>
      <p:sp>
        <p:nvSpPr>
          <p:cNvPr id="3" name="TextBox 2"/>
          <p:cNvSpPr txBox="1"/>
          <p:nvPr/>
        </p:nvSpPr>
        <p:spPr>
          <a:xfrm>
            <a:off x="304800" y="914401"/>
            <a:ext cx="9296400" cy="5416868"/>
          </a:xfrm>
          <a:prstGeom prst="rect">
            <a:avLst/>
          </a:prstGeom>
          <a:noFill/>
        </p:spPr>
        <p:txBody>
          <a:bodyPr wrap="square" rtlCol="0">
            <a:spAutoFit/>
          </a:bodyPr>
          <a:lstStyle/>
          <a:p>
            <a:pPr algn="just"/>
            <a:r>
              <a:rPr lang="en-US" sz="1600" dirty="0" smtClean="0">
                <a:latin typeface="Bahnschrift" pitchFamily="34" charset="0"/>
              </a:rPr>
              <a:t>Dubai a global business destination, Hyderabad can adopt certain strategies and initiatives to enhance its position as a thriving business hub. Here are some key factors to consider :</a:t>
            </a:r>
          </a:p>
          <a:p>
            <a:endParaRPr lang="en-US" dirty="0" smtClean="0"/>
          </a:p>
          <a:p>
            <a:pPr marL="342900" indent="-342900" algn="just">
              <a:buFont typeface="+mj-lt"/>
              <a:buAutoNum type="arabicPeriod"/>
            </a:pPr>
            <a:r>
              <a:rPr lang="en-US" sz="1600" b="1" dirty="0" smtClean="0"/>
              <a:t>Infrastructure Development : </a:t>
            </a:r>
            <a:r>
              <a:rPr lang="en-US" sz="1600" dirty="0" smtClean="0">
                <a:latin typeface="Bahnschrift" pitchFamily="34" charset="0"/>
              </a:rPr>
              <a:t>Dubai's remarkable infrastructure, including world-class airports, transportation systems, and modern business districts, has been instrumental in attracting businesses. Hyderabad can focus on further developing its infrastructure to facilitate seamless connectivity and efficient logistics .</a:t>
            </a:r>
            <a:endParaRPr lang="en-US" dirty="0" smtClean="0">
              <a:latin typeface="Bahnschrift" pitchFamily="34" charset="0"/>
            </a:endParaRPr>
          </a:p>
          <a:p>
            <a:pPr marL="342900" indent="-342900">
              <a:buFont typeface="+mj-lt"/>
              <a:buAutoNum type="arabicPeriod"/>
            </a:pPr>
            <a:endParaRPr lang="en-US" dirty="0" smtClean="0"/>
          </a:p>
          <a:p>
            <a:pPr marL="342900" indent="-342900" algn="just">
              <a:buFont typeface="+mj-lt"/>
              <a:buAutoNum type="arabicPeriod"/>
            </a:pPr>
            <a:r>
              <a:rPr lang="en-US" sz="1600" b="1" dirty="0" smtClean="0"/>
              <a:t>Business - Friendly Policies : </a:t>
            </a:r>
            <a:r>
              <a:rPr lang="en-US" sz="1600" dirty="0" smtClean="0">
                <a:latin typeface="Bahnschrift" pitchFamily="34" charset="0"/>
              </a:rPr>
              <a:t>Dubai has a reputation for being business-friendly, with favorable regulations, tax incentives, and simplified procedures for setting up businesses. Hyderabad can streamline its regulatory processes, create a conducive business environment, and introduce policies that attract both domestic and international investments.</a:t>
            </a:r>
          </a:p>
          <a:p>
            <a:pPr marL="342900" indent="-342900" algn="just">
              <a:buFont typeface="+mj-lt"/>
              <a:buAutoNum type="arabicPeriod"/>
            </a:pPr>
            <a:endParaRPr lang="en-US" sz="1600" dirty="0" smtClean="0">
              <a:latin typeface="Bahnschrift" pitchFamily="34" charset="0"/>
            </a:endParaRPr>
          </a:p>
          <a:p>
            <a:pPr marL="342900" indent="-342900" algn="just">
              <a:buFont typeface="+mj-lt"/>
              <a:buAutoNum type="arabicPeriod"/>
            </a:pPr>
            <a:r>
              <a:rPr lang="pt-BR" sz="1600" b="1" dirty="0" smtClean="0"/>
              <a:t>Focus on safety and Security :</a:t>
            </a:r>
            <a:r>
              <a:rPr lang="pt-BR" b="1" dirty="0" smtClean="0"/>
              <a:t> </a:t>
            </a:r>
            <a:r>
              <a:rPr lang="pt-BR" sz="1600" dirty="0" smtClean="0">
                <a:latin typeface="Bahnschrift" pitchFamily="34" charset="0"/>
              </a:rPr>
              <a:t>The government could focus on ensuring the safety and security of tourists by providing adequate security measures and imple menting safety guide lines in tourist areas</a:t>
            </a:r>
            <a:r>
              <a:rPr lang="pt-BR" dirty="0" smtClean="0"/>
              <a:t>.</a:t>
            </a:r>
            <a:endParaRPr lang="en-US" dirty="0" smtClean="0"/>
          </a:p>
          <a:p>
            <a:endParaRPr lang="en-US" dirty="0" smtClean="0"/>
          </a:p>
          <a:p>
            <a:pPr algn="just"/>
            <a:r>
              <a:rPr lang="en-US" sz="1600" b="1" dirty="0" smtClean="0">
                <a:latin typeface="Bahnschrift" pitchFamily="34" charset="0"/>
              </a:rPr>
              <a:t>Dubai's focus on providing a high standard of living for residents and expatriates has been a contributing factor to its success. Hyderabad can invest in improving the quality of life for its residents by enhancing infrastructure, healthcare, education, entertainment options, and overall livability.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371602"/>
            <a:ext cx="1981200" cy="646331"/>
          </a:xfrm>
          <a:prstGeom prst="rect">
            <a:avLst/>
          </a:prstGeom>
          <a:noFill/>
        </p:spPr>
        <p:txBody>
          <a:bodyPr wrap="square" rtlCol="0">
            <a:spAutoFit/>
          </a:bodyPr>
          <a:lstStyle/>
          <a:p>
            <a:r>
              <a:rPr lang="en-US" sz="3600" dirty="0" smtClean="0">
                <a:ea typeface="Gadugi" pitchFamily="34" charset="0"/>
                <a:cs typeface="Cascadia Code" pitchFamily="49" charset="0"/>
              </a:rPr>
              <a:t>Agenda</a:t>
            </a:r>
            <a:endParaRPr lang="en-US" sz="3600" dirty="0">
              <a:ea typeface="Gadugi" pitchFamily="34" charset="0"/>
              <a:cs typeface="Cascadia Code" pitchFamily="49" charset="0"/>
            </a:endParaRPr>
          </a:p>
        </p:txBody>
      </p:sp>
      <p:sp>
        <p:nvSpPr>
          <p:cNvPr id="6" name="TextBox 5"/>
          <p:cNvSpPr txBox="1"/>
          <p:nvPr/>
        </p:nvSpPr>
        <p:spPr>
          <a:xfrm>
            <a:off x="3352800" y="1219201"/>
            <a:ext cx="5791200" cy="4062651"/>
          </a:xfrm>
          <a:prstGeom prst="rect">
            <a:avLst/>
          </a:prstGeom>
          <a:noFill/>
        </p:spPr>
        <p:txBody>
          <a:bodyPr wrap="square" rtlCol="0">
            <a:spAutoFit/>
          </a:bodyPr>
          <a:lstStyle/>
          <a:p>
            <a:pPr>
              <a:buClr>
                <a:schemeClr val="tx1"/>
              </a:buClr>
              <a:buFont typeface="Arial" pitchFamily="34" charset="0"/>
              <a:buChar char="•"/>
            </a:pPr>
            <a:endParaRPr lang="en-US" sz="2400" dirty="0" smtClean="0"/>
          </a:p>
          <a:p>
            <a:pPr>
              <a:buClr>
                <a:schemeClr val="tx1"/>
              </a:buClr>
              <a:buFont typeface="Arial" pitchFamily="34" charset="0"/>
              <a:buChar char="•"/>
            </a:pPr>
            <a:r>
              <a:rPr lang="en-US" sz="2400" dirty="0" smtClean="0"/>
              <a:t>  </a:t>
            </a:r>
            <a:r>
              <a:rPr lang="en-US" sz="2400" dirty="0" smtClean="0">
                <a:latin typeface="Cascadia Code" pitchFamily="49" charset="0"/>
                <a:cs typeface="Cascadia Code" pitchFamily="49" charset="0"/>
              </a:rPr>
              <a:t>Introduction</a:t>
            </a:r>
          </a:p>
          <a:p>
            <a:pPr>
              <a:buClr>
                <a:schemeClr val="tx1"/>
              </a:buClr>
              <a:buFont typeface="Arial" pitchFamily="34" charset="0"/>
              <a:buChar char="•"/>
            </a:pPr>
            <a:endParaRPr lang="en-US" sz="2400" dirty="0">
              <a:latin typeface="Cascadia Code" pitchFamily="49" charset="0"/>
              <a:cs typeface="Cascadia Code" pitchFamily="49" charset="0"/>
            </a:endParaRPr>
          </a:p>
          <a:p>
            <a:pPr>
              <a:buClr>
                <a:schemeClr val="tx1"/>
              </a:buClr>
              <a:buFont typeface="Arial" pitchFamily="34" charset="0"/>
              <a:buChar char="•"/>
            </a:pPr>
            <a:r>
              <a:rPr lang="en-US" sz="2400" dirty="0">
                <a:latin typeface="Cascadia Code" pitchFamily="49" charset="0"/>
                <a:cs typeface="Cascadia Code" pitchFamily="49" charset="0"/>
              </a:rPr>
              <a:t> </a:t>
            </a:r>
            <a:r>
              <a:rPr lang="en-US" sz="2400" dirty="0" smtClean="0">
                <a:latin typeface="Cascadia Code" pitchFamily="49" charset="0"/>
                <a:cs typeface="Cascadia Code" pitchFamily="49" charset="0"/>
              </a:rPr>
              <a:t>Preliminary Research Question</a:t>
            </a:r>
          </a:p>
          <a:p>
            <a:pPr>
              <a:buClr>
                <a:schemeClr val="tx1"/>
              </a:buClr>
            </a:pPr>
            <a:endParaRPr lang="en-US" sz="2400" dirty="0">
              <a:latin typeface="Cascadia Code" pitchFamily="49" charset="0"/>
              <a:cs typeface="Cascadia Code" pitchFamily="49" charset="0"/>
            </a:endParaRPr>
          </a:p>
          <a:p>
            <a:pPr>
              <a:buClr>
                <a:schemeClr val="tx1"/>
              </a:buClr>
              <a:buFont typeface="Arial" pitchFamily="34" charset="0"/>
              <a:buChar char="•"/>
            </a:pPr>
            <a:r>
              <a:rPr lang="en-US" sz="2400" dirty="0" smtClean="0">
                <a:latin typeface="Cascadia Code" pitchFamily="49" charset="0"/>
                <a:cs typeface="Cascadia Code" pitchFamily="49" charset="0"/>
              </a:rPr>
              <a:t> Secondary Research Question</a:t>
            </a:r>
          </a:p>
          <a:p>
            <a:pPr>
              <a:buClr>
                <a:schemeClr val="tx1"/>
              </a:buClr>
            </a:pPr>
            <a:endParaRPr lang="en-US" sz="2400" dirty="0" smtClean="0"/>
          </a:p>
          <a:p>
            <a:pPr>
              <a:buClr>
                <a:schemeClr val="tx1"/>
              </a:buClr>
              <a:buFont typeface="Arial" pitchFamily="34" charset="0"/>
              <a:buChar char="•"/>
            </a:pPr>
            <a:r>
              <a:rPr lang="en-US" sz="2400" dirty="0" smtClean="0"/>
              <a:t>  </a:t>
            </a:r>
            <a:r>
              <a:rPr lang="en-US" sz="2400" dirty="0" smtClean="0">
                <a:latin typeface="Cascadia Code" pitchFamily="49" charset="0"/>
                <a:cs typeface="Cascadia Code" pitchFamily="49" charset="0"/>
              </a:rPr>
              <a:t>Insights</a:t>
            </a:r>
            <a:endParaRPr lang="en-US" sz="2400" dirty="0" smtClean="0"/>
          </a:p>
          <a:p>
            <a:pPr>
              <a:buClr>
                <a:schemeClr val="tx1"/>
              </a:buClr>
              <a:buFont typeface="Arial" pitchFamily="34" charset="0"/>
              <a:buChar char="•"/>
            </a:pPr>
            <a:endParaRPr lang="en-US" sz="2400" dirty="0"/>
          </a:p>
          <a:p>
            <a:pPr>
              <a:buClr>
                <a:schemeClr val="tx1"/>
              </a:buClr>
              <a:buFont typeface="Arial" pitchFamily="34" charset="0"/>
              <a:buChar char="•"/>
            </a:pPr>
            <a:r>
              <a:rPr lang="en-US" sz="2400" dirty="0" smtClean="0">
                <a:latin typeface="Cascadia Code" pitchFamily="49" charset="0"/>
                <a:cs typeface="Cascadia Code" pitchFamily="49" charset="0"/>
              </a:rPr>
              <a:t> Recommendations</a:t>
            </a:r>
            <a:endParaRPr lang="en-US" dirty="0"/>
          </a:p>
          <a:p>
            <a:pPr>
              <a:buClr>
                <a:schemeClr val="tx1"/>
              </a:buClr>
            </a:pPr>
            <a:endParaRPr lang="en-US" dirty="0" smtClean="0"/>
          </a:p>
        </p:txBody>
      </p:sp>
      <p:cxnSp>
        <p:nvCxnSpPr>
          <p:cNvPr id="8" name="Straight Connector 7"/>
          <p:cNvCxnSpPr/>
          <p:nvPr/>
        </p:nvCxnSpPr>
        <p:spPr>
          <a:xfrm>
            <a:off x="2819400" y="1295400"/>
            <a:ext cx="0" cy="419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600200"/>
            <a:ext cx="9296400" cy="1631216"/>
          </a:xfrm>
          <a:prstGeom prst="rect">
            <a:avLst/>
          </a:prstGeom>
          <a:noFill/>
        </p:spPr>
        <p:txBody>
          <a:bodyPr wrap="square" rtlCol="0">
            <a:spAutoFit/>
          </a:bodyPr>
          <a:lstStyle/>
          <a:p>
            <a:pPr algn="just"/>
            <a:r>
              <a:rPr lang="en-US" sz="2000" dirty="0" smtClean="0">
                <a:latin typeface="Bahnschrift" pitchFamily="34" charset="0"/>
              </a:rPr>
              <a:t>My heartful gratitude to Telangana Government for providing this comprehensive data.</a:t>
            </a:r>
          </a:p>
          <a:p>
            <a:endParaRPr lang="en-US" sz="2000" dirty="0" smtClean="0">
              <a:latin typeface="Bahnschrift" pitchFamily="34" charset="0"/>
            </a:endParaRPr>
          </a:p>
          <a:p>
            <a:pPr algn="just"/>
            <a:r>
              <a:rPr lang="en-US" sz="2000" dirty="0" smtClean="0">
                <a:latin typeface="Bahnschrift" pitchFamily="34" charset="0"/>
              </a:rPr>
              <a:t>I am confident that the findings from this project will contribute positively to the promotion of tourism in Telangana.</a:t>
            </a:r>
            <a:endParaRPr lang="en-US" sz="2000" dirty="0">
              <a:latin typeface="Bahnschrift" pitchFamily="34" charset="0"/>
            </a:endParaRPr>
          </a:p>
        </p:txBody>
      </p:sp>
      <p:sp>
        <p:nvSpPr>
          <p:cNvPr id="4" name="TextBox 3"/>
          <p:cNvSpPr txBox="1"/>
          <p:nvPr/>
        </p:nvSpPr>
        <p:spPr>
          <a:xfrm>
            <a:off x="304800" y="5105400"/>
            <a:ext cx="9296400" cy="584775"/>
          </a:xfrm>
          <a:prstGeom prst="rect">
            <a:avLst/>
          </a:prstGeom>
          <a:noFill/>
        </p:spPr>
        <p:txBody>
          <a:bodyPr wrap="square" rtlCol="0">
            <a:spAutoFit/>
          </a:bodyPr>
          <a:lstStyle/>
          <a:p>
            <a:pPr algn="ctr"/>
            <a:r>
              <a:rPr lang="en-US" sz="3200" dirty="0" smtClean="0">
                <a:latin typeface="Bahnschrift" pitchFamily="34" charset="0"/>
              </a:rPr>
              <a:t>Thank You !</a:t>
            </a:r>
            <a:endParaRPr lang="en-US" sz="3200" dirty="0">
              <a:latin typeface="Bahnschrif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8500" y="381002"/>
            <a:ext cx="3429000" cy="646331"/>
          </a:xfrm>
          <a:prstGeom prst="rect">
            <a:avLst/>
          </a:prstGeom>
          <a:noFill/>
        </p:spPr>
        <p:txBody>
          <a:bodyPr wrap="square" rtlCol="0">
            <a:spAutoFit/>
          </a:bodyPr>
          <a:lstStyle/>
          <a:p>
            <a:pPr algn="ctr"/>
            <a:r>
              <a:rPr lang="en-US" sz="3600" dirty="0" smtClean="0"/>
              <a:t>Inrtroduction</a:t>
            </a:r>
            <a:endParaRPr lang="en-US" sz="3600" dirty="0"/>
          </a:p>
        </p:txBody>
      </p:sp>
      <p:sp>
        <p:nvSpPr>
          <p:cNvPr id="8" name="TextBox 7"/>
          <p:cNvSpPr txBox="1"/>
          <p:nvPr/>
        </p:nvSpPr>
        <p:spPr>
          <a:xfrm>
            <a:off x="304800" y="1219202"/>
            <a:ext cx="9296400" cy="3877985"/>
          </a:xfrm>
          <a:prstGeom prst="rect">
            <a:avLst/>
          </a:prstGeom>
          <a:noFill/>
        </p:spPr>
        <p:txBody>
          <a:bodyPr wrap="square" rtlCol="0">
            <a:spAutoFit/>
          </a:bodyPr>
          <a:lstStyle/>
          <a:p>
            <a:pPr marL="342900" indent="-342900" algn="just">
              <a:buFont typeface="+mj-lt"/>
              <a:buAutoNum type="arabicPeriod"/>
            </a:pPr>
            <a:r>
              <a:rPr lang="en-US" sz="1600" dirty="0" smtClean="0">
                <a:latin typeface="Cascadia Code" pitchFamily="49" charset="0"/>
                <a:cs typeface="Cascadia Code" pitchFamily="49" charset="0"/>
              </a:rPr>
              <a:t>Telangana is the one of the 28 states of India. It is located in the south  – central part of the country.</a:t>
            </a:r>
          </a:p>
          <a:p>
            <a:pPr marL="342900" indent="-342900" algn="just">
              <a:buFont typeface="+mj-lt"/>
              <a:buAutoNum type="arabicPeriod"/>
            </a:pPr>
            <a:endParaRPr lang="en-US" sz="1600" dirty="0">
              <a:latin typeface="Cascadia Code" pitchFamily="49" charset="0"/>
              <a:cs typeface="Cascadia Code" pitchFamily="49" charset="0"/>
            </a:endParaRPr>
          </a:p>
          <a:p>
            <a:pPr marL="342900" indent="-342900" algn="just">
              <a:buFont typeface="+mj-lt"/>
              <a:buAutoNum type="arabicPeriod"/>
            </a:pPr>
            <a:r>
              <a:rPr lang="en-US" sz="1600" dirty="0" smtClean="0">
                <a:latin typeface="Cascadia Code" pitchFamily="49" charset="0"/>
                <a:cs typeface="Cascadia Code" pitchFamily="49" charset="0"/>
              </a:rPr>
              <a:t>Telangana is a relatively new state , having been formed on 2 June  2014. It was carved out of the erstwhile state Andhra Pradesh.</a:t>
            </a:r>
          </a:p>
          <a:p>
            <a:pPr marL="342900" indent="-342900" algn="just">
              <a:buFont typeface="+mj-lt"/>
              <a:buAutoNum type="arabicPeriod"/>
            </a:pPr>
            <a:endParaRPr lang="en-US" sz="1600" dirty="0" smtClean="0">
              <a:latin typeface="Cascadia Code" pitchFamily="49" charset="0"/>
              <a:cs typeface="Cascadia Code" pitchFamily="49" charset="0"/>
            </a:endParaRPr>
          </a:p>
          <a:p>
            <a:pPr marL="342900" indent="-342900" algn="just">
              <a:buFont typeface="+mj-lt"/>
              <a:buAutoNum type="arabicPeriod"/>
            </a:pPr>
            <a:r>
              <a:rPr lang="en-US" sz="1600" dirty="0" smtClean="0">
                <a:latin typeface="Cascadia Code" pitchFamily="49" charset="0"/>
                <a:cs typeface="Cascadia Code" pitchFamily="49" charset="0"/>
              </a:rPr>
              <a:t>Telangana is rapidly developing state with a strong economy. It is home to a number of the industries , including IT, manufacturing and agriculture. The state is also a major tourist destination.</a:t>
            </a:r>
          </a:p>
          <a:p>
            <a:pPr marL="342900" indent="-342900" algn="just">
              <a:buFont typeface="+mj-lt"/>
              <a:buAutoNum type="arabicPeriod"/>
            </a:pPr>
            <a:endParaRPr lang="en-US" sz="1600" dirty="0" smtClean="0">
              <a:latin typeface="Cascadia Code" pitchFamily="49" charset="0"/>
              <a:cs typeface="Cascadia Code" pitchFamily="49" charset="0"/>
            </a:endParaRPr>
          </a:p>
          <a:p>
            <a:pPr marL="342900" indent="-342900" algn="just">
              <a:buFont typeface="+mj-lt"/>
              <a:buAutoNum type="arabicPeriod"/>
            </a:pPr>
            <a:r>
              <a:rPr lang="en-US" sz="1600" dirty="0" smtClean="0">
                <a:latin typeface="Cascadia Code" pitchFamily="49" charset="0"/>
                <a:cs typeface="Cascadia Code" pitchFamily="49" charset="0"/>
              </a:rPr>
              <a:t>Population : 3,50,00,000</a:t>
            </a:r>
          </a:p>
          <a:p>
            <a:pPr marL="342900" indent="-342900" algn="just">
              <a:buFont typeface="+mj-lt"/>
              <a:buAutoNum type="arabicPeriod"/>
            </a:pPr>
            <a:endParaRPr lang="en-US" sz="1600" dirty="0" smtClean="0">
              <a:latin typeface="Cascadia Code" pitchFamily="49" charset="0"/>
              <a:cs typeface="Cascadia Code" pitchFamily="49" charset="0"/>
            </a:endParaRPr>
          </a:p>
          <a:p>
            <a:pPr marL="342900" indent="-342900" algn="just">
              <a:buFont typeface="+mj-lt"/>
              <a:buAutoNum type="arabicPeriod"/>
            </a:pPr>
            <a:r>
              <a:rPr lang="en-US" sz="1600" dirty="0" smtClean="0">
                <a:latin typeface="Cascadia Code" pitchFamily="49" charset="0"/>
                <a:cs typeface="Cascadia Code" pitchFamily="49" charset="0"/>
              </a:rPr>
              <a:t>Official languages : Telugu , Urdu</a:t>
            </a:r>
          </a:p>
          <a:p>
            <a:pPr marL="342900" indent="-342900" algn="just">
              <a:buFont typeface="+mj-lt"/>
              <a:buAutoNum type="arabicPeriod"/>
            </a:pPr>
            <a:endParaRPr lang="en-US" sz="1600" dirty="0">
              <a:latin typeface="Cascadia Code" pitchFamily="49" charset="0"/>
              <a:cs typeface="Cascadia Code" pitchFamily="49" charset="0"/>
            </a:endParaRPr>
          </a:p>
          <a:p>
            <a:pPr marL="342900" indent="-342900" algn="just">
              <a:buFont typeface="+mj-lt"/>
              <a:buAutoNum type="arabicPeriod"/>
            </a:pPr>
            <a:r>
              <a:rPr lang="en-US" sz="1600" dirty="0" smtClean="0">
                <a:latin typeface="Cascadia Code" pitchFamily="49" charset="0"/>
                <a:cs typeface="Cascadia Code" pitchFamily="49" charset="0"/>
              </a:rPr>
              <a:t>GDP : $100 billion.</a:t>
            </a:r>
          </a:p>
        </p:txBody>
      </p:sp>
      <p:cxnSp>
        <p:nvCxnSpPr>
          <p:cNvPr id="10" name="Straight Connector 9"/>
          <p:cNvCxnSpPr/>
          <p:nvPr/>
        </p:nvCxnSpPr>
        <p:spPr>
          <a:xfrm>
            <a:off x="2971800" y="1066800"/>
            <a:ext cx="3581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09800"/>
            <a:ext cx="8686800" cy="1200329"/>
          </a:xfrm>
          <a:prstGeom prst="rect">
            <a:avLst/>
          </a:prstGeom>
          <a:noFill/>
        </p:spPr>
        <p:txBody>
          <a:bodyPr wrap="square" rtlCol="0">
            <a:spAutoFit/>
          </a:bodyPr>
          <a:lstStyle/>
          <a:p>
            <a:r>
              <a:rPr lang="en-US" sz="3600" dirty="0" smtClean="0"/>
              <a:t>Preliminary Research </a:t>
            </a:r>
          </a:p>
          <a:p>
            <a:r>
              <a:rPr lang="en-US" sz="3600" dirty="0" smtClean="0"/>
              <a:t>Questions</a:t>
            </a:r>
            <a:endParaRPr lang="en-US" sz="3600" dirty="0"/>
          </a:p>
        </p:txBody>
      </p:sp>
      <p:cxnSp>
        <p:nvCxnSpPr>
          <p:cNvPr id="4" name="Straight Connector 3"/>
          <p:cNvCxnSpPr/>
          <p:nvPr/>
        </p:nvCxnSpPr>
        <p:spPr>
          <a:xfrm>
            <a:off x="381000" y="1981200"/>
            <a:ext cx="0" cy="1676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381000"/>
            <a:ext cx="9144000" cy="523220"/>
          </a:xfrm>
          <a:prstGeom prst="rect">
            <a:avLst/>
          </a:prstGeom>
          <a:noFill/>
        </p:spPr>
        <p:txBody>
          <a:bodyPr wrap="square" rtlCol="0">
            <a:spAutoFit/>
          </a:bodyPr>
          <a:lstStyle/>
          <a:p>
            <a:r>
              <a:rPr lang="en-US" sz="1400" b="1" dirty="0" smtClean="0">
                <a:latin typeface="Cascadia Code" pitchFamily="49" charset="0"/>
                <a:cs typeface="Cascadia Code" pitchFamily="49" charset="0"/>
              </a:rPr>
              <a:t>1. List down the top 10 district that have the highest number of domestic visitors overall (2016 - 2019).</a:t>
            </a:r>
            <a:endParaRPr lang="en-US" sz="1400" b="1" dirty="0">
              <a:latin typeface="Cascadia Code" pitchFamily="49" charset="0"/>
              <a:cs typeface="Cascadia Code" pitchFamily="49" charset="0"/>
            </a:endParaRPr>
          </a:p>
        </p:txBody>
      </p:sp>
      <p:sp>
        <p:nvSpPr>
          <p:cNvPr id="4" name="TextBox 3"/>
          <p:cNvSpPr txBox="1"/>
          <p:nvPr/>
        </p:nvSpPr>
        <p:spPr>
          <a:xfrm>
            <a:off x="304800" y="3886202"/>
            <a:ext cx="9220200" cy="1877437"/>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pPr marL="342900" indent="-342900"/>
            <a:r>
              <a:rPr lang="en-US" sz="1600" b="1" dirty="0" smtClean="0">
                <a:cs typeface="Cascadia Code" pitchFamily="49" charset="0"/>
              </a:rPr>
              <a:t>Highlights  :</a:t>
            </a:r>
          </a:p>
          <a:p>
            <a:pPr marL="342900" indent="-342900">
              <a:buFont typeface="Arial" pitchFamily="34" charset="0"/>
              <a:buChar char="•"/>
            </a:pPr>
            <a:endParaRPr lang="en-US" sz="1400" dirty="0" smtClean="0">
              <a:latin typeface="Cascadia Code" pitchFamily="49" charset="0"/>
              <a:cs typeface="Cascadia Code" pitchFamily="49" charset="0"/>
            </a:endParaRPr>
          </a:p>
          <a:p>
            <a:pPr marL="342900" indent="-342900">
              <a:buFont typeface="+mj-lt"/>
              <a:buAutoNum type="arabicPeriod"/>
            </a:pPr>
            <a:r>
              <a:rPr lang="en-US" sz="1400" b="1" dirty="0" smtClean="0">
                <a:latin typeface="Cascadia Code" pitchFamily="49" charset="0"/>
                <a:cs typeface="Cascadia Code" pitchFamily="49" charset="0"/>
              </a:rPr>
              <a:t>Hyderabad</a:t>
            </a:r>
            <a:r>
              <a:rPr lang="en-US" sz="1400" dirty="0" smtClean="0">
                <a:latin typeface="Cascadia Code" pitchFamily="49" charset="0"/>
                <a:cs typeface="Cascadia Code" pitchFamily="49" charset="0"/>
              </a:rPr>
              <a:t> has the highest number of  Domestic visitors around 84M followed by  </a:t>
            </a:r>
            <a:r>
              <a:rPr lang="en-US" sz="1400" b="1" dirty="0" smtClean="0">
                <a:latin typeface="Cascadia Code" pitchFamily="49" charset="0"/>
                <a:cs typeface="Cascadia Code" pitchFamily="49" charset="0"/>
              </a:rPr>
              <a:t>Rajannna Sircilla </a:t>
            </a:r>
            <a:r>
              <a:rPr lang="en-US" sz="1400" dirty="0" smtClean="0">
                <a:latin typeface="Cascadia Code" pitchFamily="49" charset="0"/>
                <a:cs typeface="Cascadia Code" pitchFamily="49" charset="0"/>
              </a:rPr>
              <a:t>42M and </a:t>
            </a:r>
            <a:r>
              <a:rPr lang="en-US" sz="1400" b="1" dirty="0" smtClean="0">
                <a:latin typeface="Cascadia Code" pitchFamily="49" charset="0"/>
                <a:cs typeface="Cascadia Code" pitchFamily="49" charset="0"/>
              </a:rPr>
              <a:t>Warangal (Urban) </a:t>
            </a:r>
            <a:r>
              <a:rPr lang="en-US" sz="1400" dirty="0" smtClean="0">
                <a:latin typeface="Cascadia Code" pitchFamily="49" charset="0"/>
                <a:cs typeface="Cascadia Code" pitchFamily="49" charset="0"/>
              </a:rPr>
              <a:t>31M.</a:t>
            </a:r>
          </a:p>
          <a:p>
            <a:pPr marL="342900" indent="-342900">
              <a:buFont typeface="+mj-lt"/>
              <a:buAutoNum type="arabicPeriod"/>
            </a:pPr>
            <a:endParaRPr lang="en-US" sz="1400" dirty="0" smtClean="0">
              <a:latin typeface="Cascadia Code" pitchFamily="49" charset="0"/>
              <a:cs typeface="Cascadia Code" pitchFamily="49" charset="0"/>
            </a:endParaRPr>
          </a:p>
          <a:p>
            <a:pPr marL="342900" indent="-342900">
              <a:buFont typeface="+mj-lt"/>
              <a:buAutoNum type="arabicPeriod"/>
            </a:pPr>
            <a:r>
              <a:rPr lang="en-US" sz="1400" b="1" dirty="0" smtClean="0">
                <a:latin typeface="Cascadia Code" pitchFamily="49" charset="0"/>
                <a:cs typeface="Cascadia Code" pitchFamily="49" charset="0"/>
              </a:rPr>
              <a:t>Hyderabad</a:t>
            </a:r>
            <a:r>
              <a:rPr lang="en-US" sz="1400" dirty="0" smtClean="0">
                <a:latin typeface="Cascadia Code" pitchFamily="49" charset="0"/>
                <a:cs typeface="Cascadia Code" pitchFamily="49" charset="0"/>
              </a:rPr>
              <a:t> is the city that attracts visitors for various purpose beyond just tourism such as </a:t>
            </a:r>
            <a:r>
              <a:rPr lang="en-US" sz="1400" b="1" dirty="0" smtClean="0">
                <a:latin typeface="Cascadia Code" pitchFamily="49" charset="0"/>
                <a:cs typeface="Cascadia Code" pitchFamily="49" charset="0"/>
              </a:rPr>
              <a:t>education</a:t>
            </a:r>
            <a:r>
              <a:rPr lang="en-US" sz="1400" dirty="0" smtClean="0">
                <a:latin typeface="Cascadia Code" pitchFamily="49" charset="0"/>
                <a:cs typeface="Cascadia Code" pitchFamily="49" charset="0"/>
              </a:rPr>
              <a:t> , </a:t>
            </a:r>
            <a:r>
              <a:rPr lang="en-US" sz="1400" b="1" dirty="0" smtClean="0">
                <a:latin typeface="Cascadia Code" pitchFamily="49" charset="0"/>
                <a:cs typeface="Cascadia Code" pitchFamily="49" charset="0"/>
              </a:rPr>
              <a:t>employment</a:t>
            </a:r>
            <a:r>
              <a:rPr lang="en-US" sz="1400" dirty="0" smtClean="0">
                <a:latin typeface="Cascadia Code" pitchFamily="49" charset="0"/>
                <a:cs typeface="Cascadia Code" pitchFamily="49" charset="0"/>
              </a:rPr>
              <a:t> and </a:t>
            </a:r>
            <a:r>
              <a:rPr lang="en-US" sz="1400" b="1" dirty="0" smtClean="0">
                <a:latin typeface="Cascadia Code" pitchFamily="49" charset="0"/>
                <a:cs typeface="Cascadia Code" pitchFamily="49" charset="0"/>
              </a:rPr>
              <a:t>healthcare</a:t>
            </a:r>
            <a:r>
              <a:rPr lang="en-US" sz="1400" dirty="0" smtClean="0">
                <a:latin typeface="Cascadia Code" pitchFamily="49" charset="0"/>
                <a:cs typeface="Cascadia Code" pitchFamily="49" charset="0"/>
              </a:rPr>
              <a:t>.</a:t>
            </a:r>
          </a:p>
          <a:p>
            <a:r>
              <a:rPr lang="en-US" sz="1400" dirty="0" smtClean="0">
                <a:latin typeface="Cascadia Code" pitchFamily="49" charset="0"/>
                <a:cs typeface="Cascadia Code" pitchFamily="49" charset="0"/>
              </a:rPr>
              <a:t>                                             </a:t>
            </a:r>
            <a:endParaRPr lang="en-US" sz="1400" dirty="0">
              <a:latin typeface="Cascadia Code" pitchFamily="49" charset="0"/>
              <a:cs typeface="Cascadia Code" pitchFamily="49" charset="0"/>
            </a:endParaRPr>
          </a:p>
        </p:txBody>
      </p:sp>
      <p:pic>
        <p:nvPicPr>
          <p:cNvPr id="1028" name="Picture 4"/>
          <p:cNvPicPr>
            <a:picLocks noChangeAspect="1" noChangeArrowheads="1"/>
          </p:cNvPicPr>
          <p:nvPr/>
        </p:nvPicPr>
        <p:blipFill>
          <a:blip r:embed="rId2" cstate="print"/>
          <a:srcRect/>
          <a:stretch>
            <a:fillRect/>
          </a:stretch>
        </p:blipFill>
        <p:spPr bwMode="auto">
          <a:xfrm>
            <a:off x="533400" y="1143000"/>
            <a:ext cx="8839200" cy="2438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9296400" cy="523220"/>
          </a:xfrm>
          <a:prstGeom prst="rect">
            <a:avLst/>
          </a:prstGeom>
          <a:noFill/>
        </p:spPr>
        <p:txBody>
          <a:bodyPr wrap="square" rtlCol="0">
            <a:spAutoFit/>
          </a:bodyPr>
          <a:lstStyle/>
          <a:p>
            <a:r>
              <a:rPr lang="en-US" sz="1400" b="1" dirty="0" smtClean="0">
                <a:latin typeface="Cascadia Code" pitchFamily="49" charset="0"/>
                <a:cs typeface="Cascadia Code" pitchFamily="49" charset="0"/>
              </a:rPr>
              <a:t>2. List down the top three districts based on the Compound Annual Growth Rate (CAGR) of visitors  between (2016 - 2019).</a:t>
            </a:r>
            <a:endParaRPr lang="en-US" sz="1400" b="1" dirty="0">
              <a:latin typeface="Cascadia Code" pitchFamily="49" charset="0"/>
              <a:cs typeface="Cascadia Code"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1847850" y="1143000"/>
            <a:ext cx="6210300" cy="2057400"/>
          </a:xfrm>
          <a:prstGeom prst="rect">
            <a:avLst/>
          </a:prstGeom>
          <a:noFill/>
          <a:ln w="9525">
            <a:noFill/>
            <a:miter lim="800000"/>
            <a:headEnd/>
            <a:tailEnd/>
          </a:ln>
          <a:effectLst/>
        </p:spPr>
      </p:pic>
      <p:sp>
        <p:nvSpPr>
          <p:cNvPr id="6" name="TextBox 5"/>
          <p:cNvSpPr txBox="1"/>
          <p:nvPr/>
        </p:nvSpPr>
        <p:spPr>
          <a:xfrm>
            <a:off x="457200" y="3733800"/>
            <a:ext cx="8915400" cy="2123658"/>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pPr marL="342900" indent="-342900">
              <a:buFont typeface="Arial" pitchFamily="34" charset="0"/>
              <a:buChar char="•"/>
            </a:pPr>
            <a:r>
              <a:rPr lang="en-US" sz="1400" dirty="0" smtClean="0">
                <a:latin typeface="Cascadia Code" pitchFamily="49" charset="0"/>
                <a:cs typeface="Cascadia Code" pitchFamily="49" charset="0"/>
              </a:rPr>
              <a:t>It is used to calculate and determine returns for anything that rise and fall in value ,such as growth rate of visitors.</a:t>
            </a:r>
          </a:p>
          <a:p>
            <a:pPr marL="342900" indent="-342900">
              <a:buFont typeface="Arial" pitchFamily="34" charset="0"/>
              <a:buChar char="•"/>
            </a:pPr>
            <a:endParaRPr lang="en-US" sz="1400" dirty="0" smtClean="0">
              <a:latin typeface="Cascadia Code" pitchFamily="49" charset="0"/>
              <a:cs typeface="Cascadia Code" pitchFamily="49" charset="0"/>
            </a:endParaRPr>
          </a:p>
          <a:p>
            <a:pPr marL="342900" indent="-342900">
              <a:buFont typeface="Arial" pitchFamily="34" charset="0"/>
              <a:buChar char="•"/>
            </a:pPr>
            <a:r>
              <a:rPr lang="en-US" sz="1400" b="1" dirty="0" smtClean="0">
                <a:latin typeface="Cascadia Code" pitchFamily="49" charset="0"/>
                <a:cs typeface="Cascadia Code" pitchFamily="49" charset="0"/>
              </a:rPr>
              <a:t>CAGR = (End value / Start value) ^ 1   / (No. of years) - 1</a:t>
            </a:r>
          </a:p>
          <a:p>
            <a:endParaRPr lang="en-US" sz="1600" b="1" dirty="0" smtClean="0"/>
          </a:p>
          <a:p>
            <a:r>
              <a:rPr lang="en-US" sz="1600" b="1" dirty="0" smtClean="0"/>
              <a:t>Highlights :</a:t>
            </a:r>
          </a:p>
          <a:p>
            <a:endParaRPr lang="en-US" sz="1600" b="1" dirty="0"/>
          </a:p>
          <a:p>
            <a:pPr marL="342900" indent="-342900" algn="just">
              <a:buFont typeface="+mj-lt"/>
              <a:buAutoNum type="arabicPeriod"/>
            </a:pPr>
            <a:r>
              <a:rPr lang="en-US" sz="1400" dirty="0" smtClean="0">
                <a:latin typeface="Cascadia Code" pitchFamily="49" charset="0"/>
                <a:cs typeface="Cascadia Code" pitchFamily="49" charset="0"/>
              </a:rPr>
              <a:t>There has been a consistent increase in the number of visitors to </a:t>
            </a:r>
            <a:r>
              <a:rPr lang="en-US" sz="1400" b="1" dirty="0" smtClean="0">
                <a:latin typeface="Cascadia Code" pitchFamily="49" charset="0"/>
                <a:cs typeface="Cascadia Code" pitchFamily="49" charset="0"/>
              </a:rPr>
              <a:t>Mancherial</a:t>
            </a:r>
            <a:r>
              <a:rPr lang="en-US" sz="1400" dirty="0" smtClean="0">
                <a:latin typeface="Cascadia Code" pitchFamily="49" charset="0"/>
                <a:cs typeface="Cascadia Code" pitchFamily="49" charset="0"/>
              </a:rPr>
              <a:t> , </a:t>
            </a:r>
            <a:r>
              <a:rPr lang="en-US" sz="1400" b="1" dirty="0" smtClean="0">
                <a:latin typeface="Cascadia Code" pitchFamily="49" charset="0"/>
                <a:cs typeface="Cascadia Code" pitchFamily="49" charset="0"/>
              </a:rPr>
              <a:t>Warangal (Rural) </a:t>
            </a:r>
            <a:r>
              <a:rPr lang="en-US" sz="1400" dirty="0" smtClean="0">
                <a:latin typeface="Cascadia Code" pitchFamily="49" charset="0"/>
                <a:cs typeface="Cascadia Code" pitchFamily="49" charset="0"/>
              </a:rPr>
              <a:t>and </a:t>
            </a:r>
            <a:r>
              <a:rPr lang="en-US" sz="1400" b="1" dirty="0" smtClean="0">
                <a:latin typeface="Cascadia Code" pitchFamily="49" charset="0"/>
                <a:cs typeface="Cascadia Code" pitchFamily="49" charset="0"/>
              </a:rPr>
              <a:t>Bhadradri Khothagudem </a:t>
            </a:r>
            <a:r>
              <a:rPr lang="en-US" sz="1400" dirty="0" smtClean="0">
                <a:latin typeface="Cascadia Code" pitchFamily="49" charset="0"/>
                <a:cs typeface="Cascadia Code" pitchFamily="49" charset="0"/>
              </a:rPr>
              <a:t>from 2016 to 2019.</a:t>
            </a:r>
            <a:endParaRPr lang="en-US" sz="1200" dirty="0">
              <a:latin typeface="Cascadia Code" pitchFamily="49" charset="0"/>
              <a:cs typeface="Cascadia Code"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381000"/>
            <a:ext cx="9144000" cy="523220"/>
          </a:xfrm>
          <a:prstGeom prst="rect">
            <a:avLst/>
          </a:prstGeom>
          <a:noFill/>
        </p:spPr>
        <p:txBody>
          <a:bodyPr wrap="square" rtlCol="0">
            <a:spAutoFit/>
          </a:bodyPr>
          <a:lstStyle/>
          <a:p>
            <a:pPr algn="just"/>
            <a:r>
              <a:rPr lang="en-US" sz="1400" b="1" dirty="0" smtClean="0">
                <a:latin typeface="Cascadia Code" pitchFamily="49" charset="0"/>
                <a:cs typeface="Cascadia Code" pitchFamily="49" charset="0"/>
              </a:rPr>
              <a:t>3. List down the bottom three districts based on CAGR of visitors between (2016 – 2019)</a:t>
            </a:r>
            <a:endParaRPr lang="en-US" sz="1400" b="1" dirty="0">
              <a:latin typeface="Cascadia Code" pitchFamily="49" charset="0"/>
              <a:cs typeface="Cascadia Code" pitchFamily="49" charset="0"/>
            </a:endParaRPr>
          </a:p>
        </p:txBody>
      </p:sp>
      <p:sp>
        <p:nvSpPr>
          <p:cNvPr id="4" name="TextBox 3"/>
          <p:cNvSpPr txBox="1"/>
          <p:nvPr/>
        </p:nvSpPr>
        <p:spPr>
          <a:xfrm>
            <a:off x="304800" y="3810000"/>
            <a:ext cx="9220200" cy="2154436"/>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r>
              <a:rPr lang="en-US" b="1" dirty="0" smtClean="0"/>
              <a:t>Highlights :</a:t>
            </a:r>
          </a:p>
          <a:p>
            <a:endParaRPr lang="en-US" b="1" dirty="0"/>
          </a:p>
          <a:p>
            <a:pPr marL="342900" indent="-342900">
              <a:buFont typeface="+mj-lt"/>
              <a:buAutoNum type="arabicPeriod"/>
            </a:pPr>
            <a:r>
              <a:rPr lang="en-US" sz="1400" dirty="0" smtClean="0">
                <a:latin typeface="Cascadia Code" pitchFamily="49" charset="0"/>
                <a:cs typeface="Cascadia Code" pitchFamily="49" charset="0"/>
              </a:rPr>
              <a:t>The number of the domestic visitors of the three districts mentioned has decreased between 2016 and 2019.</a:t>
            </a:r>
          </a:p>
          <a:p>
            <a:pPr marL="342900" indent="-342900">
              <a:buFont typeface="+mj-lt"/>
              <a:buAutoNum type="arabicPeriod"/>
            </a:pPr>
            <a:endParaRPr lang="en-US" sz="1400" dirty="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A negative CAGR indicates loses over time rather than gain.</a:t>
            </a:r>
          </a:p>
          <a:p>
            <a:pPr marL="342900" indent="-342900">
              <a:buFont typeface="+mj-lt"/>
              <a:buAutoNum type="arabicPeriod"/>
            </a:pPr>
            <a:endParaRPr lang="en-US" sz="1400" dirty="0" smtClean="0">
              <a:latin typeface="Cascadia Code" pitchFamily="49" charset="0"/>
              <a:cs typeface="Cascadia Code" pitchFamily="49" charset="0"/>
            </a:endParaRPr>
          </a:p>
          <a:p>
            <a:pPr marL="342900" indent="-342900">
              <a:buFont typeface="+mj-lt"/>
              <a:buAutoNum type="arabicPeriod"/>
            </a:pPr>
            <a:r>
              <a:rPr lang="en-US" sz="1400" dirty="0" smtClean="0">
                <a:latin typeface="Cascadia Code" pitchFamily="49" charset="0"/>
                <a:cs typeface="Cascadia Code" pitchFamily="49" charset="0"/>
              </a:rPr>
              <a:t>The Reason can be lack of </a:t>
            </a:r>
            <a:r>
              <a:rPr lang="en-US" sz="1400" b="1" dirty="0" smtClean="0">
                <a:latin typeface="Cascadia Code" pitchFamily="49" charset="0"/>
                <a:cs typeface="Cascadia Code" pitchFamily="49" charset="0"/>
              </a:rPr>
              <a:t>infrastructure</a:t>
            </a:r>
            <a:r>
              <a:rPr lang="en-US" sz="1400" dirty="0" smtClean="0">
                <a:latin typeface="Cascadia Code" pitchFamily="49" charset="0"/>
                <a:cs typeface="Cascadia Code" pitchFamily="49" charset="0"/>
              </a:rPr>
              <a:t> , </a:t>
            </a:r>
            <a:r>
              <a:rPr lang="en-US" sz="1400" b="1" dirty="0" smtClean="0">
                <a:latin typeface="Cascadia Code" pitchFamily="49" charset="0"/>
                <a:cs typeface="Cascadia Code" pitchFamily="49" charset="0"/>
              </a:rPr>
              <a:t>accessibility</a:t>
            </a:r>
            <a:r>
              <a:rPr lang="en-US" sz="1400" dirty="0" smtClean="0">
                <a:latin typeface="Cascadia Code" pitchFamily="49" charset="0"/>
                <a:cs typeface="Cascadia Code" pitchFamily="49" charset="0"/>
              </a:rPr>
              <a:t> and </a:t>
            </a:r>
            <a:r>
              <a:rPr lang="en-US" sz="1400" b="1" dirty="0" smtClean="0">
                <a:latin typeface="Cascadia Code" pitchFamily="49" charset="0"/>
                <a:cs typeface="Cascadia Code" pitchFamily="49" charset="0"/>
              </a:rPr>
              <a:t>tourism initiatives </a:t>
            </a:r>
            <a:r>
              <a:rPr lang="en-US" sz="1400" dirty="0" smtClean="0">
                <a:latin typeface="Cascadia Code" pitchFamily="49" charset="0"/>
                <a:cs typeface="Cascadia Code" pitchFamily="49" charset="0"/>
              </a:rPr>
              <a:t>in these districts.</a:t>
            </a:r>
            <a:endParaRPr lang="en-US" sz="1400" dirty="0">
              <a:latin typeface="Cascadia Code" pitchFamily="49" charset="0"/>
              <a:cs typeface="Cascadia Code" pitchFamily="49" charset="0"/>
            </a:endParaRPr>
          </a:p>
        </p:txBody>
      </p:sp>
      <p:pic>
        <p:nvPicPr>
          <p:cNvPr id="5" name="Picture 2"/>
          <p:cNvPicPr>
            <a:picLocks noChangeAspect="1" noChangeArrowheads="1"/>
          </p:cNvPicPr>
          <p:nvPr/>
        </p:nvPicPr>
        <p:blipFill>
          <a:blip r:embed="rId2" cstate="print"/>
          <a:srcRect/>
          <a:stretch>
            <a:fillRect/>
          </a:stretch>
        </p:blipFill>
        <p:spPr bwMode="auto">
          <a:xfrm>
            <a:off x="1905000" y="1143000"/>
            <a:ext cx="6096000" cy="2057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9220200" cy="523220"/>
          </a:xfrm>
          <a:prstGeom prst="rect">
            <a:avLst/>
          </a:prstGeom>
          <a:noFill/>
        </p:spPr>
        <p:txBody>
          <a:bodyPr wrap="square" rtlCol="0">
            <a:spAutoFit/>
          </a:bodyPr>
          <a:lstStyle/>
          <a:p>
            <a:r>
              <a:rPr lang="en-US" sz="1400" b="1" dirty="0" smtClean="0">
                <a:latin typeface="Cascadia Code" pitchFamily="49" charset="0"/>
                <a:cs typeface="Cascadia Code" pitchFamily="49" charset="0"/>
              </a:rPr>
              <a:t>4. What are the peak and low season months for domestic </a:t>
            </a:r>
            <a:r>
              <a:rPr lang="en-US" sz="1400" b="1" dirty="0" smtClean="0">
                <a:latin typeface="Cascadia Code" pitchFamily="49" charset="0"/>
                <a:cs typeface="Cascadia Code" pitchFamily="49" charset="0"/>
              </a:rPr>
              <a:t>visitors in based </a:t>
            </a:r>
            <a:r>
              <a:rPr lang="en-US" sz="1400" b="1" dirty="0" smtClean="0">
                <a:latin typeface="Cascadia Code" pitchFamily="49" charset="0"/>
                <a:cs typeface="Cascadia Code" pitchFamily="49" charset="0"/>
              </a:rPr>
              <a:t>on the data </a:t>
            </a:r>
            <a:r>
              <a:rPr lang="en-US" sz="1400" b="1" dirty="0">
                <a:latin typeface="Cascadia Code" pitchFamily="49" charset="0"/>
                <a:cs typeface="Cascadia Code" pitchFamily="49" charset="0"/>
              </a:rPr>
              <a:t> </a:t>
            </a:r>
            <a:r>
              <a:rPr lang="en-US" sz="1400" b="1" dirty="0" smtClean="0">
                <a:latin typeface="Cascadia Code" pitchFamily="49" charset="0"/>
                <a:cs typeface="Cascadia Code" pitchFamily="49" charset="0"/>
              </a:rPr>
              <a:t>from 2016 to 2019 for Hyderabad district ?</a:t>
            </a:r>
            <a:endParaRPr lang="en-US" sz="1400" b="1" dirty="0">
              <a:latin typeface="Cascadia Code" pitchFamily="49" charset="0"/>
              <a:cs typeface="Cascadia Code" pitchFamily="49" charset="0"/>
            </a:endParaRPr>
          </a:p>
        </p:txBody>
      </p:sp>
      <p:sp>
        <p:nvSpPr>
          <p:cNvPr id="6" name="TextBox 5"/>
          <p:cNvSpPr txBox="1"/>
          <p:nvPr/>
        </p:nvSpPr>
        <p:spPr>
          <a:xfrm>
            <a:off x="381001" y="3657602"/>
            <a:ext cx="9144000" cy="2616101"/>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r>
              <a:rPr lang="en-US" sz="1600" b="1" dirty="0" smtClean="0"/>
              <a:t>Peak  Season : June and December</a:t>
            </a:r>
          </a:p>
          <a:p>
            <a:endParaRPr lang="en-US" sz="1600" dirty="0" smtClean="0"/>
          </a:p>
          <a:p>
            <a:pPr marL="342900" indent="-342900">
              <a:buFont typeface="+mj-lt"/>
              <a:buAutoNum type="arabicPeriod"/>
            </a:pPr>
            <a:r>
              <a:rPr lang="en-US" sz="1400" dirty="0" smtClean="0">
                <a:latin typeface="Cascadia Code" pitchFamily="49" charset="0"/>
                <a:cs typeface="Cascadia Code" pitchFamily="49" charset="0"/>
              </a:rPr>
              <a:t>  We can see the hype in the month of June (Summer vacation) and December</a:t>
            </a:r>
          </a:p>
          <a:p>
            <a:pPr marL="342900" indent="-342900"/>
            <a:r>
              <a:rPr lang="en-US" sz="1400" dirty="0" smtClean="0">
                <a:latin typeface="Cascadia Code" pitchFamily="49" charset="0"/>
                <a:cs typeface="Cascadia Code" pitchFamily="49" charset="0"/>
              </a:rPr>
              <a:t>     (vacations).</a:t>
            </a:r>
          </a:p>
          <a:p>
            <a:endParaRPr lang="en-US" sz="1600" dirty="0">
              <a:latin typeface="Cascadia Code" pitchFamily="49" charset="0"/>
              <a:cs typeface="Cascadia Code" pitchFamily="49" charset="0"/>
            </a:endParaRPr>
          </a:p>
          <a:p>
            <a:r>
              <a:rPr lang="en-US" sz="1600" b="1" dirty="0" smtClean="0"/>
              <a:t>Low  Season : Febraury , March , August , September</a:t>
            </a:r>
          </a:p>
          <a:p>
            <a:endParaRPr lang="en-US" sz="1600" dirty="0" smtClean="0"/>
          </a:p>
          <a:p>
            <a:pPr marL="342900" indent="-342900">
              <a:buFont typeface="+mj-lt"/>
              <a:buAutoNum type="arabicPeriod"/>
            </a:pPr>
            <a:r>
              <a:rPr lang="en-US" sz="1400" dirty="0" smtClean="0">
                <a:latin typeface="Cascadia Code" pitchFamily="49" charset="0"/>
                <a:cs typeface="Cascadia Code" pitchFamily="49" charset="0"/>
              </a:rPr>
              <a:t>The month of February, March , August and September are low season months because  children have exams in the month of March and preparation starts from and February and for Professionals its a financial year end and August and September have no major holidays.</a:t>
            </a:r>
            <a:endParaRPr lang="en-US" sz="1600" dirty="0" smtClean="0"/>
          </a:p>
        </p:txBody>
      </p:sp>
      <p:pic>
        <p:nvPicPr>
          <p:cNvPr id="1026" name="Picture 2"/>
          <p:cNvPicPr>
            <a:picLocks noChangeAspect="1" noChangeArrowheads="1"/>
          </p:cNvPicPr>
          <p:nvPr/>
        </p:nvPicPr>
        <p:blipFill>
          <a:blip r:embed="rId2" cstate="print"/>
          <a:srcRect/>
          <a:stretch>
            <a:fillRect/>
          </a:stretch>
        </p:blipFill>
        <p:spPr bwMode="auto">
          <a:xfrm>
            <a:off x="1866900" y="1295400"/>
            <a:ext cx="6172200" cy="1981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9220200" cy="523220"/>
          </a:xfrm>
          <a:prstGeom prst="rect">
            <a:avLst/>
          </a:prstGeom>
          <a:noFill/>
        </p:spPr>
        <p:txBody>
          <a:bodyPr wrap="square" rtlCol="0">
            <a:spAutoFit/>
          </a:bodyPr>
          <a:lstStyle/>
          <a:p>
            <a:r>
              <a:rPr lang="en-US" sz="1400" b="1" dirty="0">
                <a:latin typeface="Cascadia Code" pitchFamily="49" charset="0"/>
                <a:cs typeface="Cascadia Code" pitchFamily="49" charset="0"/>
              </a:rPr>
              <a:t>5</a:t>
            </a:r>
            <a:r>
              <a:rPr lang="en-US" sz="1400" b="1" dirty="0" smtClean="0">
                <a:latin typeface="Cascadia Code" pitchFamily="49" charset="0"/>
                <a:cs typeface="Cascadia Code" pitchFamily="49" charset="0"/>
              </a:rPr>
              <a:t>. What are the peak and low season months for foreign visitors based on the data </a:t>
            </a:r>
            <a:r>
              <a:rPr lang="en-US" sz="1400" b="1" dirty="0">
                <a:latin typeface="Cascadia Code" pitchFamily="49" charset="0"/>
                <a:cs typeface="Cascadia Code" pitchFamily="49" charset="0"/>
              </a:rPr>
              <a:t> </a:t>
            </a:r>
            <a:r>
              <a:rPr lang="en-US" sz="1400" b="1" dirty="0" smtClean="0">
                <a:latin typeface="Cascadia Code" pitchFamily="49" charset="0"/>
                <a:cs typeface="Cascadia Code" pitchFamily="49" charset="0"/>
              </a:rPr>
              <a:t>from 2016 to 2019 for Hyderabad district ?</a:t>
            </a:r>
            <a:endParaRPr lang="en-US" sz="1400" b="1" dirty="0">
              <a:latin typeface="Cascadia Code" pitchFamily="49" charset="0"/>
              <a:cs typeface="Cascadia Code" pitchFamily="49" charset="0"/>
            </a:endParaRPr>
          </a:p>
        </p:txBody>
      </p:sp>
      <p:sp>
        <p:nvSpPr>
          <p:cNvPr id="7" name="TextBox 6"/>
          <p:cNvSpPr txBox="1"/>
          <p:nvPr/>
        </p:nvSpPr>
        <p:spPr>
          <a:xfrm>
            <a:off x="381001" y="3581400"/>
            <a:ext cx="9144000" cy="2185214"/>
          </a:xfrm>
          <a:prstGeom prst="rect">
            <a:avLst/>
          </a:prstGeom>
          <a:ln>
            <a:noFill/>
          </a:ln>
        </p:spPr>
        <p:style>
          <a:lnRef idx="2">
            <a:schemeClr val="dk1"/>
          </a:lnRef>
          <a:fillRef idx="1002">
            <a:schemeClr val="lt1"/>
          </a:fillRef>
          <a:effectRef idx="0">
            <a:schemeClr val="dk1"/>
          </a:effectRef>
          <a:fontRef idx="minor">
            <a:schemeClr val="dk1"/>
          </a:fontRef>
        </p:style>
        <p:txBody>
          <a:bodyPr wrap="square" rtlCol="0">
            <a:spAutoFit/>
          </a:bodyPr>
          <a:lstStyle/>
          <a:p>
            <a:r>
              <a:rPr lang="en-US" sz="1600" b="1" dirty="0" smtClean="0"/>
              <a:t>Peak  Season : December to January</a:t>
            </a:r>
          </a:p>
          <a:p>
            <a:endParaRPr lang="en-US" sz="1600" dirty="0" smtClean="0"/>
          </a:p>
          <a:p>
            <a:pPr marL="342900" indent="-342900">
              <a:buFont typeface="+mj-lt"/>
              <a:buAutoNum type="arabicPeriod"/>
            </a:pPr>
            <a:r>
              <a:rPr lang="en-US" sz="1400" dirty="0" smtClean="0">
                <a:latin typeface="Cascadia Code" pitchFamily="49" charset="0"/>
                <a:cs typeface="Cascadia Code" pitchFamily="49" charset="0"/>
              </a:rPr>
              <a:t>The winter vacations for foreign visitors starts from December till the starting of  month  February.</a:t>
            </a:r>
          </a:p>
          <a:p>
            <a:endParaRPr lang="en-US" sz="1600" dirty="0">
              <a:latin typeface="Cascadia Code" pitchFamily="49" charset="0"/>
              <a:cs typeface="Cascadia Code" pitchFamily="49" charset="0"/>
            </a:endParaRPr>
          </a:p>
          <a:p>
            <a:r>
              <a:rPr lang="en-US" sz="1600" b="1" dirty="0" smtClean="0"/>
              <a:t>Low  Season : April and May</a:t>
            </a:r>
          </a:p>
          <a:p>
            <a:pPr marL="342900" indent="-342900">
              <a:buFont typeface="+mj-lt"/>
              <a:buAutoNum type="arabicPeriod"/>
            </a:pPr>
            <a:endParaRPr lang="en-US" sz="1600" dirty="0" smtClean="0"/>
          </a:p>
          <a:p>
            <a:pPr marL="342900" indent="-342900">
              <a:buFont typeface="+mj-lt"/>
              <a:buAutoNum type="arabicPeriod"/>
            </a:pPr>
            <a:r>
              <a:rPr lang="en-US" sz="1400" dirty="0" smtClean="0">
                <a:latin typeface="Cascadia Code" pitchFamily="49" charset="0"/>
                <a:cs typeface="Cascadia Code" pitchFamily="49" charset="0"/>
              </a:rPr>
              <a:t>As per the average trend summers in Hyderabad records above 40degree C  temperature which is not so preferred condition.</a:t>
            </a:r>
            <a:endParaRPr lang="en-US" sz="1600" dirty="0" smtClean="0"/>
          </a:p>
        </p:txBody>
      </p:sp>
      <p:pic>
        <p:nvPicPr>
          <p:cNvPr id="6" name="Picture 3"/>
          <p:cNvPicPr>
            <a:picLocks noChangeAspect="1" noChangeArrowheads="1"/>
          </p:cNvPicPr>
          <p:nvPr/>
        </p:nvPicPr>
        <p:blipFill>
          <a:blip r:embed="rId2" cstate="print"/>
          <a:srcRect/>
          <a:stretch>
            <a:fillRect/>
          </a:stretch>
        </p:blipFill>
        <p:spPr bwMode="auto">
          <a:xfrm>
            <a:off x="1866900" y="1219200"/>
            <a:ext cx="6172200" cy="1981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1458</Words>
  <Application>Microsoft Office PowerPoint</Application>
  <PresentationFormat>A4 Paper (210x297 mm)</PresentationFormat>
  <Paragraphs>149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Mohammad Faizan Khan</dc:creator>
  <cp:lastModifiedBy>Mohammad Faizan Khan</cp:lastModifiedBy>
  <cp:revision>60</cp:revision>
  <dcterms:created xsi:type="dcterms:W3CDTF">2023-08-20T03:42:12Z</dcterms:created>
  <dcterms:modified xsi:type="dcterms:W3CDTF">2023-08-21T15:36:18Z</dcterms:modified>
</cp:coreProperties>
</file>