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280" r:id="rId3"/>
    <p:sldId id="286" r:id="rId4"/>
    <p:sldId id="285" r:id="rId5"/>
    <p:sldId id="259" r:id="rId6"/>
    <p:sldId id="279" r:id="rId7"/>
    <p:sldId id="261" r:id="rId8"/>
    <p:sldId id="282" r:id="rId9"/>
    <p:sldId id="265" r:id="rId10"/>
    <p:sldId id="281" r:id="rId11"/>
    <p:sldId id="283" r:id="rId12"/>
    <p:sldId id="284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eng" initials="f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91" autoAdjust="0"/>
    <p:restoredTop sz="66434" autoAdjust="0"/>
  </p:normalViewPr>
  <p:slideViewPr>
    <p:cSldViewPr>
      <p:cViewPr>
        <p:scale>
          <a:sx n="60" d="100"/>
          <a:sy n="60" d="100"/>
        </p:scale>
        <p:origin x="-2544" y="-4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4BCB01-1C51-47C9-BFB4-34354C1D4F1C}" type="datetimeFigureOut">
              <a:rPr lang="zh-TW" altLang="en-US" smtClean="0"/>
              <a:t>2018/1/7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9E158-8C64-4303-BF23-B4090BBA7B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2715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峯：</a:t>
            </a:r>
            <a:endParaRPr lang="en-US" altLang="zh-TW" dirty="0" smtClean="0"/>
          </a:p>
          <a:p>
            <a:r>
              <a:rPr lang="zh-TW" altLang="en-US" dirty="0" smtClean="0"/>
              <a:t>回覆</a:t>
            </a:r>
            <a:r>
              <a:rPr lang="en-US" altLang="zh-TW" dirty="0" smtClean="0"/>
              <a:t>PPT</a:t>
            </a:r>
            <a:r>
              <a:rPr lang="zh-TW" altLang="en-US" dirty="0" smtClean="0"/>
              <a:t> 第 ４、５、９、１０頁 </a:t>
            </a:r>
            <a:r>
              <a:rPr lang="en-US" altLang="zh-TW" dirty="0" smtClean="0"/>
              <a:t>@2018/01/07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9E158-8C64-4303-BF23-B4090BBA7BA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8876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 smtClean="0"/>
              <a:t>峯：</a:t>
            </a:r>
            <a:endParaRPr lang="en-US" altLang="zh-TW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 smtClean="0"/>
              <a:t>「請任意連接一個裝置當  </a:t>
            </a:r>
            <a:r>
              <a:rPr lang="en-US" altLang="zh-TW" sz="1200" dirty="0" smtClean="0"/>
              <a:t>Host</a:t>
            </a:r>
            <a:r>
              <a:rPr lang="zh-TW" altLang="en-US" sz="1200" dirty="0" smtClean="0"/>
              <a:t> ，其餘已被加入的裝置為 </a:t>
            </a:r>
            <a:r>
              <a:rPr lang="en-US" altLang="zh-TW" sz="1200" dirty="0" smtClean="0"/>
              <a:t>Slave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.</a:t>
            </a:r>
            <a:r>
              <a:rPr lang="zh-TW" altLang="en-US" sz="1200" dirty="0" smtClean="0"/>
              <a:t>」</a:t>
            </a:r>
            <a:endParaRPr lang="en-US" altLang="zh-TW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 smtClean="0"/>
              <a:t>應該再加一段成為</a:t>
            </a:r>
            <a:endParaRPr lang="en-US" altLang="zh-TW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 smtClean="0"/>
              <a:t>「請任意連接一個裝置當  </a:t>
            </a:r>
            <a:r>
              <a:rPr lang="en-US" altLang="zh-TW" sz="1200" dirty="0" smtClean="0"/>
              <a:t>Host</a:t>
            </a:r>
            <a:r>
              <a:rPr lang="zh-TW" altLang="en-US" sz="1200" dirty="0" smtClean="0"/>
              <a:t> ，其餘已被加入的裝置為 </a:t>
            </a:r>
            <a:r>
              <a:rPr lang="en-US" altLang="zh-TW" sz="1200" dirty="0" smtClean="0"/>
              <a:t>Slave</a:t>
            </a:r>
            <a:r>
              <a:rPr lang="zh-TW" altLang="en-US" sz="1200" dirty="0" smtClean="0"/>
              <a:t>，</a:t>
            </a:r>
            <a:r>
              <a:rPr lang="zh-TW" altLang="en-US" sz="1200" b="1" dirty="0" smtClean="0"/>
              <a:t>未被加入的裝置不會做任何動作</a:t>
            </a:r>
            <a:r>
              <a:rPr lang="zh-TW" altLang="en-US" sz="1200" dirty="0" smtClean="0"/>
              <a:t>」</a:t>
            </a:r>
            <a:endParaRPr lang="en-US" altLang="zh-TW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9E158-8C64-4303-BF23-B4090BBA7BA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1926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峯：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 smtClean="0">
                <a:solidFill>
                  <a:srgbClr val="FF0000"/>
                </a:solidFill>
              </a:rPr>
              <a:t>「下面的主要頁面多加時間校正的鈕，因為時間每年誤差 </a:t>
            </a:r>
            <a:r>
              <a:rPr lang="en-US" altLang="zh-TW" sz="1200" dirty="0" smtClean="0">
                <a:solidFill>
                  <a:srgbClr val="FF0000"/>
                </a:solidFill>
              </a:rPr>
              <a:t>8</a:t>
            </a:r>
            <a:r>
              <a:rPr lang="zh-TW" altLang="en-US" sz="1200" dirty="0" smtClean="0">
                <a:solidFill>
                  <a:srgbClr val="FF0000"/>
                </a:solidFill>
              </a:rPr>
              <a:t> 分鐘，建議每個月校正一次 」</a:t>
            </a:r>
            <a:endParaRPr lang="en-US" altLang="zh-TW" sz="1200" dirty="0" smtClean="0">
              <a:solidFill>
                <a:srgbClr val="FF00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 smtClean="0">
                <a:solidFill>
                  <a:srgbClr val="FF0000"/>
                </a:solidFill>
              </a:rPr>
              <a:t>這邊不太懂</a:t>
            </a:r>
            <a:endParaRPr lang="en-US" altLang="zh-TW" sz="1200" dirty="0" smtClean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9E158-8C64-4303-BF23-B4090BBA7BA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3381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峯：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Question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r>
              <a:rPr lang="zh-TW" altLang="en-US" dirty="0" smtClean="0"/>
              <a:t>有些重複的指令被削去後，在目檢中不會確認，在目檢確認中是否要出現確認呢？？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EX.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zh-TW" altLang="en-US" dirty="0" smtClean="0"/>
              <a:t>排程設定：</a:t>
            </a:r>
            <a:endParaRPr lang="en-US" altLang="zh-TW" dirty="0" smtClean="0"/>
          </a:p>
          <a:p>
            <a:r>
              <a:rPr lang="zh-TW" altLang="en-US" dirty="0" smtClean="0"/>
              <a:t>「 </a:t>
            </a:r>
            <a:r>
              <a:rPr lang="en-US" altLang="zh-TW" dirty="0" smtClean="0"/>
              <a:t>00:00</a:t>
            </a:r>
            <a:r>
              <a:rPr lang="zh-TW" altLang="en-US" dirty="0" smtClean="0"/>
              <a:t> 藍光亮度</a:t>
            </a:r>
            <a:r>
              <a:rPr lang="en-US" altLang="zh-TW" dirty="0" smtClean="0"/>
              <a:t>10</a:t>
            </a:r>
            <a:r>
              <a:rPr lang="zh-TW" altLang="en-US" dirty="0" smtClean="0"/>
              <a:t> 」 </a:t>
            </a:r>
            <a:endParaRPr lang="en-US" altLang="zh-TW" dirty="0" smtClean="0"/>
          </a:p>
          <a:p>
            <a:r>
              <a:rPr lang="zh-TW" altLang="en-US" baseline="0" dirty="0" smtClean="0"/>
              <a:t>「</a:t>
            </a:r>
            <a:r>
              <a:rPr lang="en-US" altLang="zh-TW" dirty="0" smtClean="0"/>
              <a:t>01:00</a:t>
            </a:r>
            <a:r>
              <a:rPr lang="zh-TW" altLang="en-US" dirty="0" smtClean="0"/>
              <a:t> 亮度</a:t>
            </a:r>
            <a:r>
              <a:rPr lang="en-US" altLang="zh-TW" dirty="0" smtClean="0"/>
              <a:t>0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r>
              <a:rPr lang="zh-TW" altLang="en-US" baseline="0" dirty="0" smtClean="0"/>
              <a:t>「</a:t>
            </a:r>
            <a:r>
              <a:rPr lang="en-US" altLang="zh-TW" dirty="0" smtClean="0"/>
              <a:t>02:00</a:t>
            </a:r>
            <a:r>
              <a:rPr lang="zh-TW" altLang="en-US" dirty="0" smtClean="0"/>
              <a:t> 亮度</a:t>
            </a:r>
            <a:r>
              <a:rPr lang="en-US" altLang="zh-TW" dirty="0" smtClean="0"/>
              <a:t>0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aseline="0" dirty="0" smtClean="0"/>
              <a:t>「</a:t>
            </a:r>
            <a:r>
              <a:rPr lang="en-US" altLang="zh-TW" dirty="0" smtClean="0"/>
              <a:t>03:00</a:t>
            </a:r>
            <a:r>
              <a:rPr lang="zh-TW" altLang="en-US" dirty="0" smtClean="0"/>
              <a:t> 亮度</a:t>
            </a:r>
            <a:r>
              <a:rPr lang="en-US" altLang="zh-TW" dirty="0" smtClean="0"/>
              <a:t>0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r>
              <a:rPr lang="zh-TW" altLang="en-US" dirty="0" smtClean="0"/>
              <a:t>「</a:t>
            </a:r>
            <a:r>
              <a:rPr lang="en-US" altLang="zh-TW" dirty="0" smtClean="0"/>
              <a:t>04:00</a:t>
            </a:r>
            <a:r>
              <a:rPr lang="zh-TW" altLang="en-US" baseline="0" dirty="0" smtClean="0"/>
              <a:t> 藍光亮度</a:t>
            </a:r>
            <a:r>
              <a:rPr lang="en-US" altLang="zh-TW" baseline="0" dirty="0" smtClean="0"/>
              <a:t>15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b="1" dirty="0" smtClean="0"/>
              <a:t>依照現有的程式架構會出現</a:t>
            </a:r>
            <a:endParaRPr lang="en-US" altLang="zh-TW" b="1" dirty="0" smtClean="0"/>
          </a:p>
          <a:p>
            <a:r>
              <a:rPr lang="zh-TW" altLang="en-US" dirty="0" smtClean="0"/>
              <a:t>削去後只會出現</a:t>
            </a:r>
            <a:endParaRPr lang="en-US" altLang="zh-TW" b="0" dirty="0" smtClean="0"/>
          </a:p>
          <a:p>
            <a:r>
              <a:rPr lang="zh-TW" altLang="en-US" dirty="0" smtClean="0"/>
              <a:t>「 </a:t>
            </a:r>
            <a:r>
              <a:rPr lang="en-US" altLang="zh-TW" dirty="0" smtClean="0"/>
              <a:t>00:00</a:t>
            </a:r>
            <a:r>
              <a:rPr lang="zh-TW" altLang="en-US" dirty="0" smtClean="0"/>
              <a:t> 藍光亮度</a:t>
            </a:r>
            <a:r>
              <a:rPr lang="en-US" altLang="zh-TW" dirty="0" smtClean="0"/>
              <a:t>10</a:t>
            </a:r>
            <a:r>
              <a:rPr lang="zh-TW" altLang="en-US" dirty="0" smtClean="0"/>
              <a:t> 」 </a:t>
            </a:r>
            <a:endParaRPr lang="en-US" altLang="zh-TW" dirty="0" smtClean="0"/>
          </a:p>
          <a:p>
            <a:r>
              <a:rPr lang="zh-TW" altLang="en-US" baseline="0" dirty="0" smtClean="0"/>
              <a:t>「</a:t>
            </a:r>
            <a:r>
              <a:rPr lang="en-US" altLang="zh-TW" dirty="0" smtClean="0"/>
              <a:t>01:00</a:t>
            </a:r>
            <a:r>
              <a:rPr lang="zh-TW" altLang="en-US" dirty="0" smtClean="0"/>
              <a:t> 亮度</a:t>
            </a:r>
            <a:r>
              <a:rPr lang="en-US" altLang="zh-TW" dirty="0" smtClean="0"/>
              <a:t>0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r>
              <a:rPr lang="zh-TW" altLang="en-US" dirty="0" smtClean="0"/>
              <a:t>「</a:t>
            </a:r>
            <a:r>
              <a:rPr lang="en-US" altLang="zh-TW" dirty="0" smtClean="0"/>
              <a:t>04:00</a:t>
            </a:r>
            <a:r>
              <a:rPr lang="zh-TW" altLang="en-US" baseline="0" dirty="0" smtClean="0"/>
              <a:t> 藍光亮度</a:t>
            </a:r>
            <a:r>
              <a:rPr lang="en-US" altLang="zh-TW" baseline="0" dirty="0" smtClean="0"/>
              <a:t>15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b="1" dirty="0" smtClean="0"/>
              <a:t>另一種可能比較好的方案是出現：</a:t>
            </a:r>
            <a:endParaRPr lang="en-US" altLang="zh-TW" b="1" dirty="0" smtClean="0"/>
          </a:p>
          <a:p>
            <a:r>
              <a:rPr lang="zh-TW" altLang="en-US" dirty="0" smtClean="0"/>
              <a:t>「 </a:t>
            </a:r>
            <a:r>
              <a:rPr lang="en-US" altLang="zh-TW" dirty="0" smtClean="0"/>
              <a:t>00:00</a:t>
            </a:r>
            <a:r>
              <a:rPr lang="zh-TW" altLang="en-US" dirty="0" smtClean="0"/>
              <a:t> 藍光亮度</a:t>
            </a:r>
            <a:r>
              <a:rPr lang="en-US" altLang="zh-TW" dirty="0" smtClean="0"/>
              <a:t>10</a:t>
            </a:r>
            <a:r>
              <a:rPr lang="zh-TW" altLang="en-US" dirty="0" smtClean="0"/>
              <a:t> 」 </a:t>
            </a:r>
            <a:endParaRPr lang="en-US" altLang="zh-TW" dirty="0" smtClean="0"/>
          </a:p>
          <a:p>
            <a:r>
              <a:rPr lang="zh-TW" altLang="en-US" baseline="0" dirty="0" smtClean="0"/>
              <a:t>「</a:t>
            </a:r>
            <a:r>
              <a:rPr lang="en-US" altLang="zh-TW" dirty="0" smtClean="0"/>
              <a:t>01:00</a:t>
            </a:r>
            <a:r>
              <a:rPr lang="zh-TW" altLang="en-US" dirty="0" smtClean="0"/>
              <a:t>～</a:t>
            </a:r>
            <a:r>
              <a:rPr lang="en-US" altLang="zh-TW" dirty="0" smtClean="0"/>
              <a:t>03:00</a:t>
            </a:r>
            <a:r>
              <a:rPr lang="zh-TW" altLang="en-US" dirty="0" smtClean="0"/>
              <a:t> 亮度</a:t>
            </a:r>
            <a:r>
              <a:rPr lang="en-US" altLang="zh-TW" dirty="0" smtClean="0"/>
              <a:t>0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r>
              <a:rPr lang="zh-TW" altLang="en-US" dirty="0" smtClean="0"/>
              <a:t>「</a:t>
            </a:r>
            <a:r>
              <a:rPr lang="en-US" altLang="zh-TW" dirty="0" smtClean="0"/>
              <a:t>04:00</a:t>
            </a:r>
            <a:r>
              <a:rPr lang="zh-TW" altLang="en-US" baseline="0" dirty="0" smtClean="0"/>
              <a:t> 藍光亮度</a:t>
            </a:r>
            <a:r>
              <a:rPr lang="en-US" altLang="zh-TW" baseline="0" dirty="0" smtClean="0"/>
              <a:t>15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r>
              <a:rPr lang="zh-TW" altLang="en-US" dirty="0" smtClean="0"/>
              <a:t>這樣子</a:t>
            </a:r>
            <a:r>
              <a:rPr lang="en-US" altLang="zh-TW" dirty="0" smtClean="0"/>
              <a:t>APP</a:t>
            </a:r>
            <a:r>
              <a:rPr lang="zh-TW" altLang="en-US" dirty="0" smtClean="0"/>
              <a:t>程式改動會比較大，因為用之前的設計方式本來就不是專為目檢功能設計的，照上面方案的方式，傳送排程的程式要整個大調整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9E158-8C64-4303-BF23-B4090BBA7BAC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7298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峯：</a:t>
            </a:r>
            <a:endParaRPr lang="en-US" altLang="zh-TW" dirty="0" smtClean="0"/>
          </a:p>
          <a:p>
            <a:r>
              <a:rPr lang="en-US" altLang="zh-TW" dirty="0" smtClean="0"/>
              <a:t>Question</a:t>
            </a:r>
            <a:br>
              <a:rPr lang="en-US" altLang="zh-TW" dirty="0" smtClean="0"/>
            </a:br>
            <a:r>
              <a:rPr lang="zh-TW" altLang="en-US" dirty="0" smtClean="0"/>
              <a:t>「關燈」  是指 亮度</a:t>
            </a:r>
            <a:r>
              <a:rPr lang="en-US" altLang="zh-TW" dirty="0" smtClean="0"/>
              <a:t>0</a:t>
            </a:r>
            <a:r>
              <a:rPr lang="zh-TW" altLang="en-US" dirty="0" smtClean="0"/>
              <a:t>，但是風扇不會過一分鐘停止的狀態吧？？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如果答案為是，那原本的，「關機」指令（風扇會停止）還需要嗎？？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9E158-8C64-4303-BF23-B4090BBA7BAC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3035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13DEA-665C-4879-B35C-1E5C98CD3353}" type="datetimeFigureOut">
              <a:rPr lang="zh-TW" altLang="en-US" smtClean="0"/>
              <a:t>2018/1/7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D00C-9886-4E5B-BBB2-97B8058A54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1257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13DEA-665C-4879-B35C-1E5C98CD3353}" type="datetimeFigureOut">
              <a:rPr lang="zh-TW" altLang="en-US" smtClean="0"/>
              <a:t>2018/1/7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D00C-9886-4E5B-BBB2-97B8058A54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3779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13DEA-665C-4879-B35C-1E5C98CD3353}" type="datetimeFigureOut">
              <a:rPr lang="zh-TW" altLang="en-US" smtClean="0"/>
              <a:t>2018/1/7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D00C-9886-4E5B-BBB2-97B8058A54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7118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13DEA-665C-4879-B35C-1E5C98CD3353}" type="datetimeFigureOut">
              <a:rPr lang="zh-TW" altLang="en-US" smtClean="0"/>
              <a:t>2018/1/7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D00C-9886-4E5B-BBB2-97B8058A54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4009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13DEA-665C-4879-B35C-1E5C98CD3353}" type="datetimeFigureOut">
              <a:rPr lang="zh-TW" altLang="en-US" smtClean="0"/>
              <a:t>2018/1/7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D00C-9886-4E5B-BBB2-97B8058A54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1563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13DEA-665C-4879-B35C-1E5C98CD3353}" type="datetimeFigureOut">
              <a:rPr lang="zh-TW" altLang="en-US" smtClean="0"/>
              <a:t>2018/1/7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D00C-9886-4E5B-BBB2-97B8058A54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526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13DEA-665C-4879-B35C-1E5C98CD3353}" type="datetimeFigureOut">
              <a:rPr lang="zh-TW" altLang="en-US" smtClean="0"/>
              <a:t>2018/1/7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D00C-9886-4E5B-BBB2-97B8058A54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5853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13DEA-665C-4879-B35C-1E5C98CD3353}" type="datetimeFigureOut">
              <a:rPr lang="zh-TW" altLang="en-US" smtClean="0"/>
              <a:t>2018/1/7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D00C-9886-4E5B-BBB2-97B8058A54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9758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13DEA-665C-4879-B35C-1E5C98CD3353}" type="datetimeFigureOut">
              <a:rPr lang="zh-TW" altLang="en-US" smtClean="0"/>
              <a:t>2018/1/7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D00C-9886-4E5B-BBB2-97B8058A54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704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13DEA-665C-4879-B35C-1E5C98CD3353}" type="datetimeFigureOut">
              <a:rPr lang="zh-TW" altLang="en-US" smtClean="0"/>
              <a:t>2018/1/7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D00C-9886-4E5B-BBB2-97B8058A54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8015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13DEA-665C-4879-B35C-1E5C98CD3353}" type="datetimeFigureOut">
              <a:rPr lang="zh-TW" altLang="en-US" smtClean="0"/>
              <a:t>2018/1/7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D00C-9886-4E5B-BBB2-97B8058A54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4974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13DEA-665C-4879-B35C-1E5C98CD3353}" type="datetimeFigureOut">
              <a:rPr lang="zh-TW" altLang="en-US" smtClean="0"/>
              <a:t>2018/1/7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5D00C-9886-4E5B-BBB2-97B8058A54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2416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7.png"/><Relationship Id="rId9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14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1.</a:t>
            </a:r>
            <a:r>
              <a:rPr lang="zh-TW" altLang="en-US" dirty="0" smtClean="0"/>
              <a:t>時間校正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2.</a:t>
            </a:r>
            <a:r>
              <a:rPr lang="zh-TW" altLang="en-US" dirty="0" smtClean="0"/>
              <a:t>風扇調整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3.</a:t>
            </a:r>
            <a:r>
              <a:rPr lang="zh-TW" altLang="en-US" dirty="0" smtClean="0"/>
              <a:t>排程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4.</a:t>
            </a:r>
            <a:r>
              <a:rPr lang="zh-TW" altLang="en-US" dirty="0" smtClean="0"/>
              <a:t>手動與排程間的切換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5.</a:t>
            </a:r>
            <a:r>
              <a:rPr lang="zh-TW" altLang="en-US" dirty="0" smtClean="0"/>
              <a:t>重新連線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6.</a:t>
            </a:r>
            <a:r>
              <a:rPr lang="zh-TW" altLang="en-US" dirty="0" smtClean="0"/>
              <a:t>需更改的小地方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81808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4217792" y="-18519138"/>
            <a:ext cx="60414712" cy="433488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146" name="Picture 2" descr="C:\Users\wu\Desktop\1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349585" y="-4540788"/>
            <a:ext cx="3816424" cy="678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矩形 14"/>
          <p:cNvSpPr/>
          <p:nvPr/>
        </p:nvSpPr>
        <p:spPr>
          <a:xfrm>
            <a:off x="-15349585" y="-2553880"/>
            <a:ext cx="3798471" cy="36066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9" name="群組 128"/>
          <p:cNvGrpSpPr/>
          <p:nvPr/>
        </p:nvGrpSpPr>
        <p:grpSpPr>
          <a:xfrm>
            <a:off x="-8574646" y="252477"/>
            <a:ext cx="5087607" cy="5932788"/>
            <a:chOff x="107504" y="972252"/>
            <a:chExt cx="4586014" cy="5436604"/>
          </a:xfrm>
        </p:grpSpPr>
        <p:sp>
          <p:nvSpPr>
            <p:cNvPr id="131" name="矩形 130"/>
            <p:cNvSpPr/>
            <p:nvPr/>
          </p:nvSpPr>
          <p:spPr>
            <a:xfrm>
              <a:off x="323528" y="1340768"/>
              <a:ext cx="4104456" cy="48245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30" name="Picture 2" descr="C:\Users\wu\Desktop\180.jp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950" t="20221" r="9402" b="23943"/>
            <a:stretch/>
          </p:blipFill>
          <p:spPr bwMode="auto">
            <a:xfrm>
              <a:off x="107504" y="972252"/>
              <a:ext cx="4586014" cy="5436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2" name="矩形 131"/>
          <p:cNvSpPr/>
          <p:nvPr/>
        </p:nvSpPr>
        <p:spPr>
          <a:xfrm>
            <a:off x="-8083071" y="756533"/>
            <a:ext cx="4301456" cy="49801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-13441373" y="1188581"/>
            <a:ext cx="1908212" cy="398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回復排程</a:t>
            </a:r>
            <a:endParaRPr lang="zh-TW" altLang="en-US" dirty="0"/>
          </a:p>
        </p:txBody>
      </p:sp>
      <p:cxnSp>
        <p:nvCxnSpPr>
          <p:cNvPr id="84" name="直線單箭頭接點 83"/>
          <p:cNvCxnSpPr/>
          <p:nvPr/>
        </p:nvCxnSpPr>
        <p:spPr>
          <a:xfrm>
            <a:off x="-11695950" y="1387996"/>
            <a:ext cx="315044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字方塊 92"/>
          <p:cNvSpPr txBox="1"/>
          <p:nvPr/>
        </p:nvSpPr>
        <p:spPr>
          <a:xfrm>
            <a:off x="-7015430" y="406772"/>
            <a:ext cx="2448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/>
              <a:t>回復排程</a:t>
            </a:r>
            <a:endParaRPr lang="zh-TW" altLang="en-US" sz="3200" dirty="0"/>
          </a:p>
        </p:txBody>
      </p:sp>
      <p:grpSp>
        <p:nvGrpSpPr>
          <p:cNvPr id="96" name="群組 95"/>
          <p:cNvGrpSpPr/>
          <p:nvPr/>
        </p:nvGrpSpPr>
        <p:grpSpPr>
          <a:xfrm>
            <a:off x="-2408226" y="7757338"/>
            <a:ext cx="7248654" cy="3937912"/>
            <a:chOff x="107504" y="972252"/>
            <a:chExt cx="4586014" cy="5436604"/>
          </a:xfrm>
        </p:grpSpPr>
        <p:pic>
          <p:nvPicPr>
            <p:cNvPr id="97" name="Picture 2" descr="C:\Users\wu\Desktop\180.jp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950" t="20221" r="9402" b="23943"/>
            <a:stretch/>
          </p:blipFill>
          <p:spPr bwMode="auto">
            <a:xfrm>
              <a:off x="107504" y="972252"/>
              <a:ext cx="4586014" cy="5436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8" name="矩形 97"/>
            <p:cNvSpPr/>
            <p:nvPr/>
          </p:nvSpPr>
          <p:spPr>
            <a:xfrm>
              <a:off x="221988" y="1271440"/>
              <a:ext cx="4344792" cy="47701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3600" dirty="0" smtClean="0">
                  <a:solidFill>
                    <a:schemeClr val="tx1"/>
                  </a:solidFill>
                </a:rPr>
                <a:t>1.</a:t>
              </a:r>
              <a:r>
                <a:rPr lang="zh-TW" altLang="en-US" sz="3600" dirty="0" smtClean="0">
                  <a:solidFill>
                    <a:schemeClr val="tx1"/>
                  </a:solidFill>
                </a:rPr>
                <a:t> 目前全部裝置</a:t>
              </a:r>
              <a:r>
                <a:rPr lang="zh-TW" altLang="en-US" sz="3600" dirty="0">
                  <a:solidFill>
                    <a:schemeClr val="tx1"/>
                  </a:solidFill>
                </a:rPr>
                <a:t>已確實</a:t>
              </a:r>
              <a:r>
                <a:rPr lang="zh-TW" altLang="en-US" sz="3600" dirty="0" smtClean="0">
                  <a:solidFill>
                    <a:schemeClr val="tx1"/>
                  </a:solidFill>
                </a:rPr>
                <a:t>關燈了嗎</a:t>
              </a:r>
              <a:r>
                <a:rPr lang="en-US" altLang="zh-TW" sz="3600" dirty="0" smtClean="0">
                  <a:solidFill>
                    <a:schemeClr val="tx1"/>
                  </a:solidFill>
                </a:rPr>
                <a:t>?</a:t>
              </a:r>
            </a:p>
            <a:p>
              <a:r>
                <a:rPr lang="en-US" altLang="zh-TW" sz="3600" dirty="0" smtClean="0">
                  <a:solidFill>
                    <a:schemeClr val="tx1"/>
                  </a:solidFill>
                </a:rPr>
                <a:t>2.</a:t>
              </a:r>
              <a:r>
                <a:rPr lang="zh-TW" altLang="en-US" sz="3600" dirty="0" smtClean="0">
                  <a:solidFill>
                    <a:schemeClr val="tx1"/>
                  </a:solidFill>
                </a:rPr>
                <a:t>  如</a:t>
              </a:r>
              <a:r>
                <a:rPr lang="zh-TW" altLang="en-US" sz="3600" dirty="0">
                  <a:solidFill>
                    <a:schemeClr val="tx1"/>
                  </a:solidFill>
                </a:rPr>
                <a:t>否</a:t>
              </a:r>
              <a:r>
                <a:rPr lang="zh-TW" altLang="en-US" sz="3600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sz="3600" dirty="0">
                  <a:solidFill>
                    <a:schemeClr val="tx1"/>
                  </a:solidFill>
                </a:rPr>
                <a:t>按</a:t>
              </a:r>
              <a:r>
                <a:rPr lang="zh-TW" altLang="en-US" sz="3600" dirty="0" smtClean="0">
                  <a:solidFill>
                    <a:schemeClr val="tx1"/>
                  </a:solidFill>
                </a:rPr>
                <a:t>關燈鍵</a:t>
              </a:r>
              <a:endParaRPr lang="zh-TW" altLang="en-US" sz="3600" dirty="0">
                <a:solidFill>
                  <a:schemeClr val="tx1"/>
                </a:solidFill>
              </a:endParaRPr>
            </a:p>
          </p:txBody>
        </p:sp>
      </p:grpSp>
      <p:sp>
        <p:nvSpPr>
          <p:cNvPr id="99" name="文字方塊 98"/>
          <p:cNvSpPr txBox="1"/>
          <p:nvPr/>
        </p:nvSpPr>
        <p:spPr>
          <a:xfrm>
            <a:off x="3763999" y="5373216"/>
            <a:ext cx="1512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 smtClean="0"/>
              <a:t>是</a:t>
            </a:r>
            <a:endParaRPr lang="zh-TW" altLang="en-US" sz="4400" dirty="0"/>
          </a:p>
        </p:txBody>
      </p:sp>
      <p:sp>
        <p:nvSpPr>
          <p:cNvPr id="100" name="文字方塊 99"/>
          <p:cNvSpPr txBox="1"/>
          <p:nvPr/>
        </p:nvSpPr>
        <p:spPr>
          <a:xfrm>
            <a:off x="1605582" y="10759146"/>
            <a:ext cx="15481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 smtClean="0"/>
              <a:t>關燈</a:t>
            </a:r>
            <a:endParaRPr lang="zh-TW" altLang="en-US" sz="4400" dirty="0"/>
          </a:p>
        </p:txBody>
      </p:sp>
      <p:cxnSp>
        <p:nvCxnSpPr>
          <p:cNvPr id="101" name="直線單箭頭接點 100"/>
          <p:cNvCxnSpPr/>
          <p:nvPr/>
        </p:nvCxnSpPr>
        <p:spPr>
          <a:xfrm flipV="1">
            <a:off x="3804327" y="4578022"/>
            <a:ext cx="2072201" cy="29325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/>
          <p:cNvCxnSpPr/>
          <p:nvPr/>
        </p:nvCxnSpPr>
        <p:spPr>
          <a:xfrm>
            <a:off x="5003934" y="8571400"/>
            <a:ext cx="1327421" cy="824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字方塊 103"/>
          <p:cNvSpPr txBox="1"/>
          <p:nvPr/>
        </p:nvSpPr>
        <p:spPr>
          <a:xfrm>
            <a:off x="489458" y="10753305"/>
            <a:ext cx="1512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 smtClean="0"/>
              <a:t>是</a:t>
            </a:r>
            <a:endParaRPr lang="zh-TW" altLang="en-US" sz="4400" dirty="0"/>
          </a:p>
        </p:txBody>
      </p:sp>
      <p:sp>
        <p:nvSpPr>
          <p:cNvPr id="105" name="文字方塊 104"/>
          <p:cNvSpPr txBox="1"/>
          <p:nvPr/>
        </p:nvSpPr>
        <p:spPr>
          <a:xfrm>
            <a:off x="5557269" y="8397865"/>
            <a:ext cx="15481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 smtClean="0"/>
              <a:t>關燈</a:t>
            </a:r>
            <a:endParaRPr lang="zh-TW" altLang="en-US" sz="4400" dirty="0"/>
          </a:p>
        </p:txBody>
      </p:sp>
      <p:sp>
        <p:nvSpPr>
          <p:cNvPr id="106" name="文字方塊 105"/>
          <p:cNvSpPr txBox="1"/>
          <p:nvPr/>
        </p:nvSpPr>
        <p:spPr>
          <a:xfrm>
            <a:off x="13517128" y="11429260"/>
            <a:ext cx="5008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 smtClean="0"/>
              <a:t>……………</a:t>
            </a:r>
            <a:r>
              <a:rPr lang="zh-TW" altLang="en-US" sz="4800" dirty="0" smtClean="0"/>
              <a:t> 以此類推</a:t>
            </a:r>
            <a:endParaRPr lang="zh-TW" altLang="en-US" sz="4800" dirty="0"/>
          </a:p>
        </p:txBody>
      </p:sp>
      <p:sp>
        <p:nvSpPr>
          <p:cNvPr id="108" name="文字方塊 107"/>
          <p:cNvSpPr txBox="1"/>
          <p:nvPr/>
        </p:nvSpPr>
        <p:spPr>
          <a:xfrm>
            <a:off x="11418294" y="7341239"/>
            <a:ext cx="99315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(</a:t>
            </a:r>
            <a:r>
              <a:rPr lang="zh-TW" altLang="en-US" sz="3600" dirty="0" smtClean="0"/>
              <a:t>進入回復排程</a:t>
            </a:r>
            <a:endParaRPr lang="en-US" altLang="zh-TW" sz="3600" dirty="0" smtClean="0"/>
          </a:p>
          <a:p>
            <a:r>
              <a:rPr lang="zh-TW" altLang="en-US" sz="3600" dirty="0"/>
              <a:t>實際上是手動模式</a:t>
            </a:r>
            <a:r>
              <a:rPr lang="zh-TW" altLang="en-US" sz="3600" dirty="0" smtClean="0"/>
              <a:t>只</a:t>
            </a:r>
            <a:r>
              <a:rPr lang="zh-TW" altLang="en-US" sz="3600" dirty="0"/>
              <a:t>是</a:t>
            </a:r>
            <a:r>
              <a:rPr lang="zh-TW" altLang="en-US" sz="3600" dirty="0" smtClean="0"/>
              <a:t>執行現排程應呈現</a:t>
            </a:r>
            <a:r>
              <a:rPr lang="zh-TW" altLang="en-US" sz="3600" dirty="0"/>
              <a:t>的</a:t>
            </a:r>
            <a:r>
              <a:rPr lang="zh-TW" altLang="en-US" sz="3600" dirty="0" smtClean="0"/>
              <a:t>模式</a:t>
            </a:r>
            <a:r>
              <a:rPr lang="en-US" altLang="zh-TW" sz="3600" dirty="0" smtClean="0"/>
              <a:t>)</a:t>
            </a:r>
            <a:endParaRPr lang="zh-TW" altLang="en-US" dirty="0"/>
          </a:p>
        </p:txBody>
      </p:sp>
      <p:grpSp>
        <p:nvGrpSpPr>
          <p:cNvPr id="109" name="群組 108"/>
          <p:cNvGrpSpPr/>
          <p:nvPr/>
        </p:nvGrpSpPr>
        <p:grpSpPr>
          <a:xfrm>
            <a:off x="5416997" y="9726294"/>
            <a:ext cx="7866819" cy="3386528"/>
            <a:chOff x="107503" y="972252"/>
            <a:chExt cx="5234944" cy="5436604"/>
          </a:xfrm>
        </p:grpSpPr>
        <p:pic>
          <p:nvPicPr>
            <p:cNvPr id="110" name="Picture 2" descr="C:\Users\wu\Desktop\180.jp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950" t="20221" r="9402" b="23943"/>
            <a:stretch/>
          </p:blipFill>
          <p:spPr bwMode="auto">
            <a:xfrm>
              <a:off x="107503" y="972252"/>
              <a:ext cx="5234944" cy="5436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1" name="矩形 110"/>
            <p:cNvSpPr/>
            <p:nvPr/>
          </p:nvSpPr>
          <p:spPr>
            <a:xfrm>
              <a:off x="221988" y="1271440"/>
              <a:ext cx="4837620" cy="47701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chemeClr val="tx1"/>
                  </a:solidFill>
                </a:rPr>
                <a:t>1.</a:t>
              </a:r>
              <a:r>
                <a:rPr lang="zh-TW" altLang="en-US" sz="3600" dirty="0" smtClean="0">
                  <a:solidFill>
                    <a:schemeClr val="tx1"/>
                  </a:solidFill>
                </a:rPr>
                <a:t> 目前全部裝置</a:t>
              </a:r>
              <a:r>
                <a:rPr lang="zh-TW" altLang="en-US" sz="3600" dirty="0">
                  <a:solidFill>
                    <a:schemeClr val="tx1"/>
                  </a:solidFill>
                </a:rPr>
                <a:t>已確實</a:t>
              </a:r>
              <a:r>
                <a:rPr lang="zh-TW" altLang="en-US" sz="3600" dirty="0" smtClean="0">
                  <a:solidFill>
                    <a:schemeClr val="tx1"/>
                  </a:solidFill>
                </a:rPr>
                <a:t>關燈了嗎</a:t>
              </a:r>
              <a:r>
                <a:rPr lang="en-US" altLang="zh-TW" sz="3600" dirty="0" smtClean="0">
                  <a:solidFill>
                    <a:schemeClr val="tx1"/>
                  </a:solidFill>
                </a:rPr>
                <a:t>?</a:t>
              </a:r>
            </a:p>
            <a:p>
              <a:r>
                <a:rPr lang="zh-TW" altLang="en-US" sz="3600" dirty="0">
                  <a:solidFill>
                    <a:schemeClr val="tx1"/>
                  </a:solidFill>
                </a:rPr>
                <a:t> </a:t>
              </a:r>
              <a:r>
                <a:rPr lang="zh-TW" altLang="en-US" sz="36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TW" sz="3600" dirty="0" smtClean="0">
                  <a:solidFill>
                    <a:schemeClr val="tx1"/>
                  </a:solidFill>
                </a:rPr>
                <a:t>2.</a:t>
              </a:r>
              <a:r>
                <a:rPr lang="zh-TW" altLang="en-US" sz="3600" dirty="0" smtClean="0">
                  <a:solidFill>
                    <a:schemeClr val="tx1"/>
                  </a:solidFill>
                </a:rPr>
                <a:t>  如</a:t>
              </a:r>
              <a:r>
                <a:rPr lang="zh-TW" altLang="en-US" sz="3600" dirty="0">
                  <a:solidFill>
                    <a:schemeClr val="tx1"/>
                  </a:solidFill>
                </a:rPr>
                <a:t>否</a:t>
              </a:r>
              <a:r>
                <a:rPr lang="zh-TW" altLang="en-US" sz="3600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sz="3600" dirty="0">
                  <a:solidFill>
                    <a:schemeClr val="tx1"/>
                  </a:solidFill>
                </a:rPr>
                <a:t>按</a:t>
              </a:r>
              <a:r>
                <a:rPr lang="zh-TW" altLang="en-US" sz="3600" dirty="0" smtClean="0">
                  <a:solidFill>
                    <a:schemeClr val="tx1"/>
                  </a:solidFill>
                </a:rPr>
                <a:t>關燈鍵</a:t>
              </a:r>
              <a:endParaRPr lang="zh-TW" altLang="en-US" sz="3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2" name="文字方塊 111"/>
          <p:cNvSpPr txBox="1"/>
          <p:nvPr/>
        </p:nvSpPr>
        <p:spPr>
          <a:xfrm>
            <a:off x="9163229" y="12064485"/>
            <a:ext cx="15481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 smtClean="0"/>
              <a:t>關燈</a:t>
            </a:r>
            <a:endParaRPr lang="zh-TW" altLang="en-US" sz="4400" dirty="0"/>
          </a:p>
        </p:txBody>
      </p:sp>
      <p:sp>
        <p:nvSpPr>
          <p:cNvPr id="114" name="文字方塊 113"/>
          <p:cNvSpPr txBox="1"/>
          <p:nvPr/>
        </p:nvSpPr>
        <p:spPr>
          <a:xfrm>
            <a:off x="6566135" y="11965158"/>
            <a:ext cx="1512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 smtClean="0"/>
              <a:t>是</a:t>
            </a:r>
            <a:endParaRPr lang="zh-TW" altLang="en-US" sz="4400" dirty="0"/>
          </a:p>
        </p:txBody>
      </p:sp>
      <p:sp>
        <p:nvSpPr>
          <p:cNvPr id="121" name="文字方塊 120"/>
          <p:cNvSpPr txBox="1"/>
          <p:nvPr/>
        </p:nvSpPr>
        <p:spPr>
          <a:xfrm>
            <a:off x="-11472666" y="758274"/>
            <a:ext cx="2987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按回復排程此鍵</a:t>
            </a:r>
            <a:r>
              <a:rPr lang="zh-TW" altLang="en-US" dirty="0" smtClean="0"/>
              <a:t>或離開</a:t>
            </a:r>
            <a:r>
              <a:rPr lang="zh-TW" altLang="en-US" dirty="0"/>
              <a:t>此頁</a:t>
            </a:r>
            <a:r>
              <a:rPr lang="zh-TW" altLang="en-US" dirty="0" smtClean="0"/>
              <a:t>面，</a:t>
            </a:r>
            <a:r>
              <a:rPr lang="zh-TW" altLang="en-US" dirty="0"/>
              <a:t>會</a:t>
            </a:r>
            <a:r>
              <a:rPr lang="zh-TW" altLang="en-US" dirty="0" smtClean="0"/>
              <a:t>跳出右視窗</a:t>
            </a:r>
            <a:endParaRPr lang="en-US" altLang="zh-TW" dirty="0" smtClean="0"/>
          </a:p>
        </p:txBody>
      </p:sp>
      <p:sp>
        <p:nvSpPr>
          <p:cNvPr id="133" name="文字方塊 132"/>
          <p:cNvSpPr txBox="1"/>
          <p:nvPr/>
        </p:nvSpPr>
        <p:spPr>
          <a:xfrm>
            <a:off x="-8136650" y="1081439"/>
            <a:ext cx="415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/>
              <a:t>請</a:t>
            </a:r>
            <a:r>
              <a:rPr lang="zh-TW" altLang="en-US" dirty="0" smtClean="0"/>
              <a:t>按關燈鍵結束手動模式，回復排程</a:t>
            </a:r>
            <a:endParaRPr lang="en-US" altLang="zh-TW" dirty="0" smtClean="0"/>
          </a:p>
        </p:txBody>
      </p:sp>
      <p:cxnSp>
        <p:nvCxnSpPr>
          <p:cNvPr id="134" name="直線單箭頭接點 133"/>
          <p:cNvCxnSpPr/>
          <p:nvPr/>
        </p:nvCxnSpPr>
        <p:spPr>
          <a:xfrm>
            <a:off x="-5108808" y="5509061"/>
            <a:ext cx="2700582" cy="41925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/>
          <p:cNvSpPr txBox="1"/>
          <p:nvPr/>
        </p:nvSpPr>
        <p:spPr>
          <a:xfrm>
            <a:off x="-22791634" y="-6897737"/>
            <a:ext cx="9826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200" dirty="0" smtClean="0"/>
              <a:t>4.</a:t>
            </a:r>
            <a:r>
              <a:rPr lang="zh-TW" altLang="en-US" sz="7200" dirty="0" smtClean="0"/>
              <a:t>手動與排程間的切換</a:t>
            </a:r>
            <a:endParaRPr lang="zh-TW" altLang="en-US" sz="72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-7481892" y="4862730"/>
            <a:ext cx="2986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/>
              <a:t>上一步     關燈</a:t>
            </a:r>
            <a:endParaRPr lang="zh-TW" altLang="en-US" sz="3600" dirty="0"/>
          </a:p>
        </p:txBody>
      </p:sp>
      <p:grpSp>
        <p:nvGrpSpPr>
          <p:cNvPr id="66" name="群組 65"/>
          <p:cNvGrpSpPr/>
          <p:nvPr/>
        </p:nvGrpSpPr>
        <p:grpSpPr>
          <a:xfrm>
            <a:off x="6180641" y="1810765"/>
            <a:ext cx="11106166" cy="4780485"/>
            <a:chOff x="107503" y="972252"/>
            <a:chExt cx="5234944" cy="5436604"/>
          </a:xfrm>
        </p:grpSpPr>
        <p:pic>
          <p:nvPicPr>
            <p:cNvPr id="67" name="Picture 2" descr="C:\Users\wu\Desktop\180.jp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950" t="20221" r="9402" b="23943"/>
            <a:stretch/>
          </p:blipFill>
          <p:spPr bwMode="auto">
            <a:xfrm>
              <a:off x="107503" y="972252"/>
              <a:ext cx="5234944" cy="5436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8" name="矩形 67"/>
            <p:cNvSpPr/>
            <p:nvPr/>
          </p:nvSpPr>
          <p:spPr>
            <a:xfrm>
              <a:off x="313386" y="1384246"/>
              <a:ext cx="4659086" cy="45024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TW" sz="3600" dirty="0" smtClean="0">
                <a:solidFill>
                  <a:schemeClr val="tx1"/>
                </a:solidFill>
              </a:endParaRPr>
            </a:p>
            <a:p>
              <a:endParaRPr lang="en-US" altLang="zh-TW" sz="3600" dirty="0">
                <a:solidFill>
                  <a:schemeClr val="tx1"/>
                </a:solidFill>
              </a:endParaRPr>
            </a:p>
            <a:p>
              <a:r>
                <a:rPr lang="zh-TW" altLang="en-US" sz="3600" dirty="0" smtClean="0">
                  <a:solidFill>
                    <a:schemeClr val="tx1"/>
                  </a:solidFill>
                </a:rPr>
                <a:t>現在排程為</a:t>
              </a:r>
              <a:endParaRPr lang="en-US" altLang="zh-TW" sz="3600" dirty="0" smtClean="0">
                <a:solidFill>
                  <a:schemeClr val="tx1"/>
                </a:solidFill>
              </a:endParaRPr>
            </a:p>
            <a:p>
              <a:endParaRPr lang="en-US" altLang="zh-TW" sz="3600" dirty="0" smtClean="0">
                <a:solidFill>
                  <a:schemeClr val="tx1"/>
                </a:solidFill>
              </a:endParaRPr>
            </a:p>
            <a:p>
              <a:pPr marL="742950" indent="-742950">
                <a:buAutoNum type="arabicPeriod"/>
              </a:pPr>
              <a:r>
                <a:rPr lang="zh-TW" altLang="en-US" sz="3600" dirty="0" smtClean="0">
                  <a:solidFill>
                    <a:schemeClr val="tx1"/>
                  </a:solidFill>
                </a:rPr>
                <a:t>確認排程無誤請按回復排程</a:t>
              </a:r>
              <a:endParaRPr lang="en-US" altLang="zh-TW" sz="3600" dirty="0" smtClean="0">
                <a:solidFill>
                  <a:schemeClr val="tx1"/>
                </a:solidFill>
              </a:endParaRPr>
            </a:p>
            <a:p>
              <a:pPr marL="742950" indent="-742950">
                <a:buAutoNum type="arabicPeriod"/>
              </a:pPr>
              <a:endParaRPr lang="en-US" altLang="zh-TW" sz="3600" dirty="0">
                <a:solidFill>
                  <a:schemeClr val="tx1"/>
                </a:solidFill>
              </a:endParaRPr>
            </a:p>
            <a:p>
              <a:endParaRPr lang="en-US" altLang="zh-TW" sz="3600" dirty="0" smtClean="0">
                <a:solidFill>
                  <a:schemeClr val="tx1"/>
                </a:solidFill>
              </a:endParaRPr>
            </a:p>
            <a:p>
              <a:endParaRPr lang="en-US" altLang="zh-TW" sz="3600" dirty="0">
                <a:solidFill>
                  <a:schemeClr val="tx1"/>
                </a:solidFill>
              </a:endParaRPr>
            </a:p>
            <a:p>
              <a:endParaRPr lang="zh-TW" altLang="en-US" sz="3600" dirty="0">
                <a:solidFill>
                  <a:schemeClr val="tx1"/>
                </a:solidFill>
              </a:endParaRPr>
            </a:p>
          </p:txBody>
        </p:sp>
      </p:grpSp>
      <p:sp>
        <p:nvSpPr>
          <p:cNvPr id="70" name="文字方塊 69"/>
          <p:cNvSpPr txBox="1"/>
          <p:nvPr/>
        </p:nvSpPr>
        <p:spPr>
          <a:xfrm>
            <a:off x="13686407" y="5373216"/>
            <a:ext cx="2835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/>
              <a:t>關閉</a:t>
            </a:r>
            <a:r>
              <a:rPr lang="zh-TW" altLang="en-US" sz="4400" dirty="0" smtClean="0"/>
              <a:t>視窗</a:t>
            </a:r>
            <a:endParaRPr lang="zh-TW" altLang="en-US" sz="4400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9768906" y="5373216"/>
            <a:ext cx="29832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 smtClean="0"/>
              <a:t>回復排程</a:t>
            </a:r>
            <a:endParaRPr lang="zh-TW" altLang="en-US" sz="4400" dirty="0"/>
          </a:p>
        </p:txBody>
      </p:sp>
      <p:sp>
        <p:nvSpPr>
          <p:cNvPr id="80" name="圓角矩形 79"/>
          <p:cNvSpPr/>
          <p:nvPr/>
        </p:nvSpPr>
        <p:spPr>
          <a:xfrm>
            <a:off x="9346569" y="2591504"/>
            <a:ext cx="1183123" cy="56991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Sunlight-3</a:t>
            </a:r>
            <a:endParaRPr lang="zh-TW" altLang="en-US" dirty="0"/>
          </a:p>
        </p:txBody>
      </p:sp>
      <p:sp>
        <p:nvSpPr>
          <p:cNvPr id="81" name="圓角矩形 80"/>
          <p:cNvSpPr/>
          <p:nvPr/>
        </p:nvSpPr>
        <p:spPr>
          <a:xfrm>
            <a:off x="10685976" y="2585355"/>
            <a:ext cx="1183123" cy="56991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10:00</a:t>
            </a:r>
            <a:endParaRPr lang="zh-TW" altLang="en-US" dirty="0"/>
          </a:p>
        </p:txBody>
      </p:sp>
      <p:sp>
        <p:nvSpPr>
          <p:cNvPr id="82" name="圓角矩形 81"/>
          <p:cNvSpPr/>
          <p:nvPr/>
        </p:nvSpPr>
        <p:spPr>
          <a:xfrm>
            <a:off x="12010865" y="2585355"/>
            <a:ext cx="1183123" cy="56991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 M</a:t>
            </a:r>
            <a:endParaRPr lang="zh-TW" altLang="en-US" dirty="0"/>
          </a:p>
        </p:txBody>
      </p:sp>
      <p:sp>
        <p:nvSpPr>
          <p:cNvPr id="83" name="圓角矩形 82"/>
          <p:cNvSpPr/>
          <p:nvPr/>
        </p:nvSpPr>
        <p:spPr>
          <a:xfrm>
            <a:off x="13379017" y="2591504"/>
            <a:ext cx="1183123" cy="56991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亮度 </a:t>
            </a:r>
            <a:r>
              <a:rPr lang="en-US" altLang="zh-TW" dirty="0" smtClean="0"/>
              <a:t>30</a:t>
            </a:r>
            <a:endParaRPr lang="zh-TW" altLang="en-US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6767856" y="5373216"/>
            <a:ext cx="29832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 smtClean="0"/>
              <a:t>上一步</a:t>
            </a:r>
            <a:endParaRPr lang="zh-TW" altLang="en-US" sz="4400" dirty="0"/>
          </a:p>
        </p:txBody>
      </p:sp>
      <p:cxnSp>
        <p:nvCxnSpPr>
          <p:cNvPr id="86" name="直線單箭頭接點 85"/>
          <p:cNvCxnSpPr/>
          <p:nvPr/>
        </p:nvCxnSpPr>
        <p:spPr>
          <a:xfrm>
            <a:off x="11559660" y="6303011"/>
            <a:ext cx="1186430" cy="10864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字方塊 88"/>
          <p:cNvSpPr txBox="1"/>
          <p:nvPr/>
        </p:nvSpPr>
        <p:spPr>
          <a:xfrm>
            <a:off x="-2166393" y="10790154"/>
            <a:ext cx="21517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/>
              <a:t>上一步</a:t>
            </a:r>
          </a:p>
        </p:txBody>
      </p:sp>
      <p:cxnSp>
        <p:nvCxnSpPr>
          <p:cNvPr id="90" name="直線單箭頭接點 89"/>
          <p:cNvCxnSpPr/>
          <p:nvPr/>
        </p:nvCxnSpPr>
        <p:spPr>
          <a:xfrm flipH="1" flipV="1">
            <a:off x="-5631222" y="6303011"/>
            <a:ext cx="3118417" cy="46971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字方塊 90"/>
          <p:cNvSpPr txBox="1"/>
          <p:nvPr/>
        </p:nvSpPr>
        <p:spPr>
          <a:xfrm>
            <a:off x="-5106606" y="8790189"/>
            <a:ext cx="21517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/>
              <a:t>上一步</a:t>
            </a:r>
          </a:p>
        </p:txBody>
      </p:sp>
      <p:sp>
        <p:nvSpPr>
          <p:cNvPr id="92" name="文字方塊 91"/>
          <p:cNvSpPr txBox="1"/>
          <p:nvPr/>
        </p:nvSpPr>
        <p:spPr>
          <a:xfrm>
            <a:off x="-4262193" y="6945270"/>
            <a:ext cx="15481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 smtClean="0"/>
              <a:t>關燈</a:t>
            </a:r>
            <a:endParaRPr lang="zh-TW" altLang="en-US" sz="4400" dirty="0"/>
          </a:p>
        </p:txBody>
      </p:sp>
      <p:cxnSp>
        <p:nvCxnSpPr>
          <p:cNvPr id="87" name="直線單箭頭接點 86"/>
          <p:cNvCxnSpPr/>
          <p:nvPr/>
        </p:nvCxnSpPr>
        <p:spPr>
          <a:xfrm flipH="1">
            <a:off x="-18061196" y="-642511"/>
            <a:ext cx="2679532" cy="8949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-22179281" y="-565745"/>
            <a:ext cx="42484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/>
              <a:t>此處的數字和英文字中間需空一格 ，英文字需大寫</a:t>
            </a:r>
            <a:endParaRPr lang="zh-TW" altLang="en-US" sz="36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-16454336" y="-2493042"/>
            <a:ext cx="93610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改</a:t>
            </a:r>
            <a:r>
              <a:rPr lang="zh-TW" altLang="en-US" dirty="0" smtClean="0"/>
              <a:t>這樣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5</a:t>
            </a:r>
            <a:r>
              <a:rPr lang="zh-TW" altLang="en-US" dirty="0" smtClean="0"/>
              <a:t> </a:t>
            </a:r>
            <a:r>
              <a:rPr lang="en-US" altLang="zh-TW" dirty="0" smtClean="0"/>
              <a:t>M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10 M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15 M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20 M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COLOR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BLUE</a:t>
            </a:r>
            <a:endParaRPr lang="zh-TW" altLang="en-US" dirty="0"/>
          </a:p>
        </p:txBody>
      </p:sp>
      <p:pic>
        <p:nvPicPr>
          <p:cNvPr id="116" name="Picture 2" descr="C:\Users\wu\Desktop\16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63" b="24441"/>
          <a:stretch/>
        </p:blipFill>
        <p:spPr bwMode="auto">
          <a:xfrm>
            <a:off x="-15322500" y="-2430943"/>
            <a:ext cx="3816424" cy="3051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橢圓 3"/>
          <p:cNvSpPr/>
          <p:nvPr/>
        </p:nvSpPr>
        <p:spPr>
          <a:xfrm>
            <a:off x="-15349585" y="-2365050"/>
            <a:ext cx="695449" cy="29857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-15302208" y="-2691680"/>
            <a:ext cx="294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上方請</a:t>
            </a:r>
            <a:r>
              <a:rPr lang="zh-TW" altLang="en-US" dirty="0"/>
              <a:t>點</a:t>
            </a:r>
            <a:r>
              <a:rPr lang="zh-TW" altLang="en-US" dirty="0" smtClean="0"/>
              <a:t>選欲控制之群組</a:t>
            </a:r>
            <a:endParaRPr lang="zh-TW" altLang="en-US" dirty="0"/>
          </a:p>
        </p:txBody>
      </p:sp>
      <p:sp>
        <p:nvSpPr>
          <p:cNvPr id="118" name="文字方塊 117"/>
          <p:cNvSpPr txBox="1"/>
          <p:nvPr/>
        </p:nvSpPr>
        <p:spPr>
          <a:xfrm>
            <a:off x="-15308829" y="620687"/>
            <a:ext cx="46871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/>
              <a:t>接近</a:t>
            </a:r>
            <a:r>
              <a:rPr lang="zh-TW" altLang="en-US" sz="1600" dirty="0"/>
              <a:t>整點，而該燈又有排程，此模式 </a:t>
            </a:r>
            <a:r>
              <a:rPr lang="zh-TW" altLang="en-US" sz="1600" dirty="0" smtClean="0"/>
              <a:t>會</a:t>
            </a:r>
            <a:endParaRPr lang="en-US" altLang="zh-TW" sz="1600" dirty="0" smtClean="0"/>
          </a:p>
          <a:p>
            <a:r>
              <a:rPr lang="zh-TW" altLang="en-US" sz="1600" dirty="0" smtClean="0"/>
              <a:t>被</a:t>
            </a:r>
            <a:r>
              <a:rPr lang="zh-TW" altLang="en-US" sz="1600" dirty="0"/>
              <a:t>切回排</a:t>
            </a:r>
            <a:r>
              <a:rPr lang="zh-TW" altLang="en-US" sz="1600" dirty="0" smtClean="0"/>
              <a:t>程原設定狀態</a:t>
            </a:r>
            <a:endParaRPr lang="en-US" altLang="zh-TW" sz="1600" dirty="0"/>
          </a:p>
          <a:p>
            <a:endParaRPr lang="zh-TW" altLang="en-US" dirty="0"/>
          </a:p>
        </p:txBody>
      </p:sp>
      <p:sp>
        <p:nvSpPr>
          <p:cNvPr id="17" name="橢圓 16"/>
          <p:cNvSpPr/>
          <p:nvPr/>
        </p:nvSpPr>
        <p:spPr>
          <a:xfrm>
            <a:off x="-15518232" y="620687"/>
            <a:ext cx="4045566" cy="5678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9" name="直線單箭頭接點 118"/>
          <p:cNvCxnSpPr/>
          <p:nvPr/>
        </p:nvCxnSpPr>
        <p:spPr>
          <a:xfrm flipH="1">
            <a:off x="-17534456" y="991547"/>
            <a:ext cx="2225627" cy="8192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字方塊 119"/>
          <p:cNvSpPr txBox="1"/>
          <p:nvPr/>
        </p:nvSpPr>
        <p:spPr>
          <a:xfrm>
            <a:off x="-21782928" y="1599736"/>
            <a:ext cx="4248472" cy="193899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TW" altLang="en-US" sz="3600" dirty="0"/>
              <a:t>當整點</a:t>
            </a:r>
            <a:r>
              <a:rPr lang="zh-TW" altLang="en-US" sz="3600" dirty="0" smtClean="0"/>
              <a:t>到時，這</a:t>
            </a:r>
            <a:r>
              <a:rPr lang="zh-TW" altLang="en-US" sz="3600" dirty="0"/>
              <a:t>排字可以轉為紅色嗎</a:t>
            </a:r>
            <a:r>
              <a:rPr lang="en-US" altLang="zh-TW" sz="3600" dirty="0" smtClean="0"/>
              <a:t>?</a:t>
            </a:r>
          </a:p>
          <a:p>
            <a:r>
              <a:rPr lang="zh-TW" altLang="en-US" sz="2400" dirty="0">
                <a:solidFill>
                  <a:srgbClr val="FF0000"/>
                </a:solidFill>
              </a:rPr>
              <a:t>接近整點，而該燈又有排程，此</a:t>
            </a:r>
            <a:r>
              <a:rPr lang="zh-TW" altLang="en-US" sz="2400" dirty="0" smtClean="0">
                <a:solidFill>
                  <a:srgbClr val="FF0000"/>
                </a:solidFill>
              </a:rPr>
              <a:t>模式會被</a:t>
            </a:r>
            <a:r>
              <a:rPr lang="zh-TW" altLang="en-US" sz="2400" dirty="0">
                <a:solidFill>
                  <a:srgbClr val="FF0000"/>
                </a:solidFill>
              </a:rPr>
              <a:t>切回排</a:t>
            </a:r>
            <a:r>
              <a:rPr lang="zh-TW" altLang="en-US" sz="2400" dirty="0" smtClean="0">
                <a:solidFill>
                  <a:srgbClr val="FF0000"/>
                </a:solidFill>
              </a:rPr>
              <a:t>程</a:t>
            </a:r>
            <a:endParaRPr lang="en-US" altLang="zh-TW" sz="2400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-15349585" y="1200277"/>
            <a:ext cx="1899235" cy="3871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執行手動</a:t>
            </a:r>
            <a:endParaRPr lang="en-US" altLang="zh-TW" sz="1400" dirty="0" smtClean="0"/>
          </a:p>
          <a:p>
            <a:pPr algn="ctr"/>
            <a:r>
              <a:rPr lang="en-US" altLang="zh-TW" sz="1400" dirty="0" smtClean="0"/>
              <a:t>(</a:t>
            </a:r>
            <a:r>
              <a:rPr lang="zh-TW" altLang="en-US" sz="1400" dirty="0" smtClean="0"/>
              <a:t>關燈</a:t>
            </a:r>
            <a:r>
              <a:rPr lang="en-US" altLang="zh-TW" sz="1400" dirty="0" smtClean="0"/>
              <a:t>)</a:t>
            </a:r>
            <a:endParaRPr lang="zh-TW" altLang="en-US" sz="1400" dirty="0"/>
          </a:p>
        </p:txBody>
      </p:sp>
      <p:sp>
        <p:nvSpPr>
          <p:cNvPr id="20" name="橢圓 19"/>
          <p:cNvSpPr/>
          <p:nvPr/>
        </p:nvSpPr>
        <p:spPr>
          <a:xfrm>
            <a:off x="-15349585" y="1124744"/>
            <a:ext cx="1967376" cy="5182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7" name="直線單箭頭接點 116"/>
          <p:cNvCxnSpPr/>
          <p:nvPr/>
        </p:nvCxnSpPr>
        <p:spPr>
          <a:xfrm flipH="1">
            <a:off x="-14610488" y="1736817"/>
            <a:ext cx="1" cy="16440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文字方塊 121"/>
          <p:cNvSpPr txBox="1"/>
          <p:nvPr/>
        </p:nvSpPr>
        <p:spPr>
          <a:xfrm>
            <a:off x="-17015788" y="3380831"/>
            <a:ext cx="546467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(</a:t>
            </a:r>
            <a:r>
              <a:rPr lang="zh-TW" altLang="en-US" sz="3600" dirty="0" smtClean="0"/>
              <a:t>此</a:t>
            </a:r>
            <a:r>
              <a:rPr lang="zh-TW" altLang="en-US" sz="3600" dirty="0"/>
              <a:t>按鈕指令為關燈</a:t>
            </a:r>
            <a:r>
              <a:rPr lang="zh-TW" altLang="en-US" sz="3600" dirty="0" smtClean="0"/>
              <a:t>指令</a:t>
            </a:r>
            <a:r>
              <a:rPr lang="en-US" altLang="zh-TW" sz="3600" dirty="0" smtClean="0"/>
              <a:t>)</a:t>
            </a:r>
            <a:r>
              <a:rPr lang="zh-TW" altLang="en-US" sz="3600" dirty="0" smtClean="0"/>
              <a:t>一跳到此手動模式頁面</a:t>
            </a:r>
            <a:r>
              <a:rPr lang="en-US" altLang="zh-TW" sz="3600" dirty="0" smtClean="0"/>
              <a:t>(</a:t>
            </a:r>
            <a:r>
              <a:rPr lang="zh-TW" altLang="en-US" sz="3600" dirty="0" smtClean="0"/>
              <a:t>不能拉動</a:t>
            </a:r>
            <a:r>
              <a:rPr lang="en-US" altLang="zh-TW" sz="3600" dirty="0" smtClean="0"/>
              <a:t>bar</a:t>
            </a:r>
            <a:r>
              <a:rPr lang="zh-TW" altLang="en-US" sz="3600" dirty="0" smtClean="0"/>
              <a:t>時</a:t>
            </a:r>
            <a:r>
              <a:rPr lang="en-US" altLang="zh-TW" sz="3600" dirty="0" smtClean="0"/>
              <a:t>)</a:t>
            </a:r>
            <a:r>
              <a:rPr lang="zh-TW" altLang="en-US" sz="3600" dirty="0" smtClean="0"/>
              <a:t>需</a:t>
            </a:r>
            <a:r>
              <a:rPr lang="zh-TW" altLang="en-US" sz="3600" dirty="0"/>
              <a:t>跳出此視窗</a:t>
            </a:r>
            <a:r>
              <a:rPr lang="zh-TW" altLang="en-US" sz="3600" dirty="0" smtClean="0"/>
              <a:t>，需按完此指令</a:t>
            </a:r>
            <a:r>
              <a:rPr lang="zh-TW" altLang="en-US" sz="3600" dirty="0"/>
              <a:t>後</a:t>
            </a:r>
            <a:r>
              <a:rPr lang="zh-TW" altLang="en-US" sz="3600" dirty="0" smtClean="0"/>
              <a:t>才能拉 </a:t>
            </a:r>
            <a:r>
              <a:rPr lang="en-US" altLang="zh-TW" sz="3600" dirty="0" smtClean="0"/>
              <a:t>bar</a:t>
            </a:r>
          </a:p>
          <a:p>
            <a:r>
              <a:rPr lang="zh-TW" altLang="en-US" sz="3600" dirty="0" smtClean="0"/>
              <a:t>如誤按取消或金進整點被切回排程時可以按紅圈的執行手動鍵</a:t>
            </a:r>
            <a:endParaRPr lang="zh-TW" altLang="en-US" sz="3600" dirty="0"/>
          </a:p>
        </p:txBody>
      </p:sp>
      <p:grpSp>
        <p:nvGrpSpPr>
          <p:cNvPr id="123" name="群組 122"/>
          <p:cNvGrpSpPr/>
          <p:nvPr/>
        </p:nvGrpSpPr>
        <p:grpSpPr>
          <a:xfrm>
            <a:off x="-22656043" y="4391357"/>
            <a:ext cx="5087607" cy="5932788"/>
            <a:chOff x="107504" y="972252"/>
            <a:chExt cx="4586014" cy="5436604"/>
          </a:xfrm>
        </p:grpSpPr>
        <p:sp>
          <p:nvSpPr>
            <p:cNvPr id="124" name="矩形 123"/>
            <p:cNvSpPr/>
            <p:nvPr/>
          </p:nvSpPr>
          <p:spPr>
            <a:xfrm>
              <a:off x="323528" y="1340768"/>
              <a:ext cx="4104456" cy="48245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25" name="Picture 2" descr="C:\Users\wu\Desktop\180.jp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950" t="20221" r="9402" b="23943"/>
            <a:stretch/>
          </p:blipFill>
          <p:spPr bwMode="auto">
            <a:xfrm>
              <a:off x="107504" y="972252"/>
              <a:ext cx="4586014" cy="5436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6" name="矩形 125"/>
          <p:cNvSpPr/>
          <p:nvPr/>
        </p:nvSpPr>
        <p:spPr>
          <a:xfrm>
            <a:off x="-22210063" y="4793506"/>
            <a:ext cx="4301456" cy="49801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7" name="直線單箭頭接點 126"/>
          <p:cNvCxnSpPr/>
          <p:nvPr/>
        </p:nvCxnSpPr>
        <p:spPr>
          <a:xfrm flipH="1">
            <a:off x="-18279166" y="4862730"/>
            <a:ext cx="2292882" cy="75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文字方塊 127"/>
          <p:cNvSpPr txBox="1"/>
          <p:nvPr/>
        </p:nvSpPr>
        <p:spPr>
          <a:xfrm>
            <a:off x="-22329628" y="5216373"/>
            <a:ext cx="44351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 接近</a:t>
            </a:r>
            <a:r>
              <a:rPr lang="zh-TW" altLang="en-US" dirty="0"/>
              <a:t>整點，而該燈又有排程</a:t>
            </a:r>
            <a:r>
              <a:rPr lang="zh-TW" altLang="en-US" dirty="0" smtClean="0"/>
              <a:t>，</a:t>
            </a:r>
            <a:r>
              <a:rPr lang="zh-TW" altLang="en-US" dirty="0"/>
              <a:t>此</a:t>
            </a:r>
            <a:r>
              <a:rPr lang="zh-TW" altLang="en-US" dirty="0" smtClean="0"/>
              <a:t>模式  </a:t>
            </a:r>
            <a:endParaRPr lang="en-US" altLang="zh-TW" dirty="0" smtClean="0"/>
          </a:p>
          <a:p>
            <a:r>
              <a:rPr lang="zh-TW" altLang="en-US" dirty="0"/>
              <a:t> </a:t>
            </a:r>
            <a:r>
              <a:rPr lang="zh-TW" altLang="en-US" dirty="0" smtClean="0"/>
              <a:t>   會</a:t>
            </a:r>
            <a:r>
              <a:rPr lang="zh-TW" altLang="en-US" dirty="0"/>
              <a:t>被切回排</a:t>
            </a:r>
            <a:r>
              <a:rPr lang="zh-TW" altLang="en-US" dirty="0" smtClean="0"/>
              <a:t>程為正常現象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 請按</a:t>
            </a:r>
            <a:r>
              <a:rPr lang="zh-TW" altLang="en-US" dirty="0"/>
              <a:t>執行手動</a:t>
            </a:r>
            <a:r>
              <a:rPr lang="en-US" altLang="zh-TW" dirty="0"/>
              <a:t>(</a:t>
            </a:r>
            <a:r>
              <a:rPr lang="zh-TW" altLang="en-US" dirty="0"/>
              <a:t>關燈</a:t>
            </a:r>
            <a:r>
              <a:rPr lang="en-US" altLang="zh-TW" dirty="0" smtClean="0"/>
              <a:t>)</a:t>
            </a:r>
            <a:r>
              <a:rPr lang="zh-TW" altLang="en-US" dirty="0" smtClean="0"/>
              <a:t>進行手動模式操作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136" name="矩形 135"/>
          <p:cNvSpPr/>
          <p:nvPr/>
        </p:nvSpPr>
        <p:spPr>
          <a:xfrm>
            <a:off x="-21998952" y="9198215"/>
            <a:ext cx="1514062" cy="7377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執行手動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(</a:t>
            </a:r>
            <a:r>
              <a:rPr lang="zh-TW" altLang="en-US" dirty="0" smtClean="0"/>
              <a:t>關燈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37" name="矩形 136"/>
          <p:cNvSpPr/>
          <p:nvPr/>
        </p:nvSpPr>
        <p:spPr>
          <a:xfrm>
            <a:off x="-20054695" y="9198215"/>
            <a:ext cx="1514062" cy="7377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/>
              <a:t>取消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8819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-10117632" y="-4131840"/>
            <a:ext cx="31107456" cy="158417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-8821488" y="-3384341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200" dirty="0" smtClean="0"/>
              <a:t>5.</a:t>
            </a:r>
            <a:r>
              <a:rPr lang="zh-TW" altLang="en-US" sz="7200" dirty="0" smtClean="0"/>
              <a:t> 重新連線</a:t>
            </a:r>
            <a:endParaRPr lang="zh-TW" altLang="en-US" sz="7200" dirty="0"/>
          </a:p>
        </p:txBody>
      </p:sp>
      <p:grpSp>
        <p:nvGrpSpPr>
          <p:cNvPr id="6" name="群組 5"/>
          <p:cNvGrpSpPr/>
          <p:nvPr/>
        </p:nvGrpSpPr>
        <p:grpSpPr>
          <a:xfrm>
            <a:off x="-6877272" y="-149494"/>
            <a:ext cx="7866819" cy="6386805"/>
            <a:chOff x="107503" y="972252"/>
            <a:chExt cx="5234944" cy="5436604"/>
          </a:xfrm>
        </p:grpSpPr>
        <p:pic>
          <p:nvPicPr>
            <p:cNvPr id="7" name="Picture 2" descr="C:\Users\wu\Desktop\180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950" t="20221" r="9402" b="23943"/>
            <a:stretch/>
          </p:blipFill>
          <p:spPr bwMode="auto">
            <a:xfrm>
              <a:off x="107503" y="972252"/>
              <a:ext cx="5234944" cy="543660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矩形 7"/>
            <p:cNvSpPr/>
            <p:nvPr/>
          </p:nvSpPr>
          <p:spPr>
            <a:xfrm>
              <a:off x="221988" y="1271440"/>
              <a:ext cx="4837620" cy="47701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742950" indent="-742950">
                <a:buAutoNum type="arabicPeriod"/>
              </a:pPr>
              <a:r>
                <a:rPr lang="zh-TW" altLang="en-US" sz="3600" dirty="0" smtClean="0">
                  <a:solidFill>
                    <a:schemeClr val="tx1"/>
                  </a:solidFill>
                </a:rPr>
                <a:t>目前連線裝置 </a:t>
              </a:r>
              <a:r>
                <a:rPr lang="en-US" altLang="zh-TW" sz="3600" dirty="0" smtClean="0">
                  <a:solidFill>
                    <a:schemeClr val="tx1"/>
                  </a:solidFill>
                </a:rPr>
                <a:t>sunlight-1  </a:t>
              </a:r>
              <a:r>
                <a:rPr lang="zh-TW" altLang="en-US" sz="3600" dirty="0" smtClean="0">
                  <a:solidFill>
                    <a:schemeClr val="tx1"/>
                  </a:solidFill>
                </a:rPr>
                <a:t>已斷線</a:t>
              </a:r>
              <a:r>
                <a:rPr lang="zh-TW" altLang="en-US" sz="3600" dirty="0">
                  <a:solidFill>
                    <a:schemeClr val="tx1"/>
                  </a:solidFill>
                </a:rPr>
                <a:t> </a:t>
              </a:r>
              <a:r>
                <a:rPr lang="zh-TW" altLang="en-US" sz="3600" dirty="0" smtClean="0">
                  <a:solidFill>
                    <a:schemeClr val="tx1"/>
                  </a:solidFill>
                </a:rPr>
                <a:t> </a:t>
              </a:r>
              <a:endParaRPr lang="en-US" altLang="zh-TW" sz="3600" dirty="0" smtClean="0">
                <a:solidFill>
                  <a:schemeClr val="tx1"/>
                </a:solidFill>
              </a:endParaRPr>
            </a:p>
            <a:p>
              <a:r>
                <a:rPr lang="zh-TW" altLang="en-US" sz="3600" dirty="0" smtClean="0">
                  <a:solidFill>
                    <a:schemeClr val="tx1"/>
                  </a:solidFill>
                </a:rPr>
                <a:t>        請</a:t>
              </a:r>
              <a:r>
                <a:rPr lang="zh-TW" altLang="en-US" sz="3600" dirty="0">
                  <a:solidFill>
                    <a:schemeClr val="tx1"/>
                  </a:solidFill>
                </a:rPr>
                <a:t>按重新</a:t>
              </a:r>
              <a:r>
                <a:rPr lang="zh-TW" altLang="en-US" sz="3600" dirty="0" smtClean="0">
                  <a:solidFill>
                    <a:schemeClr val="tx1"/>
                  </a:solidFill>
                </a:rPr>
                <a:t>連線</a:t>
              </a:r>
              <a:endParaRPr lang="en-US" altLang="zh-TW" sz="3600" dirty="0" smtClean="0">
                <a:solidFill>
                  <a:schemeClr val="tx1"/>
                </a:solidFill>
              </a:endParaRPr>
            </a:p>
            <a:p>
              <a:endParaRPr lang="en-US" altLang="zh-TW" sz="3600" dirty="0">
                <a:solidFill>
                  <a:schemeClr val="tx1"/>
                </a:solidFill>
              </a:endParaRPr>
            </a:p>
            <a:p>
              <a:endParaRPr lang="en-US" altLang="zh-TW" sz="3600" dirty="0" smtClean="0">
                <a:solidFill>
                  <a:schemeClr val="tx1"/>
                </a:solidFill>
              </a:endParaRPr>
            </a:p>
            <a:p>
              <a:endParaRPr lang="zh-TW" altLang="en-US" sz="3600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圓角矩形 8"/>
          <p:cNvSpPr/>
          <p:nvPr/>
        </p:nvSpPr>
        <p:spPr>
          <a:xfrm>
            <a:off x="-4276011" y="4217381"/>
            <a:ext cx="2664296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 smtClean="0"/>
              <a:t>重新連線</a:t>
            </a:r>
            <a:endParaRPr lang="zh-TW" altLang="en-US" sz="4000" dirty="0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-1044624" y="4793445"/>
            <a:ext cx="4392488" cy="10124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1691680" y="5785007"/>
            <a:ext cx="68407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dirty="0" smtClean="0"/>
              <a:t>按此鈕重新連線</a:t>
            </a:r>
            <a:r>
              <a:rPr lang="en-US" altLang="zh-TW" sz="5400" dirty="0" smtClean="0"/>
              <a:t>sunlight-1(</a:t>
            </a:r>
            <a:r>
              <a:rPr lang="zh-TW" altLang="en-US" sz="5400" dirty="0" smtClean="0"/>
              <a:t>重新連線的裝置需為原斷線裝置</a:t>
            </a:r>
            <a:r>
              <a:rPr lang="en-US" altLang="zh-TW" sz="5400" dirty="0" smtClean="0"/>
              <a:t>)</a:t>
            </a:r>
            <a:endParaRPr lang="zh-TW" altLang="en-US" sz="5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6616" y="-2536883"/>
            <a:ext cx="7491709" cy="83818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直線單箭頭接點 13"/>
          <p:cNvCxnSpPr/>
          <p:nvPr/>
        </p:nvCxnSpPr>
        <p:spPr>
          <a:xfrm flipH="1">
            <a:off x="10620672" y="6179229"/>
            <a:ext cx="1800200" cy="14982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8100392" y="8037512"/>
            <a:ext cx="68407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dirty="0" smtClean="0"/>
              <a:t>藍芽自己斷線後會自己再連上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57577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-8533456" y="-4347864"/>
            <a:ext cx="27075008" cy="15193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50" name="Picture 2" descr="C:\Users\wu\Desktop\2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52736" y="-2331640"/>
            <a:ext cx="7415220" cy="1317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-7453336" y="-3734926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6.</a:t>
            </a:r>
            <a:r>
              <a:rPr lang="zh-TW" altLang="en-US" sz="3600" dirty="0" smtClean="0"/>
              <a:t> 需更改的小地方</a:t>
            </a:r>
            <a:endParaRPr lang="zh-TW" altLang="en-US" sz="3600" dirty="0"/>
          </a:p>
        </p:txBody>
      </p:sp>
      <p:sp>
        <p:nvSpPr>
          <p:cNvPr id="6" name="橢圓 5"/>
          <p:cNvSpPr/>
          <p:nvPr/>
        </p:nvSpPr>
        <p:spPr>
          <a:xfrm>
            <a:off x="2627784" y="-675456"/>
            <a:ext cx="1008112" cy="9289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 flipV="1">
            <a:off x="3347864" y="-1827584"/>
            <a:ext cx="5796136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9396536" y="-2331640"/>
            <a:ext cx="91450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 smtClean="0"/>
              <a:t>此處藍色格子為群組</a:t>
            </a:r>
            <a:endParaRPr lang="en-US" altLang="zh-TW" sz="4000" dirty="0" smtClean="0"/>
          </a:p>
          <a:p>
            <a:r>
              <a:rPr lang="zh-TW" altLang="en-US" sz="4000" dirty="0"/>
              <a:t>需改成</a:t>
            </a:r>
            <a:r>
              <a:rPr lang="en-US" altLang="zh-TW" sz="4000" dirty="0" smtClean="0"/>
              <a:t>A.B.C.D………</a:t>
            </a:r>
          </a:p>
          <a:p>
            <a:r>
              <a:rPr lang="zh-TW" altLang="en-US" sz="4000" dirty="0" smtClean="0"/>
              <a:t>沒有被編輯群組就沒有框框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72032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5734256" y="-10684568"/>
            <a:ext cx="42268696" cy="31323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74" name="Picture 2" descr="C:\Users\wu\Desktop\1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879238"/>
            <a:ext cx="3240360" cy="57583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606252" y="225515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/>
              <a:t>一開始的頁面</a:t>
            </a:r>
            <a:endParaRPr lang="zh-TW" altLang="en-US" sz="36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772816"/>
            <a:ext cx="2372283" cy="2565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圓角矩形 7"/>
          <p:cNvSpPr/>
          <p:nvPr/>
        </p:nvSpPr>
        <p:spPr>
          <a:xfrm>
            <a:off x="3563888" y="2060848"/>
            <a:ext cx="1872208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DEVICES</a:t>
            </a:r>
            <a:endParaRPr lang="zh-TW" altLang="en-US" dirty="0"/>
          </a:p>
        </p:txBody>
      </p:sp>
      <p:sp>
        <p:nvSpPr>
          <p:cNvPr id="11" name="圓角矩形 10"/>
          <p:cNvSpPr/>
          <p:nvPr/>
        </p:nvSpPr>
        <p:spPr>
          <a:xfrm>
            <a:off x="3534358" y="3068960"/>
            <a:ext cx="1872208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GROUPS</a:t>
            </a:r>
            <a:endParaRPr lang="zh-TW" altLang="en-US" dirty="0"/>
          </a:p>
        </p:txBody>
      </p:sp>
      <p:sp>
        <p:nvSpPr>
          <p:cNvPr id="12" name="圓角矩形 11"/>
          <p:cNvSpPr/>
          <p:nvPr/>
        </p:nvSpPr>
        <p:spPr>
          <a:xfrm>
            <a:off x="3563888" y="4005064"/>
            <a:ext cx="1872208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SCHEDULE</a:t>
            </a:r>
            <a:endParaRPr lang="zh-TW" altLang="en-US" dirty="0"/>
          </a:p>
        </p:txBody>
      </p:sp>
      <p:sp>
        <p:nvSpPr>
          <p:cNvPr id="13" name="圓角矩形 12"/>
          <p:cNvSpPr/>
          <p:nvPr/>
        </p:nvSpPr>
        <p:spPr>
          <a:xfrm>
            <a:off x="3563888" y="5013176"/>
            <a:ext cx="1872208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MANUAL</a:t>
            </a:r>
            <a:endParaRPr lang="zh-TW" altLang="en-US" dirty="0"/>
          </a:p>
        </p:txBody>
      </p:sp>
      <p:sp>
        <p:nvSpPr>
          <p:cNvPr id="14" name="圓角矩形 13"/>
          <p:cNvSpPr/>
          <p:nvPr/>
        </p:nvSpPr>
        <p:spPr>
          <a:xfrm>
            <a:off x="3563888" y="5877272"/>
            <a:ext cx="1872208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DEV-MODE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408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15086184" y="-9028384"/>
            <a:ext cx="38668296" cy="27867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Picture 2" descr="C:\Users\wu\Desktop\APP\18973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49"/>
          <a:stretch/>
        </p:blipFill>
        <p:spPr bwMode="auto">
          <a:xfrm>
            <a:off x="-9823031" y="-2835696"/>
            <a:ext cx="10508624" cy="18616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wu\Desktop\APP\18973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600"/>
          <a:stretch/>
        </p:blipFill>
        <p:spPr bwMode="auto">
          <a:xfrm>
            <a:off x="-9825056" y="-4353211"/>
            <a:ext cx="10508624" cy="6987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wu\Desktop\APP\18973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66" b="46008"/>
          <a:stretch/>
        </p:blipFill>
        <p:spPr bwMode="auto">
          <a:xfrm>
            <a:off x="-9825056" y="2682479"/>
            <a:ext cx="10508624" cy="138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-9229777" y="2783830"/>
            <a:ext cx="96973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/>
              <a:t>請任意連接一個裝置當  </a:t>
            </a:r>
            <a:r>
              <a:rPr lang="en-US" altLang="zh-TW" sz="3200" dirty="0" smtClean="0"/>
              <a:t>Host</a:t>
            </a:r>
            <a:r>
              <a:rPr lang="zh-TW" altLang="en-US" sz="3200" dirty="0" smtClean="0"/>
              <a:t> ，其餘已被加入的裝置為 </a:t>
            </a:r>
            <a:r>
              <a:rPr lang="en-US" altLang="zh-TW" sz="3200" dirty="0" smtClean="0"/>
              <a:t>Slave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.</a:t>
            </a:r>
            <a:endParaRPr lang="zh-TW" altLang="en-US" sz="32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-9701113" y="-7560348"/>
            <a:ext cx="108253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600" dirty="0"/>
              <a:t>藍芽裝置連接的畫面</a:t>
            </a:r>
          </a:p>
        </p:txBody>
      </p:sp>
      <p:sp>
        <p:nvSpPr>
          <p:cNvPr id="13" name="橢圓 12"/>
          <p:cNvSpPr/>
          <p:nvPr/>
        </p:nvSpPr>
        <p:spPr>
          <a:xfrm>
            <a:off x="-10558274" y="2420888"/>
            <a:ext cx="11385858" cy="17582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/>
          <p:cNvCxnSpPr/>
          <p:nvPr/>
        </p:nvCxnSpPr>
        <p:spPr>
          <a:xfrm flipV="1">
            <a:off x="1691680" y="3140968"/>
            <a:ext cx="2016224" cy="89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4067944" y="2708920"/>
            <a:ext cx="93127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 smtClean="0"/>
              <a:t>此處加入提醒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21532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21134856" y="-9546371"/>
            <a:ext cx="67471496" cy="257788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50" name="Picture 2" descr="C:\Users\wu\Desktop\1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145762" y="-81807"/>
            <a:ext cx="4339498" cy="771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39903" y="3236004"/>
            <a:ext cx="1762301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41442" y="3343061"/>
            <a:ext cx="885825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直線單箭頭接點 18"/>
          <p:cNvCxnSpPr/>
          <p:nvPr/>
        </p:nvCxnSpPr>
        <p:spPr>
          <a:xfrm>
            <a:off x="-15616893" y="3076875"/>
            <a:ext cx="153882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-9119834" y="3473538"/>
            <a:ext cx="2493917" cy="2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-8866489" y="3664181"/>
            <a:ext cx="19760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/>
              <a:t>按</a:t>
            </a:r>
            <a:r>
              <a:rPr lang="zh-TW" altLang="en-US" sz="2800" dirty="0"/>
              <a:t>校正</a:t>
            </a:r>
            <a:r>
              <a:rPr lang="zh-TW" altLang="en-US" sz="2800" dirty="0" smtClean="0"/>
              <a:t>進行</a:t>
            </a:r>
            <a:endParaRPr lang="en-US" altLang="zh-TW" sz="2800" dirty="0" smtClean="0"/>
          </a:p>
          <a:p>
            <a:r>
              <a:rPr lang="zh-TW" altLang="en-US" sz="2800" dirty="0" smtClean="0"/>
              <a:t>時間校正</a:t>
            </a:r>
            <a:endParaRPr lang="zh-TW" altLang="en-US" sz="2800" dirty="0"/>
          </a:p>
        </p:txBody>
      </p:sp>
      <p:cxnSp>
        <p:nvCxnSpPr>
          <p:cNvPr id="27" name="直線單箭頭接點 26"/>
          <p:cNvCxnSpPr/>
          <p:nvPr/>
        </p:nvCxnSpPr>
        <p:spPr>
          <a:xfrm flipV="1">
            <a:off x="-3381642" y="-2435388"/>
            <a:ext cx="1341739" cy="24493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-3862021" y="-3211183"/>
            <a:ext cx="3952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/>
              <a:t>逐顆亮綠燈進行校正</a:t>
            </a:r>
            <a:endParaRPr lang="zh-TW" altLang="en-US" sz="3200" dirty="0"/>
          </a:p>
        </p:txBody>
      </p:sp>
      <p:pic>
        <p:nvPicPr>
          <p:cNvPr id="29" name="Picture 2" descr="C:\Users\wu\Desktop\180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50" t="20221" r="9402" b="23943"/>
          <a:stretch/>
        </p:blipFill>
        <p:spPr bwMode="auto">
          <a:xfrm>
            <a:off x="-6625917" y="159212"/>
            <a:ext cx="4586014" cy="54366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群組 29"/>
          <p:cNvGrpSpPr/>
          <p:nvPr/>
        </p:nvGrpSpPr>
        <p:grpSpPr>
          <a:xfrm>
            <a:off x="-6365451" y="519252"/>
            <a:ext cx="4034486" cy="4697723"/>
            <a:chOff x="-4557279" y="1340768"/>
            <a:chExt cx="4034486" cy="4697723"/>
          </a:xfrm>
        </p:grpSpPr>
        <p:sp>
          <p:nvSpPr>
            <p:cNvPr id="31" name="文字方塊 30"/>
            <p:cNvSpPr txBox="1"/>
            <p:nvPr/>
          </p:nvSpPr>
          <p:spPr>
            <a:xfrm>
              <a:off x="-4429000" y="2095664"/>
              <a:ext cx="3808524" cy="258532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endParaRPr lang="en-US" altLang="zh-TW" dirty="0" smtClean="0"/>
            </a:p>
            <a:p>
              <a:pPr marL="342900" indent="-342900">
                <a:buAutoNum type="arabicPeriod"/>
              </a:pPr>
              <a:endParaRPr lang="en-US" altLang="zh-TW" dirty="0"/>
            </a:p>
            <a:p>
              <a:pPr marL="342900" indent="-342900">
                <a:buAutoNum type="arabicPeriod"/>
              </a:pPr>
              <a:r>
                <a:rPr lang="zh-TW" altLang="en-US" dirty="0" smtClean="0"/>
                <a:t>亮綠燈表這顆燈有接收到更改時間校正的指令</a:t>
              </a:r>
              <a:endParaRPr lang="en-US" altLang="zh-TW" dirty="0" smtClean="0"/>
            </a:p>
            <a:p>
              <a:pPr marL="342900" indent="-342900">
                <a:buAutoNum type="arabicPeriod"/>
              </a:pPr>
              <a:endParaRPr lang="en-US" altLang="zh-TW" dirty="0"/>
            </a:p>
            <a:p>
              <a:pPr marL="342900" indent="-342900">
                <a:buFontTx/>
                <a:buAutoNum type="arabicPeriod"/>
              </a:pPr>
              <a:r>
                <a:rPr lang="zh-TW" altLang="en-US" dirty="0" smtClean="0"/>
                <a:t>若</a:t>
              </a:r>
              <a:r>
                <a:rPr lang="zh-TW" altLang="en-US" dirty="0"/>
                <a:t>沒亮綠燈</a:t>
              </a:r>
              <a:r>
                <a:rPr lang="zh-TW" altLang="en-US" dirty="0" smtClean="0"/>
                <a:t>重複請按開啟綠燈按鈕，直到綠燈亮起</a:t>
              </a:r>
              <a:endParaRPr lang="zh-TW" altLang="en-US" dirty="0"/>
            </a:p>
            <a:p>
              <a:pPr marL="342900" indent="-342900">
                <a:buAutoNum type="arabicPeriod"/>
              </a:pPr>
              <a:endParaRPr lang="en-US" altLang="zh-TW" dirty="0" smtClean="0"/>
            </a:p>
            <a:p>
              <a:pPr marL="342900" indent="-342900">
                <a:buFontTx/>
                <a:buAutoNum type="arabicPeriod" startAt="3"/>
              </a:pPr>
              <a:r>
                <a:rPr lang="zh-TW" altLang="en-US" dirty="0" smtClean="0"/>
                <a:t>綠燈亮後 </a:t>
              </a:r>
              <a:r>
                <a:rPr lang="en-US" altLang="zh-TW" b="1" dirty="0" smtClean="0">
                  <a:solidFill>
                    <a:srgbClr val="FF0000"/>
                  </a:solidFill>
                </a:rPr>
                <a:t>3</a:t>
              </a:r>
              <a:r>
                <a:rPr lang="zh-TW" altLang="en-US" b="1" dirty="0" smtClean="0">
                  <a:solidFill>
                    <a:srgbClr val="FF0000"/>
                  </a:solidFill>
                </a:rPr>
                <a:t> 秒</a:t>
              </a:r>
              <a:r>
                <a:rPr lang="zh-TW" altLang="en-US" dirty="0" smtClean="0"/>
                <a:t>會自動關閉</a:t>
              </a:r>
              <a:endParaRPr lang="en-US" altLang="zh-TW" dirty="0"/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-4557279" y="1340768"/>
              <a:ext cx="2936591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TW" altLang="en-US" sz="3600" b="1" dirty="0" smtClean="0"/>
                <a:t>        目檢確認    </a:t>
              </a:r>
              <a:endParaRPr lang="zh-TW" altLang="en-US" sz="3600" b="1" dirty="0"/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-1753262" y="5055507"/>
              <a:ext cx="123046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zh-TW" altLang="en-US" dirty="0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-4444030" y="5576826"/>
              <a:ext cx="382355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TW" altLang="en-US" sz="2400" dirty="0"/>
                <a:t>上一</a:t>
              </a:r>
              <a:r>
                <a:rPr lang="zh-TW" altLang="en-US" sz="2400" dirty="0" smtClean="0"/>
                <a:t>步    開啟綠燈    下一步</a:t>
              </a:r>
              <a:endParaRPr lang="zh-TW" altLang="en-US" sz="2400" dirty="0"/>
            </a:p>
          </p:txBody>
        </p:sp>
      </p:grpSp>
      <p:sp>
        <p:nvSpPr>
          <p:cNvPr id="35" name="圓角矩形 34"/>
          <p:cNvSpPr/>
          <p:nvPr/>
        </p:nvSpPr>
        <p:spPr>
          <a:xfrm>
            <a:off x="-4046603" y="1139632"/>
            <a:ext cx="1329923" cy="56991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14:01:46</a:t>
            </a:r>
            <a:endParaRPr lang="zh-TW" altLang="en-US" dirty="0"/>
          </a:p>
        </p:txBody>
      </p:sp>
      <p:sp>
        <p:nvSpPr>
          <p:cNvPr id="36" name="圓角矩形 35"/>
          <p:cNvSpPr/>
          <p:nvPr/>
        </p:nvSpPr>
        <p:spPr>
          <a:xfrm>
            <a:off x="-6134835" y="1136279"/>
            <a:ext cx="1329923" cy="56991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Sunlight-1</a:t>
            </a:r>
            <a:endParaRPr lang="zh-TW" altLang="en-US" dirty="0"/>
          </a:p>
        </p:txBody>
      </p:sp>
      <p:cxnSp>
        <p:nvCxnSpPr>
          <p:cNvPr id="51" name="直線單箭頭接點 50"/>
          <p:cNvCxnSpPr/>
          <p:nvPr/>
        </p:nvCxnSpPr>
        <p:spPr>
          <a:xfrm flipH="1" flipV="1">
            <a:off x="-9166854" y="3047055"/>
            <a:ext cx="2492609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/>
          <p:cNvSpPr txBox="1"/>
          <p:nvPr/>
        </p:nvSpPr>
        <p:spPr>
          <a:xfrm>
            <a:off x="-9009925" y="2367401"/>
            <a:ext cx="2262901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3200" dirty="0" smtClean="0"/>
              <a:t>    上一步</a:t>
            </a:r>
            <a:endParaRPr lang="zh-TW" altLang="en-US" sz="3200" dirty="0"/>
          </a:p>
        </p:txBody>
      </p:sp>
      <p:pic>
        <p:nvPicPr>
          <p:cNvPr id="60" name="Picture 2" descr="C:\Users\wu\Desktop\180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50" t="20221" r="9402" b="23943"/>
          <a:stretch/>
        </p:blipFill>
        <p:spPr bwMode="auto">
          <a:xfrm>
            <a:off x="-13995103" y="2186265"/>
            <a:ext cx="4586014" cy="17812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5" name="矩形 2054"/>
          <p:cNvSpPr/>
          <p:nvPr/>
        </p:nvSpPr>
        <p:spPr>
          <a:xfrm>
            <a:off x="-13801577" y="2288273"/>
            <a:ext cx="4104456" cy="15351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574016" y="3160125"/>
            <a:ext cx="1080120" cy="54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圓角矩形 62"/>
          <p:cNvSpPr/>
          <p:nvPr/>
        </p:nvSpPr>
        <p:spPr>
          <a:xfrm>
            <a:off x="-10926775" y="3283367"/>
            <a:ext cx="881151" cy="3808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校正</a:t>
            </a:r>
          </a:p>
        </p:txBody>
      </p:sp>
      <p:sp>
        <p:nvSpPr>
          <p:cNvPr id="64" name="文字方塊 63"/>
          <p:cNvSpPr txBox="1"/>
          <p:nvPr/>
        </p:nvSpPr>
        <p:spPr>
          <a:xfrm>
            <a:off x="-12613445" y="2391271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時間校正</a:t>
            </a:r>
            <a:endParaRPr lang="zh-TW" altLang="en-US" sz="2400" dirty="0"/>
          </a:p>
        </p:txBody>
      </p:sp>
      <p:sp>
        <p:nvSpPr>
          <p:cNvPr id="2056" name="文字方塊 2055"/>
          <p:cNvSpPr txBox="1"/>
          <p:nvPr/>
        </p:nvSpPr>
        <p:spPr>
          <a:xfrm>
            <a:off x="-15385177" y="2484185"/>
            <a:ext cx="1307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/>
              <a:t>確定</a:t>
            </a:r>
            <a:endParaRPr lang="zh-TW" altLang="en-US" sz="3200" dirty="0"/>
          </a:p>
        </p:txBody>
      </p:sp>
      <p:cxnSp>
        <p:nvCxnSpPr>
          <p:cNvPr id="66" name="直線單箭頭接點 65"/>
          <p:cNvCxnSpPr/>
          <p:nvPr/>
        </p:nvCxnSpPr>
        <p:spPr>
          <a:xfrm>
            <a:off x="-1692696" y="3034443"/>
            <a:ext cx="2493917" cy="2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2" descr="C:\Users\wu\Desktop\180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50" t="20221" r="9402" b="23943"/>
          <a:stretch/>
        </p:blipFill>
        <p:spPr bwMode="auto">
          <a:xfrm>
            <a:off x="876504" y="-81808"/>
            <a:ext cx="4919632" cy="56776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7" name="矩形 2056"/>
          <p:cNvSpPr/>
          <p:nvPr/>
        </p:nvSpPr>
        <p:spPr>
          <a:xfrm>
            <a:off x="1187624" y="159211"/>
            <a:ext cx="4248472" cy="50577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字方塊 36"/>
          <p:cNvSpPr txBox="1"/>
          <p:nvPr/>
        </p:nvSpPr>
        <p:spPr>
          <a:xfrm>
            <a:off x="6432282" y="1373934"/>
            <a:ext cx="2262901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3200" dirty="0" smtClean="0"/>
              <a:t>    </a:t>
            </a:r>
            <a:r>
              <a:rPr lang="zh-TW" altLang="en-US" sz="3200" dirty="0"/>
              <a:t>下</a:t>
            </a:r>
            <a:r>
              <a:rPr lang="zh-TW" altLang="en-US" sz="3200" dirty="0" smtClean="0"/>
              <a:t>一步</a:t>
            </a:r>
            <a:endParaRPr lang="zh-TW" altLang="en-US" sz="3200" dirty="0"/>
          </a:p>
        </p:txBody>
      </p:sp>
      <p:pic>
        <p:nvPicPr>
          <p:cNvPr id="38" name="Picture 3" descr="C:\Users\wu\Desktop\9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3" t="13030" r="2659" b="79050"/>
          <a:stretch/>
        </p:blipFill>
        <p:spPr bwMode="auto">
          <a:xfrm>
            <a:off x="1024192" y="843447"/>
            <a:ext cx="4627928" cy="696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文字方塊 40"/>
          <p:cNvSpPr txBox="1"/>
          <p:nvPr/>
        </p:nvSpPr>
        <p:spPr>
          <a:xfrm>
            <a:off x="2447764" y="159212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風扇調整</a:t>
            </a:r>
            <a:endParaRPr lang="zh-TW" altLang="en-US" sz="2400" dirty="0"/>
          </a:p>
        </p:txBody>
      </p:sp>
      <p:sp>
        <p:nvSpPr>
          <p:cNvPr id="2" name="文字方塊 1"/>
          <p:cNvSpPr txBox="1"/>
          <p:nvPr/>
        </p:nvSpPr>
        <p:spPr>
          <a:xfrm>
            <a:off x="1187624" y="1706197"/>
            <a:ext cx="42484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dirty="0" smtClean="0"/>
              <a:t>目前風扇出廠轉速為 </a:t>
            </a:r>
            <a:r>
              <a:rPr lang="en-US" altLang="zh-TW" dirty="0" smtClean="0"/>
              <a:t>50 %</a:t>
            </a:r>
            <a:r>
              <a:rPr lang="zh-TW" altLang="en-US" dirty="0" smtClean="0"/>
              <a:t>，如不需調整請按下一步</a:t>
            </a:r>
            <a:endParaRPr lang="en-US" altLang="zh-TW" dirty="0" smtClean="0"/>
          </a:p>
          <a:p>
            <a:endParaRPr lang="en-US" altLang="zh-TW" sz="1600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 風扇可調範圍為 </a:t>
            </a:r>
            <a:r>
              <a:rPr lang="en-US" altLang="zh-TW" dirty="0" smtClean="0"/>
              <a:t>40%</a:t>
            </a:r>
            <a:r>
              <a:rPr lang="zh-TW" altLang="en-US" dirty="0" smtClean="0"/>
              <a:t> </a:t>
            </a:r>
            <a:r>
              <a:rPr lang="en-US" altLang="zh-TW" dirty="0" smtClean="0"/>
              <a:t>~</a:t>
            </a:r>
            <a:r>
              <a:rPr lang="zh-TW" altLang="en-US" dirty="0" smtClean="0"/>
              <a:t> </a:t>
            </a:r>
            <a:r>
              <a:rPr lang="en-US" altLang="zh-TW" dirty="0" smtClean="0"/>
              <a:t>100%</a:t>
            </a:r>
            <a:r>
              <a:rPr lang="zh-TW" altLang="en-US" dirty="0" smtClean="0"/>
              <a:t>， 可拉上  </a:t>
            </a:r>
            <a:endParaRPr lang="en-US" altLang="zh-TW" dirty="0" smtClean="0"/>
          </a:p>
          <a:p>
            <a:r>
              <a:rPr lang="zh-TW" altLang="en-US" dirty="0"/>
              <a:t> </a:t>
            </a:r>
            <a:r>
              <a:rPr lang="zh-TW" altLang="en-US" dirty="0" smtClean="0"/>
              <a:t>   面的</a:t>
            </a:r>
            <a:r>
              <a:rPr lang="en-US" altLang="zh-TW" dirty="0" smtClean="0"/>
              <a:t>bar</a:t>
            </a:r>
            <a:r>
              <a:rPr lang="zh-TW" altLang="en-US" dirty="0" smtClean="0"/>
              <a:t>或按藍色方框調整，確定欲調</a:t>
            </a:r>
            <a:endParaRPr lang="en-US" altLang="zh-TW" dirty="0" smtClean="0"/>
          </a:p>
          <a:p>
            <a:r>
              <a:rPr lang="zh-TW" altLang="en-US" dirty="0"/>
              <a:t> </a:t>
            </a:r>
            <a:r>
              <a:rPr lang="zh-TW" altLang="en-US" dirty="0" smtClean="0"/>
              <a:t>   整數值後，請按傳送</a:t>
            </a:r>
            <a:endParaRPr lang="en-US" altLang="zh-TW" dirty="0" smtClean="0"/>
          </a:p>
          <a:p>
            <a:endParaRPr lang="en-US" altLang="zh-TW" sz="1600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 注意</a:t>
            </a:r>
            <a:r>
              <a:rPr lang="en-US" altLang="zh-TW" dirty="0" smtClean="0"/>
              <a:t>!</a:t>
            </a:r>
            <a:r>
              <a:rPr lang="zh-TW" altLang="en-US" dirty="0" smtClean="0"/>
              <a:t> 風速越強，雖晶粒溫度越低，</a:t>
            </a:r>
            <a:endParaRPr lang="en-US" altLang="zh-TW" dirty="0" smtClean="0"/>
          </a:p>
          <a:p>
            <a:r>
              <a:rPr lang="zh-TW" altLang="en-US" dirty="0"/>
              <a:t> </a:t>
            </a:r>
            <a:r>
              <a:rPr lang="zh-TW" altLang="en-US" dirty="0" smtClean="0"/>
              <a:t>    </a:t>
            </a:r>
            <a:r>
              <a:rPr lang="en-US" altLang="zh-TW" dirty="0" smtClean="0"/>
              <a:t>LED</a:t>
            </a:r>
            <a:r>
              <a:rPr lang="zh-TW" altLang="en-US" dirty="0" smtClean="0"/>
              <a:t> 壽命越長，但聲音較大</a:t>
            </a:r>
            <a:endParaRPr lang="zh-TW" altLang="en-US" dirty="0"/>
          </a:p>
        </p:txBody>
      </p:sp>
      <p:cxnSp>
        <p:nvCxnSpPr>
          <p:cNvPr id="43" name="直線單箭頭接點 42"/>
          <p:cNvCxnSpPr/>
          <p:nvPr/>
        </p:nvCxnSpPr>
        <p:spPr>
          <a:xfrm flipV="1">
            <a:off x="6084168" y="620877"/>
            <a:ext cx="3600400" cy="22933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-1577189" y="2103317"/>
            <a:ext cx="2262901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3200" dirty="0" smtClean="0"/>
              <a:t>    </a:t>
            </a:r>
            <a:r>
              <a:rPr lang="zh-TW" altLang="en-US" sz="3200" dirty="0"/>
              <a:t>下</a:t>
            </a:r>
            <a:r>
              <a:rPr lang="zh-TW" altLang="en-US" sz="3200" dirty="0" smtClean="0"/>
              <a:t>一步</a:t>
            </a:r>
            <a:endParaRPr lang="zh-TW" altLang="en-US" sz="320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6392057" y="4742648"/>
            <a:ext cx="2262901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3200" dirty="0" smtClean="0"/>
              <a:t>    </a:t>
            </a:r>
            <a:r>
              <a:rPr lang="zh-TW" altLang="en-US" sz="3200" dirty="0"/>
              <a:t>傳送</a:t>
            </a:r>
          </a:p>
        </p:txBody>
      </p:sp>
      <p:cxnSp>
        <p:nvCxnSpPr>
          <p:cNvPr id="46" name="直線單箭頭接點 45"/>
          <p:cNvCxnSpPr/>
          <p:nvPr/>
        </p:nvCxnSpPr>
        <p:spPr>
          <a:xfrm>
            <a:off x="5983467" y="3967485"/>
            <a:ext cx="3160533" cy="27198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flipV="1">
            <a:off x="12171739" y="2776794"/>
            <a:ext cx="1472997" cy="10379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13005048" y="1592622"/>
            <a:ext cx="3952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/>
              <a:t>逐顆亮綠燈進行風扇轉速調整</a:t>
            </a:r>
            <a:endParaRPr lang="zh-TW" altLang="en-US" sz="3200" dirty="0"/>
          </a:p>
        </p:txBody>
      </p:sp>
      <p:pic>
        <p:nvPicPr>
          <p:cNvPr id="49" name="Picture 2" descr="C:\Users\wu\Desktop\180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50" t="20221" r="9402" b="23943"/>
          <a:stretch/>
        </p:blipFill>
        <p:spPr bwMode="auto">
          <a:xfrm>
            <a:off x="9684568" y="3969060"/>
            <a:ext cx="4586014" cy="54366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群組 49"/>
          <p:cNvGrpSpPr/>
          <p:nvPr/>
        </p:nvGrpSpPr>
        <p:grpSpPr>
          <a:xfrm>
            <a:off x="9995965" y="4329100"/>
            <a:ext cx="4034486" cy="4084071"/>
            <a:chOff x="-4557279" y="1340768"/>
            <a:chExt cx="4034486" cy="4084071"/>
          </a:xfrm>
        </p:grpSpPr>
        <p:sp>
          <p:nvSpPr>
            <p:cNvPr id="53" name="文字方塊 52"/>
            <p:cNvSpPr txBox="1"/>
            <p:nvPr/>
          </p:nvSpPr>
          <p:spPr>
            <a:xfrm>
              <a:off x="-4429000" y="2095664"/>
              <a:ext cx="3808524" cy="286232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endParaRPr lang="en-US" altLang="zh-TW" dirty="0" smtClean="0"/>
            </a:p>
            <a:p>
              <a:pPr marL="342900" indent="-342900">
                <a:buAutoNum type="arabicPeriod"/>
              </a:pPr>
              <a:endParaRPr lang="en-US" altLang="zh-TW" dirty="0"/>
            </a:p>
            <a:p>
              <a:pPr marL="342900" indent="-342900">
                <a:buAutoNum type="arabicPeriod"/>
              </a:pPr>
              <a:r>
                <a:rPr lang="zh-TW" altLang="en-US" dirty="0" smtClean="0"/>
                <a:t>亮綠燈表這顆燈有接收到更改風扇轉速的指令</a:t>
              </a:r>
              <a:endParaRPr lang="en-US" altLang="zh-TW" dirty="0" smtClean="0"/>
            </a:p>
            <a:p>
              <a:pPr marL="342900" indent="-342900">
                <a:buAutoNum type="arabicPeriod"/>
              </a:pPr>
              <a:endParaRPr lang="en-US" altLang="zh-TW" dirty="0"/>
            </a:p>
            <a:p>
              <a:pPr marL="342900" indent="-342900">
                <a:buFontTx/>
                <a:buAutoNum type="arabicPeriod"/>
              </a:pPr>
              <a:r>
                <a:rPr lang="zh-TW" altLang="en-US" dirty="0" smtClean="0"/>
                <a:t>若</a:t>
              </a:r>
              <a:r>
                <a:rPr lang="zh-TW" altLang="en-US" dirty="0"/>
                <a:t>沒亮綠燈</a:t>
              </a:r>
              <a:r>
                <a:rPr lang="zh-TW" altLang="en-US" dirty="0" smtClean="0"/>
                <a:t>重複請按開啟綠燈按鈕，直到綠燈亮起</a:t>
              </a:r>
              <a:endParaRPr lang="zh-TW" altLang="en-US" dirty="0"/>
            </a:p>
            <a:p>
              <a:pPr marL="342900" indent="-342900">
                <a:buAutoNum type="arabicPeriod"/>
              </a:pPr>
              <a:endParaRPr lang="en-US" altLang="zh-TW" dirty="0" smtClean="0"/>
            </a:p>
            <a:p>
              <a:pPr marL="342900" indent="-342900">
                <a:buFontTx/>
                <a:buAutoNum type="arabicPeriod" startAt="3"/>
              </a:pPr>
              <a:r>
                <a:rPr lang="zh-TW" altLang="en-US" dirty="0"/>
                <a:t>綠燈亮後 </a:t>
              </a:r>
              <a:r>
                <a:rPr lang="en-US" altLang="zh-TW" b="1" dirty="0">
                  <a:solidFill>
                    <a:srgbClr val="FF0000"/>
                  </a:solidFill>
                </a:rPr>
                <a:t>3</a:t>
              </a:r>
              <a:r>
                <a:rPr lang="zh-TW" altLang="en-US" b="1" dirty="0">
                  <a:solidFill>
                    <a:srgbClr val="FF0000"/>
                  </a:solidFill>
                </a:rPr>
                <a:t> 秒</a:t>
              </a:r>
              <a:r>
                <a:rPr lang="zh-TW" altLang="en-US" dirty="0"/>
                <a:t>會自動關閉</a:t>
              </a:r>
              <a:endParaRPr lang="en-US" altLang="zh-TW" dirty="0"/>
            </a:p>
            <a:p>
              <a:endParaRPr lang="en-US" altLang="zh-TW" dirty="0"/>
            </a:p>
          </p:txBody>
        </p:sp>
        <p:sp>
          <p:nvSpPr>
            <p:cNvPr id="54" name="文字方塊 53"/>
            <p:cNvSpPr txBox="1"/>
            <p:nvPr/>
          </p:nvSpPr>
          <p:spPr>
            <a:xfrm>
              <a:off x="-4557279" y="1340768"/>
              <a:ext cx="2936591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TW" altLang="en-US" sz="3600" b="1" dirty="0" smtClean="0"/>
                <a:t>        目檢確認    </a:t>
              </a:r>
              <a:endParaRPr lang="zh-TW" altLang="en-US" sz="3600" b="1" dirty="0"/>
            </a:p>
          </p:txBody>
        </p:sp>
        <p:sp>
          <p:nvSpPr>
            <p:cNvPr id="55" name="文字方塊 54"/>
            <p:cNvSpPr txBox="1"/>
            <p:nvPr/>
          </p:nvSpPr>
          <p:spPr>
            <a:xfrm>
              <a:off x="-1753262" y="5055507"/>
              <a:ext cx="123046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zh-TW" altLang="en-US" dirty="0"/>
            </a:p>
          </p:txBody>
        </p:sp>
      </p:grpSp>
      <p:sp>
        <p:nvSpPr>
          <p:cNvPr id="56" name="圓角矩形 55"/>
          <p:cNvSpPr/>
          <p:nvPr/>
        </p:nvSpPr>
        <p:spPr>
          <a:xfrm>
            <a:off x="12314813" y="4949480"/>
            <a:ext cx="1329923" cy="56991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風速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58</a:t>
            </a:r>
            <a:r>
              <a:rPr lang="en-US" altLang="zh-TW" dirty="0"/>
              <a:t>%</a:t>
            </a:r>
            <a:endParaRPr lang="zh-TW" altLang="en-US" dirty="0"/>
          </a:p>
        </p:txBody>
      </p:sp>
      <p:sp>
        <p:nvSpPr>
          <p:cNvPr id="57" name="圓角矩形 56"/>
          <p:cNvSpPr/>
          <p:nvPr/>
        </p:nvSpPr>
        <p:spPr>
          <a:xfrm>
            <a:off x="10226581" y="4946127"/>
            <a:ext cx="1329923" cy="56991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Sunlight-1</a:t>
            </a:r>
            <a:endParaRPr lang="zh-TW" altLang="en-US" dirty="0"/>
          </a:p>
        </p:txBody>
      </p:sp>
      <p:cxnSp>
        <p:nvCxnSpPr>
          <p:cNvPr id="58" name="直線單箭頭接點 57"/>
          <p:cNvCxnSpPr/>
          <p:nvPr/>
        </p:nvCxnSpPr>
        <p:spPr>
          <a:xfrm flipV="1">
            <a:off x="14547703" y="6119401"/>
            <a:ext cx="2481681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字方塊 58"/>
          <p:cNvSpPr txBox="1"/>
          <p:nvPr/>
        </p:nvSpPr>
        <p:spPr>
          <a:xfrm>
            <a:off x="10044608" y="8610064"/>
            <a:ext cx="382355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上一</a:t>
            </a:r>
            <a:r>
              <a:rPr lang="zh-TW" altLang="en-US" sz="2400" dirty="0" smtClean="0"/>
              <a:t>步    開啟綠燈    下一步</a:t>
            </a:r>
            <a:endParaRPr lang="zh-TW" altLang="en-US" sz="24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15013160" y="5471329"/>
            <a:ext cx="1514843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3200" dirty="0" smtClean="0"/>
              <a:t>下一步</a:t>
            </a:r>
            <a:endParaRPr lang="zh-TW" altLang="en-US" sz="3200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14653120" y="7262818"/>
            <a:ext cx="2262901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3200" dirty="0" smtClean="0"/>
              <a:t>    上一步</a:t>
            </a:r>
            <a:endParaRPr lang="zh-TW" altLang="en-US" sz="3200" dirty="0"/>
          </a:p>
        </p:txBody>
      </p:sp>
      <p:cxnSp>
        <p:nvCxnSpPr>
          <p:cNvPr id="68" name="直線單箭頭接點 67"/>
          <p:cNvCxnSpPr/>
          <p:nvPr/>
        </p:nvCxnSpPr>
        <p:spPr>
          <a:xfrm flipH="1">
            <a:off x="14584812" y="7218744"/>
            <a:ext cx="23722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2" descr="C:\Users\wu\Desktop\180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50" t="20221" r="9402" b="23943"/>
          <a:stretch/>
        </p:blipFill>
        <p:spPr bwMode="auto">
          <a:xfrm>
            <a:off x="9851626" y="-4574637"/>
            <a:ext cx="4919632" cy="56776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矩形 69"/>
          <p:cNvSpPr/>
          <p:nvPr/>
        </p:nvSpPr>
        <p:spPr>
          <a:xfrm>
            <a:off x="10162746" y="-4333618"/>
            <a:ext cx="4248472" cy="50577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9900592" y="-3660818"/>
            <a:ext cx="50171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 smtClean="0"/>
              <a:t>Sunlight-1  </a:t>
            </a:r>
            <a:r>
              <a:rPr lang="zh-TW" altLang="en-US" sz="3600" dirty="0" smtClean="0"/>
              <a:t>風速</a:t>
            </a:r>
            <a:r>
              <a:rPr lang="en-US" altLang="zh-TW" sz="3600" dirty="0" smtClean="0"/>
              <a:t>50%</a:t>
            </a:r>
          </a:p>
          <a:p>
            <a:endParaRPr lang="en-US" altLang="zh-TW" sz="3600" dirty="0" smtClean="0"/>
          </a:p>
          <a:p>
            <a:r>
              <a:rPr lang="zh-TW" altLang="en-US" sz="3600" dirty="0"/>
              <a:t>此為出廠風速</a:t>
            </a:r>
            <a:endParaRPr lang="en-US" altLang="zh-TW" sz="3600" dirty="0" smtClean="0"/>
          </a:p>
          <a:p>
            <a:r>
              <a:rPr lang="zh-TW" altLang="en-US" sz="3600" dirty="0" smtClean="0"/>
              <a:t>確定無需更改請按完成</a:t>
            </a:r>
            <a:endParaRPr lang="zh-TW" altLang="en-US" sz="3600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10116616" y="46365"/>
            <a:ext cx="436040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3600" dirty="0" smtClean="0"/>
              <a:t>   上一步             </a:t>
            </a:r>
            <a:r>
              <a:rPr lang="zh-TW" altLang="en-US" sz="3600" dirty="0"/>
              <a:t>完成</a:t>
            </a:r>
          </a:p>
        </p:txBody>
      </p:sp>
      <p:pic>
        <p:nvPicPr>
          <p:cNvPr id="73" name="Picture 2" descr="C:\Users\wu\Desktop\180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50" t="20221" r="9402" b="23943"/>
          <a:stretch/>
        </p:blipFill>
        <p:spPr bwMode="auto">
          <a:xfrm>
            <a:off x="17318788" y="3992972"/>
            <a:ext cx="4919632" cy="56776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矩形 73"/>
          <p:cNvSpPr/>
          <p:nvPr/>
        </p:nvSpPr>
        <p:spPr>
          <a:xfrm>
            <a:off x="17629908" y="4233991"/>
            <a:ext cx="4248472" cy="50577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文字方塊 74"/>
          <p:cNvSpPr txBox="1"/>
          <p:nvPr/>
        </p:nvSpPr>
        <p:spPr>
          <a:xfrm>
            <a:off x="17565523" y="8687325"/>
            <a:ext cx="436040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3600" dirty="0" smtClean="0"/>
              <a:t>   上一步             </a:t>
            </a:r>
            <a:r>
              <a:rPr lang="zh-TW" altLang="en-US" sz="3600" dirty="0"/>
              <a:t>完成</a:t>
            </a:r>
          </a:p>
        </p:txBody>
      </p:sp>
      <p:sp>
        <p:nvSpPr>
          <p:cNvPr id="76" name="文字方塊 75"/>
          <p:cNvSpPr txBox="1"/>
          <p:nvPr/>
        </p:nvSpPr>
        <p:spPr>
          <a:xfrm>
            <a:off x="17318788" y="5496784"/>
            <a:ext cx="50171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 smtClean="0"/>
              <a:t>Sunlight-1</a:t>
            </a:r>
            <a:r>
              <a:rPr lang="zh-TW" altLang="en-US" sz="3600" dirty="0" smtClean="0"/>
              <a:t>  </a:t>
            </a:r>
            <a:r>
              <a:rPr lang="en-US" altLang="zh-TW" sz="3600" dirty="0" smtClean="0"/>
              <a:t>  </a:t>
            </a:r>
            <a:r>
              <a:rPr lang="zh-TW" altLang="en-US" sz="3600" dirty="0" smtClean="0"/>
              <a:t>風速</a:t>
            </a:r>
            <a:r>
              <a:rPr lang="en-US" altLang="zh-TW" sz="3600" dirty="0" smtClean="0"/>
              <a:t>58%</a:t>
            </a:r>
          </a:p>
          <a:p>
            <a:endParaRPr lang="en-US" altLang="zh-TW" sz="3600" dirty="0" smtClean="0"/>
          </a:p>
          <a:p>
            <a:r>
              <a:rPr lang="zh-TW" altLang="en-US" sz="3600" dirty="0" smtClean="0"/>
              <a:t> 確認無誤請按完成</a:t>
            </a:r>
            <a:endParaRPr lang="zh-TW" altLang="en-US" sz="3600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1468526" y="4853163"/>
            <a:ext cx="382355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上一</a:t>
            </a:r>
            <a:r>
              <a:rPr lang="zh-TW" altLang="en-US" sz="2400" dirty="0" smtClean="0"/>
              <a:t>步    </a:t>
            </a:r>
            <a:r>
              <a:rPr lang="zh-TW" altLang="en-US" sz="2400" dirty="0"/>
              <a:t>傳送</a:t>
            </a:r>
            <a:r>
              <a:rPr lang="zh-TW" altLang="en-US" sz="2400" dirty="0" smtClean="0"/>
              <a:t>    下一步</a:t>
            </a:r>
            <a:endParaRPr lang="zh-TW" altLang="en-US" sz="2400" dirty="0"/>
          </a:p>
        </p:txBody>
      </p:sp>
      <p:cxnSp>
        <p:nvCxnSpPr>
          <p:cNvPr id="78" name="直線單箭頭接點 77"/>
          <p:cNvCxnSpPr/>
          <p:nvPr/>
        </p:nvCxnSpPr>
        <p:spPr>
          <a:xfrm flipH="1" flipV="1">
            <a:off x="-1764704" y="4148567"/>
            <a:ext cx="2492609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字方塊 78"/>
          <p:cNvSpPr txBox="1"/>
          <p:nvPr/>
        </p:nvSpPr>
        <p:spPr>
          <a:xfrm>
            <a:off x="-1464804" y="4221088"/>
            <a:ext cx="2262901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3200" dirty="0" smtClean="0"/>
              <a:t>    上一步</a:t>
            </a:r>
            <a:endParaRPr lang="zh-TW" altLang="en-US" sz="32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-19520158" y="-3888292"/>
            <a:ext cx="95770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solidFill>
                  <a:srgbClr val="FF0000"/>
                </a:solidFill>
              </a:rPr>
              <a:t>每新增一新</a:t>
            </a:r>
            <a:r>
              <a:rPr lang="zh-TW" altLang="en-US" sz="6000" dirty="0" smtClean="0">
                <a:solidFill>
                  <a:srgbClr val="FF0000"/>
                </a:solidFill>
              </a:rPr>
              <a:t>裝置都需引導其校正時間 跟 風扇調整</a:t>
            </a:r>
            <a:endParaRPr lang="zh-TW" altLang="en-US" sz="6000" dirty="0">
              <a:solidFill>
                <a:srgbClr val="FF0000"/>
              </a:solidFill>
            </a:endParaRPr>
          </a:p>
        </p:txBody>
      </p:sp>
      <p:cxnSp>
        <p:nvCxnSpPr>
          <p:cNvPr id="80" name="直線單箭頭接點 79"/>
          <p:cNvCxnSpPr/>
          <p:nvPr/>
        </p:nvCxnSpPr>
        <p:spPr>
          <a:xfrm>
            <a:off x="23459497" y="2344112"/>
            <a:ext cx="49685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字方塊 80"/>
          <p:cNvSpPr txBox="1"/>
          <p:nvPr/>
        </p:nvSpPr>
        <p:spPr>
          <a:xfrm>
            <a:off x="25214952" y="1456986"/>
            <a:ext cx="184494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3600" dirty="0" smtClean="0"/>
              <a:t>完成</a:t>
            </a:r>
            <a:endParaRPr lang="en-US" altLang="zh-TW" sz="3600" dirty="0" smtClean="0"/>
          </a:p>
        </p:txBody>
      </p:sp>
      <p:pic>
        <p:nvPicPr>
          <p:cNvPr id="82" name="Picture 2" descr="C:\Users\wu\Desktop\APP\189731.jp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49"/>
          <a:stretch/>
        </p:blipFill>
        <p:spPr bwMode="auto">
          <a:xfrm>
            <a:off x="28982712" y="-4656121"/>
            <a:ext cx="10508624" cy="18616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2" descr="C:\Users\wu\Desktop\APP\189731.jp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600"/>
          <a:stretch/>
        </p:blipFill>
        <p:spPr bwMode="auto">
          <a:xfrm>
            <a:off x="28980687" y="-6173636"/>
            <a:ext cx="10508624" cy="6987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" descr="C:\Users\wu\Desktop\APP\189731.jp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66" b="46008"/>
          <a:stretch/>
        </p:blipFill>
        <p:spPr bwMode="auto">
          <a:xfrm>
            <a:off x="28980687" y="862054"/>
            <a:ext cx="10508624" cy="138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文字方塊 84"/>
          <p:cNvSpPr txBox="1"/>
          <p:nvPr/>
        </p:nvSpPr>
        <p:spPr>
          <a:xfrm>
            <a:off x="29575966" y="963405"/>
            <a:ext cx="96973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/>
              <a:t>請任意連接一個裝置當  </a:t>
            </a:r>
            <a:r>
              <a:rPr lang="en-US" altLang="zh-TW" sz="3200" dirty="0" smtClean="0"/>
              <a:t>Host</a:t>
            </a:r>
            <a:r>
              <a:rPr lang="zh-TW" altLang="en-US" sz="3200" dirty="0" smtClean="0"/>
              <a:t> ，其餘已被加入的裝置為 </a:t>
            </a:r>
            <a:r>
              <a:rPr lang="en-US" altLang="zh-TW" sz="3200" dirty="0" smtClean="0"/>
              <a:t>Slave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.</a:t>
            </a:r>
            <a:endParaRPr lang="zh-TW" altLang="en-US" sz="32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18469544" y="4310935"/>
            <a:ext cx="2291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/>
              <a:t>目前設置</a:t>
            </a:r>
          </a:p>
        </p:txBody>
      </p:sp>
      <p:cxnSp>
        <p:nvCxnSpPr>
          <p:cNvPr id="87" name="直線單箭頭接點 86"/>
          <p:cNvCxnSpPr/>
          <p:nvPr/>
        </p:nvCxnSpPr>
        <p:spPr>
          <a:xfrm flipV="1">
            <a:off x="-17462448" y="-1949300"/>
            <a:ext cx="1341739" cy="1772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30202551" y="-959888"/>
            <a:ext cx="4828833" cy="16840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6600" dirty="0" smtClean="0">
                <a:solidFill>
                  <a:schemeClr val="tx1"/>
                </a:solidFill>
              </a:rPr>
              <a:t>Sunlight-1</a:t>
            </a:r>
            <a:endParaRPr lang="zh-TW" altLang="en-US" sz="6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87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3430000" y="-8996610"/>
            <a:ext cx="46576931" cy="27867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12963547" y="-6640897"/>
            <a:ext cx="14880603" cy="1143000"/>
          </a:xfrm>
        </p:spPr>
        <p:txBody>
          <a:bodyPr>
            <a:noAutofit/>
          </a:bodyPr>
          <a:lstStyle/>
          <a:p>
            <a:r>
              <a:rPr lang="en-US" altLang="zh-TW" sz="9600" dirty="0" smtClean="0"/>
              <a:t>1.</a:t>
            </a:r>
            <a:r>
              <a:rPr lang="zh-TW" altLang="en-US" sz="9600" dirty="0" smtClean="0"/>
              <a:t> 多顆燈一起時間校正</a:t>
            </a:r>
            <a:endParaRPr lang="zh-TW" altLang="en-US" sz="9600" dirty="0"/>
          </a:p>
        </p:txBody>
      </p:sp>
      <p:grpSp>
        <p:nvGrpSpPr>
          <p:cNvPr id="8" name="群組 7"/>
          <p:cNvGrpSpPr/>
          <p:nvPr/>
        </p:nvGrpSpPr>
        <p:grpSpPr>
          <a:xfrm>
            <a:off x="-3334877" y="-2071938"/>
            <a:ext cx="3672408" cy="6408712"/>
            <a:chOff x="-1389062" y="1156742"/>
            <a:chExt cx="3672408" cy="6408712"/>
          </a:xfrm>
        </p:grpSpPr>
        <p:pic>
          <p:nvPicPr>
            <p:cNvPr id="19" name="Picture 3" descr="C:\Users\wu\Desktop\2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921"/>
            <a:stretch/>
          </p:blipFill>
          <p:spPr bwMode="auto">
            <a:xfrm>
              <a:off x="-1389062" y="2926716"/>
              <a:ext cx="3672408" cy="463873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3" descr="C:\Users\wu\Desktop\2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8803"/>
            <a:stretch/>
          </p:blipFill>
          <p:spPr bwMode="auto">
            <a:xfrm>
              <a:off x="-1389062" y="1156742"/>
              <a:ext cx="3672408" cy="138338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86483" y="-847802"/>
            <a:ext cx="1080120" cy="54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14275" y="-1207842"/>
            <a:ext cx="1762301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圓角矩形 12"/>
          <p:cNvSpPr/>
          <p:nvPr/>
        </p:nvSpPr>
        <p:spPr>
          <a:xfrm>
            <a:off x="-667235" y="-724560"/>
            <a:ext cx="881151" cy="3808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校正</a:t>
            </a: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15814" y="-1100785"/>
            <a:ext cx="885825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文字方塊 15"/>
          <p:cNvSpPr txBox="1"/>
          <p:nvPr/>
        </p:nvSpPr>
        <p:spPr>
          <a:xfrm>
            <a:off x="-2281905" y="-1237459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時間校正</a:t>
            </a:r>
            <a:endParaRPr lang="zh-TW" altLang="en-US" sz="2400" dirty="0"/>
          </a:p>
        </p:txBody>
      </p:sp>
      <p:sp>
        <p:nvSpPr>
          <p:cNvPr id="17" name="圓角矩形 16"/>
          <p:cNvSpPr/>
          <p:nvPr/>
        </p:nvSpPr>
        <p:spPr>
          <a:xfrm>
            <a:off x="-3170459" y="35034"/>
            <a:ext cx="216024" cy="250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-5505318" y="3503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全選</a:t>
            </a:r>
            <a:endParaRPr lang="zh-TW" altLang="en-US" dirty="0"/>
          </a:p>
        </p:txBody>
      </p:sp>
      <p:cxnSp>
        <p:nvCxnSpPr>
          <p:cNvPr id="2048" name="直線單箭頭接點 2047"/>
          <p:cNvCxnSpPr/>
          <p:nvPr/>
        </p:nvCxnSpPr>
        <p:spPr>
          <a:xfrm>
            <a:off x="-4831366" y="194875"/>
            <a:ext cx="153882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5" name="文字方塊 2054"/>
          <p:cNvSpPr txBox="1"/>
          <p:nvPr/>
        </p:nvSpPr>
        <p:spPr>
          <a:xfrm>
            <a:off x="-7914934" y="-120731"/>
            <a:ext cx="272002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rgbClr val="FF0000"/>
                </a:solidFill>
              </a:rPr>
              <a:t>加入全選的鈕</a:t>
            </a:r>
            <a:endParaRPr lang="en-US" altLang="zh-TW" sz="2800" dirty="0" smtClean="0">
              <a:solidFill>
                <a:srgbClr val="FF0000"/>
              </a:solidFill>
            </a:endParaRPr>
          </a:p>
          <a:p>
            <a:r>
              <a:rPr lang="zh-TW" altLang="en-US" sz="2800" dirty="0" smtClean="0">
                <a:solidFill>
                  <a:srgbClr val="FF0000"/>
                </a:solidFill>
              </a:rPr>
              <a:t>因為時間是要每顆都校正到 </a:t>
            </a:r>
            <a:endParaRPr lang="en-US" altLang="zh-TW" sz="2800" dirty="0" smtClean="0">
              <a:solidFill>
                <a:srgbClr val="FF0000"/>
              </a:solidFill>
            </a:endParaRPr>
          </a:p>
          <a:p>
            <a:r>
              <a:rPr lang="zh-TW" altLang="en-US" sz="2800" dirty="0" smtClean="0">
                <a:solidFill>
                  <a:srgbClr val="FF0000"/>
                </a:solidFill>
              </a:rPr>
              <a:t>但為了和風扇統一模式所以欲改成可以個別勾選，多加了全選功能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pic>
        <p:nvPicPr>
          <p:cNvPr id="2056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05475" y="3830050"/>
            <a:ext cx="456452" cy="434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58" name="直線單箭頭接點 2057"/>
          <p:cNvCxnSpPr>
            <a:endCxn id="2059" idx="2"/>
          </p:cNvCxnSpPr>
          <p:nvPr/>
        </p:nvCxnSpPr>
        <p:spPr>
          <a:xfrm flipV="1">
            <a:off x="-5906763" y="3965795"/>
            <a:ext cx="1844808" cy="2296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-9723188" y="4336774"/>
            <a:ext cx="60459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FF0000"/>
                </a:solidFill>
              </a:rPr>
              <a:t>下面的主要頁面多加時間校正的鈕，因為時間每年誤差</a:t>
            </a:r>
            <a:r>
              <a:rPr lang="en-US" altLang="zh-TW" sz="2400" dirty="0" smtClean="0">
                <a:solidFill>
                  <a:srgbClr val="FF0000"/>
                </a:solidFill>
              </a:rPr>
              <a:t>8</a:t>
            </a:r>
            <a:r>
              <a:rPr lang="zh-TW" altLang="en-US" sz="2400" dirty="0" smtClean="0">
                <a:solidFill>
                  <a:srgbClr val="FF0000"/>
                </a:solidFill>
              </a:rPr>
              <a:t> 分鐘，建議</a:t>
            </a:r>
            <a:r>
              <a:rPr lang="zh-TW" altLang="en-US" sz="2400" dirty="0">
                <a:solidFill>
                  <a:srgbClr val="FF0000"/>
                </a:solidFill>
              </a:rPr>
              <a:t>每</a:t>
            </a:r>
            <a:r>
              <a:rPr lang="zh-TW" altLang="en-US" sz="2400" dirty="0" smtClean="0">
                <a:solidFill>
                  <a:srgbClr val="FF0000"/>
                </a:solidFill>
              </a:rPr>
              <a:t>個</a:t>
            </a:r>
            <a:r>
              <a:rPr lang="zh-TW" altLang="en-US" sz="2400" dirty="0">
                <a:solidFill>
                  <a:srgbClr val="FF0000"/>
                </a:solidFill>
              </a:rPr>
              <a:t>月</a:t>
            </a:r>
            <a:r>
              <a:rPr lang="zh-TW" altLang="en-US" sz="2400" dirty="0" smtClean="0">
                <a:solidFill>
                  <a:srgbClr val="FF0000"/>
                </a:solidFill>
              </a:rPr>
              <a:t>校正</a:t>
            </a:r>
            <a:r>
              <a:rPr lang="zh-TW" altLang="en-US" sz="2400" dirty="0">
                <a:solidFill>
                  <a:srgbClr val="FF0000"/>
                </a:solidFill>
              </a:rPr>
              <a:t>一次 </a:t>
            </a:r>
            <a:endParaRPr lang="en-US" altLang="zh-TW" sz="2400" dirty="0">
              <a:solidFill>
                <a:srgbClr val="FF0000"/>
              </a:solidFill>
            </a:endParaRPr>
          </a:p>
          <a:p>
            <a:endParaRPr lang="zh-TW" altLang="en-US" sz="2400" dirty="0"/>
          </a:p>
        </p:txBody>
      </p:sp>
      <p:sp>
        <p:nvSpPr>
          <p:cNvPr id="2059" name="橢圓 2058"/>
          <p:cNvSpPr/>
          <p:nvPr/>
        </p:nvSpPr>
        <p:spPr>
          <a:xfrm>
            <a:off x="-4061955" y="3505332"/>
            <a:ext cx="769411" cy="9209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/>
          <p:cNvCxnSpPr/>
          <p:nvPr/>
        </p:nvCxnSpPr>
        <p:spPr>
          <a:xfrm>
            <a:off x="442556" y="-578008"/>
            <a:ext cx="2493917" cy="2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611560" y="-1539552"/>
            <a:ext cx="19760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/>
              <a:t>按</a:t>
            </a:r>
            <a:r>
              <a:rPr lang="zh-TW" altLang="en-US" sz="2800" dirty="0"/>
              <a:t>校正</a:t>
            </a:r>
            <a:r>
              <a:rPr lang="zh-TW" altLang="en-US" sz="2800" dirty="0" smtClean="0"/>
              <a:t>進行</a:t>
            </a:r>
            <a:endParaRPr lang="en-US" altLang="zh-TW" sz="2800" dirty="0" smtClean="0"/>
          </a:p>
          <a:p>
            <a:r>
              <a:rPr lang="zh-TW" altLang="en-US" sz="2800" dirty="0" smtClean="0"/>
              <a:t>時間校正</a:t>
            </a:r>
            <a:endParaRPr lang="zh-TW" altLang="en-US" sz="2800" dirty="0"/>
          </a:p>
        </p:txBody>
      </p:sp>
      <p:cxnSp>
        <p:nvCxnSpPr>
          <p:cNvPr id="25" name="直線單箭頭接點 24"/>
          <p:cNvCxnSpPr/>
          <p:nvPr/>
        </p:nvCxnSpPr>
        <p:spPr>
          <a:xfrm flipV="1">
            <a:off x="6180748" y="-3902780"/>
            <a:ext cx="1341739" cy="24493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5700369" y="-4678575"/>
            <a:ext cx="3952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/>
              <a:t>逐顆亮綠燈進行校正</a:t>
            </a:r>
            <a:endParaRPr lang="zh-TW" altLang="en-US" sz="3200" dirty="0"/>
          </a:p>
        </p:txBody>
      </p:sp>
      <p:pic>
        <p:nvPicPr>
          <p:cNvPr id="31" name="Picture 2" descr="C:\Users\wu\Desktop\180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50" t="20221" r="9402" b="23943"/>
          <a:stretch/>
        </p:blipFill>
        <p:spPr bwMode="auto">
          <a:xfrm>
            <a:off x="2936473" y="-1308180"/>
            <a:ext cx="4586014" cy="54366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群組 31"/>
          <p:cNvGrpSpPr/>
          <p:nvPr/>
        </p:nvGrpSpPr>
        <p:grpSpPr>
          <a:xfrm>
            <a:off x="3196939" y="-948140"/>
            <a:ext cx="4034486" cy="4697723"/>
            <a:chOff x="-4557279" y="1340768"/>
            <a:chExt cx="4034486" cy="4697723"/>
          </a:xfrm>
        </p:grpSpPr>
        <p:sp>
          <p:nvSpPr>
            <p:cNvPr id="33" name="文字方塊 32"/>
            <p:cNvSpPr txBox="1"/>
            <p:nvPr/>
          </p:nvSpPr>
          <p:spPr>
            <a:xfrm>
              <a:off x="-4429000" y="2095664"/>
              <a:ext cx="3808524" cy="258532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endParaRPr lang="en-US" altLang="zh-TW" dirty="0" smtClean="0"/>
            </a:p>
            <a:p>
              <a:pPr marL="342900" indent="-342900">
                <a:buAutoNum type="arabicPeriod"/>
              </a:pPr>
              <a:endParaRPr lang="en-US" altLang="zh-TW" dirty="0"/>
            </a:p>
            <a:p>
              <a:pPr marL="342900" indent="-342900">
                <a:buAutoNum type="arabicPeriod"/>
              </a:pPr>
              <a:r>
                <a:rPr lang="zh-TW" altLang="en-US" dirty="0" smtClean="0"/>
                <a:t>亮綠燈表這顆燈有接收到更改時間校正的指令</a:t>
              </a:r>
              <a:endParaRPr lang="en-US" altLang="zh-TW" dirty="0" smtClean="0"/>
            </a:p>
            <a:p>
              <a:pPr marL="342900" indent="-342900">
                <a:buAutoNum type="arabicPeriod"/>
              </a:pPr>
              <a:endParaRPr lang="en-US" altLang="zh-TW" dirty="0"/>
            </a:p>
            <a:p>
              <a:pPr marL="342900" indent="-342900">
                <a:buFontTx/>
                <a:buAutoNum type="arabicPeriod"/>
              </a:pPr>
              <a:r>
                <a:rPr lang="zh-TW" altLang="en-US" dirty="0" smtClean="0"/>
                <a:t>若</a:t>
              </a:r>
              <a:r>
                <a:rPr lang="zh-TW" altLang="en-US" dirty="0"/>
                <a:t>沒亮綠燈</a:t>
              </a:r>
              <a:r>
                <a:rPr lang="zh-TW" altLang="en-US" dirty="0" smtClean="0"/>
                <a:t>重複請按開啟綠燈按鈕，直到綠燈亮起</a:t>
              </a:r>
              <a:endParaRPr lang="zh-TW" altLang="en-US" dirty="0"/>
            </a:p>
            <a:p>
              <a:pPr marL="342900" indent="-342900">
                <a:buAutoNum type="arabicPeriod"/>
              </a:pPr>
              <a:endParaRPr lang="en-US" altLang="zh-TW" dirty="0" smtClean="0"/>
            </a:p>
            <a:p>
              <a:pPr marL="342900" indent="-342900">
                <a:buFontTx/>
                <a:buAutoNum type="arabicPeriod" startAt="3"/>
              </a:pPr>
              <a:r>
                <a:rPr lang="zh-TW" altLang="en-US" dirty="0" smtClean="0"/>
                <a:t>綠燈亮後 </a:t>
              </a:r>
              <a:r>
                <a:rPr lang="en-US" altLang="zh-TW" b="1" dirty="0" smtClean="0">
                  <a:solidFill>
                    <a:srgbClr val="FF0000"/>
                  </a:solidFill>
                </a:rPr>
                <a:t>3</a:t>
              </a:r>
              <a:r>
                <a:rPr lang="zh-TW" altLang="en-US" b="1" dirty="0" smtClean="0">
                  <a:solidFill>
                    <a:srgbClr val="FF0000"/>
                  </a:solidFill>
                </a:rPr>
                <a:t> 秒</a:t>
              </a:r>
              <a:r>
                <a:rPr lang="zh-TW" altLang="en-US" dirty="0" smtClean="0"/>
                <a:t>會自動關閉</a:t>
              </a:r>
              <a:endParaRPr lang="en-US" altLang="zh-TW" dirty="0"/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-4557279" y="1340768"/>
              <a:ext cx="2936591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TW" altLang="en-US" sz="3600" b="1" dirty="0" smtClean="0"/>
                <a:t>        目檢確認    </a:t>
              </a:r>
              <a:endParaRPr lang="zh-TW" altLang="en-US" sz="3600" b="1" dirty="0"/>
            </a:p>
          </p:txBody>
        </p:sp>
        <p:sp>
          <p:nvSpPr>
            <p:cNvPr id="37" name="文字方塊 36"/>
            <p:cNvSpPr txBox="1"/>
            <p:nvPr/>
          </p:nvSpPr>
          <p:spPr>
            <a:xfrm>
              <a:off x="-1753262" y="5055507"/>
              <a:ext cx="123046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zh-TW" altLang="en-US" dirty="0"/>
            </a:p>
          </p:txBody>
        </p:sp>
        <p:sp>
          <p:nvSpPr>
            <p:cNvPr id="38" name="文字方塊 37"/>
            <p:cNvSpPr txBox="1"/>
            <p:nvPr/>
          </p:nvSpPr>
          <p:spPr>
            <a:xfrm>
              <a:off x="-4444030" y="5576826"/>
              <a:ext cx="382355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TW" altLang="en-US" sz="2400" dirty="0"/>
                <a:t>上一</a:t>
              </a:r>
              <a:r>
                <a:rPr lang="zh-TW" altLang="en-US" sz="2400" dirty="0" smtClean="0"/>
                <a:t>步    開啟綠燈    下一步</a:t>
              </a:r>
              <a:endParaRPr lang="zh-TW" altLang="en-US" sz="2400" dirty="0"/>
            </a:p>
          </p:txBody>
        </p:sp>
      </p:grpSp>
      <p:sp>
        <p:nvSpPr>
          <p:cNvPr id="41" name="圓角矩形 40"/>
          <p:cNvSpPr/>
          <p:nvPr/>
        </p:nvSpPr>
        <p:spPr>
          <a:xfrm>
            <a:off x="5515787" y="-327760"/>
            <a:ext cx="1329923" cy="56991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14:01:46</a:t>
            </a:r>
            <a:endParaRPr lang="zh-TW" altLang="en-US" dirty="0"/>
          </a:p>
        </p:txBody>
      </p:sp>
      <p:sp>
        <p:nvSpPr>
          <p:cNvPr id="45" name="圓角矩形 44"/>
          <p:cNvSpPr/>
          <p:nvPr/>
        </p:nvSpPr>
        <p:spPr>
          <a:xfrm>
            <a:off x="3427555" y="-331113"/>
            <a:ext cx="1329923" cy="56991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Sunlight-1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6565" y="-1711898"/>
            <a:ext cx="552450" cy="373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22187" y="-1742541"/>
            <a:ext cx="456452" cy="434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橢圓 2"/>
          <p:cNvSpPr/>
          <p:nvPr/>
        </p:nvSpPr>
        <p:spPr>
          <a:xfrm>
            <a:off x="-794195" y="-1855914"/>
            <a:ext cx="1166050" cy="6417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6" name="直線單箭頭接點 45"/>
          <p:cNvCxnSpPr/>
          <p:nvPr/>
        </p:nvCxnSpPr>
        <p:spPr>
          <a:xfrm flipH="1" flipV="1">
            <a:off x="-290139" y="-3902781"/>
            <a:ext cx="59809" cy="2160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-2386628" y="-4736234"/>
            <a:ext cx="4840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/>
              <a:t>這兩個鈕像這樣分開一點</a:t>
            </a:r>
            <a:endParaRPr lang="zh-TW" altLang="en-US" sz="3200" dirty="0"/>
          </a:p>
        </p:txBody>
      </p:sp>
      <p:sp>
        <p:nvSpPr>
          <p:cNvPr id="5" name="橢圓 4"/>
          <p:cNvSpPr/>
          <p:nvPr/>
        </p:nvSpPr>
        <p:spPr>
          <a:xfrm>
            <a:off x="-3677249" y="-1338468"/>
            <a:ext cx="4121112" cy="155816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-7936688" y="-1423866"/>
            <a:ext cx="38747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時間校正和風扇</a:t>
            </a:r>
            <a:r>
              <a:rPr lang="zh-TW" altLang="en-US" sz="2400" dirty="0" smtClean="0">
                <a:solidFill>
                  <a:srgbClr val="FF0000"/>
                </a:solidFill>
              </a:rPr>
              <a:t>轉速的綠色圈圈處不要</a:t>
            </a:r>
            <a:r>
              <a:rPr lang="zh-TW" altLang="en-US" sz="2400" dirty="0">
                <a:solidFill>
                  <a:srgbClr val="FF0000"/>
                </a:solidFill>
              </a:rPr>
              <a:t>項紅圈處</a:t>
            </a:r>
            <a:r>
              <a:rPr lang="zh-TW" altLang="en-US" sz="2400" dirty="0" smtClean="0">
                <a:solidFill>
                  <a:srgbClr val="FF0000"/>
                </a:solidFill>
              </a:rPr>
              <a:t>可以同時存在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pic>
        <p:nvPicPr>
          <p:cNvPr id="48" name="Picture 5" descr="C:\Users\wu\Desktop\10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47523" y="-2134901"/>
            <a:ext cx="3432982" cy="61006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橢圓 48"/>
          <p:cNvSpPr/>
          <p:nvPr/>
        </p:nvSpPr>
        <p:spPr>
          <a:xfrm>
            <a:off x="-12963547" y="-1609060"/>
            <a:ext cx="3816424" cy="15469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0" name="直線單箭頭接點 49"/>
          <p:cNvCxnSpPr/>
          <p:nvPr/>
        </p:nvCxnSpPr>
        <p:spPr>
          <a:xfrm flipH="1">
            <a:off x="-9147123" y="-775794"/>
            <a:ext cx="12104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2" descr="C:\Users\wu\Desktop\180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50" t="20221" r="9402" b="23943"/>
          <a:stretch/>
        </p:blipFill>
        <p:spPr bwMode="auto">
          <a:xfrm>
            <a:off x="10468608" y="-1453384"/>
            <a:ext cx="4586014" cy="54366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8" name="群組 77"/>
          <p:cNvGrpSpPr/>
          <p:nvPr/>
        </p:nvGrpSpPr>
        <p:grpSpPr>
          <a:xfrm>
            <a:off x="10729074" y="-1093344"/>
            <a:ext cx="4034486" cy="4084071"/>
            <a:chOff x="-4557279" y="1340768"/>
            <a:chExt cx="4034486" cy="4084071"/>
          </a:xfrm>
        </p:grpSpPr>
        <p:sp>
          <p:nvSpPr>
            <p:cNvPr id="79" name="文字方塊 78"/>
            <p:cNvSpPr txBox="1"/>
            <p:nvPr/>
          </p:nvSpPr>
          <p:spPr>
            <a:xfrm>
              <a:off x="-4429000" y="2095664"/>
              <a:ext cx="3808524" cy="258532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endParaRPr lang="en-US" altLang="zh-TW" dirty="0" smtClean="0"/>
            </a:p>
            <a:p>
              <a:pPr marL="342900" indent="-342900">
                <a:buAutoNum type="arabicPeriod"/>
              </a:pPr>
              <a:endParaRPr lang="en-US" altLang="zh-TW" dirty="0"/>
            </a:p>
            <a:p>
              <a:pPr marL="342900" indent="-342900">
                <a:buAutoNum type="arabicPeriod"/>
              </a:pPr>
              <a:r>
                <a:rPr lang="zh-TW" altLang="en-US" dirty="0" smtClean="0"/>
                <a:t>亮綠燈表這顆燈有接收到更改時間校正的指令</a:t>
              </a:r>
              <a:endParaRPr lang="en-US" altLang="zh-TW" dirty="0" smtClean="0"/>
            </a:p>
            <a:p>
              <a:pPr marL="342900" indent="-342900">
                <a:buAutoNum type="arabicPeriod"/>
              </a:pPr>
              <a:endParaRPr lang="en-US" altLang="zh-TW" dirty="0"/>
            </a:p>
            <a:p>
              <a:pPr marL="342900" indent="-342900">
                <a:buFontTx/>
                <a:buAutoNum type="arabicPeriod"/>
              </a:pPr>
              <a:r>
                <a:rPr lang="zh-TW" altLang="en-US" dirty="0" smtClean="0"/>
                <a:t>若</a:t>
              </a:r>
              <a:r>
                <a:rPr lang="zh-TW" altLang="en-US" dirty="0"/>
                <a:t>沒亮綠燈</a:t>
              </a:r>
              <a:r>
                <a:rPr lang="zh-TW" altLang="en-US" dirty="0" smtClean="0"/>
                <a:t>重複請按開啟綠燈按鈕，直到綠燈亮起</a:t>
              </a:r>
              <a:endParaRPr lang="zh-TW" altLang="en-US" dirty="0"/>
            </a:p>
            <a:p>
              <a:pPr marL="342900" indent="-342900">
                <a:buAutoNum type="arabicPeriod"/>
              </a:pPr>
              <a:endParaRPr lang="en-US" altLang="zh-TW" dirty="0" smtClean="0"/>
            </a:p>
            <a:p>
              <a:pPr marL="342900" indent="-342900">
                <a:buFontTx/>
                <a:buAutoNum type="arabicPeriod" startAt="3"/>
              </a:pPr>
              <a:r>
                <a:rPr lang="zh-TW" altLang="en-US" dirty="0" smtClean="0"/>
                <a:t>綠燈亮後 </a:t>
              </a:r>
              <a:r>
                <a:rPr lang="en-US" altLang="zh-TW" b="1" dirty="0" smtClean="0">
                  <a:solidFill>
                    <a:srgbClr val="FF0000"/>
                  </a:solidFill>
                </a:rPr>
                <a:t>3</a:t>
              </a:r>
              <a:r>
                <a:rPr lang="zh-TW" altLang="en-US" b="1" dirty="0" smtClean="0">
                  <a:solidFill>
                    <a:srgbClr val="FF0000"/>
                  </a:solidFill>
                </a:rPr>
                <a:t> 秒</a:t>
              </a:r>
              <a:r>
                <a:rPr lang="zh-TW" altLang="en-US" dirty="0" smtClean="0"/>
                <a:t>會自動關閉</a:t>
              </a:r>
              <a:endParaRPr lang="en-US" altLang="zh-TW" dirty="0"/>
            </a:p>
          </p:txBody>
        </p:sp>
        <p:sp>
          <p:nvSpPr>
            <p:cNvPr id="81" name="文字方塊 80"/>
            <p:cNvSpPr txBox="1"/>
            <p:nvPr/>
          </p:nvSpPr>
          <p:spPr>
            <a:xfrm>
              <a:off x="-4557279" y="1340768"/>
              <a:ext cx="2936591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TW" altLang="en-US" sz="3600" b="1" dirty="0" smtClean="0"/>
                <a:t>        目檢確認    </a:t>
              </a:r>
              <a:endParaRPr lang="zh-TW" altLang="en-US" sz="3600" b="1" dirty="0"/>
            </a:p>
          </p:txBody>
        </p:sp>
        <p:sp>
          <p:nvSpPr>
            <p:cNvPr id="83" name="文字方塊 82"/>
            <p:cNvSpPr txBox="1"/>
            <p:nvPr/>
          </p:nvSpPr>
          <p:spPr>
            <a:xfrm>
              <a:off x="-1753262" y="5055507"/>
              <a:ext cx="123046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zh-TW" altLang="en-US" dirty="0"/>
            </a:p>
          </p:txBody>
        </p:sp>
      </p:grpSp>
      <p:sp>
        <p:nvSpPr>
          <p:cNvPr id="94" name="圓角矩形 93"/>
          <p:cNvSpPr/>
          <p:nvPr/>
        </p:nvSpPr>
        <p:spPr>
          <a:xfrm>
            <a:off x="13047922" y="-472964"/>
            <a:ext cx="1329923" cy="56991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14:01:46</a:t>
            </a:r>
            <a:endParaRPr lang="zh-TW" altLang="en-US" dirty="0"/>
          </a:p>
        </p:txBody>
      </p:sp>
      <p:sp>
        <p:nvSpPr>
          <p:cNvPr id="95" name="圓角矩形 94"/>
          <p:cNvSpPr/>
          <p:nvPr/>
        </p:nvSpPr>
        <p:spPr>
          <a:xfrm>
            <a:off x="10959690" y="-476317"/>
            <a:ext cx="1329923" cy="56991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Sunlight-2</a:t>
            </a:r>
            <a:endParaRPr lang="zh-TW" altLang="en-US" dirty="0"/>
          </a:p>
        </p:txBody>
      </p:sp>
      <p:cxnSp>
        <p:nvCxnSpPr>
          <p:cNvPr id="96" name="直線單箭頭接點 95"/>
          <p:cNvCxnSpPr/>
          <p:nvPr/>
        </p:nvCxnSpPr>
        <p:spPr>
          <a:xfrm flipV="1">
            <a:off x="7676397" y="1579663"/>
            <a:ext cx="2481681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字方塊 96"/>
          <p:cNvSpPr txBox="1"/>
          <p:nvPr/>
        </p:nvSpPr>
        <p:spPr>
          <a:xfrm>
            <a:off x="7823169" y="859583"/>
            <a:ext cx="2262901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3200" dirty="0" smtClean="0"/>
              <a:t>    下一步</a:t>
            </a:r>
            <a:endParaRPr lang="zh-TW" altLang="en-US" sz="3200" dirty="0"/>
          </a:p>
        </p:txBody>
      </p:sp>
      <p:cxnSp>
        <p:nvCxnSpPr>
          <p:cNvPr id="121" name="直線單箭頭接點 120"/>
          <p:cNvCxnSpPr/>
          <p:nvPr/>
        </p:nvCxnSpPr>
        <p:spPr>
          <a:xfrm flipH="1">
            <a:off x="7676398" y="2376686"/>
            <a:ext cx="2481680" cy="153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文字方塊 121"/>
          <p:cNvSpPr txBox="1"/>
          <p:nvPr/>
        </p:nvSpPr>
        <p:spPr>
          <a:xfrm>
            <a:off x="7884368" y="2420888"/>
            <a:ext cx="2262901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3200" dirty="0" smtClean="0"/>
              <a:t>    上一步</a:t>
            </a:r>
            <a:endParaRPr lang="zh-TW" altLang="en-US" sz="3200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10878158" y="3113440"/>
            <a:ext cx="3823554" cy="47927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上一</a:t>
            </a:r>
            <a:r>
              <a:rPr lang="zh-TW" altLang="en-US" sz="2400" dirty="0" smtClean="0"/>
              <a:t>步    開啟綠燈    下一步</a:t>
            </a:r>
            <a:endParaRPr lang="zh-TW" altLang="en-US" sz="2400" dirty="0"/>
          </a:p>
        </p:txBody>
      </p:sp>
      <p:cxnSp>
        <p:nvCxnSpPr>
          <p:cNvPr id="69" name="直線單箭頭接點 68"/>
          <p:cNvCxnSpPr/>
          <p:nvPr/>
        </p:nvCxnSpPr>
        <p:spPr>
          <a:xfrm flipH="1" flipV="1">
            <a:off x="395536" y="1579663"/>
            <a:ext cx="2492609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字方塊 72"/>
          <p:cNvSpPr txBox="1"/>
          <p:nvPr/>
        </p:nvSpPr>
        <p:spPr>
          <a:xfrm>
            <a:off x="552465" y="900009"/>
            <a:ext cx="2262901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3200" dirty="0" smtClean="0"/>
              <a:t>    上一步</a:t>
            </a:r>
            <a:endParaRPr lang="zh-TW" altLang="en-US" sz="3200" dirty="0"/>
          </a:p>
        </p:txBody>
      </p:sp>
      <p:cxnSp>
        <p:nvCxnSpPr>
          <p:cNvPr id="2051" name="直線單箭頭接點 2050"/>
          <p:cNvCxnSpPr/>
          <p:nvPr/>
        </p:nvCxnSpPr>
        <p:spPr>
          <a:xfrm>
            <a:off x="15445208" y="2017405"/>
            <a:ext cx="38164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字方塊 81"/>
          <p:cNvSpPr txBox="1"/>
          <p:nvPr/>
        </p:nvSpPr>
        <p:spPr>
          <a:xfrm>
            <a:off x="16350659" y="1268760"/>
            <a:ext cx="2910973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4000" dirty="0" smtClean="0"/>
              <a:t>下一步</a:t>
            </a:r>
            <a:endParaRPr lang="zh-TW" altLang="en-US" sz="4000" dirty="0"/>
          </a:p>
        </p:txBody>
      </p:sp>
      <p:pic>
        <p:nvPicPr>
          <p:cNvPr id="84" name="Picture 2" descr="C:\Users\wu\Desktop\180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50" t="20221" r="9402" b="23943"/>
          <a:stretch/>
        </p:blipFill>
        <p:spPr bwMode="auto">
          <a:xfrm>
            <a:off x="19770170" y="-1476364"/>
            <a:ext cx="4586014" cy="54366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5" name="群組 84"/>
          <p:cNvGrpSpPr/>
          <p:nvPr/>
        </p:nvGrpSpPr>
        <p:grpSpPr>
          <a:xfrm>
            <a:off x="20030636" y="-1116324"/>
            <a:ext cx="4034486" cy="4084071"/>
            <a:chOff x="-4557279" y="1340768"/>
            <a:chExt cx="4034486" cy="4084071"/>
          </a:xfrm>
        </p:grpSpPr>
        <p:sp>
          <p:nvSpPr>
            <p:cNvPr id="87" name="文字方塊 86"/>
            <p:cNvSpPr txBox="1"/>
            <p:nvPr/>
          </p:nvSpPr>
          <p:spPr>
            <a:xfrm>
              <a:off x="-4557279" y="1340768"/>
              <a:ext cx="2936591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TW" altLang="en-US" sz="3600" b="1" dirty="0" smtClean="0"/>
                <a:t>        目檢確認    </a:t>
              </a:r>
              <a:endParaRPr lang="zh-TW" altLang="en-US" sz="3600" b="1" dirty="0"/>
            </a:p>
          </p:txBody>
        </p:sp>
        <p:sp>
          <p:nvSpPr>
            <p:cNvPr id="88" name="文字方塊 87"/>
            <p:cNvSpPr txBox="1"/>
            <p:nvPr/>
          </p:nvSpPr>
          <p:spPr>
            <a:xfrm>
              <a:off x="-1753262" y="5055507"/>
              <a:ext cx="123046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zh-TW" altLang="en-US" dirty="0"/>
            </a:p>
          </p:txBody>
        </p:sp>
      </p:grpSp>
      <p:sp>
        <p:nvSpPr>
          <p:cNvPr id="91" name="文字方塊 90"/>
          <p:cNvSpPr txBox="1"/>
          <p:nvPr/>
        </p:nvSpPr>
        <p:spPr>
          <a:xfrm>
            <a:off x="20125728" y="3212976"/>
            <a:ext cx="403244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 上一步     開啟綠燈    下一步</a:t>
            </a:r>
            <a:endParaRPr lang="zh-TW" altLang="en-US" sz="2400" dirty="0"/>
          </a:p>
        </p:txBody>
      </p:sp>
      <p:sp>
        <p:nvSpPr>
          <p:cNvPr id="104" name="文字方塊 103"/>
          <p:cNvSpPr txBox="1"/>
          <p:nvPr/>
        </p:nvSpPr>
        <p:spPr>
          <a:xfrm>
            <a:off x="20133628" y="-243408"/>
            <a:ext cx="3808524" cy="258532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zh-TW" dirty="0" smtClean="0"/>
          </a:p>
          <a:p>
            <a:pPr marL="342900" indent="-342900">
              <a:buAutoNum type="arabicPeriod"/>
            </a:pPr>
            <a:endParaRPr lang="en-US" altLang="zh-TW" dirty="0"/>
          </a:p>
          <a:p>
            <a:pPr marL="342900" indent="-342900">
              <a:buAutoNum type="arabicPeriod"/>
            </a:pPr>
            <a:r>
              <a:rPr lang="zh-TW" altLang="en-US" dirty="0" smtClean="0"/>
              <a:t>亮綠燈表這顆燈有接收到更改時間校正的指令</a:t>
            </a:r>
            <a:endParaRPr lang="en-US" altLang="zh-TW" dirty="0" smtClean="0"/>
          </a:p>
          <a:p>
            <a:pPr marL="342900" indent="-342900">
              <a:buAutoNum type="arabicPeriod"/>
            </a:pPr>
            <a:endParaRPr lang="en-US" altLang="zh-TW" dirty="0"/>
          </a:p>
          <a:p>
            <a:pPr marL="342900" indent="-342900">
              <a:buFontTx/>
              <a:buAutoNum type="arabicPeriod"/>
            </a:pPr>
            <a:r>
              <a:rPr lang="zh-TW" altLang="en-US" dirty="0" smtClean="0"/>
              <a:t>若</a:t>
            </a:r>
            <a:r>
              <a:rPr lang="zh-TW" altLang="en-US" dirty="0"/>
              <a:t>沒亮綠燈</a:t>
            </a:r>
            <a:r>
              <a:rPr lang="zh-TW" altLang="en-US" dirty="0" smtClean="0"/>
              <a:t>重複請按開啟綠燈按鈕，直到綠燈亮起</a:t>
            </a:r>
            <a:endParaRPr lang="zh-TW" altLang="en-US" dirty="0"/>
          </a:p>
          <a:p>
            <a:pPr marL="342900" indent="-342900">
              <a:buAutoNum type="arabicPeriod"/>
            </a:pPr>
            <a:endParaRPr lang="en-US" altLang="zh-TW" dirty="0" smtClean="0"/>
          </a:p>
          <a:p>
            <a:pPr marL="342900" indent="-342900">
              <a:buFontTx/>
              <a:buAutoNum type="arabicPeriod" startAt="3"/>
            </a:pPr>
            <a:r>
              <a:rPr lang="zh-TW" altLang="en-US" dirty="0" smtClean="0"/>
              <a:t>綠燈亮後 </a:t>
            </a:r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r>
              <a:rPr lang="zh-TW" altLang="en-US" b="1" dirty="0" smtClean="0">
                <a:solidFill>
                  <a:srgbClr val="FF0000"/>
                </a:solidFill>
              </a:rPr>
              <a:t> 秒</a:t>
            </a:r>
            <a:r>
              <a:rPr lang="zh-TW" altLang="en-US" dirty="0" smtClean="0"/>
              <a:t>會自動關閉</a:t>
            </a:r>
            <a:endParaRPr lang="en-US" altLang="zh-TW" dirty="0"/>
          </a:p>
        </p:txBody>
      </p:sp>
      <p:sp>
        <p:nvSpPr>
          <p:cNvPr id="105" name="圓角矩形 104"/>
          <p:cNvSpPr/>
          <p:nvPr/>
        </p:nvSpPr>
        <p:spPr>
          <a:xfrm>
            <a:off x="20096956" y="-376059"/>
            <a:ext cx="1329923" cy="56991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Sunlight-3</a:t>
            </a:r>
            <a:endParaRPr lang="zh-TW" altLang="en-US" dirty="0"/>
          </a:p>
        </p:txBody>
      </p:sp>
      <p:sp>
        <p:nvSpPr>
          <p:cNvPr id="106" name="圓角矩形 105"/>
          <p:cNvSpPr/>
          <p:nvPr/>
        </p:nvSpPr>
        <p:spPr>
          <a:xfrm>
            <a:off x="22400338" y="-363184"/>
            <a:ext cx="1329923" cy="56991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14:01:46</a:t>
            </a:r>
            <a:endParaRPr lang="zh-TW" altLang="en-US" dirty="0"/>
          </a:p>
        </p:txBody>
      </p:sp>
      <p:cxnSp>
        <p:nvCxnSpPr>
          <p:cNvPr id="107" name="直線單箭頭接點 106"/>
          <p:cNvCxnSpPr/>
          <p:nvPr/>
        </p:nvCxnSpPr>
        <p:spPr>
          <a:xfrm flipV="1">
            <a:off x="24614253" y="1633175"/>
            <a:ext cx="2856291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/>
          <p:cNvCxnSpPr/>
          <p:nvPr/>
        </p:nvCxnSpPr>
        <p:spPr>
          <a:xfrm flipH="1">
            <a:off x="15487633" y="2682896"/>
            <a:ext cx="37739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字方塊 110"/>
          <p:cNvSpPr txBox="1"/>
          <p:nvPr/>
        </p:nvSpPr>
        <p:spPr>
          <a:xfrm>
            <a:off x="16488547" y="2850756"/>
            <a:ext cx="172974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3600" dirty="0"/>
              <a:t>上</a:t>
            </a:r>
            <a:r>
              <a:rPr lang="zh-TW" altLang="en-US" sz="3600" dirty="0" smtClean="0"/>
              <a:t>一步</a:t>
            </a:r>
            <a:endParaRPr lang="zh-TW" altLang="en-US" sz="3600" dirty="0"/>
          </a:p>
        </p:txBody>
      </p:sp>
      <p:cxnSp>
        <p:nvCxnSpPr>
          <p:cNvPr id="74" name="直線單箭頭接點 73"/>
          <p:cNvCxnSpPr/>
          <p:nvPr/>
        </p:nvCxnSpPr>
        <p:spPr>
          <a:xfrm flipH="1">
            <a:off x="24686262" y="2341915"/>
            <a:ext cx="28562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2" descr="C:\Users\wu\Desktop\180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50" t="20221" r="9402" b="23943"/>
          <a:stretch/>
        </p:blipFill>
        <p:spPr bwMode="auto">
          <a:xfrm>
            <a:off x="27758576" y="-1395812"/>
            <a:ext cx="4919632" cy="56776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矩形 85"/>
          <p:cNvSpPr/>
          <p:nvPr/>
        </p:nvSpPr>
        <p:spPr>
          <a:xfrm>
            <a:off x="28069696" y="-1154793"/>
            <a:ext cx="4248472" cy="50577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文字方塊 88"/>
          <p:cNvSpPr txBox="1"/>
          <p:nvPr/>
        </p:nvSpPr>
        <p:spPr>
          <a:xfrm>
            <a:off x="28005311" y="3298541"/>
            <a:ext cx="436040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3600" dirty="0" smtClean="0"/>
              <a:t>   上一步             </a:t>
            </a:r>
            <a:r>
              <a:rPr lang="zh-TW" altLang="en-US" sz="3600" dirty="0"/>
              <a:t>完成</a:t>
            </a:r>
          </a:p>
        </p:txBody>
      </p:sp>
      <p:sp>
        <p:nvSpPr>
          <p:cNvPr id="90" name="文字方塊 89"/>
          <p:cNvSpPr txBox="1"/>
          <p:nvPr/>
        </p:nvSpPr>
        <p:spPr>
          <a:xfrm>
            <a:off x="25308752" y="2564904"/>
            <a:ext cx="172974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3600" dirty="0"/>
              <a:t>上</a:t>
            </a:r>
            <a:r>
              <a:rPr lang="zh-TW" altLang="en-US" sz="3600" dirty="0" smtClean="0"/>
              <a:t>一步</a:t>
            </a:r>
            <a:endParaRPr lang="zh-TW" altLang="en-US" sz="3600" dirty="0"/>
          </a:p>
        </p:txBody>
      </p:sp>
      <p:sp>
        <p:nvSpPr>
          <p:cNvPr id="92" name="文字方塊 91"/>
          <p:cNvSpPr txBox="1"/>
          <p:nvPr/>
        </p:nvSpPr>
        <p:spPr>
          <a:xfrm>
            <a:off x="25166289" y="871777"/>
            <a:ext cx="2304256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4000" dirty="0" smtClean="0"/>
              <a:t>下一步</a:t>
            </a:r>
            <a:endParaRPr lang="zh-TW" altLang="en-US" sz="40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28359100" y="-76056"/>
            <a:ext cx="386397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Sunlight-1        14:01:46</a:t>
            </a:r>
          </a:p>
          <a:p>
            <a:r>
              <a:rPr lang="en-US" altLang="zh-TW" sz="2800" dirty="0" smtClean="0"/>
              <a:t>Sunlight-2        14:01:46</a:t>
            </a:r>
          </a:p>
          <a:p>
            <a:r>
              <a:rPr lang="en-US" altLang="zh-TW" sz="2800" dirty="0" smtClean="0"/>
              <a:t>Sunlight-3        14:01:46</a:t>
            </a:r>
          </a:p>
          <a:p>
            <a:endParaRPr lang="en-US" altLang="zh-TW" sz="2800" dirty="0"/>
          </a:p>
          <a:p>
            <a:r>
              <a:rPr lang="zh-TW" altLang="en-US" sz="2800" dirty="0"/>
              <a:t> 確認無誤請按完成</a:t>
            </a:r>
          </a:p>
          <a:p>
            <a:endParaRPr lang="en-US" altLang="zh-TW" sz="2800" dirty="0" smtClean="0"/>
          </a:p>
          <a:p>
            <a:endParaRPr lang="zh-TW" altLang="en-US" dirty="0"/>
          </a:p>
        </p:txBody>
      </p:sp>
      <p:sp>
        <p:nvSpPr>
          <p:cNvPr id="93" name="文字方塊 92"/>
          <p:cNvSpPr txBox="1"/>
          <p:nvPr/>
        </p:nvSpPr>
        <p:spPr>
          <a:xfrm>
            <a:off x="29198736" y="-1149493"/>
            <a:ext cx="2291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/>
              <a:t>目前設置</a:t>
            </a:r>
          </a:p>
        </p:txBody>
      </p:sp>
      <p:sp>
        <p:nvSpPr>
          <p:cNvPr id="2052" name="橢圓 2051"/>
          <p:cNvSpPr/>
          <p:nvPr/>
        </p:nvSpPr>
        <p:spPr>
          <a:xfrm>
            <a:off x="31002613" y="3275894"/>
            <a:ext cx="1220459" cy="7715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文字方塊 98"/>
          <p:cNvSpPr txBox="1"/>
          <p:nvPr/>
        </p:nvSpPr>
        <p:spPr>
          <a:xfrm>
            <a:off x="27084784" y="4869160"/>
            <a:ext cx="43462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3600" dirty="0" smtClean="0"/>
              <a:t>按完成結束視窗</a:t>
            </a:r>
            <a:endParaRPr lang="zh-TW" altLang="en-US" sz="3600" dirty="0"/>
          </a:p>
        </p:txBody>
      </p:sp>
      <p:cxnSp>
        <p:nvCxnSpPr>
          <p:cNvPr id="98" name="直線單箭頭接點 97"/>
          <p:cNvCxnSpPr/>
          <p:nvPr/>
        </p:nvCxnSpPr>
        <p:spPr>
          <a:xfrm flipH="1">
            <a:off x="29918816" y="4128424"/>
            <a:ext cx="1296145" cy="808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10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13069960" y="-11112040"/>
            <a:ext cx="57678408" cy="275024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9" name="Picture 5" descr="C:\Users\wu\Desktop\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04974" y="-453053"/>
            <a:ext cx="3742692" cy="66510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11889250" y="-3523799"/>
            <a:ext cx="9044425" cy="1143000"/>
          </a:xfrm>
        </p:spPr>
        <p:txBody>
          <a:bodyPr>
            <a:noAutofit/>
          </a:bodyPr>
          <a:lstStyle/>
          <a:p>
            <a:r>
              <a:rPr lang="en-US" altLang="zh-TW" sz="6600" dirty="0"/>
              <a:t>2</a:t>
            </a:r>
            <a:r>
              <a:rPr lang="en-US" altLang="zh-TW" sz="6600" dirty="0" smtClean="0"/>
              <a:t>.</a:t>
            </a:r>
            <a:r>
              <a:rPr lang="zh-TW" altLang="en-US" sz="6600" dirty="0" smtClean="0"/>
              <a:t> 多</a:t>
            </a:r>
            <a:r>
              <a:rPr lang="zh-TW" altLang="en-US" sz="6600" dirty="0"/>
              <a:t>顆燈一起風扇</a:t>
            </a:r>
            <a:r>
              <a:rPr lang="zh-TW" altLang="en-US" sz="6600" dirty="0" smtClean="0"/>
              <a:t>調整</a:t>
            </a:r>
            <a:endParaRPr lang="zh-TW" altLang="en-US" sz="6600" dirty="0"/>
          </a:p>
        </p:txBody>
      </p:sp>
      <p:sp>
        <p:nvSpPr>
          <p:cNvPr id="17" name="圓角矩形 16"/>
          <p:cNvSpPr/>
          <p:nvPr/>
        </p:nvSpPr>
        <p:spPr>
          <a:xfrm>
            <a:off x="-4258951" y="1372632"/>
            <a:ext cx="216024" cy="250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-6563207" y="134460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全選</a:t>
            </a:r>
            <a:endParaRPr lang="zh-TW" altLang="en-US" dirty="0"/>
          </a:p>
        </p:txBody>
      </p:sp>
      <p:cxnSp>
        <p:nvCxnSpPr>
          <p:cNvPr id="2048" name="直線單箭頭接點 2047"/>
          <p:cNvCxnSpPr/>
          <p:nvPr/>
        </p:nvCxnSpPr>
        <p:spPr>
          <a:xfrm>
            <a:off x="-5919858" y="1532473"/>
            <a:ext cx="153882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59419" y="5599696"/>
            <a:ext cx="456452" cy="434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" name="直線單箭頭接點 19"/>
          <p:cNvCxnSpPr/>
          <p:nvPr/>
        </p:nvCxnSpPr>
        <p:spPr>
          <a:xfrm>
            <a:off x="-596519" y="694924"/>
            <a:ext cx="47447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flipV="1">
            <a:off x="6725164" y="-1196627"/>
            <a:ext cx="1472997" cy="10379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7558473" y="-2380799"/>
            <a:ext cx="3952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/>
              <a:t>逐顆亮綠燈進行風扇轉速調整</a:t>
            </a:r>
            <a:endParaRPr lang="zh-TW" altLang="en-US" sz="3200" dirty="0"/>
          </a:p>
        </p:txBody>
      </p:sp>
      <p:pic>
        <p:nvPicPr>
          <p:cNvPr id="31" name="Picture 2" descr="C:\Users\wu\Desktop\180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50" t="20221" r="9402" b="23943"/>
          <a:stretch/>
        </p:blipFill>
        <p:spPr bwMode="auto">
          <a:xfrm>
            <a:off x="4237993" y="-4361"/>
            <a:ext cx="4586014" cy="54366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群組 31"/>
          <p:cNvGrpSpPr/>
          <p:nvPr/>
        </p:nvGrpSpPr>
        <p:grpSpPr>
          <a:xfrm>
            <a:off x="4549390" y="355679"/>
            <a:ext cx="4034486" cy="4084071"/>
            <a:chOff x="-4557279" y="1340768"/>
            <a:chExt cx="4034486" cy="4084071"/>
          </a:xfrm>
        </p:grpSpPr>
        <p:sp>
          <p:nvSpPr>
            <p:cNvPr id="33" name="文字方塊 32"/>
            <p:cNvSpPr txBox="1"/>
            <p:nvPr/>
          </p:nvSpPr>
          <p:spPr>
            <a:xfrm>
              <a:off x="-4429000" y="2095664"/>
              <a:ext cx="3808524" cy="286232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endParaRPr lang="en-US" altLang="zh-TW" dirty="0" smtClean="0"/>
            </a:p>
            <a:p>
              <a:pPr marL="342900" indent="-342900">
                <a:buAutoNum type="arabicPeriod"/>
              </a:pPr>
              <a:endParaRPr lang="en-US" altLang="zh-TW" dirty="0"/>
            </a:p>
            <a:p>
              <a:pPr marL="342900" indent="-342900">
                <a:buAutoNum type="arabicPeriod"/>
              </a:pPr>
              <a:r>
                <a:rPr lang="zh-TW" altLang="en-US" dirty="0" smtClean="0"/>
                <a:t>亮綠燈表這顆燈有接收到更改風扇轉速的指令</a:t>
              </a:r>
              <a:endParaRPr lang="en-US" altLang="zh-TW" dirty="0" smtClean="0"/>
            </a:p>
            <a:p>
              <a:pPr marL="342900" indent="-342900">
                <a:buAutoNum type="arabicPeriod"/>
              </a:pPr>
              <a:endParaRPr lang="en-US" altLang="zh-TW" dirty="0"/>
            </a:p>
            <a:p>
              <a:pPr marL="342900" indent="-342900">
                <a:buFontTx/>
                <a:buAutoNum type="arabicPeriod"/>
              </a:pPr>
              <a:r>
                <a:rPr lang="zh-TW" altLang="en-US" dirty="0" smtClean="0"/>
                <a:t>若</a:t>
              </a:r>
              <a:r>
                <a:rPr lang="zh-TW" altLang="en-US" dirty="0"/>
                <a:t>沒亮綠燈</a:t>
              </a:r>
              <a:r>
                <a:rPr lang="zh-TW" altLang="en-US" dirty="0" smtClean="0"/>
                <a:t>重複請按開啟綠燈按鈕，直到綠燈亮起</a:t>
              </a:r>
              <a:endParaRPr lang="zh-TW" altLang="en-US" dirty="0"/>
            </a:p>
            <a:p>
              <a:pPr marL="342900" indent="-342900">
                <a:buAutoNum type="arabicPeriod"/>
              </a:pPr>
              <a:endParaRPr lang="en-US" altLang="zh-TW" dirty="0" smtClean="0"/>
            </a:p>
            <a:p>
              <a:pPr marL="342900" indent="-342900">
                <a:buFontTx/>
                <a:buAutoNum type="arabicPeriod" startAt="3"/>
              </a:pPr>
              <a:r>
                <a:rPr lang="zh-TW" altLang="en-US" dirty="0"/>
                <a:t>綠燈亮後 </a:t>
              </a:r>
              <a:r>
                <a:rPr lang="en-US" altLang="zh-TW" b="1" dirty="0">
                  <a:solidFill>
                    <a:srgbClr val="FF0000"/>
                  </a:solidFill>
                </a:rPr>
                <a:t>3</a:t>
              </a:r>
              <a:r>
                <a:rPr lang="zh-TW" altLang="en-US" b="1" dirty="0">
                  <a:solidFill>
                    <a:srgbClr val="FF0000"/>
                  </a:solidFill>
                </a:rPr>
                <a:t> 秒</a:t>
              </a:r>
              <a:r>
                <a:rPr lang="zh-TW" altLang="en-US" dirty="0"/>
                <a:t>會自動關閉</a:t>
              </a:r>
              <a:endParaRPr lang="en-US" altLang="zh-TW" dirty="0"/>
            </a:p>
            <a:p>
              <a:endParaRPr lang="en-US" altLang="zh-TW" dirty="0"/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-4557279" y="1340768"/>
              <a:ext cx="2936591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TW" altLang="en-US" sz="3600" b="1" dirty="0" smtClean="0"/>
                <a:t>        目檢確認    </a:t>
              </a:r>
              <a:endParaRPr lang="zh-TW" altLang="en-US" sz="3600" b="1" dirty="0"/>
            </a:p>
          </p:txBody>
        </p:sp>
        <p:sp>
          <p:nvSpPr>
            <p:cNvPr id="37" name="文字方塊 36"/>
            <p:cNvSpPr txBox="1"/>
            <p:nvPr/>
          </p:nvSpPr>
          <p:spPr>
            <a:xfrm>
              <a:off x="-1753262" y="5055507"/>
              <a:ext cx="123046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zh-TW" altLang="en-US" dirty="0"/>
            </a:p>
          </p:txBody>
        </p:sp>
      </p:grpSp>
      <p:sp>
        <p:nvSpPr>
          <p:cNvPr id="41" name="圓角矩形 40"/>
          <p:cNvSpPr/>
          <p:nvPr/>
        </p:nvSpPr>
        <p:spPr>
          <a:xfrm>
            <a:off x="6868238" y="976059"/>
            <a:ext cx="1329923" cy="56991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風速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58</a:t>
            </a:r>
            <a:r>
              <a:rPr lang="en-US" altLang="zh-TW" dirty="0"/>
              <a:t>%</a:t>
            </a:r>
            <a:endParaRPr lang="zh-TW" altLang="en-US" dirty="0"/>
          </a:p>
        </p:txBody>
      </p:sp>
      <p:sp>
        <p:nvSpPr>
          <p:cNvPr id="45" name="圓角矩形 44"/>
          <p:cNvSpPr/>
          <p:nvPr/>
        </p:nvSpPr>
        <p:spPr>
          <a:xfrm>
            <a:off x="4780006" y="972706"/>
            <a:ext cx="1329923" cy="56991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Sunlight-1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-542239" y="777828"/>
            <a:ext cx="4924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拉風扇調整的</a:t>
            </a:r>
            <a:r>
              <a:rPr lang="en-US" altLang="zh-TW" sz="2400" dirty="0" smtClean="0"/>
              <a:t>bar</a:t>
            </a:r>
            <a:r>
              <a:rPr lang="zh-TW" altLang="en-US" sz="2400" dirty="0" smtClean="0"/>
              <a:t> </a:t>
            </a:r>
            <a:r>
              <a:rPr lang="zh-TW" altLang="en-US" sz="2400" dirty="0" smtClean="0">
                <a:solidFill>
                  <a:srgbClr val="FF0000"/>
                </a:solidFill>
              </a:rPr>
              <a:t>不要即拉即調轉速需按傳送鈕才能調風扇轉速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zh-TW" altLang="en-US" sz="2400" dirty="0" smtClean="0"/>
              <a:t>按藍色框也可調風扇轉速</a:t>
            </a:r>
            <a:endParaRPr lang="zh-TW" altLang="en-US" sz="2400" dirty="0"/>
          </a:p>
        </p:txBody>
      </p:sp>
      <p:pic>
        <p:nvPicPr>
          <p:cNvPr id="1026" name="Picture 2" descr="C:\Users\wu\Desktop\8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74" t="9528" r="11375" b="47096"/>
          <a:stretch/>
        </p:blipFill>
        <p:spPr bwMode="auto">
          <a:xfrm>
            <a:off x="1881643" y="-3254620"/>
            <a:ext cx="2860406" cy="28248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wu\Desktop\9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30" r="29194" b="77596"/>
          <a:stretch/>
        </p:blipFill>
        <p:spPr bwMode="auto">
          <a:xfrm>
            <a:off x="-4472481" y="411088"/>
            <a:ext cx="2622795" cy="617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直線單箭頭接點 49"/>
          <p:cNvCxnSpPr/>
          <p:nvPr/>
        </p:nvCxnSpPr>
        <p:spPr>
          <a:xfrm flipV="1">
            <a:off x="-1028214" y="-1022372"/>
            <a:ext cx="2673919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0664" y="-86268"/>
            <a:ext cx="552450" cy="360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91067" y="-88936"/>
            <a:ext cx="456452" cy="434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文字方塊 52"/>
          <p:cNvSpPr txBox="1"/>
          <p:nvPr/>
        </p:nvSpPr>
        <p:spPr>
          <a:xfrm>
            <a:off x="-8767269" y="-1196627"/>
            <a:ext cx="38747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時間校正和風扇</a:t>
            </a:r>
            <a:r>
              <a:rPr lang="zh-TW" altLang="en-US" sz="2400" dirty="0" smtClean="0">
                <a:solidFill>
                  <a:srgbClr val="FF0000"/>
                </a:solidFill>
              </a:rPr>
              <a:t>轉速的綠色圈圈處不要像紅圈處一樣可同時存在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pic>
        <p:nvPicPr>
          <p:cNvPr id="1029" name="Picture 5" descr="C:\Users\wu\Desktop\10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027703" y="77732"/>
            <a:ext cx="3432982" cy="61006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橢圓 8"/>
          <p:cNvSpPr/>
          <p:nvPr/>
        </p:nvSpPr>
        <p:spPr>
          <a:xfrm>
            <a:off x="-11243727" y="603573"/>
            <a:ext cx="3816424" cy="15469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9" name="Picture 2" descr="C:\Users\wu\Desktop\180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50" t="20221" r="9402" b="23943"/>
          <a:stretch/>
        </p:blipFill>
        <p:spPr bwMode="auto">
          <a:xfrm>
            <a:off x="11821059" y="21744"/>
            <a:ext cx="4586014" cy="54366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4" name="群組 73"/>
          <p:cNvGrpSpPr/>
          <p:nvPr/>
        </p:nvGrpSpPr>
        <p:grpSpPr>
          <a:xfrm>
            <a:off x="12081525" y="381784"/>
            <a:ext cx="4034486" cy="4084071"/>
            <a:chOff x="-4557279" y="1340768"/>
            <a:chExt cx="4034486" cy="4084071"/>
          </a:xfrm>
        </p:grpSpPr>
        <p:sp>
          <p:nvSpPr>
            <p:cNvPr id="76" name="文字方塊 75"/>
            <p:cNvSpPr txBox="1"/>
            <p:nvPr/>
          </p:nvSpPr>
          <p:spPr>
            <a:xfrm>
              <a:off x="-4429000" y="2095664"/>
              <a:ext cx="3808524" cy="258532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endParaRPr lang="en-US" altLang="zh-TW" dirty="0" smtClean="0"/>
            </a:p>
            <a:p>
              <a:pPr marL="342900" indent="-342900">
                <a:buAutoNum type="arabicPeriod"/>
              </a:pPr>
              <a:endParaRPr lang="en-US" altLang="zh-TW" dirty="0"/>
            </a:p>
            <a:p>
              <a:pPr marL="342900" indent="-342900">
                <a:buAutoNum type="arabicPeriod"/>
              </a:pPr>
              <a:r>
                <a:rPr lang="zh-TW" altLang="en-US" dirty="0" smtClean="0"/>
                <a:t>亮綠燈表這顆燈有接收到更改時間校正的指令</a:t>
              </a:r>
              <a:endParaRPr lang="en-US" altLang="zh-TW" dirty="0" smtClean="0"/>
            </a:p>
            <a:p>
              <a:pPr marL="342900" indent="-342900">
                <a:buAutoNum type="arabicPeriod"/>
              </a:pPr>
              <a:endParaRPr lang="en-US" altLang="zh-TW" dirty="0"/>
            </a:p>
            <a:p>
              <a:pPr marL="342900" indent="-342900">
                <a:buFontTx/>
                <a:buAutoNum type="arabicPeriod"/>
              </a:pPr>
              <a:r>
                <a:rPr lang="zh-TW" altLang="en-US" dirty="0" smtClean="0"/>
                <a:t>若</a:t>
              </a:r>
              <a:r>
                <a:rPr lang="zh-TW" altLang="en-US" dirty="0"/>
                <a:t>沒亮綠燈</a:t>
              </a:r>
              <a:r>
                <a:rPr lang="zh-TW" altLang="en-US" dirty="0" smtClean="0"/>
                <a:t>重複請按開啟綠燈按鈕，直到綠燈亮起</a:t>
              </a:r>
              <a:endParaRPr lang="zh-TW" altLang="en-US" dirty="0"/>
            </a:p>
            <a:p>
              <a:pPr marL="342900" indent="-342900">
                <a:buAutoNum type="arabicPeriod"/>
              </a:pPr>
              <a:endParaRPr lang="en-US" altLang="zh-TW" dirty="0" smtClean="0"/>
            </a:p>
            <a:p>
              <a:pPr marL="342900" indent="-342900">
                <a:buFontTx/>
                <a:buAutoNum type="arabicPeriod" startAt="3"/>
              </a:pPr>
              <a:r>
                <a:rPr lang="zh-TW" altLang="en-US" dirty="0" smtClean="0"/>
                <a:t>綠燈亮後 </a:t>
              </a:r>
              <a:r>
                <a:rPr lang="en-US" altLang="zh-TW" b="1" dirty="0" smtClean="0">
                  <a:solidFill>
                    <a:srgbClr val="FF0000"/>
                  </a:solidFill>
                </a:rPr>
                <a:t>3</a:t>
              </a:r>
              <a:r>
                <a:rPr lang="zh-TW" altLang="en-US" b="1" dirty="0" smtClean="0">
                  <a:solidFill>
                    <a:srgbClr val="FF0000"/>
                  </a:solidFill>
                </a:rPr>
                <a:t> 秒</a:t>
              </a:r>
              <a:r>
                <a:rPr lang="zh-TW" altLang="en-US" dirty="0" smtClean="0"/>
                <a:t>會自動關閉</a:t>
              </a:r>
              <a:endParaRPr lang="en-US" altLang="zh-TW" dirty="0"/>
            </a:p>
          </p:txBody>
        </p:sp>
        <p:sp>
          <p:nvSpPr>
            <p:cNvPr id="83" name="文字方塊 82"/>
            <p:cNvSpPr txBox="1"/>
            <p:nvPr/>
          </p:nvSpPr>
          <p:spPr>
            <a:xfrm>
              <a:off x="-4557279" y="1340768"/>
              <a:ext cx="2936591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TW" altLang="en-US" sz="3600" b="1" dirty="0" smtClean="0"/>
                <a:t>        目檢確認    </a:t>
              </a:r>
              <a:endParaRPr lang="zh-TW" altLang="en-US" sz="3600" b="1" dirty="0"/>
            </a:p>
          </p:txBody>
        </p:sp>
        <p:sp>
          <p:nvSpPr>
            <p:cNvPr id="84" name="文字方塊 83"/>
            <p:cNvSpPr txBox="1"/>
            <p:nvPr/>
          </p:nvSpPr>
          <p:spPr>
            <a:xfrm>
              <a:off x="-1753262" y="5055507"/>
              <a:ext cx="123046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zh-TW" altLang="en-US" dirty="0"/>
            </a:p>
          </p:txBody>
        </p:sp>
      </p:grpSp>
      <p:sp>
        <p:nvSpPr>
          <p:cNvPr id="87" name="圓角矩形 86"/>
          <p:cNvSpPr/>
          <p:nvPr/>
        </p:nvSpPr>
        <p:spPr>
          <a:xfrm>
            <a:off x="12312141" y="998811"/>
            <a:ext cx="1329923" cy="56991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Sunlight-2</a:t>
            </a:r>
            <a:endParaRPr lang="zh-TW" altLang="en-US" dirty="0"/>
          </a:p>
        </p:txBody>
      </p:sp>
      <p:cxnSp>
        <p:nvCxnSpPr>
          <p:cNvPr id="88" name="直線單箭頭接點 87"/>
          <p:cNvCxnSpPr/>
          <p:nvPr/>
        </p:nvCxnSpPr>
        <p:spPr>
          <a:xfrm flipV="1">
            <a:off x="9101128" y="2145980"/>
            <a:ext cx="2481681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圓角矩形 90"/>
          <p:cNvSpPr/>
          <p:nvPr/>
        </p:nvSpPr>
        <p:spPr>
          <a:xfrm>
            <a:off x="14545691" y="1002580"/>
            <a:ext cx="1329923" cy="56991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風速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58</a:t>
            </a:r>
            <a:r>
              <a:rPr lang="en-US" altLang="zh-TW" dirty="0"/>
              <a:t>%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-1522647" y="447821"/>
            <a:ext cx="792088" cy="4740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/>
          <p:cNvSpPr/>
          <p:nvPr/>
        </p:nvSpPr>
        <p:spPr>
          <a:xfrm>
            <a:off x="-4765741" y="-870"/>
            <a:ext cx="4121112" cy="155816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圓角矩形 3"/>
          <p:cNvSpPr/>
          <p:nvPr/>
        </p:nvSpPr>
        <p:spPr>
          <a:xfrm>
            <a:off x="-1304439" y="633812"/>
            <a:ext cx="459900" cy="1844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/>
              <a:t>傳送</a:t>
            </a:r>
            <a:endParaRPr lang="zh-TW" altLang="en-US" sz="1000" dirty="0"/>
          </a:p>
        </p:txBody>
      </p:sp>
      <p:pic>
        <p:nvPicPr>
          <p:cNvPr id="43" name="Picture 3" descr="C:\Users\wu\Desktop\9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09" t="13030" r="3058" b="79793"/>
          <a:stretch/>
        </p:blipFill>
        <p:spPr bwMode="auto">
          <a:xfrm>
            <a:off x="-1878286" y="449408"/>
            <a:ext cx="571663" cy="472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文字方塊 45"/>
          <p:cNvSpPr txBox="1"/>
          <p:nvPr/>
        </p:nvSpPr>
        <p:spPr>
          <a:xfrm>
            <a:off x="4598033" y="4636643"/>
            <a:ext cx="382355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上一</a:t>
            </a:r>
            <a:r>
              <a:rPr lang="zh-TW" altLang="en-US" sz="2400" dirty="0" smtClean="0"/>
              <a:t>步    開啟綠燈    下一步</a:t>
            </a:r>
            <a:endParaRPr lang="zh-TW" altLang="en-US" sz="24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12257603" y="4661461"/>
            <a:ext cx="382355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上一</a:t>
            </a:r>
            <a:r>
              <a:rPr lang="zh-TW" altLang="en-US" sz="2400" dirty="0" smtClean="0"/>
              <a:t>步    開啟綠燈    下一步</a:t>
            </a:r>
            <a:endParaRPr lang="zh-TW" altLang="en-US" sz="24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9566585" y="1497908"/>
            <a:ext cx="1514843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3200" dirty="0" smtClean="0"/>
              <a:t>下一步</a:t>
            </a:r>
            <a:endParaRPr lang="zh-TW" altLang="en-US" sz="3200" dirty="0"/>
          </a:p>
        </p:txBody>
      </p:sp>
      <p:cxnSp>
        <p:nvCxnSpPr>
          <p:cNvPr id="57" name="直線單箭頭接點 56"/>
          <p:cNvCxnSpPr/>
          <p:nvPr/>
        </p:nvCxnSpPr>
        <p:spPr>
          <a:xfrm flipH="1">
            <a:off x="-298511" y="2713941"/>
            <a:ext cx="4391464" cy="55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9206545" y="3289397"/>
            <a:ext cx="2262901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3200" dirty="0" smtClean="0"/>
              <a:t>    上一步</a:t>
            </a:r>
            <a:endParaRPr lang="zh-TW" altLang="en-US" sz="32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821074" y="2857349"/>
            <a:ext cx="2262901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3200" dirty="0" smtClean="0"/>
              <a:t>    上一步</a:t>
            </a:r>
            <a:endParaRPr lang="zh-TW" altLang="en-US" sz="3200" dirty="0"/>
          </a:p>
        </p:txBody>
      </p:sp>
      <p:cxnSp>
        <p:nvCxnSpPr>
          <p:cNvPr id="60" name="直線單箭頭接點 59"/>
          <p:cNvCxnSpPr/>
          <p:nvPr/>
        </p:nvCxnSpPr>
        <p:spPr>
          <a:xfrm flipH="1">
            <a:off x="9138237" y="3245323"/>
            <a:ext cx="23722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>
            <a:off x="16841451" y="2415840"/>
            <a:ext cx="38164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/>
          <p:cNvSpPr txBox="1"/>
          <p:nvPr/>
        </p:nvSpPr>
        <p:spPr>
          <a:xfrm>
            <a:off x="17648794" y="1685769"/>
            <a:ext cx="2910973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3200" dirty="0" smtClean="0"/>
              <a:t>下一步</a:t>
            </a:r>
            <a:endParaRPr lang="zh-TW" altLang="en-US" sz="3200" dirty="0"/>
          </a:p>
        </p:txBody>
      </p:sp>
      <p:pic>
        <p:nvPicPr>
          <p:cNvPr id="63" name="Picture 2" descr="C:\Users\wu\Desktop\180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50" t="20221" r="9402" b="23943"/>
          <a:stretch/>
        </p:blipFill>
        <p:spPr bwMode="auto">
          <a:xfrm>
            <a:off x="21166413" y="44624"/>
            <a:ext cx="4586014" cy="54366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4" name="群組 63"/>
          <p:cNvGrpSpPr/>
          <p:nvPr/>
        </p:nvGrpSpPr>
        <p:grpSpPr>
          <a:xfrm>
            <a:off x="21426879" y="404664"/>
            <a:ext cx="4034486" cy="4084071"/>
            <a:chOff x="-4557279" y="1340768"/>
            <a:chExt cx="4034486" cy="4084071"/>
          </a:xfrm>
        </p:grpSpPr>
        <p:sp>
          <p:nvSpPr>
            <p:cNvPr id="65" name="文字方塊 64"/>
            <p:cNvSpPr txBox="1"/>
            <p:nvPr/>
          </p:nvSpPr>
          <p:spPr>
            <a:xfrm>
              <a:off x="-4557279" y="1340768"/>
              <a:ext cx="2936591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TW" altLang="en-US" sz="3600" b="1" dirty="0" smtClean="0"/>
                <a:t>        目檢確認    </a:t>
              </a:r>
              <a:endParaRPr lang="zh-TW" altLang="en-US" sz="3600" b="1" dirty="0"/>
            </a:p>
          </p:txBody>
        </p:sp>
        <p:sp>
          <p:nvSpPr>
            <p:cNvPr id="66" name="文字方塊 65"/>
            <p:cNvSpPr txBox="1"/>
            <p:nvPr/>
          </p:nvSpPr>
          <p:spPr>
            <a:xfrm>
              <a:off x="-1753262" y="5055507"/>
              <a:ext cx="123046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zh-TW" altLang="en-US" dirty="0"/>
            </a:p>
          </p:txBody>
        </p:sp>
      </p:grpSp>
      <p:sp>
        <p:nvSpPr>
          <p:cNvPr id="67" name="文字方塊 66"/>
          <p:cNvSpPr txBox="1"/>
          <p:nvPr/>
        </p:nvSpPr>
        <p:spPr>
          <a:xfrm>
            <a:off x="21393781" y="4695527"/>
            <a:ext cx="413254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   上一步     開啟綠燈    下一步</a:t>
            </a:r>
            <a:endParaRPr lang="zh-TW" altLang="en-US" sz="2400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21529871" y="1277580"/>
            <a:ext cx="3808524" cy="258532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zh-TW" dirty="0" smtClean="0"/>
          </a:p>
          <a:p>
            <a:pPr marL="342900" indent="-342900">
              <a:buAutoNum type="arabicPeriod"/>
            </a:pPr>
            <a:endParaRPr lang="en-US" altLang="zh-TW" dirty="0"/>
          </a:p>
          <a:p>
            <a:pPr marL="342900" indent="-342900">
              <a:buAutoNum type="arabicPeriod"/>
            </a:pPr>
            <a:r>
              <a:rPr lang="zh-TW" altLang="en-US" dirty="0" smtClean="0"/>
              <a:t>亮綠燈表這顆燈有接收到更改時間校正的指令</a:t>
            </a:r>
            <a:endParaRPr lang="en-US" altLang="zh-TW" dirty="0" smtClean="0"/>
          </a:p>
          <a:p>
            <a:pPr marL="342900" indent="-342900">
              <a:buAutoNum type="arabicPeriod"/>
            </a:pPr>
            <a:endParaRPr lang="en-US" altLang="zh-TW" dirty="0"/>
          </a:p>
          <a:p>
            <a:pPr marL="342900" indent="-342900">
              <a:buFontTx/>
              <a:buAutoNum type="arabicPeriod"/>
            </a:pPr>
            <a:r>
              <a:rPr lang="zh-TW" altLang="en-US" dirty="0" smtClean="0"/>
              <a:t>若</a:t>
            </a:r>
            <a:r>
              <a:rPr lang="zh-TW" altLang="en-US" dirty="0"/>
              <a:t>沒亮綠燈</a:t>
            </a:r>
            <a:r>
              <a:rPr lang="zh-TW" altLang="en-US" dirty="0" smtClean="0"/>
              <a:t>重複請按開啟綠燈按鈕，直到綠燈亮起</a:t>
            </a:r>
            <a:endParaRPr lang="zh-TW" altLang="en-US" dirty="0"/>
          </a:p>
          <a:p>
            <a:pPr marL="342900" indent="-342900">
              <a:buAutoNum type="arabicPeriod"/>
            </a:pPr>
            <a:endParaRPr lang="en-US" altLang="zh-TW" dirty="0" smtClean="0"/>
          </a:p>
          <a:p>
            <a:pPr marL="342900" indent="-342900">
              <a:buFontTx/>
              <a:buAutoNum type="arabicPeriod" startAt="3"/>
            </a:pPr>
            <a:r>
              <a:rPr lang="zh-TW" altLang="en-US" dirty="0" smtClean="0"/>
              <a:t>綠燈亮後 </a:t>
            </a:r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r>
              <a:rPr lang="zh-TW" altLang="en-US" b="1" dirty="0" smtClean="0">
                <a:solidFill>
                  <a:srgbClr val="FF0000"/>
                </a:solidFill>
              </a:rPr>
              <a:t> 秒</a:t>
            </a:r>
            <a:r>
              <a:rPr lang="zh-TW" altLang="en-US" dirty="0" smtClean="0"/>
              <a:t>會自動關閉</a:t>
            </a:r>
            <a:endParaRPr lang="en-US" altLang="zh-TW" dirty="0"/>
          </a:p>
        </p:txBody>
      </p:sp>
      <p:sp>
        <p:nvSpPr>
          <p:cNvPr id="70" name="圓角矩形 69"/>
          <p:cNvSpPr/>
          <p:nvPr/>
        </p:nvSpPr>
        <p:spPr>
          <a:xfrm>
            <a:off x="21493199" y="1144929"/>
            <a:ext cx="1329923" cy="56991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Sunlight-3</a:t>
            </a:r>
            <a:endParaRPr lang="zh-TW" altLang="en-US" dirty="0"/>
          </a:p>
        </p:txBody>
      </p:sp>
      <p:sp>
        <p:nvSpPr>
          <p:cNvPr id="77" name="圓角矩形 76"/>
          <p:cNvSpPr/>
          <p:nvPr/>
        </p:nvSpPr>
        <p:spPr>
          <a:xfrm>
            <a:off x="23796581" y="1136680"/>
            <a:ext cx="1329923" cy="56991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風速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58</a:t>
            </a:r>
            <a:r>
              <a:rPr lang="en-US" altLang="zh-TW" dirty="0"/>
              <a:t>%</a:t>
            </a:r>
            <a:endParaRPr lang="zh-TW" altLang="en-US" dirty="0"/>
          </a:p>
        </p:txBody>
      </p:sp>
      <p:cxnSp>
        <p:nvCxnSpPr>
          <p:cNvPr id="78" name="直線單箭頭接點 77"/>
          <p:cNvCxnSpPr/>
          <p:nvPr/>
        </p:nvCxnSpPr>
        <p:spPr>
          <a:xfrm flipH="1">
            <a:off x="16923473" y="3442124"/>
            <a:ext cx="3636294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字方塊 78"/>
          <p:cNvSpPr txBox="1"/>
          <p:nvPr/>
        </p:nvSpPr>
        <p:spPr>
          <a:xfrm>
            <a:off x="17747912" y="3586140"/>
            <a:ext cx="172974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3600" dirty="0"/>
              <a:t>上</a:t>
            </a:r>
            <a:r>
              <a:rPr lang="zh-TW" altLang="en-US" sz="3600" dirty="0" smtClean="0"/>
              <a:t>一步</a:t>
            </a:r>
            <a:endParaRPr lang="zh-TW" altLang="en-US" sz="3600" dirty="0"/>
          </a:p>
        </p:txBody>
      </p:sp>
      <p:cxnSp>
        <p:nvCxnSpPr>
          <p:cNvPr id="71" name="直線單箭頭接點 70"/>
          <p:cNvCxnSpPr/>
          <p:nvPr/>
        </p:nvCxnSpPr>
        <p:spPr>
          <a:xfrm>
            <a:off x="26030384" y="2095913"/>
            <a:ext cx="38164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/>
          <p:nvPr/>
        </p:nvCxnSpPr>
        <p:spPr>
          <a:xfrm flipH="1">
            <a:off x="26030384" y="3128080"/>
            <a:ext cx="3636294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字方塊 80"/>
          <p:cNvSpPr txBox="1"/>
          <p:nvPr/>
        </p:nvSpPr>
        <p:spPr>
          <a:xfrm>
            <a:off x="26755705" y="1429887"/>
            <a:ext cx="2910973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3200" dirty="0" smtClean="0"/>
              <a:t>下一步</a:t>
            </a:r>
            <a:endParaRPr lang="zh-TW" altLang="en-US" sz="3200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26983659" y="3227841"/>
            <a:ext cx="172974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3600" dirty="0"/>
              <a:t>上</a:t>
            </a:r>
            <a:r>
              <a:rPr lang="zh-TW" altLang="en-US" sz="3600" dirty="0" smtClean="0"/>
              <a:t>一步</a:t>
            </a:r>
            <a:endParaRPr lang="zh-TW" altLang="en-US" sz="3600" dirty="0"/>
          </a:p>
        </p:txBody>
      </p:sp>
      <p:pic>
        <p:nvPicPr>
          <p:cNvPr id="85" name="Picture 2" descr="C:\Users\wu\Desktop\180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50" t="20221" r="9402" b="23943"/>
          <a:stretch/>
        </p:blipFill>
        <p:spPr bwMode="auto">
          <a:xfrm>
            <a:off x="30458876" y="-453053"/>
            <a:ext cx="4919632" cy="56776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矩形 85"/>
          <p:cNvSpPr/>
          <p:nvPr/>
        </p:nvSpPr>
        <p:spPr>
          <a:xfrm>
            <a:off x="30769996" y="-212034"/>
            <a:ext cx="4248472" cy="50577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文字方塊 88"/>
          <p:cNvSpPr txBox="1"/>
          <p:nvPr/>
        </p:nvSpPr>
        <p:spPr>
          <a:xfrm>
            <a:off x="30705611" y="4241300"/>
            <a:ext cx="436040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3600" dirty="0" smtClean="0"/>
              <a:t>   上一步             </a:t>
            </a:r>
            <a:r>
              <a:rPr lang="zh-TW" altLang="en-US" sz="3600" dirty="0"/>
              <a:t>完成</a:t>
            </a:r>
          </a:p>
        </p:txBody>
      </p:sp>
      <p:sp>
        <p:nvSpPr>
          <p:cNvPr id="90" name="文字方塊 89"/>
          <p:cNvSpPr txBox="1"/>
          <p:nvPr/>
        </p:nvSpPr>
        <p:spPr>
          <a:xfrm>
            <a:off x="31059400" y="866703"/>
            <a:ext cx="386397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Sunlight-1        </a:t>
            </a:r>
            <a:r>
              <a:rPr lang="zh-TW" altLang="en-US" sz="2800" dirty="0" smtClean="0"/>
              <a:t>風速</a:t>
            </a:r>
            <a:r>
              <a:rPr lang="en-US" altLang="zh-TW" sz="2800" dirty="0" smtClean="0"/>
              <a:t>: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58%</a:t>
            </a:r>
          </a:p>
          <a:p>
            <a:r>
              <a:rPr lang="en-US" altLang="zh-TW" sz="2800" dirty="0" smtClean="0"/>
              <a:t>Sunlight-2</a:t>
            </a:r>
            <a:r>
              <a:rPr lang="zh-TW" altLang="en-US" sz="2800" dirty="0" smtClean="0"/>
              <a:t>        風速</a:t>
            </a:r>
            <a:r>
              <a:rPr lang="en-US" altLang="zh-TW" sz="2800" dirty="0"/>
              <a:t>:</a:t>
            </a:r>
            <a:r>
              <a:rPr lang="zh-TW" altLang="en-US" sz="2800" dirty="0"/>
              <a:t> </a:t>
            </a:r>
            <a:r>
              <a:rPr lang="en-US" altLang="zh-TW" sz="2800" dirty="0"/>
              <a:t>58</a:t>
            </a:r>
            <a:r>
              <a:rPr lang="en-US" altLang="zh-TW" sz="2800" dirty="0" smtClean="0"/>
              <a:t>%</a:t>
            </a:r>
          </a:p>
          <a:p>
            <a:r>
              <a:rPr lang="en-US" altLang="zh-TW" sz="2800" dirty="0" smtClean="0"/>
              <a:t>Sunlight-3</a:t>
            </a:r>
            <a:r>
              <a:rPr lang="zh-TW" altLang="en-US" sz="2800" dirty="0" smtClean="0"/>
              <a:t>        風速</a:t>
            </a:r>
            <a:r>
              <a:rPr lang="en-US" altLang="zh-TW" sz="2800" dirty="0"/>
              <a:t>:</a:t>
            </a:r>
            <a:r>
              <a:rPr lang="zh-TW" altLang="en-US" sz="2800" dirty="0"/>
              <a:t> </a:t>
            </a:r>
            <a:r>
              <a:rPr lang="en-US" altLang="zh-TW" sz="2800" dirty="0"/>
              <a:t>58%</a:t>
            </a:r>
          </a:p>
          <a:p>
            <a:endParaRPr lang="en-US" altLang="zh-TW" sz="2800" dirty="0"/>
          </a:p>
          <a:p>
            <a:r>
              <a:rPr lang="zh-TW" altLang="en-US" sz="2800" dirty="0"/>
              <a:t> 確認無誤請按完成</a:t>
            </a:r>
          </a:p>
          <a:p>
            <a:endParaRPr lang="en-US" altLang="zh-TW" sz="2800" dirty="0" smtClean="0"/>
          </a:p>
          <a:p>
            <a:endParaRPr lang="zh-TW" altLang="en-US" dirty="0"/>
          </a:p>
        </p:txBody>
      </p:sp>
      <p:sp>
        <p:nvSpPr>
          <p:cNvPr id="92" name="文字方塊 91"/>
          <p:cNvSpPr txBox="1"/>
          <p:nvPr/>
        </p:nvSpPr>
        <p:spPr>
          <a:xfrm>
            <a:off x="31899036" y="-206734"/>
            <a:ext cx="2291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/>
              <a:t>目前設置</a:t>
            </a:r>
          </a:p>
        </p:txBody>
      </p:sp>
      <p:sp>
        <p:nvSpPr>
          <p:cNvPr id="93" name="文字方塊 92"/>
          <p:cNvSpPr txBox="1"/>
          <p:nvPr/>
        </p:nvSpPr>
        <p:spPr>
          <a:xfrm>
            <a:off x="29785084" y="5811919"/>
            <a:ext cx="43462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3600" dirty="0" smtClean="0"/>
              <a:t>按完成結束視窗</a:t>
            </a:r>
            <a:endParaRPr lang="zh-TW" altLang="en-US" sz="3600" dirty="0"/>
          </a:p>
        </p:txBody>
      </p:sp>
      <p:cxnSp>
        <p:nvCxnSpPr>
          <p:cNvPr id="94" name="直線單箭頭接點 93"/>
          <p:cNvCxnSpPr/>
          <p:nvPr/>
        </p:nvCxnSpPr>
        <p:spPr>
          <a:xfrm flipH="1">
            <a:off x="32619116" y="5071183"/>
            <a:ext cx="1296145" cy="808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/>
          <p:cNvSpPr/>
          <p:nvPr/>
        </p:nvSpPr>
        <p:spPr>
          <a:xfrm>
            <a:off x="33602769" y="4119403"/>
            <a:ext cx="1463247" cy="9920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788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1629800" y="-7948264"/>
            <a:ext cx="31179464" cy="257068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3.</a:t>
            </a:r>
            <a:r>
              <a:rPr lang="zh-TW" altLang="en-US" dirty="0" smtClean="0"/>
              <a:t>排程</a:t>
            </a:r>
            <a:endParaRPr lang="zh-TW" altLang="en-US" dirty="0"/>
          </a:p>
        </p:txBody>
      </p:sp>
      <p:cxnSp>
        <p:nvCxnSpPr>
          <p:cNvPr id="6" name="直線單箭頭接點 5"/>
          <p:cNvCxnSpPr/>
          <p:nvPr/>
        </p:nvCxnSpPr>
        <p:spPr>
          <a:xfrm flipH="1">
            <a:off x="-900608" y="6353433"/>
            <a:ext cx="7555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-6445224" y="5661248"/>
            <a:ext cx="61926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這底部</a:t>
            </a:r>
            <a:r>
              <a:rPr lang="zh-TW" altLang="en-US" sz="2400" dirty="0" smtClean="0">
                <a:solidFill>
                  <a:srgbClr val="FF0000"/>
                </a:solidFill>
              </a:rPr>
              <a:t>的字會被切掉不見，要把它用出來</a:t>
            </a:r>
            <a:endParaRPr lang="en-US" altLang="zh-TW" sz="2400" dirty="0" smtClean="0">
              <a:solidFill>
                <a:srgbClr val="FF0000"/>
              </a:solidFill>
            </a:endParaRPr>
          </a:p>
          <a:p>
            <a:endParaRPr lang="zh-TW" altLang="en-US" sz="2400" dirty="0">
              <a:solidFill>
                <a:srgbClr val="FF0000"/>
              </a:solidFill>
            </a:endParaRPr>
          </a:p>
          <a:p>
            <a:r>
              <a:rPr lang="en-US" altLang="zh-TW" sz="2400" dirty="0">
                <a:solidFill>
                  <a:srgbClr val="FF0000"/>
                </a:solidFill>
              </a:rPr>
              <a:t>1. </a:t>
            </a:r>
            <a:r>
              <a:rPr lang="zh-TW" altLang="en-US" sz="2400" dirty="0">
                <a:solidFill>
                  <a:srgbClr val="FF0000"/>
                </a:solidFill>
              </a:rPr>
              <a:t>排程圖表指令把不必要重複的削去</a:t>
            </a:r>
          </a:p>
          <a:p>
            <a:r>
              <a:rPr lang="en-US" altLang="zh-TW" sz="2400" dirty="0">
                <a:solidFill>
                  <a:srgbClr val="FF0000"/>
                </a:solidFill>
              </a:rPr>
              <a:t>2. </a:t>
            </a:r>
            <a:r>
              <a:rPr lang="zh-TW" altLang="en-US" sz="2400" dirty="0">
                <a:solidFill>
                  <a:srgbClr val="FF0000"/>
                </a:solidFill>
              </a:rPr>
              <a:t>新增群組的裝置，排程沒有改變，就只同步更動群組的裝置</a:t>
            </a:r>
          </a:p>
          <a:p>
            <a:r>
              <a:rPr lang="en-US" altLang="zh-TW" sz="2400" dirty="0">
                <a:solidFill>
                  <a:srgbClr val="FF0000"/>
                </a:solidFill>
              </a:rPr>
              <a:t>3. </a:t>
            </a:r>
            <a:r>
              <a:rPr lang="zh-TW" altLang="en-US" sz="2400" dirty="0">
                <a:solidFill>
                  <a:srgbClr val="FF0000"/>
                </a:solidFill>
              </a:rPr>
              <a:t>排程設定，該組時間排程內沒有更動，只有更動群組，也只傳送指令到更改的群組</a:t>
            </a:r>
            <a:endParaRPr lang="zh-TW" altLang="en-US" dirty="0"/>
          </a:p>
        </p:txBody>
      </p:sp>
      <p:pic>
        <p:nvPicPr>
          <p:cNvPr id="4098" name="Picture 2" descr="C:\Users\wu\Desktop\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62" y="1360160"/>
            <a:ext cx="8933234" cy="5026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橢圓 2"/>
          <p:cNvSpPr/>
          <p:nvPr/>
        </p:nvSpPr>
        <p:spPr>
          <a:xfrm>
            <a:off x="-180528" y="5953720"/>
            <a:ext cx="9577064" cy="7876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084168" y="1916832"/>
            <a:ext cx="1080120" cy="54751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COLOR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452320" y="1888282"/>
            <a:ext cx="936104" cy="5760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BLUE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507557" y="1931107"/>
            <a:ext cx="1080120" cy="54751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20 M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987824" y="1962150"/>
            <a:ext cx="1080120" cy="54751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15 M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547664" y="1962150"/>
            <a:ext cx="1080120" cy="54751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10 M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03262" y="1938164"/>
            <a:ext cx="1080120" cy="547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r>
              <a:rPr lang="zh-TW" altLang="en-US" dirty="0" smtClean="0"/>
              <a:t> </a:t>
            </a:r>
            <a:r>
              <a:rPr lang="en-US" altLang="zh-TW" dirty="0" smtClean="0"/>
              <a:t>M</a:t>
            </a:r>
            <a:endParaRPr lang="zh-TW" altLang="en-US" dirty="0"/>
          </a:p>
        </p:txBody>
      </p:sp>
      <p:cxnSp>
        <p:nvCxnSpPr>
          <p:cNvPr id="18" name="直線單箭頭接點 17"/>
          <p:cNvCxnSpPr/>
          <p:nvPr/>
        </p:nvCxnSpPr>
        <p:spPr>
          <a:xfrm flipH="1">
            <a:off x="-900608" y="2235907"/>
            <a:ext cx="9006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-6378860" y="1988840"/>
            <a:ext cx="5910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這裡的按鈕</a:t>
            </a:r>
            <a:r>
              <a:rPr lang="zh-TW" altLang="en-US" sz="2400" dirty="0" smtClean="0">
                <a:solidFill>
                  <a:srgbClr val="FF0000"/>
                </a:solidFill>
              </a:rPr>
              <a:t>數字與英文字中間需空一格</a:t>
            </a:r>
            <a:endParaRPr lang="en-US" altLang="zh-TW" sz="2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18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068960" y="-9100392"/>
            <a:ext cx="37948216" cy="321155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" name="Picture 2" descr="C:\Users\wu\Desktop\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098" y="173666"/>
            <a:ext cx="5403157" cy="898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:\Users\wu\Desktop\1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-2691680"/>
            <a:ext cx="3456384" cy="6142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橢圓 3"/>
          <p:cNvSpPr/>
          <p:nvPr/>
        </p:nvSpPr>
        <p:spPr>
          <a:xfrm>
            <a:off x="0" y="-891480"/>
            <a:ext cx="3923928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2492880" y="-1350830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此處的方框會連在一起  需像這樣分開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2483768" y="-891480"/>
            <a:ext cx="1592560" cy="8004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306098" y="2924944"/>
            <a:ext cx="5403157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8053071" y="3217023"/>
            <a:ext cx="825552" cy="35599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COLOR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8993777" y="3198460"/>
            <a:ext cx="715478" cy="3745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BLUE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116967" y="3217023"/>
            <a:ext cx="825552" cy="35599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20 M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180863" y="3212976"/>
            <a:ext cx="825552" cy="35599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15 M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244759" y="3212976"/>
            <a:ext cx="825552" cy="35599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10 M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308655" y="3207406"/>
            <a:ext cx="825552" cy="355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r>
              <a:rPr lang="zh-TW" altLang="en-US" dirty="0" smtClean="0"/>
              <a:t> </a:t>
            </a:r>
            <a:r>
              <a:rPr lang="en-US" altLang="zh-TW" dirty="0" smtClean="0"/>
              <a:t>M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4283968" y="1844824"/>
            <a:ext cx="5425287" cy="12961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7" name="Picture 2" descr="C:\Users\wu\Desktop\1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134"/>
          <a:stretch/>
        </p:blipFill>
        <p:spPr bwMode="auto">
          <a:xfrm>
            <a:off x="4283968" y="-351420"/>
            <a:ext cx="5403157" cy="2772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直線單箭頭接點 15"/>
          <p:cNvCxnSpPr/>
          <p:nvPr/>
        </p:nvCxnSpPr>
        <p:spPr>
          <a:xfrm flipH="1">
            <a:off x="9709255" y="-1166164"/>
            <a:ext cx="2495593" cy="43646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4337202" y="2555612"/>
            <a:ext cx="3192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上方請</a:t>
            </a:r>
            <a:r>
              <a:rPr lang="zh-TW" altLang="en-US" dirty="0"/>
              <a:t>點</a:t>
            </a:r>
            <a:r>
              <a:rPr lang="zh-TW" altLang="en-US" dirty="0" smtClean="0"/>
              <a:t>選欲控制之群組</a:t>
            </a:r>
            <a:endParaRPr lang="zh-TW" altLang="en-US" dirty="0"/>
          </a:p>
        </p:txBody>
      </p:sp>
      <p:pic>
        <p:nvPicPr>
          <p:cNvPr id="22" name="Picture 2" descr="C:\Users\wu\Desktop\1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93" t="76879" r="58028" b="9971"/>
          <a:stretch/>
        </p:blipFill>
        <p:spPr bwMode="auto">
          <a:xfrm>
            <a:off x="6419850" y="6951612"/>
            <a:ext cx="1885950" cy="136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:\Users\wu\Desktop\1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51" t="76879" r="31366" b="9971"/>
          <a:stretch/>
        </p:blipFill>
        <p:spPr bwMode="auto">
          <a:xfrm>
            <a:off x="4552950" y="6960555"/>
            <a:ext cx="2035274" cy="1357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C:\Users\wu\Desktop\1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37" t="76879" r="3755" b="9971"/>
          <a:stretch/>
        </p:blipFill>
        <p:spPr bwMode="auto">
          <a:xfrm>
            <a:off x="7942518" y="6960555"/>
            <a:ext cx="1619097" cy="136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橢圓 18"/>
          <p:cNvSpPr/>
          <p:nvPr/>
        </p:nvSpPr>
        <p:spPr>
          <a:xfrm>
            <a:off x="4860032" y="6845746"/>
            <a:ext cx="3445768" cy="17678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/>
          <p:cNvCxnSpPr/>
          <p:nvPr/>
        </p:nvCxnSpPr>
        <p:spPr>
          <a:xfrm flipV="1">
            <a:off x="8053071" y="5877272"/>
            <a:ext cx="4439809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12600892" y="5277107"/>
            <a:ext cx="4608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/>
              <a:t>起始時間跟模式位子像這樣對調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5972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0063132" y="-6652120"/>
            <a:ext cx="49973552" cy="293072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10654645" y="-1763803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sz="6000" dirty="0" smtClean="0"/>
              <a:t>3.</a:t>
            </a:r>
            <a:r>
              <a:rPr lang="zh-TW" altLang="en-US" sz="6000" dirty="0" smtClean="0"/>
              <a:t> 排程視窗編輯</a:t>
            </a:r>
            <a:endParaRPr lang="zh-TW" altLang="en-US" sz="6000" dirty="0"/>
          </a:p>
        </p:txBody>
      </p:sp>
      <p:pic>
        <p:nvPicPr>
          <p:cNvPr id="28" name="Picture 3" descr="C:\Users\wu\Desktop\6087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83" b="9876"/>
          <a:stretch/>
        </p:blipFill>
        <p:spPr bwMode="auto">
          <a:xfrm>
            <a:off x="-10284261" y="777788"/>
            <a:ext cx="3762731" cy="5706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單箭頭接點 4"/>
          <p:cNvCxnSpPr/>
          <p:nvPr/>
        </p:nvCxnSpPr>
        <p:spPr>
          <a:xfrm>
            <a:off x="-6521530" y="6250396"/>
            <a:ext cx="18538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-6539845" y="5788731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按傳送指令後</a:t>
            </a:r>
            <a:endParaRPr lang="zh-TW" altLang="en-US" sz="2400" dirty="0"/>
          </a:p>
        </p:txBody>
      </p:sp>
      <p:pic>
        <p:nvPicPr>
          <p:cNvPr id="40" name="Picture 2" descr="C:\Users\wu\Desktop\180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50" t="20221" r="9402" b="23943"/>
          <a:stretch/>
        </p:blipFill>
        <p:spPr bwMode="auto">
          <a:xfrm>
            <a:off x="-4536799" y="167574"/>
            <a:ext cx="5629801" cy="667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" name="群組 40"/>
          <p:cNvGrpSpPr/>
          <p:nvPr/>
        </p:nvGrpSpPr>
        <p:grpSpPr>
          <a:xfrm>
            <a:off x="-4091648" y="633772"/>
            <a:ext cx="4954714" cy="5365847"/>
            <a:chOff x="-4429000" y="1340768"/>
            <a:chExt cx="3906207" cy="4251059"/>
          </a:xfrm>
        </p:grpSpPr>
        <p:sp>
          <p:nvSpPr>
            <p:cNvPr id="42" name="文字方塊 41"/>
            <p:cNvSpPr txBox="1"/>
            <p:nvPr/>
          </p:nvSpPr>
          <p:spPr>
            <a:xfrm>
              <a:off x="-4429000" y="2226917"/>
              <a:ext cx="3808524" cy="33649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endParaRPr lang="en-US" altLang="zh-TW" dirty="0" smtClean="0"/>
            </a:p>
            <a:p>
              <a:pPr marL="342900" indent="-342900">
                <a:buAutoNum type="arabicPeriod"/>
              </a:pPr>
              <a:endParaRPr lang="en-US" altLang="zh-TW" dirty="0"/>
            </a:p>
            <a:p>
              <a:pPr marL="342900" indent="-342900">
                <a:buAutoNum type="arabicPeriod"/>
              </a:pPr>
              <a:r>
                <a:rPr lang="zh-TW" altLang="en-US" dirty="0" smtClean="0"/>
                <a:t>亮綠燈表這顆燈有接收到</a:t>
              </a:r>
              <a:r>
                <a:rPr lang="zh-TW" altLang="en-US" dirty="0"/>
                <a:t>排程</a:t>
              </a:r>
              <a:r>
                <a:rPr lang="zh-TW" altLang="en-US" dirty="0" smtClean="0"/>
                <a:t>的指令</a:t>
              </a:r>
              <a:endParaRPr lang="en-US" altLang="zh-TW" dirty="0" smtClean="0"/>
            </a:p>
            <a:p>
              <a:pPr marL="342900" indent="-342900">
                <a:buAutoNum type="arabicPeriod"/>
              </a:pPr>
              <a:endParaRPr lang="en-US" altLang="zh-TW" dirty="0"/>
            </a:p>
            <a:p>
              <a:pPr marL="342900" indent="-342900">
                <a:buFontTx/>
                <a:buAutoNum type="arabicPeriod"/>
              </a:pPr>
              <a:r>
                <a:rPr lang="zh-TW" altLang="en-US" dirty="0" smtClean="0"/>
                <a:t>若</a:t>
              </a:r>
              <a:r>
                <a:rPr lang="zh-TW" altLang="en-US" dirty="0"/>
                <a:t>沒亮綠燈</a:t>
              </a:r>
              <a:r>
                <a:rPr lang="zh-TW" altLang="en-US" dirty="0" smtClean="0"/>
                <a:t>重複請按開啟綠燈按鈕，直到綠燈亮起</a:t>
              </a:r>
              <a:endParaRPr lang="zh-TW" altLang="en-US" dirty="0"/>
            </a:p>
            <a:p>
              <a:pPr marL="342900" indent="-342900">
                <a:buAutoNum type="arabicPeriod"/>
              </a:pPr>
              <a:endParaRPr lang="en-US" altLang="zh-TW" dirty="0"/>
            </a:p>
            <a:p>
              <a:pPr marL="342900" indent="-342900">
                <a:buFontTx/>
                <a:buAutoNum type="arabicPeriod" startAt="3"/>
              </a:pPr>
              <a:r>
                <a:rPr lang="zh-TW" altLang="en-US" dirty="0"/>
                <a:t>綠燈亮後 </a:t>
              </a:r>
              <a:r>
                <a:rPr lang="en-US" altLang="zh-TW" b="1" dirty="0">
                  <a:solidFill>
                    <a:srgbClr val="FF0000"/>
                  </a:solidFill>
                </a:rPr>
                <a:t>3</a:t>
              </a:r>
              <a:r>
                <a:rPr lang="zh-TW" altLang="en-US" b="1" dirty="0">
                  <a:solidFill>
                    <a:srgbClr val="FF0000"/>
                  </a:solidFill>
                </a:rPr>
                <a:t> 秒</a:t>
              </a:r>
              <a:r>
                <a:rPr lang="zh-TW" altLang="en-US" dirty="0"/>
                <a:t>會自動</a:t>
              </a:r>
              <a:r>
                <a:rPr lang="zh-TW" altLang="en-US" dirty="0" smtClean="0"/>
                <a:t>關閉</a:t>
              </a:r>
              <a:endParaRPr lang="en-US" altLang="zh-TW" dirty="0" smtClean="0"/>
            </a:p>
            <a:p>
              <a:pPr marL="342900" indent="-342900">
                <a:buFontTx/>
                <a:buAutoNum type="arabicPeriod" startAt="3"/>
              </a:pPr>
              <a:endParaRPr lang="en-US" altLang="zh-TW" dirty="0"/>
            </a:p>
            <a:p>
              <a:pPr marL="342900" indent="-342900">
                <a:buFontTx/>
                <a:buAutoNum type="arabicPeriod" startAt="3"/>
              </a:pPr>
              <a:endParaRPr lang="en-US" altLang="zh-TW" dirty="0" smtClean="0"/>
            </a:p>
            <a:p>
              <a:pPr marL="342900" indent="-342900">
                <a:buFontTx/>
                <a:buAutoNum type="arabicPeriod" startAt="3"/>
              </a:pPr>
              <a:endParaRPr lang="en-US" altLang="zh-TW" dirty="0"/>
            </a:p>
            <a:p>
              <a:pPr marL="342900" indent="-342900">
                <a:buFontTx/>
                <a:buAutoNum type="arabicPeriod" startAt="3"/>
              </a:pPr>
              <a:endParaRPr lang="en-US" altLang="zh-TW" dirty="0" smtClean="0"/>
            </a:p>
            <a:p>
              <a:pPr marL="342900" indent="-342900">
                <a:buFontTx/>
                <a:buAutoNum type="arabicPeriod" startAt="3"/>
              </a:pPr>
              <a:endParaRPr lang="en-US" altLang="zh-TW" dirty="0"/>
            </a:p>
            <a:p>
              <a:pPr marL="342900" indent="-342900">
                <a:buFontTx/>
                <a:buAutoNum type="arabicPeriod" startAt="3"/>
              </a:pPr>
              <a:endParaRPr lang="en-US" altLang="zh-TW" dirty="0" smtClean="0"/>
            </a:p>
            <a:p>
              <a:pPr marL="342900" indent="-342900">
                <a:buFontTx/>
                <a:buAutoNum type="arabicPeriod" startAt="3"/>
              </a:pPr>
              <a:endParaRPr lang="en-US" altLang="zh-TW" dirty="0"/>
            </a:p>
          </p:txBody>
        </p:sp>
        <p:sp>
          <p:nvSpPr>
            <p:cNvPr id="44" name="文字方塊 43"/>
            <p:cNvSpPr txBox="1"/>
            <p:nvPr/>
          </p:nvSpPr>
          <p:spPr>
            <a:xfrm>
              <a:off x="-4429000" y="1340768"/>
              <a:ext cx="3690097" cy="53026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TW" altLang="en-US" sz="3600" b="1" dirty="0" smtClean="0"/>
                <a:t>             目檢確認    </a:t>
              </a:r>
              <a:endParaRPr lang="zh-TW" altLang="en-US" sz="3600" b="1" dirty="0"/>
            </a:p>
          </p:txBody>
        </p:sp>
        <p:sp>
          <p:nvSpPr>
            <p:cNvPr id="45" name="文字方塊 44"/>
            <p:cNvSpPr txBox="1"/>
            <p:nvPr/>
          </p:nvSpPr>
          <p:spPr>
            <a:xfrm>
              <a:off x="-1753262" y="5055507"/>
              <a:ext cx="123046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zh-TW" altLang="en-US" dirty="0"/>
            </a:p>
          </p:txBody>
        </p:sp>
      </p:grpSp>
      <p:sp>
        <p:nvSpPr>
          <p:cNvPr id="48" name="圓角矩形 47"/>
          <p:cNvSpPr/>
          <p:nvPr/>
        </p:nvSpPr>
        <p:spPr>
          <a:xfrm>
            <a:off x="-4281772" y="1360001"/>
            <a:ext cx="1183123" cy="56991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Sunlight-1</a:t>
            </a:r>
            <a:endParaRPr lang="zh-TW" altLang="en-US" dirty="0"/>
          </a:p>
        </p:txBody>
      </p:sp>
      <p:sp>
        <p:nvSpPr>
          <p:cNvPr id="51" name="圓角矩形 50"/>
          <p:cNvSpPr/>
          <p:nvPr/>
        </p:nvSpPr>
        <p:spPr>
          <a:xfrm>
            <a:off x="-2954633" y="1360001"/>
            <a:ext cx="1183123" cy="56991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9:00</a:t>
            </a:r>
            <a:endParaRPr lang="zh-TW" altLang="en-US" dirty="0"/>
          </a:p>
        </p:txBody>
      </p:sp>
      <p:sp>
        <p:nvSpPr>
          <p:cNvPr id="52" name="圓角矩形 51"/>
          <p:cNvSpPr/>
          <p:nvPr/>
        </p:nvSpPr>
        <p:spPr>
          <a:xfrm>
            <a:off x="-1617476" y="1353852"/>
            <a:ext cx="1183123" cy="56991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 M</a:t>
            </a:r>
            <a:endParaRPr lang="zh-TW" altLang="en-US" dirty="0"/>
          </a:p>
        </p:txBody>
      </p:sp>
      <p:sp>
        <p:nvSpPr>
          <p:cNvPr id="53" name="圓角矩形 52"/>
          <p:cNvSpPr/>
          <p:nvPr/>
        </p:nvSpPr>
        <p:spPr>
          <a:xfrm>
            <a:off x="-249324" y="1360001"/>
            <a:ext cx="1183123" cy="56991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亮度 </a:t>
            </a:r>
            <a:r>
              <a:rPr lang="en-US" altLang="zh-TW" dirty="0" smtClean="0"/>
              <a:t>30</a:t>
            </a:r>
            <a:endParaRPr lang="zh-TW" altLang="en-US" dirty="0"/>
          </a:p>
        </p:txBody>
      </p:sp>
      <p:cxnSp>
        <p:nvCxnSpPr>
          <p:cNvPr id="99" name="直線單箭頭接點 98"/>
          <p:cNvCxnSpPr/>
          <p:nvPr/>
        </p:nvCxnSpPr>
        <p:spPr>
          <a:xfrm flipV="1">
            <a:off x="1707666" y="3666819"/>
            <a:ext cx="2481681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7" name="Picture 2" descr="C:\Users\wu\Desktop\180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50" t="20221" r="9402" b="23943"/>
          <a:stretch/>
        </p:blipFill>
        <p:spPr bwMode="auto">
          <a:xfrm>
            <a:off x="4621395" y="319974"/>
            <a:ext cx="5629801" cy="667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8" name="群組 127"/>
          <p:cNvGrpSpPr/>
          <p:nvPr/>
        </p:nvGrpSpPr>
        <p:grpSpPr>
          <a:xfrm>
            <a:off x="5066546" y="786172"/>
            <a:ext cx="4954714" cy="5365847"/>
            <a:chOff x="-4429000" y="1340768"/>
            <a:chExt cx="3906207" cy="4251059"/>
          </a:xfrm>
        </p:grpSpPr>
        <p:sp>
          <p:nvSpPr>
            <p:cNvPr id="129" name="文字方塊 128"/>
            <p:cNvSpPr txBox="1"/>
            <p:nvPr/>
          </p:nvSpPr>
          <p:spPr>
            <a:xfrm>
              <a:off x="-4429000" y="2226917"/>
              <a:ext cx="3808524" cy="33649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endParaRPr lang="en-US" altLang="zh-TW" dirty="0" smtClean="0"/>
            </a:p>
            <a:p>
              <a:pPr marL="342900" indent="-342900">
                <a:buAutoNum type="arabicPeriod"/>
              </a:pPr>
              <a:endParaRPr lang="en-US" altLang="zh-TW" dirty="0"/>
            </a:p>
            <a:p>
              <a:pPr marL="342900" indent="-342900">
                <a:buAutoNum type="arabicPeriod"/>
              </a:pPr>
              <a:r>
                <a:rPr lang="zh-TW" altLang="en-US" dirty="0" smtClean="0"/>
                <a:t>亮綠燈表這顆燈有接收到</a:t>
              </a:r>
              <a:r>
                <a:rPr lang="zh-TW" altLang="en-US" dirty="0"/>
                <a:t>排程</a:t>
              </a:r>
              <a:r>
                <a:rPr lang="zh-TW" altLang="en-US" dirty="0" smtClean="0"/>
                <a:t>的指令</a:t>
              </a:r>
              <a:endParaRPr lang="en-US" altLang="zh-TW" dirty="0" smtClean="0"/>
            </a:p>
            <a:p>
              <a:pPr marL="342900" indent="-342900">
                <a:buAutoNum type="arabicPeriod"/>
              </a:pPr>
              <a:endParaRPr lang="en-US" altLang="zh-TW" dirty="0"/>
            </a:p>
            <a:p>
              <a:pPr marL="342900" indent="-342900">
                <a:buFontTx/>
                <a:buAutoNum type="arabicPeriod"/>
              </a:pPr>
              <a:r>
                <a:rPr lang="zh-TW" altLang="en-US" dirty="0" smtClean="0"/>
                <a:t>若</a:t>
              </a:r>
              <a:r>
                <a:rPr lang="zh-TW" altLang="en-US" dirty="0"/>
                <a:t>沒亮綠燈</a:t>
              </a:r>
              <a:r>
                <a:rPr lang="zh-TW" altLang="en-US" dirty="0" smtClean="0"/>
                <a:t>重複請按開啟綠燈按鈕，直到綠燈亮起</a:t>
              </a:r>
              <a:endParaRPr lang="zh-TW" altLang="en-US" dirty="0"/>
            </a:p>
            <a:p>
              <a:pPr marL="342900" indent="-342900">
                <a:buAutoNum type="arabicPeriod"/>
              </a:pPr>
              <a:endParaRPr lang="en-US" altLang="zh-TW" dirty="0"/>
            </a:p>
            <a:p>
              <a:pPr marL="342900" indent="-342900">
                <a:buFontTx/>
                <a:buAutoNum type="arabicPeriod" startAt="3"/>
              </a:pPr>
              <a:r>
                <a:rPr lang="zh-TW" altLang="en-US" dirty="0"/>
                <a:t>綠燈亮後 </a:t>
              </a:r>
              <a:r>
                <a:rPr lang="en-US" altLang="zh-TW" b="1" dirty="0">
                  <a:solidFill>
                    <a:srgbClr val="FF0000"/>
                  </a:solidFill>
                </a:rPr>
                <a:t>3</a:t>
              </a:r>
              <a:r>
                <a:rPr lang="zh-TW" altLang="en-US" b="1" dirty="0">
                  <a:solidFill>
                    <a:srgbClr val="FF0000"/>
                  </a:solidFill>
                </a:rPr>
                <a:t> 秒</a:t>
              </a:r>
              <a:r>
                <a:rPr lang="zh-TW" altLang="en-US" dirty="0"/>
                <a:t>會自動</a:t>
              </a:r>
              <a:r>
                <a:rPr lang="zh-TW" altLang="en-US" dirty="0" smtClean="0"/>
                <a:t>關閉</a:t>
              </a:r>
              <a:endParaRPr lang="en-US" altLang="zh-TW" dirty="0" smtClean="0"/>
            </a:p>
            <a:p>
              <a:pPr marL="342900" indent="-342900">
                <a:buFontTx/>
                <a:buAutoNum type="arabicPeriod" startAt="3"/>
              </a:pPr>
              <a:endParaRPr lang="en-US" altLang="zh-TW" dirty="0"/>
            </a:p>
            <a:p>
              <a:pPr marL="342900" indent="-342900">
                <a:buFontTx/>
                <a:buAutoNum type="arabicPeriod" startAt="3"/>
              </a:pPr>
              <a:endParaRPr lang="en-US" altLang="zh-TW" dirty="0" smtClean="0"/>
            </a:p>
            <a:p>
              <a:pPr marL="342900" indent="-342900">
                <a:buFontTx/>
                <a:buAutoNum type="arabicPeriod" startAt="3"/>
              </a:pPr>
              <a:endParaRPr lang="en-US" altLang="zh-TW" dirty="0"/>
            </a:p>
            <a:p>
              <a:pPr marL="342900" indent="-342900">
                <a:buFontTx/>
                <a:buAutoNum type="arabicPeriod" startAt="3"/>
              </a:pPr>
              <a:endParaRPr lang="en-US" altLang="zh-TW" dirty="0" smtClean="0"/>
            </a:p>
            <a:p>
              <a:pPr marL="342900" indent="-342900">
                <a:buFontTx/>
                <a:buAutoNum type="arabicPeriod" startAt="3"/>
              </a:pPr>
              <a:endParaRPr lang="en-US" altLang="zh-TW" dirty="0"/>
            </a:p>
            <a:p>
              <a:pPr marL="342900" indent="-342900">
                <a:buFontTx/>
                <a:buAutoNum type="arabicPeriod" startAt="3"/>
              </a:pPr>
              <a:endParaRPr lang="en-US" altLang="zh-TW" dirty="0" smtClean="0"/>
            </a:p>
            <a:p>
              <a:pPr marL="342900" indent="-342900">
                <a:buFontTx/>
                <a:buAutoNum type="arabicPeriod" startAt="3"/>
              </a:pPr>
              <a:endParaRPr lang="en-US" altLang="zh-TW" dirty="0"/>
            </a:p>
          </p:txBody>
        </p:sp>
        <p:sp>
          <p:nvSpPr>
            <p:cNvPr id="131" name="文字方塊 130"/>
            <p:cNvSpPr txBox="1"/>
            <p:nvPr/>
          </p:nvSpPr>
          <p:spPr>
            <a:xfrm>
              <a:off x="-4429000" y="1340768"/>
              <a:ext cx="3690097" cy="53026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TW" altLang="en-US" sz="3600" b="1" dirty="0" smtClean="0"/>
                <a:t>             目檢確認    </a:t>
              </a:r>
              <a:endParaRPr lang="zh-TW" altLang="en-US" sz="3600" b="1" dirty="0"/>
            </a:p>
          </p:txBody>
        </p:sp>
        <p:sp>
          <p:nvSpPr>
            <p:cNvPr id="132" name="文字方塊 131"/>
            <p:cNvSpPr txBox="1"/>
            <p:nvPr/>
          </p:nvSpPr>
          <p:spPr>
            <a:xfrm>
              <a:off x="-1753262" y="5055507"/>
              <a:ext cx="123046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zh-TW" altLang="en-US" dirty="0"/>
            </a:p>
          </p:txBody>
        </p:sp>
      </p:grpSp>
      <p:sp>
        <p:nvSpPr>
          <p:cNvPr id="134" name="圓角矩形 133"/>
          <p:cNvSpPr/>
          <p:nvPr/>
        </p:nvSpPr>
        <p:spPr>
          <a:xfrm>
            <a:off x="4876422" y="1512401"/>
            <a:ext cx="1183123" cy="56991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Sunlight-1</a:t>
            </a:r>
            <a:endParaRPr lang="zh-TW" altLang="en-US" dirty="0"/>
          </a:p>
        </p:txBody>
      </p:sp>
      <p:sp>
        <p:nvSpPr>
          <p:cNvPr id="135" name="圓角矩形 134"/>
          <p:cNvSpPr/>
          <p:nvPr/>
        </p:nvSpPr>
        <p:spPr>
          <a:xfrm>
            <a:off x="6215829" y="1506252"/>
            <a:ext cx="1183123" cy="56991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11:00</a:t>
            </a:r>
            <a:endParaRPr lang="zh-TW" altLang="en-US" dirty="0"/>
          </a:p>
        </p:txBody>
      </p:sp>
      <p:sp>
        <p:nvSpPr>
          <p:cNvPr id="136" name="圓角矩形 135"/>
          <p:cNvSpPr/>
          <p:nvPr/>
        </p:nvSpPr>
        <p:spPr>
          <a:xfrm>
            <a:off x="7540718" y="1506252"/>
            <a:ext cx="1183123" cy="56991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 M</a:t>
            </a:r>
            <a:endParaRPr lang="zh-TW" altLang="en-US" dirty="0"/>
          </a:p>
        </p:txBody>
      </p:sp>
      <p:sp>
        <p:nvSpPr>
          <p:cNvPr id="137" name="圓角矩形 136"/>
          <p:cNvSpPr/>
          <p:nvPr/>
        </p:nvSpPr>
        <p:spPr>
          <a:xfrm>
            <a:off x="8908870" y="1512401"/>
            <a:ext cx="1183123" cy="56991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亮度 </a:t>
            </a:r>
            <a:r>
              <a:rPr lang="en-US" altLang="zh-TW" dirty="0" smtClean="0"/>
              <a:t>30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-3984336" y="5863950"/>
            <a:ext cx="457328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    上一步    開啟綠燈    下一步</a:t>
            </a:r>
            <a:endParaRPr lang="zh-TW" altLang="en-US" sz="24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5284007" y="6089228"/>
            <a:ext cx="457328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    上一步    開啟綠燈    下一步</a:t>
            </a:r>
            <a:endParaRPr lang="zh-TW" altLang="en-US" sz="24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1962007" y="2898523"/>
            <a:ext cx="172974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3600" dirty="0" smtClean="0"/>
              <a:t>下一步</a:t>
            </a:r>
            <a:endParaRPr lang="zh-TW" altLang="en-US" sz="3600" dirty="0"/>
          </a:p>
        </p:txBody>
      </p:sp>
      <p:cxnSp>
        <p:nvCxnSpPr>
          <p:cNvPr id="34" name="直線單箭頭接點 33"/>
          <p:cNvCxnSpPr/>
          <p:nvPr/>
        </p:nvCxnSpPr>
        <p:spPr>
          <a:xfrm flipH="1">
            <a:off x="1707667" y="4738228"/>
            <a:ext cx="24816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-6278883" y="2575357"/>
            <a:ext cx="172974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3600" dirty="0"/>
              <a:t>上</a:t>
            </a:r>
            <a:r>
              <a:rPr lang="zh-TW" altLang="en-US" sz="3600" dirty="0" smtClean="0"/>
              <a:t>一步</a:t>
            </a:r>
            <a:endParaRPr lang="zh-TW" altLang="en-US" sz="3600" dirty="0"/>
          </a:p>
        </p:txBody>
      </p:sp>
      <p:cxnSp>
        <p:nvCxnSpPr>
          <p:cNvPr id="39" name="直線單箭頭接點 38"/>
          <p:cNvCxnSpPr/>
          <p:nvPr/>
        </p:nvCxnSpPr>
        <p:spPr>
          <a:xfrm flipH="1">
            <a:off x="-6448537" y="3221688"/>
            <a:ext cx="17809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2080427" y="4882244"/>
            <a:ext cx="172974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3600" dirty="0"/>
              <a:t>上</a:t>
            </a:r>
            <a:r>
              <a:rPr lang="zh-TW" altLang="en-US" sz="3600" dirty="0" smtClean="0"/>
              <a:t>一步</a:t>
            </a:r>
            <a:endParaRPr lang="zh-TW" altLang="en-US" sz="3600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11166083" y="3501008"/>
            <a:ext cx="2910973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3200" dirty="0" smtClean="0"/>
              <a:t>下一步</a:t>
            </a:r>
            <a:endParaRPr lang="zh-TW" altLang="en-US" sz="3200" dirty="0"/>
          </a:p>
        </p:txBody>
      </p:sp>
      <p:pic>
        <p:nvPicPr>
          <p:cNvPr id="65" name="Picture 2" descr="C:\Users\wu\Desktop\180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50" t="20221" r="9402" b="23943"/>
          <a:stretch/>
        </p:blipFill>
        <p:spPr bwMode="auto">
          <a:xfrm>
            <a:off x="14077056" y="355413"/>
            <a:ext cx="5629801" cy="667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群組 65"/>
          <p:cNvGrpSpPr/>
          <p:nvPr/>
        </p:nvGrpSpPr>
        <p:grpSpPr>
          <a:xfrm>
            <a:off x="14522207" y="821611"/>
            <a:ext cx="4954714" cy="5365847"/>
            <a:chOff x="-4429000" y="1340768"/>
            <a:chExt cx="3906207" cy="4251059"/>
          </a:xfrm>
        </p:grpSpPr>
        <p:sp>
          <p:nvSpPr>
            <p:cNvPr id="67" name="文字方塊 66"/>
            <p:cNvSpPr txBox="1"/>
            <p:nvPr/>
          </p:nvSpPr>
          <p:spPr>
            <a:xfrm>
              <a:off x="-4429000" y="2226917"/>
              <a:ext cx="3808524" cy="33649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endParaRPr lang="en-US" altLang="zh-TW" dirty="0" smtClean="0"/>
            </a:p>
            <a:p>
              <a:pPr marL="342900" indent="-342900">
                <a:buAutoNum type="arabicPeriod"/>
              </a:pPr>
              <a:endParaRPr lang="en-US" altLang="zh-TW" dirty="0"/>
            </a:p>
            <a:p>
              <a:pPr marL="342900" indent="-342900">
                <a:buAutoNum type="arabicPeriod"/>
              </a:pPr>
              <a:r>
                <a:rPr lang="zh-TW" altLang="en-US" dirty="0" smtClean="0"/>
                <a:t>亮綠燈表這顆燈有接收到</a:t>
              </a:r>
              <a:r>
                <a:rPr lang="zh-TW" altLang="en-US" dirty="0"/>
                <a:t>排程</a:t>
              </a:r>
              <a:r>
                <a:rPr lang="zh-TW" altLang="en-US" dirty="0" smtClean="0"/>
                <a:t>的指令</a:t>
              </a:r>
              <a:endParaRPr lang="en-US" altLang="zh-TW" dirty="0" smtClean="0"/>
            </a:p>
            <a:p>
              <a:pPr marL="342900" indent="-342900">
                <a:buAutoNum type="arabicPeriod"/>
              </a:pPr>
              <a:endParaRPr lang="en-US" altLang="zh-TW" dirty="0"/>
            </a:p>
            <a:p>
              <a:pPr marL="342900" indent="-342900">
                <a:buFontTx/>
                <a:buAutoNum type="arabicPeriod"/>
              </a:pPr>
              <a:r>
                <a:rPr lang="zh-TW" altLang="en-US" dirty="0" smtClean="0"/>
                <a:t>若</a:t>
              </a:r>
              <a:r>
                <a:rPr lang="zh-TW" altLang="en-US" dirty="0"/>
                <a:t>沒亮綠燈</a:t>
              </a:r>
              <a:r>
                <a:rPr lang="zh-TW" altLang="en-US" dirty="0" smtClean="0"/>
                <a:t>重複請按開啟綠燈按鈕，直到綠燈亮起</a:t>
              </a:r>
              <a:endParaRPr lang="zh-TW" altLang="en-US" dirty="0"/>
            </a:p>
            <a:p>
              <a:pPr marL="342900" indent="-342900">
                <a:buAutoNum type="arabicPeriod"/>
              </a:pPr>
              <a:endParaRPr lang="en-US" altLang="zh-TW" dirty="0"/>
            </a:p>
            <a:p>
              <a:pPr marL="342900" indent="-342900">
                <a:buFontTx/>
                <a:buAutoNum type="arabicPeriod" startAt="3"/>
              </a:pPr>
              <a:r>
                <a:rPr lang="zh-TW" altLang="en-US" dirty="0"/>
                <a:t>綠燈亮後 </a:t>
              </a:r>
              <a:r>
                <a:rPr lang="en-US" altLang="zh-TW" b="1" dirty="0">
                  <a:solidFill>
                    <a:srgbClr val="FF0000"/>
                  </a:solidFill>
                </a:rPr>
                <a:t>3</a:t>
              </a:r>
              <a:r>
                <a:rPr lang="zh-TW" altLang="en-US" b="1" dirty="0">
                  <a:solidFill>
                    <a:srgbClr val="FF0000"/>
                  </a:solidFill>
                </a:rPr>
                <a:t> 秒</a:t>
              </a:r>
              <a:r>
                <a:rPr lang="zh-TW" altLang="en-US" dirty="0"/>
                <a:t>會自動</a:t>
              </a:r>
              <a:r>
                <a:rPr lang="zh-TW" altLang="en-US" dirty="0" smtClean="0"/>
                <a:t>關閉</a:t>
              </a:r>
              <a:endParaRPr lang="en-US" altLang="zh-TW" dirty="0" smtClean="0"/>
            </a:p>
            <a:p>
              <a:pPr marL="342900" indent="-342900">
                <a:buFontTx/>
                <a:buAutoNum type="arabicPeriod" startAt="3"/>
              </a:pPr>
              <a:endParaRPr lang="en-US" altLang="zh-TW" dirty="0"/>
            </a:p>
            <a:p>
              <a:pPr marL="342900" indent="-342900">
                <a:buFontTx/>
                <a:buAutoNum type="arabicPeriod" startAt="3"/>
              </a:pPr>
              <a:endParaRPr lang="en-US" altLang="zh-TW" dirty="0" smtClean="0"/>
            </a:p>
            <a:p>
              <a:pPr marL="342900" indent="-342900">
                <a:buFontTx/>
                <a:buAutoNum type="arabicPeriod" startAt="3"/>
              </a:pPr>
              <a:endParaRPr lang="en-US" altLang="zh-TW" dirty="0"/>
            </a:p>
            <a:p>
              <a:pPr marL="342900" indent="-342900">
                <a:buFontTx/>
                <a:buAutoNum type="arabicPeriod" startAt="3"/>
              </a:pPr>
              <a:endParaRPr lang="en-US" altLang="zh-TW" dirty="0" smtClean="0"/>
            </a:p>
            <a:p>
              <a:pPr marL="342900" indent="-342900">
                <a:buFontTx/>
                <a:buAutoNum type="arabicPeriod" startAt="3"/>
              </a:pPr>
              <a:endParaRPr lang="en-US" altLang="zh-TW" dirty="0"/>
            </a:p>
            <a:p>
              <a:pPr marL="342900" indent="-342900">
                <a:buFontTx/>
                <a:buAutoNum type="arabicPeriod" startAt="3"/>
              </a:pPr>
              <a:endParaRPr lang="en-US" altLang="zh-TW" dirty="0" smtClean="0"/>
            </a:p>
            <a:p>
              <a:pPr marL="342900" indent="-342900">
                <a:buFontTx/>
                <a:buAutoNum type="arabicPeriod" startAt="3"/>
              </a:pPr>
              <a:endParaRPr lang="en-US" altLang="zh-TW" dirty="0"/>
            </a:p>
          </p:txBody>
        </p:sp>
        <p:sp>
          <p:nvSpPr>
            <p:cNvPr id="68" name="文字方塊 67"/>
            <p:cNvSpPr txBox="1"/>
            <p:nvPr/>
          </p:nvSpPr>
          <p:spPr>
            <a:xfrm>
              <a:off x="-4429000" y="1340768"/>
              <a:ext cx="3690097" cy="53026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TW" altLang="en-US" sz="3600" b="1" dirty="0" smtClean="0"/>
                <a:t>             目檢確認    </a:t>
              </a:r>
              <a:endParaRPr lang="zh-TW" altLang="en-US" sz="3600" b="1" dirty="0"/>
            </a:p>
          </p:txBody>
        </p:sp>
        <p:sp>
          <p:nvSpPr>
            <p:cNvPr id="69" name="文字方塊 68"/>
            <p:cNvSpPr txBox="1"/>
            <p:nvPr/>
          </p:nvSpPr>
          <p:spPr>
            <a:xfrm>
              <a:off x="-1753262" y="5055507"/>
              <a:ext cx="123046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zh-TW" altLang="en-US" dirty="0"/>
            </a:p>
          </p:txBody>
        </p:sp>
      </p:grpSp>
      <p:sp>
        <p:nvSpPr>
          <p:cNvPr id="70" name="圓角矩形 69"/>
          <p:cNvSpPr/>
          <p:nvPr/>
        </p:nvSpPr>
        <p:spPr>
          <a:xfrm>
            <a:off x="14332083" y="1547840"/>
            <a:ext cx="1183123" cy="56991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Sunlight-1</a:t>
            </a:r>
            <a:endParaRPr lang="zh-TW" altLang="en-US" dirty="0"/>
          </a:p>
        </p:txBody>
      </p:sp>
      <p:sp>
        <p:nvSpPr>
          <p:cNvPr id="71" name="圓角矩形 70"/>
          <p:cNvSpPr/>
          <p:nvPr/>
        </p:nvSpPr>
        <p:spPr>
          <a:xfrm>
            <a:off x="15671490" y="1541691"/>
            <a:ext cx="1183123" cy="56991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12:00</a:t>
            </a:r>
            <a:endParaRPr lang="zh-TW" altLang="en-US" dirty="0"/>
          </a:p>
        </p:txBody>
      </p:sp>
      <p:sp>
        <p:nvSpPr>
          <p:cNvPr id="72" name="圓角矩形 71"/>
          <p:cNvSpPr/>
          <p:nvPr/>
        </p:nvSpPr>
        <p:spPr>
          <a:xfrm>
            <a:off x="16996379" y="1541691"/>
            <a:ext cx="1183123" cy="56991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 M</a:t>
            </a:r>
            <a:endParaRPr lang="zh-TW" altLang="en-US" dirty="0"/>
          </a:p>
        </p:txBody>
      </p:sp>
      <p:sp>
        <p:nvSpPr>
          <p:cNvPr id="73" name="圓角矩形 72"/>
          <p:cNvSpPr/>
          <p:nvPr/>
        </p:nvSpPr>
        <p:spPr>
          <a:xfrm>
            <a:off x="18364531" y="1547840"/>
            <a:ext cx="1183123" cy="56991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亮度 </a:t>
            </a:r>
            <a:r>
              <a:rPr lang="en-US" altLang="zh-TW" dirty="0" smtClean="0"/>
              <a:t>30</a:t>
            </a:r>
            <a:endParaRPr lang="zh-TW" altLang="en-US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14739668" y="6124667"/>
            <a:ext cx="457328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    上一步    開啟綠燈     下一步</a:t>
            </a:r>
            <a:endParaRPr lang="en-US" altLang="zh-TW" sz="2400" dirty="0" smtClean="0"/>
          </a:p>
        </p:txBody>
      </p:sp>
      <p:cxnSp>
        <p:nvCxnSpPr>
          <p:cNvPr id="76" name="直線單箭頭接點 75"/>
          <p:cNvCxnSpPr/>
          <p:nvPr/>
        </p:nvCxnSpPr>
        <p:spPr>
          <a:xfrm flipV="1">
            <a:off x="10836510" y="4063800"/>
            <a:ext cx="2481681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/>
          <p:nvPr/>
        </p:nvCxnSpPr>
        <p:spPr>
          <a:xfrm flipH="1">
            <a:off x="10839718" y="4794908"/>
            <a:ext cx="24816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字方塊 77"/>
          <p:cNvSpPr txBox="1"/>
          <p:nvPr/>
        </p:nvSpPr>
        <p:spPr>
          <a:xfrm>
            <a:off x="11212478" y="4938924"/>
            <a:ext cx="172974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3600" dirty="0"/>
              <a:t>上</a:t>
            </a:r>
            <a:r>
              <a:rPr lang="zh-TW" altLang="en-US" sz="3600" dirty="0" smtClean="0"/>
              <a:t>一步</a:t>
            </a:r>
            <a:endParaRPr lang="zh-TW" altLang="en-US" sz="36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20629784" y="3374431"/>
            <a:ext cx="2910973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3200" dirty="0" smtClean="0"/>
              <a:t>下一步</a:t>
            </a:r>
            <a:endParaRPr lang="zh-TW" altLang="en-US" sz="3200" dirty="0"/>
          </a:p>
        </p:txBody>
      </p:sp>
      <p:cxnSp>
        <p:nvCxnSpPr>
          <p:cNvPr id="55" name="直線單箭頭接點 54"/>
          <p:cNvCxnSpPr/>
          <p:nvPr/>
        </p:nvCxnSpPr>
        <p:spPr>
          <a:xfrm flipV="1">
            <a:off x="20300211" y="3937223"/>
            <a:ext cx="2481681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/>
          <p:nvPr/>
        </p:nvCxnSpPr>
        <p:spPr>
          <a:xfrm flipH="1">
            <a:off x="20303419" y="4668331"/>
            <a:ext cx="24816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/>
          <p:cNvSpPr txBox="1"/>
          <p:nvPr/>
        </p:nvSpPr>
        <p:spPr>
          <a:xfrm>
            <a:off x="20676179" y="4812347"/>
            <a:ext cx="172974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3600" dirty="0"/>
              <a:t>上</a:t>
            </a:r>
            <a:r>
              <a:rPr lang="zh-TW" altLang="en-US" sz="3600" dirty="0" smtClean="0"/>
              <a:t>一步</a:t>
            </a:r>
            <a:endParaRPr lang="zh-TW" altLang="en-US" sz="3600" dirty="0"/>
          </a:p>
        </p:txBody>
      </p:sp>
      <p:pic>
        <p:nvPicPr>
          <p:cNvPr id="58" name="Picture 2" descr="C:\Users\wu\Desktop\180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50" t="20221" r="9402" b="23943"/>
          <a:stretch/>
        </p:blipFill>
        <p:spPr bwMode="auto">
          <a:xfrm>
            <a:off x="23411740" y="740377"/>
            <a:ext cx="4919632" cy="56776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矩形 58"/>
          <p:cNvSpPr/>
          <p:nvPr/>
        </p:nvSpPr>
        <p:spPr>
          <a:xfrm>
            <a:off x="23722860" y="981396"/>
            <a:ext cx="4248472" cy="50577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文字方塊 59"/>
          <p:cNvSpPr txBox="1"/>
          <p:nvPr/>
        </p:nvSpPr>
        <p:spPr>
          <a:xfrm>
            <a:off x="23658475" y="5434730"/>
            <a:ext cx="436040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3600" dirty="0" smtClean="0"/>
              <a:t>   上一步             </a:t>
            </a:r>
            <a:r>
              <a:rPr lang="zh-TW" altLang="en-US" sz="3600" dirty="0"/>
              <a:t>完成</a:t>
            </a:r>
          </a:p>
        </p:txBody>
      </p:sp>
      <p:sp>
        <p:nvSpPr>
          <p:cNvPr id="61" name="文字方塊 60"/>
          <p:cNvSpPr txBox="1"/>
          <p:nvPr/>
        </p:nvSpPr>
        <p:spPr>
          <a:xfrm>
            <a:off x="23510104" y="1940142"/>
            <a:ext cx="479061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Sunlight-1  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09:00</a:t>
            </a:r>
            <a:r>
              <a:rPr lang="zh-TW" altLang="en-US" sz="2800" dirty="0" smtClean="0"/>
              <a:t>   </a:t>
            </a:r>
            <a:r>
              <a:rPr lang="en-US" altLang="zh-TW" sz="2800" dirty="0" smtClean="0"/>
              <a:t>5 M  </a:t>
            </a:r>
            <a:r>
              <a:rPr lang="zh-TW" altLang="en-US" sz="2800" dirty="0" smtClean="0"/>
              <a:t>亮度</a:t>
            </a:r>
            <a:r>
              <a:rPr lang="en-US" altLang="zh-TW" sz="2800" dirty="0" smtClean="0"/>
              <a:t>30</a:t>
            </a:r>
          </a:p>
          <a:p>
            <a:r>
              <a:rPr lang="en-US" altLang="zh-TW" sz="2800" dirty="0" smtClean="0"/>
              <a:t>Sunlight-1  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11:00</a:t>
            </a:r>
            <a:r>
              <a:rPr lang="zh-TW" altLang="en-US" sz="2800" dirty="0" smtClean="0"/>
              <a:t>   </a:t>
            </a:r>
            <a:r>
              <a:rPr lang="en-US" altLang="zh-TW" sz="2800" dirty="0"/>
              <a:t>5 M  </a:t>
            </a:r>
            <a:r>
              <a:rPr lang="zh-TW" altLang="en-US" sz="2800" dirty="0" smtClean="0"/>
              <a:t>亮度</a:t>
            </a:r>
            <a:r>
              <a:rPr lang="en-US" altLang="zh-TW" sz="2800" dirty="0"/>
              <a:t>30</a:t>
            </a:r>
          </a:p>
          <a:p>
            <a:r>
              <a:rPr lang="en-US" altLang="zh-TW" sz="2800" dirty="0" smtClean="0"/>
              <a:t>Sunlight-1  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12:00</a:t>
            </a:r>
            <a:r>
              <a:rPr lang="zh-TW" altLang="en-US" sz="2800" dirty="0" smtClean="0"/>
              <a:t>   </a:t>
            </a:r>
            <a:r>
              <a:rPr lang="en-US" altLang="zh-TW" sz="2800" dirty="0"/>
              <a:t>5 M  </a:t>
            </a:r>
            <a:r>
              <a:rPr lang="zh-TW" altLang="en-US" sz="2800" dirty="0" smtClean="0"/>
              <a:t>亮度</a:t>
            </a:r>
            <a:r>
              <a:rPr lang="en-US" altLang="zh-TW" sz="2800" dirty="0" smtClean="0"/>
              <a:t>30</a:t>
            </a:r>
          </a:p>
          <a:p>
            <a:r>
              <a:rPr lang="zh-TW" altLang="en-US" sz="2800" dirty="0"/>
              <a:t> </a:t>
            </a:r>
            <a:r>
              <a:rPr lang="zh-TW" altLang="en-US" sz="2800" dirty="0" smtClean="0"/>
              <a:t>                          </a:t>
            </a:r>
            <a:r>
              <a:rPr lang="en-US" altLang="zh-TW" sz="2800" dirty="0" smtClean="0"/>
              <a:t>.</a:t>
            </a:r>
          </a:p>
          <a:p>
            <a:r>
              <a:rPr lang="zh-TW" altLang="en-US" sz="2800" dirty="0" smtClean="0"/>
              <a:t>                           </a:t>
            </a:r>
            <a:r>
              <a:rPr lang="en-US" altLang="zh-TW" sz="2800" dirty="0" smtClean="0"/>
              <a:t>.</a:t>
            </a:r>
          </a:p>
          <a:p>
            <a:r>
              <a:rPr lang="zh-TW" altLang="en-US" sz="2800" dirty="0" smtClean="0"/>
              <a:t>                           </a:t>
            </a:r>
            <a:r>
              <a:rPr lang="en-US" altLang="zh-TW" sz="2800" dirty="0" smtClean="0"/>
              <a:t>.</a:t>
            </a:r>
            <a:endParaRPr lang="en-US" altLang="zh-TW" sz="2800" dirty="0"/>
          </a:p>
          <a:p>
            <a:endParaRPr lang="en-US" altLang="zh-TW" sz="2800" dirty="0"/>
          </a:p>
          <a:p>
            <a:r>
              <a:rPr lang="zh-TW" altLang="en-US" sz="2800" dirty="0" smtClean="0"/>
              <a:t>確認</a:t>
            </a:r>
            <a:r>
              <a:rPr lang="zh-TW" altLang="en-US" sz="2800" dirty="0"/>
              <a:t>無誤請按完成</a:t>
            </a:r>
          </a:p>
          <a:p>
            <a:endParaRPr lang="en-US" altLang="zh-TW" sz="2800" dirty="0" smtClean="0"/>
          </a:p>
          <a:p>
            <a:endParaRPr lang="zh-TW" altLang="en-US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24851900" y="986696"/>
            <a:ext cx="2291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/>
              <a:t>目前設置</a:t>
            </a:r>
          </a:p>
        </p:txBody>
      </p:sp>
      <p:sp>
        <p:nvSpPr>
          <p:cNvPr id="75" name="文字方塊 74"/>
          <p:cNvSpPr txBox="1"/>
          <p:nvPr/>
        </p:nvSpPr>
        <p:spPr>
          <a:xfrm>
            <a:off x="22737948" y="7005349"/>
            <a:ext cx="43462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3600" dirty="0" smtClean="0"/>
              <a:t>按完成結束視窗</a:t>
            </a:r>
            <a:endParaRPr lang="zh-TW" altLang="en-US" sz="3600" dirty="0"/>
          </a:p>
        </p:txBody>
      </p:sp>
      <p:cxnSp>
        <p:nvCxnSpPr>
          <p:cNvPr id="79" name="直線單箭頭接點 78"/>
          <p:cNvCxnSpPr/>
          <p:nvPr/>
        </p:nvCxnSpPr>
        <p:spPr>
          <a:xfrm flipH="1">
            <a:off x="25571980" y="6264613"/>
            <a:ext cx="1296145" cy="808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橢圓 79"/>
          <p:cNvSpPr/>
          <p:nvPr/>
        </p:nvSpPr>
        <p:spPr>
          <a:xfrm>
            <a:off x="26555633" y="5312833"/>
            <a:ext cx="1463247" cy="9920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976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2156</TotalTime>
  <Words>1808</Words>
  <Application>Microsoft Office PowerPoint</Application>
  <PresentationFormat>如螢幕大小 (4:3)</PresentationFormat>
  <Paragraphs>405</Paragraphs>
  <Slides>12</Slides>
  <Notes>5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Office 佈景主題</vt:lpstr>
      <vt:lpstr>目檢</vt:lpstr>
      <vt:lpstr>PowerPoint 簡報</vt:lpstr>
      <vt:lpstr>PowerPoint 簡報</vt:lpstr>
      <vt:lpstr>PowerPoint 簡報</vt:lpstr>
      <vt:lpstr>1. 多顆燈一起時間校正</vt:lpstr>
      <vt:lpstr>2. 多顆燈一起風扇調整</vt:lpstr>
      <vt:lpstr>3.排程</vt:lpstr>
      <vt:lpstr>PowerPoint 簡報</vt:lpstr>
      <vt:lpstr>3. 排程視窗編輯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wu</dc:creator>
  <cp:lastModifiedBy>feng</cp:lastModifiedBy>
  <cp:revision>105</cp:revision>
  <dcterms:created xsi:type="dcterms:W3CDTF">2017-12-27T06:09:00Z</dcterms:created>
  <dcterms:modified xsi:type="dcterms:W3CDTF">2018-01-07T07:26:26Z</dcterms:modified>
</cp:coreProperties>
</file>