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3"/>
  </p:normalViewPr>
  <p:slideViewPr>
    <p:cSldViewPr snapToGrid="0" snapToObjects="1">
      <p:cViewPr>
        <p:scale>
          <a:sx n="148" d="100"/>
          <a:sy n="148" d="100"/>
        </p:scale>
        <p:origin x="79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27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91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5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1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2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rPr dirty="0"/>
              <a:t>Design Thinking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r>
              <a:rPr sz="2800" dirty="0"/>
              <a:t>IDEO Design Sprint Game</a:t>
            </a:r>
            <a:endParaRPr lang="en-CA" sz="2800" dirty="0"/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endParaRPr lang="en-CA" dirty="0"/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endParaRPr dirty="0"/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r>
              <a:rPr lang="en-CA" dirty="0"/>
              <a:t>Ian Forster</a:t>
            </a:r>
            <a:endParaRPr dirty="0"/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r>
              <a:rPr dirty="0"/>
              <a:t>Date</a:t>
            </a:r>
            <a:r>
              <a:rPr lang="en-CA" dirty="0"/>
              <a:t> TBD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Clean, modern design with IDEO-inspired imagery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Reflect &amp; Refine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10: Phase 5 - Iterate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Framework: I Like, I Wish, What If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 LIKE...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What's working? Core strengths?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 WISH...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What needs improvement? Gaps?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WHAT IF...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New possibilities? Variations?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Question: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What's the smallest version we could test?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Three columns with icons for each section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Creating a Safe Space for Creativity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11: Ground Rules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During Our Sprint: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🚫 No judgment during ideation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🤝 Build on each other's ideas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📊 Quantity over perfection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🎯 Stay focused on the user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🎨 Be visual when possible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🌟 Wild ideas welcome!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⏱️ Respect the timer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Remember:** There are no wrong answers in design thinking!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Icons for each rule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[Insert Your Challenge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12: Today's Challenge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The Problem: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[Challenge description]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The User: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[Persona details]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The Pain Point: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[Specific frustration or need]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Your Mission: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Design a solution that addresses this real human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Photo or illustration representing the persona/problem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Time to Design!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13: Let's Get Started!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What You'll Do: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Open the game on your device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Choose Solo or Team Mode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Follow the 5 phases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Complete your sprint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5. Share your results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Timer:** 25 minutes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Remember:** Focus on the process, not perfection!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Screenshot of the game interface or "Let's Go!" graphic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Design Sprint in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14: [BREAK SLIDE - During Sprint]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Time Remaining:** [Update as needed]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Current Phase:** [Update as needed]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Need Help?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Raise your hand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Check the prompts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Build on others' ideas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Timer graphic or progress indicator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What Did You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15: Debrief - Process Reflection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Discussion Questions: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How did the HMW statement change your thinking?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What was challenging about rapid ideation?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How did you decide which ideas to select?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What surprised you in this process?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What phase was most valuable?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Question marks or thought bubbles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Let's Hear Your Ideas!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16: Debrief - Sharing Results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Share with the group: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Your challenge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Your HMW statement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Your top concept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One key insight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Time:** 2 minutes per team/person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Presentation icon or microphone graphic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Design Thinking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17: Key Takeaways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Remember: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**Start with empathy** - Understand the human need first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**Defer judgment** - All ideas are valid during ideation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**Prototype quickly** - Make it tangible to test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**Iterate constantly** - First ideas are rarely the best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5. **Stay user-focused** - Always come back to the person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Icons or illustrations for each principle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Where Can You Use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18: Real-World Applications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 Your Work: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Product development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Service design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Process improvement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Team problem-solving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Strategic planning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 Your Life: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Personal projects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Community challenges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Career decisions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Creative pursuits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Various application scenarios with icons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Continue Your Design Thinking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19: Next Steps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Immediate Actions: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Download your sprint results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Test your prototype idea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Share with stakeholders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Schedule follow-up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Keep Learning: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Practice with different challenges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Try the game with your team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Explore IDEO resources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Join design thinking communities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Roadmap or pathway graphic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Today's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Agenda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Welcome &amp; Introductions (5 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What is Design Thinking? (5 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The 5 Phases Overview (5 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Hands-On Sprint (25 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Debrief &amp; Discussion (10 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Next Steps (5 min)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Timeline graphic showing the flow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20: Resources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Recommended Reading: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"Sprint" by Jake Knapp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"Creative Confidence" by Tom &amp; David Kelley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IDEO Design Kit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Stanford d.school resources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Online: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[Your organization website]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IDEO.org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d.school.stanford.edu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Contact: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[Your email/contact info]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Book covers or resource icons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21: Q&amp;A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Let's Discuss: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Questions about the process?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Want to explore specific challenges?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Need help applying this to your work?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Interested in future workshops?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Large question mark or open discussion graphic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Keep Designing!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22: Thank You!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Thank you for participating!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Remember: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"Design thinking is not about coming up with the 'right' idea, it's about generating the broadest range of possibilities."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Tim Brown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Stay in touch: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[Your contact information]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[Social media handles]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[Website]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BONUS SLIDES (Optional - Use as needed)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BONUS: Design Thinking Success Stories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Examples: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Airbnb's turnaround using design thinking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Bank of America's "Keep the Change" program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Kaiser Permanente's patient experience redesign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[Add your own relevant examples]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BONUS: Common Pitfalls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Watch Out For: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Jumping to solutions too quickly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Designing for yourself, not users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Falling in love with first ideas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Skipping the prototype phase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Not testing with real users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❌ Giving up after one iteration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BONUS: Tips for Facilitators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Best Practices: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Set clear time expectations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Create psychological safety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Keep energy high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Encourage participation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Celebrate all contributions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Focus on learning, not perfection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BONUS: Customization Options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Content: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The Game Offers: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Custom challenges for your context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Adjustable timer (30s - 30min)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Challenge import/export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Image uploads for prototypes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Multiple export formats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Team or solo modes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PRESENTATION NOTES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Design Recommendations: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**Color Scheme:** Use IDEO-inspired colors (blues, oranges, clean whites)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**Fonts:** Modern, clean sans-serif (Helvetica, Arial, or similar)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**Images:** High-quality, diverse, human-centered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**Icons:** Consistent style throughout (line icons or filled)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**Whitespace:** Don't overcrowd slides - less is more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Timing Guide (60-minute workshop):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Slides 1-5: 10 minutes (intro and overview)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Slides 6-10: 10 minutes (phase explanations)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Slides 11-13: 5 minutes (setup)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 14: 25 minutes (sprint activity)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Slides 15-16: 10 minutes (debrief)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Slides 17-22: 5 minutes (wrap-up)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Facilitation Tips: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**Slide 7 (Ideate):** Have prompts ready to energize the room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**Slide 12 (Challenge):** Customize this for your audience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**Slide 14 (Break):** Update this slide during the sprint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**Slide 16 (Sharing):** Be ready to call on participants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**Bonus Slides:** Use based on audience questions and time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Interactive Elements: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Add polls or quick questions throughout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Include space for participant examples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Leave room for discussion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Be flexible with timing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Technical Setup: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Have game loaded and tested before workshop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Ensure all participants can access the game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Test screen sharing if remote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Have backup slides ready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POWERPOINT CREATION CHECKLIST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Create title slide with branding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Add agenda with timing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Include all 5 phases with examples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Customize challenge slide for audience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Add discussion questions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Include next steps and resources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Add your contact information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Insert relevant images/icons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Apply consistent design theme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Add slide numbers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Include presenter notes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Test all animations/transitions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Export as PDF backup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[ ] Print handouts if needed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HANDOUT SUGGESTION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Create a one-page handout with: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The 5 phases overview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HMW statement format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Selection criteria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I Like, I Wish, What If framework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Key resources and links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Your contact information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Ready to inspire your workshop participants!** 🎨🚀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This presentation structure provides a complete framework for running an engaging design thinking workshop using the IDEO Design Sprint Game.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Thank you graphic with your branding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Human-Centered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300" b="1" dirty="0"/>
              <a:t>What is Design Thinking?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A creative approach to problem-solving that focuses on: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🎯 Understanding real user needs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💡 Generating diverse solutions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🚀 Rapid prototyping and testing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🔄 Iterating based on feedback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Quote:** "Design thinking is a human-centered approach to innovation that draws from the designer's toolkit to integrate the needs of people, the possibilities of technology, and the requirements for business success." - Tim Brown, IDEO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Icons or simple illustrations for each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830740" cy="1478570"/>
          </a:xfrm>
        </p:spPr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rPr dirty="0"/>
              <a:t>Power of Human-Centered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1" y="1755214"/>
            <a:ext cx="3715940" cy="354171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900" dirty="0"/>
              <a:t>Why Design Thinking?</a:t>
            </a:r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 dirty="0"/>
              <a:t>Traditional Approach: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Start with solutions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Focus on features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Build then test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Long development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Side-by-side comparison diagram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EA6C6-098D-EAFC-59AD-0843AFABEE07}"/>
              </a:ext>
            </a:extLst>
          </p:cNvPr>
          <p:cNvSpPr txBox="1">
            <a:spLocks/>
          </p:cNvSpPr>
          <p:nvPr/>
        </p:nvSpPr>
        <p:spPr>
          <a:xfrm>
            <a:off x="4570809" y="2934726"/>
            <a:ext cx="3715940" cy="236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000">
                <a:solidFill>
                  <a:srgbClr val="323232"/>
                </a:solidFill>
              </a:defRPr>
            </a:pPr>
            <a:r>
              <a:rPr lang="en-CA" sz="2000" b="1" dirty="0">
                <a:solidFill>
                  <a:srgbClr val="323232"/>
                </a:solidFill>
              </a:rPr>
              <a:t>Design Thinking Approach: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Start with people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Focus on needs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Test then build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Rapid iteration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rPr dirty="0"/>
              <a:t>Design Sprint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dirty="0"/>
              <a:t>5 Phases</a:t>
            </a:r>
            <a:r>
              <a:rPr lang="en-CA" dirty="0"/>
              <a:t> of the design sprint process</a:t>
            </a:r>
            <a:endParaRPr dirty="0"/>
          </a:p>
          <a:p>
            <a:pPr marL="914400" lvl="1" indent="-457200">
              <a:buFont typeface="+mj-lt"/>
              <a:buAutoNum type="arabicPeriod"/>
              <a:defRPr sz="2000">
                <a:solidFill>
                  <a:srgbClr val="323232"/>
                </a:solidFill>
              </a:defRPr>
            </a:pPr>
            <a:r>
              <a:rPr b="1" dirty="0"/>
              <a:t>EMPATHIZE</a:t>
            </a:r>
            <a:r>
              <a:rPr dirty="0"/>
              <a:t> - Frame the problem</a:t>
            </a:r>
          </a:p>
          <a:p>
            <a:pPr marL="914400" lvl="1" indent="-457200">
              <a:buFont typeface="+mj-lt"/>
              <a:buAutoNum type="arabicPeriod"/>
              <a:defRPr sz="2000">
                <a:solidFill>
                  <a:srgbClr val="323232"/>
                </a:solidFill>
              </a:defRPr>
            </a:pPr>
            <a:r>
              <a:rPr b="1" dirty="0"/>
              <a:t>IDEATE</a:t>
            </a:r>
            <a:r>
              <a:rPr dirty="0"/>
              <a:t> - Generate solutions</a:t>
            </a:r>
          </a:p>
          <a:p>
            <a:pPr marL="914400" lvl="1" indent="-457200">
              <a:buFont typeface="+mj-lt"/>
              <a:buAutoNum type="arabicPeriod"/>
              <a:defRPr sz="2000">
                <a:solidFill>
                  <a:srgbClr val="323232"/>
                </a:solidFill>
              </a:defRPr>
            </a:pPr>
            <a:r>
              <a:rPr b="1" dirty="0"/>
              <a:t>SELECT</a:t>
            </a:r>
            <a:r>
              <a:rPr dirty="0"/>
              <a:t> - Choose the best</a:t>
            </a:r>
          </a:p>
          <a:p>
            <a:pPr marL="914400" lvl="1" indent="-457200">
              <a:buFont typeface="+mj-lt"/>
              <a:buAutoNum type="arabicPeriod"/>
              <a:defRPr sz="2000">
                <a:solidFill>
                  <a:srgbClr val="323232"/>
                </a:solidFill>
              </a:defRPr>
            </a:pPr>
            <a:r>
              <a:rPr b="1" dirty="0"/>
              <a:t>PROTOTYPE</a:t>
            </a:r>
            <a:r>
              <a:rPr dirty="0"/>
              <a:t> - Make it tangible</a:t>
            </a:r>
          </a:p>
          <a:p>
            <a:pPr marL="914400" lvl="1" indent="-457200">
              <a:buFont typeface="+mj-lt"/>
              <a:buAutoNum type="arabicPeriod"/>
              <a:defRPr sz="2000">
                <a:solidFill>
                  <a:srgbClr val="323232"/>
                </a:solidFill>
              </a:defRPr>
            </a:pPr>
            <a:r>
              <a:rPr b="1" dirty="0"/>
              <a:t>ITERATE</a:t>
            </a:r>
            <a:r>
              <a:rPr dirty="0"/>
              <a:t> - Refine and improve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Circular or linear process diagram with icons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Understanding the Human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CA"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2900" b="1" dirty="0"/>
              <a:t>Phase 1 </a:t>
            </a:r>
            <a:r>
              <a:rPr lang="en-CA" sz="2900" b="1" dirty="0"/>
              <a:t>-</a:t>
            </a:r>
            <a:r>
              <a:rPr sz="2900" b="1" dirty="0"/>
              <a:t> Empathize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b="1" dirty="0"/>
              <a:t>Goal</a:t>
            </a:r>
            <a:r>
              <a:rPr dirty="0"/>
              <a:t>: Reframe problems as opportunities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b="1" dirty="0"/>
              <a:t>Tool:</a:t>
            </a:r>
            <a:r>
              <a:rPr dirty="0"/>
              <a:t> "How Might We" (HMW) Statements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Format: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i="1" dirty="0"/>
              <a:t>How might we help [specific user]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i="1" dirty="0"/>
              <a:t>to [accomplish goal]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i="1" dirty="0"/>
              <a:t>so that [benefit/outcome]?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dirty="0"/>
              <a:t>Example: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i="1" dirty="0"/>
              <a:t>"How might we help busy students get quality coffee quickly so that they can stay alert in classes without missing lectures?"</a:t>
            </a:r>
          </a:p>
          <a:p>
            <a:pPr marL="0" indent="0" algn="ctr">
              <a:buNone/>
              <a:defRPr sz="2000">
                <a:solidFill>
                  <a:srgbClr val="323232"/>
                </a:solidFill>
              </a:defRPr>
            </a:pPr>
            <a:r>
              <a:rPr b="1" i="1" dirty="0"/>
              <a:t>Key Principle: Focus on the user, not the solution (yet!)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Large HMW statement example with highlighted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rPr dirty="0"/>
              <a:t>Quantity Over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1" y="2249487"/>
            <a:ext cx="3715940" cy="3541714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sz="4200" b="1" dirty="0"/>
              <a:t>Phase 2 - Ideate</a:t>
            </a:r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lang="en-CA" dirty="0"/>
              <a:t>  </a:t>
            </a:r>
            <a:r>
              <a:rPr dirty="0"/>
              <a:t>Goal:</a:t>
            </a:r>
            <a:r>
              <a:rPr lang="en-CA" dirty="0"/>
              <a:t> </a:t>
            </a:r>
            <a:r>
              <a:rPr dirty="0"/>
              <a:t>Generate many diverse ideas quickly</a:t>
            </a:r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b="1" dirty="0"/>
              <a:t>Rules</a:t>
            </a:r>
            <a:endParaRPr dirty="0"/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Defer judgment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Build on ideas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Go for quantity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Encourage wild ideas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Stay focused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✅ Be visual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Lightbulb explosion or idea cloud graphic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A218D6-4FFA-2300-3B6E-577ECCF57E65}"/>
              </a:ext>
            </a:extLst>
          </p:cNvPr>
          <p:cNvSpPr txBox="1">
            <a:spLocks/>
          </p:cNvSpPr>
          <p:nvPr/>
        </p:nvSpPr>
        <p:spPr>
          <a:xfrm>
            <a:off x="4569619" y="3075316"/>
            <a:ext cx="3715940" cy="2362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r>
              <a:rPr lang="en-CA" sz="2000" b="1" dirty="0">
                <a:solidFill>
                  <a:srgbClr val="323232"/>
                </a:solidFill>
              </a:rPr>
              <a:t>Prompts</a:t>
            </a:r>
            <a:endParaRPr lang="en-CA" sz="2000" dirty="0">
              <a:solidFill>
                <a:srgbClr val="323232"/>
              </a:solidFill>
            </a:endParaRP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What would [Apple/Google/Tesla] do?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What if budget was unlimited?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What's the opposite approach?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How would a 5-year-old solve this?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t>Choosing What to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3200" b="1" dirty="0"/>
              <a:t>Phase 3 - Select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 dirty="0"/>
              <a:t>Selection Criteria: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💚 </a:t>
            </a:r>
            <a:r>
              <a:rPr lang="en-CA" b="1" dirty="0"/>
              <a:t>Desirability</a:t>
            </a:r>
            <a:r>
              <a:rPr dirty="0"/>
              <a:t> - Will users want this?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🔨 </a:t>
            </a:r>
            <a:r>
              <a:rPr lang="en-CA" b="1" dirty="0"/>
              <a:t>Feasibility</a:t>
            </a:r>
            <a:r>
              <a:rPr dirty="0"/>
              <a:t> - Can we build this?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💰 </a:t>
            </a:r>
            <a:r>
              <a:rPr b="1" dirty="0"/>
              <a:t>Viability</a:t>
            </a:r>
            <a:r>
              <a:rPr dirty="0"/>
              <a:t> - Does it make business sense?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🚀 </a:t>
            </a:r>
            <a:r>
              <a:rPr lang="en-CA" b="1" dirty="0"/>
              <a:t>Innovation</a:t>
            </a:r>
            <a:r>
              <a:rPr dirty="0"/>
              <a:t> - How novel is it?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 dirty="0"/>
              <a:t>Strategy: Pick 3 ideas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- 1 safe bet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- 1 medium risk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dirty="0"/>
              <a:t>- 1 bold idea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Venn diagram or matrix showing criteria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93755"/>
                </a:solidFill>
              </a:defRPr>
            </a:pPr>
            <a:r>
              <a:rPr dirty="0"/>
              <a:t>Make It Tangible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002603" cy="3541714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sz="4200" dirty="0"/>
              <a:t>Phase 4 - Prototype</a:t>
            </a:r>
          </a:p>
          <a:p>
            <a:pPr marL="457200" lvl="1" indent="0">
              <a:buNone/>
              <a:defRPr sz="2000">
                <a:solidFill>
                  <a:srgbClr val="323232"/>
                </a:solidFill>
              </a:defRPr>
            </a:pPr>
            <a:r>
              <a:rPr b="1" i="1" dirty="0"/>
              <a:t>Goal:</a:t>
            </a:r>
            <a:r>
              <a:rPr lang="en-CA" b="1" i="1" dirty="0"/>
              <a:t> </a:t>
            </a:r>
            <a:r>
              <a:rPr b="1" i="1" dirty="0"/>
              <a:t>Create something testable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b="1" dirty="0"/>
              <a:t>What to Include: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sz="1800" dirty="0"/>
              <a:t>1. One-sentence pitch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sz="1800" dirty="0"/>
              <a:t>2. Key features (3-5)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sz="1800" dirty="0"/>
              <a:t>3. User scenario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sz="1800" dirty="0"/>
              <a:t>4. 48-hour test plan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>
                <a:solidFill>
                  <a:srgbClr val="646464"/>
                </a:solidFill>
              </a:defRPr>
            </a:pPr>
            <a:r>
              <a:t>Visual Suggestion: Examples of low-fidelity prototypes (sketches, paper mockups)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F64AD3-E80C-BAF2-2D52-3FC8EB1BCECC}"/>
              </a:ext>
            </a:extLst>
          </p:cNvPr>
          <p:cNvSpPr txBox="1">
            <a:spLocks/>
          </p:cNvSpPr>
          <p:nvPr/>
        </p:nvSpPr>
        <p:spPr>
          <a:xfrm>
            <a:off x="4415895" y="3542587"/>
            <a:ext cx="3715940" cy="2101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2000">
                <a:solidFill>
                  <a:srgbClr val="323232"/>
                </a:solidFill>
              </a:defRPr>
            </a:pPr>
            <a:endParaRPr lang="en-CA" dirty="0">
              <a:solidFill>
                <a:srgbClr val="323232"/>
              </a:solidFill>
            </a:endParaRP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CA" sz="2000" b="1" dirty="0">
                <a:solidFill>
                  <a:srgbClr val="323232"/>
                </a:solidFill>
              </a:rPr>
              <a:t>Remember: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Low-fidelity is fine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Focus on core value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Make it testable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CA" dirty="0">
                <a:solidFill>
                  <a:srgbClr val="323232"/>
                </a:solidFill>
              </a:rPr>
              <a:t>- Think quickly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471</TotalTime>
  <Words>2041</Words>
  <Application>Microsoft Macintosh PowerPoint</Application>
  <PresentationFormat>On-screen Show (4:3)</PresentationFormat>
  <Paragraphs>391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Tw Cen MT</vt:lpstr>
      <vt:lpstr>Circuit</vt:lpstr>
      <vt:lpstr>Design Thinking Workshop</vt:lpstr>
      <vt:lpstr>Today's Journey</vt:lpstr>
      <vt:lpstr>Human-Centered Innovation</vt:lpstr>
      <vt:lpstr>Power of Human-Centered Design</vt:lpstr>
      <vt:lpstr>Design Sprint Process</vt:lpstr>
      <vt:lpstr>Understanding the Human Need</vt:lpstr>
      <vt:lpstr>Quantity Over Quality</vt:lpstr>
      <vt:lpstr>Choosing What to Prototype</vt:lpstr>
      <vt:lpstr>Make It Tangible</vt:lpstr>
      <vt:lpstr>Reflect &amp; Refine</vt:lpstr>
      <vt:lpstr>Creating a Safe Space for Creativity</vt:lpstr>
      <vt:lpstr>[Insert Your Challenge Title]</vt:lpstr>
      <vt:lpstr>Time to Design!</vt:lpstr>
      <vt:lpstr>Design Sprint in Progress</vt:lpstr>
      <vt:lpstr>What Did You Learn?</vt:lpstr>
      <vt:lpstr>Let's Hear Your Ideas!</vt:lpstr>
      <vt:lpstr>Design Thinking Principles</vt:lpstr>
      <vt:lpstr>Where Can You Use This?</vt:lpstr>
      <vt:lpstr>Continue Your Design Thinking Journey</vt:lpstr>
      <vt:lpstr>Learn More</vt:lpstr>
      <vt:lpstr>Questions?</vt:lpstr>
      <vt:lpstr>Keep Designing!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Forster</cp:lastModifiedBy>
  <cp:revision>5</cp:revision>
  <dcterms:created xsi:type="dcterms:W3CDTF">2013-01-27T09:14:16Z</dcterms:created>
  <dcterms:modified xsi:type="dcterms:W3CDTF">2025-10-07T04:18:42Z</dcterms:modified>
  <cp:category/>
</cp:coreProperties>
</file>