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0" r:id="rId8"/>
    <p:sldId id="269" r:id="rId9"/>
    <p:sldId id="261" r:id="rId10"/>
    <p:sldId id="268" r:id="rId11"/>
    <p:sldId id="263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진규" initials="김" lastIdx="3" clrIdx="0">
    <p:extLst>
      <p:ext uri="{19B8F6BF-5375-455C-9EA6-DF929625EA0E}">
        <p15:presenceInfo xmlns:p15="http://schemas.microsoft.com/office/powerpoint/2012/main" userId="18bbfb6b090cbf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5-30T03:32:02.840" idx="1">
    <p:pos x="2390" y="1895"/>
    <p:text>해당 정보는 향후 서버에서 클라이언트 데이터 동기화 시에 사용 하기 위하여 사용 된다.</p:text>
    <p:extLst>
      <p:ext uri="{C676402C-5697-4E1C-873F-D02D1690AC5C}">
        <p15:threadingInfo xmlns:p15="http://schemas.microsoft.com/office/powerpoint/2012/main" timeZoneBias="-540"/>
      </p:ext>
    </p:extLst>
  </p:cm>
  <p:cm authorId="1" dt="2015-05-30T03:33:28.834" idx="2">
    <p:pos x="1197" y="650"/>
    <p:text>구글 인증이 된 상태 이며 구글 인증 시 받은 엑세스 토큰을 인증에 이용 한다.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5-30T03:35:35.694" idx="3">
    <p:pos x="819" y="1366"/>
    <p:text>서버에서 전달 받은 동기화 데이터를 저장하고 다음 동기화 시에 해당 데이터를 전달 한다.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0C3C-73FC-4323-A7D9-3EBE162F9556}" type="datetimeFigureOut">
              <a:rPr lang="ko-KR" altLang="en-US" smtClean="0"/>
              <a:t>2015. 7. 4.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0A6E-10A2-4E49-9382-21532C5A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755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0C3C-73FC-4323-A7D9-3EBE162F9556}" type="datetimeFigureOut">
              <a:rPr lang="ko-KR" altLang="en-US" smtClean="0"/>
              <a:t>2015. 7. 4.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0A6E-10A2-4E49-9382-21532C5AD4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146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0C3C-73FC-4323-A7D9-3EBE162F9556}" type="datetimeFigureOut">
              <a:rPr lang="ko-KR" altLang="en-US" smtClean="0"/>
              <a:t>2015. 7. 4.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0A6E-10A2-4E49-9382-21532C5AD4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640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0C3C-73FC-4323-A7D9-3EBE162F9556}" type="datetimeFigureOut">
              <a:rPr lang="ko-KR" altLang="en-US" smtClean="0"/>
              <a:t>2015. 7. 4.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0A6E-10A2-4E49-9382-21532C5AD4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541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0C3C-73FC-4323-A7D9-3EBE162F9556}" type="datetimeFigureOut">
              <a:rPr lang="ko-KR" altLang="en-US" smtClean="0"/>
              <a:t>2015. 7. 4.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0A6E-10A2-4E49-9382-21532C5AD4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565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0C3C-73FC-4323-A7D9-3EBE162F9556}" type="datetimeFigureOut">
              <a:rPr lang="ko-KR" altLang="en-US" smtClean="0"/>
              <a:t>2015. 7. 4.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0A6E-10A2-4E49-9382-21532C5AD4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808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0C3C-73FC-4323-A7D9-3EBE162F9556}" type="datetimeFigureOut">
              <a:rPr lang="ko-KR" altLang="en-US" smtClean="0"/>
              <a:t>2015. 7. 4.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0A6E-10A2-4E49-9382-21532C5AD4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814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0C3C-73FC-4323-A7D9-3EBE162F9556}" type="datetimeFigureOut">
              <a:rPr lang="ko-KR" altLang="en-US" smtClean="0"/>
              <a:t>2015. 7. 4.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0A6E-10A2-4E49-9382-21532C5AD4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45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0C3C-73FC-4323-A7D9-3EBE162F9556}" type="datetimeFigureOut">
              <a:rPr lang="ko-KR" altLang="en-US" smtClean="0"/>
              <a:t>2015. 7. 4.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0A6E-10A2-4E49-9382-21532C5AD4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138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0C3C-73FC-4323-A7D9-3EBE162F9556}" type="datetimeFigureOut">
              <a:rPr lang="ko-KR" altLang="en-US" smtClean="0"/>
              <a:t>2015. 7. 4.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0A6E-10A2-4E49-9382-21532C5A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82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0C3C-73FC-4323-A7D9-3EBE162F9556}" type="datetimeFigureOut">
              <a:rPr lang="ko-KR" altLang="en-US" smtClean="0"/>
              <a:t>2015. 7. 4.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0A6E-10A2-4E49-9382-21532C5A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22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96CC0C3C-73FC-4323-A7D9-3EBE162F9556}" type="datetimeFigureOut">
              <a:rPr lang="ko-KR" altLang="en-US" smtClean="0"/>
              <a:t>2015. 7. 4.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D3B0A6E-10A2-4E49-9382-21532C5A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09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5385" y="1649046"/>
            <a:ext cx="6404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/>
              <a:t>IM FREE SERVER</a:t>
            </a:r>
            <a:endParaRPr lang="ko-KR" altLang="en-US" sz="5400"/>
          </a:p>
        </p:txBody>
      </p:sp>
    </p:spTree>
    <p:extLst>
      <p:ext uri="{BB962C8B-B14F-4D97-AF65-F5344CB8AC3E}">
        <p14:creationId xmlns:p14="http://schemas.microsoft.com/office/powerpoint/2010/main" val="814014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110" y="0"/>
            <a:ext cx="1083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Impact" panose="020B0806030902050204" pitchFamily="34" charset="0"/>
              </a:rPr>
              <a:t>USE CASE (</a:t>
            </a:r>
            <a:r>
              <a:rPr lang="ko-KR" altLang="en-US" sz="2000" smtClean="0">
                <a:latin typeface="Impact" panose="020B0806030902050204" pitchFamily="34" charset="0"/>
              </a:rPr>
              <a:t>카테고리 조회</a:t>
            </a:r>
            <a:r>
              <a:rPr lang="en-US" altLang="ko-KR" sz="2000" dirty="0" smtClean="0">
                <a:latin typeface="Impact" panose="020B0806030902050204" pitchFamily="34" charset="0"/>
              </a:rPr>
              <a:t>]</a:t>
            </a:r>
            <a:endParaRPr lang="ko-KR" altLang="en-US" sz="2000">
              <a:latin typeface="Impact" panose="020B080603090205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641230" y="531447"/>
            <a:ext cx="1187939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CLIENT</a:t>
            </a:r>
            <a:endParaRPr lang="ko-KR" altLang="en-US" sz="1200"/>
          </a:p>
        </p:txBody>
      </p:sp>
      <p:cxnSp>
        <p:nvCxnSpPr>
          <p:cNvPr id="6" name="직선 연결선 5"/>
          <p:cNvCxnSpPr>
            <a:stCxn id="5" idx="2"/>
          </p:cNvCxnSpPr>
          <p:nvPr/>
        </p:nvCxnSpPr>
        <p:spPr>
          <a:xfrm flipH="1">
            <a:off x="2235199" y="836247"/>
            <a:ext cx="1" cy="54004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822461" y="531447"/>
            <a:ext cx="1187939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SERVER</a:t>
            </a:r>
            <a:endParaRPr lang="ko-KR" altLang="en-US" sz="1200"/>
          </a:p>
        </p:txBody>
      </p:sp>
      <p:cxnSp>
        <p:nvCxnSpPr>
          <p:cNvPr id="8" name="직선 연결선 7"/>
          <p:cNvCxnSpPr>
            <a:stCxn id="7" idx="2"/>
          </p:cNvCxnSpPr>
          <p:nvPr/>
        </p:nvCxnSpPr>
        <p:spPr>
          <a:xfrm flipH="1">
            <a:off x="6416430" y="836247"/>
            <a:ext cx="1" cy="54004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카드 8"/>
          <p:cNvSpPr/>
          <p:nvPr/>
        </p:nvSpPr>
        <p:spPr>
          <a:xfrm>
            <a:off x="5968511" y="1281474"/>
            <a:ext cx="1820985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GetCategory</a:t>
            </a:r>
            <a:r>
              <a:rPr lang="en-US" altLang="ko-KR" sz="800" dirty="0" smtClean="0"/>
              <a:t>()</a:t>
            </a:r>
            <a:endParaRPr lang="ko-KR" alt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2710471" y="1141047"/>
            <a:ext cx="2573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HTTPS : Token + HASH</a:t>
            </a:r>
            <a:endParaRPr lang="ko-KR" altLang="en-US" sz="800"/>
          </a:p>
        </p:txBody>
      </p:sp>
      <p:sp>
        <p:nvSpPr>
          <p:cNvPr id="11" name="순서도: 카드 10"/>
          <p:cNvSpPr/>
          <p:nvPr/>
        </p:nvSpPr>
        <p:spPr>
          <a:xfrm>
            <a:off x="1772625" y="1281474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카테고리</a:t>
            </a:r>
            <a:endParaRPr lang="en-US" altLang="ko-KR" sz="800" dirty="0" smtClean="0"/>
          </a:p>
          <a:p>
            <a:pPr algn="ctr"/>
            <a:r>
              <a:rPr lang="ko-KR" altLang="en-US" sz="800" smtClean="0"/>
              <a:t>목록조회</a:t>
            </a:r>
            <a:endParaRPr lang="en-US" altLang="ko-KR" sz="800" dirty="0" smtClean="0"/>
          </a:p>
        </p:txBody>
      </p:sp>
      <p:cxnSp>
        <p:nvCxnSpPr>
          <p:cNvPr id="12" name="직선 화살표 연결선 11"/>
          <p:cNvCxnSpPr>
            <a:stCxn id="11" idx="3"/>
            <a:endCxn id="9" idx="1"/>
          </p:cNvCxnSpPr>
          <p:nvPr/>
        </p:nvCxnSpPr>
        <p:spPr>
          <a:xfrm>
            <a:off x="2710471" y="1429966"/>
            <a:ext cx="3258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9" idx="2"/>
            <a:endCxn id="11" idx="2"/>
          </p:cNvCxnSpPr>
          <p:nvPr/>
        </p:nvCxnSpPr>
        <p:spPr>
          <a:xfrm rot="5400000">
            <a:off x="4560276" y="-740270"/>
            <a:ext cx="12700" cy="463745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92410" y="1957755"/>
            <a:ext cx="2573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C00000"/>
                </a:solidFill>
              </a:rPr>
              <a:t>카테고리</a:t>
            </a:r>
            <a:r>
              <a:rPr lang="en-US" altLang="ko-KR" sz="800" dirty="0" smtClean="0">
                <a:solidFill>
                  <a:srgbClr val="C00000"/>
                </a:solidFill>
              </a:rPr>
              <a:t> </a:t>
            </a:r>
            <a:r>
              <a:rPr lang="ko-KR" altLang="en-US" sz="800" smtClean="0">
                <a:solidFill>
                  <a:srgbClr val="C00000"/>
                </a:solidFill>
              </a:rPr>
              <a:t>와 항목 모두 저회 하여 전송 할 것 인지</a:t>
            </a:r>
            <a:endParaRPr lang="en-US" altLang="ko-KR" sz="800" dirty="0" smtClean="0">
              <a:solidFill>
                <a:srgbClr val="C00000"/>
              </a:solidFill>
            </a:endParaRPr>
          </a:p>
          <a:p>
            <a:r>
              <a:rPr lang="ko-KR" altLang="en-US" sz="800" dirty="0" smtClean="0">
                <a:solidFill>
                  <a:srgbClr val="C00000"/>
                </a:solidFill>
              </a:rPr>
              <a:t>사용자 액션에 따라 나누어 전송을 할 것 인지는 클라이언트와 협의 후 진행</a:t>
            </a:r>
            <a:r>
              <a:rPr lang="en-US" altLang="ko-KR" sz="800" dirty="0" smtClean="0">
                <a:solidFill>
                  <a:srgbClr val="C00000"/>
                </a:solidFill>
              </a:rPr>
              <a:t>.</a:t>
            </a:r>
            <a:endParaRPr lang="ko-KR" altLang="en-US" sz="800">
              <a:solidFill>
                <a:srgbClr val="C00000"/>
              </a:solidFill>
            </a:endParaRPr>
          </a:p>
        </p:txBody>
      </p:sp>
      <p:sp>
        <p:nvSpPr>
          <p:cNvPr id="15" name="순서도: 카드 14"/>
          <p:cNvSpPr/>
          <p:nvPr/>
        </p:nvSpPr>
        <p:spPr>
          <a:xfrm>
            <a:off x="5968511" y="2844818"/>
            <a:ext cx="1820985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GetItem</a:t>
            </a:r>
            <a:r>
              <a:rPr lang="en-US" altLang="ko-KR" sz="800" dirty="0" smtClean="0"/>
              <a:t>()</a:t>
            </a:r>
            <a:endParaRPr lang="ko-KR" alt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2702655" y="2704391"/>
            <a:ext cx="2573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HTTPS : Token</a:t>
            </a:r>
            <a:endParaRPr lang="ko-KR" altLang="en-US" sz="800"/>
          </a:p>
        </p:txBody>
      </p:sp>
      <p:sp>
        <p:nvSpPr>
          <p:cNvPr id="17" name="순서도: 카드 16"/>
          <p:cNvSpPr/>
          <p:nvPr/>
        </p:nvSpPr>
        <p:spPr>
          <a:xfrm>
            <a:off x="1764809" y="2844818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항목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목록조회</a:t>
            </a:r>
            <a:endParaRPr lang="en-US" altLang="ko-KR" sz="800" dirty="0" smtClean="0"/>
          </a:p>
        </p:txBody>
      </p:sp>
      <p:cxnSp>
        <p:nvCxnSpPr>
          <p:cNvPr id="18" name="직선 화살표 연결선 17"/>
          <p:cNvCxnSpPr>
            <a:stCxn id="17" idx="3"/>
            <a:endCxn id="15" idx="1"/>
          </p:cNvCxnSpPr>
          <p:nvPr/>
        </p:nvCxnSpPr>
        <p:spPr>
          <a:xfrm>
            <a:off x="2702655" y="2993310"/>
            <a:ext cx="3265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5" idx="2"/>
            <a:endCxn id="17" idx="2"/>
          </p:cNvCxnSpPr>
          <p:nvPr/>
        </p:nvCxnSpPr>
        <p:spPr>
          <a:xfrm rot="5400000">
            <a:off x="4556368" y="819166"/>
            <a:ext cx="12700" cy="464527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87662" y="3438787"/>
            <a:ext cx="2573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HASH(</a:t>
            </a:r>
            <a:r>
              <a:rPr lang="en-US" altLang="ko-KR" sz="800" dirty="0" err="1" smtClean="0"/>
              <a:t>UserSN</a:t>
            </a:r>
            <a:r>
              <a:rPr lang="en-US" altLang="ko-KR" sz="800" dirty="0" smtClean="0"/>
              <a:t> + GUID) + DATA( Items )</a:t>
            </a:r>
            <a:endParaRPr lang="ko-KR" altLang="en-US" sz="800"/>
          </a:p>
        </p:txBody>
      </p:sp>
      <p:sp>
        <p:nvSpPr>
          <p:cNvPr id="27" name="TextBox 26"/>
          <p:cNvSpPr txBox="1"/>
          <p:nvPr/>
        </p:nvSpPr>
        <p:spPr>
          <a:xfrm>
            <a:off x="3387661" y="1895762"/>
            <a:ext cx="2573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HASH(</a:t>
            </a:r>
            <a:r>
              <a:rPr lang="en-US" altLang="ko-KR" sz="800" dirty="0" err="1" smtClean="0"/>
              <a:t>UserSN</a:t>
            </a:r>
            <a:r>
              <a:rPr lang="en-US" altLang="ko-KR" sz="800" dirty="0" smtClean="0"/>
              <a:t> + GUID) + DATA( </a:t>
            </a:r>
            <a:r>
              <a:rPr lang="en-US" altLang="ko-KR" sz="800" dirty="0" err="1" smtClean="0"/>
              <a:t>Categorys</a:t>
            </a:r>
            <a:r>
              <a:rPr lang="en-US" altLang="ko-KR" sz="800" dirty="0" smtClean="0"/>
              <a:t> + Items )</a:t>
            </a:r>
            <a:endParaRPr lang="ko-KR" altLang="en-US" sz="800"/>
          </a:p>
        </p:txBody>
      </p:sp>
      <p:sp>
        <p:nvSpPr>
          <p:cNvPr id="28" name="직사각형 27"/>
          <p:cNvSpPr/>
          <p:nvPr/>
        </p:nvSpPr>
        <p:spPr>
          <a:xfrm>
            <a:off x="1303020" y="2499360"/>
            <a:ext cx="6774180" cy="139446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항목은 카테고리 조회 시 전송 된다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832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110" y="0"/>
            <a:ext cx="1083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Impact" panose="020B0806030902050204" pitchFamily="34" charset="0"/>
              </a:rPr>
              <a:t>USE CASE (</a:t>
            </a:r>
            <a:r>
              <a:rPr lang="ko-KR" altLang="en-US" sz="2000" smtClean="0">
                <a:latin typeface="Impact" panose="020B0806030902050204" pitchFamily="34" charset="0"/>
              </a:rPr>
              <a:t>제안 등록</a:t>
            </a:r>
            <a:r>
              <a:rPr lang="en-US" altLang="ko-KR" sz="2000" dirty="0" smtClean="0">
                <a:latin typeface="Impact" panose="020B0806030902050204" pitchFamily="34" charset="0"/>
              </a:rPr>
              <a:t>]</a:t>
            </a:r>
            <a:endParaRPr lang="ko-KR" altLang="en-US" sz="2000">
              <a:latin typeface="Impact" panose="020B080603090205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641230" y="531447"/>
            <a:ext cx="1187939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CLIENT</a:t>
            </a:r>
            <a:endParaRPr lang="ko-KR" altLang="en-US" sz="1200"/>
          </a:p>
        </p:txBody>
      </p:sp>
      <p:cxnSp>
        <p:nvCxnSpPr>
          <p:cNvPr id="6" name="직선 연결선 5"/>
          <p:cNvCxnSpPr>
            <a:stCxn id="5" idx="2"/>
          </p:cNvCxnSpPr>
          <p:nvPr/>
        </p:nvCxnSpPr>
        <p:spPr>
          <a:xfrm flipH="1">
            <a:off x="2235199" y="836247"/>
            <a:ext cx="1" cy="54004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822461" y="531447"/>
            <a:ext cx="1187939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SERVER</a:t>
            </a:r>
            <a:endParaRPr lang="ko-KR" altLang="en-US" sz="1200"/>
          </a:p>
        </p:txBody>
      </p:sp>
      <p:cxnSp>
        <p:nvCxnSpPr>
          <p:cNvPr id="8" name="직선 연결선 7"/>
          <p:cNvCxnSpPr>
            <a:stCxn id="7" idx="2"/>
          </p:cNvCxnSpPr>
          <p:nvPr/>
        </p:nvCxnSpPr>
        <p:spPr>
          <a:xfrm flipH="1">
            <a:off x="6416430" y="836247"/>
            <a:ext cx="1" cy="54004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카드 45"/>
          <p:cNvSpPr/>
          <p:nvPr/>
        </p:nvSpPr>
        <p:spPr>
          <a:xfrm>
            <a:off x="1778975" y="1815607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제안 등록</a:t>
            </a:r>
            <a:endParaRPr lang="en-US" altLang="ko-KR" sz="800" dirty="0" smtClean="0"/>
          </a:p>
        </p:txBody>
      </p:sp>
      <p:sp>
        <p:nvSpPr>
          <p:cNvPr id="47" name="순서도: 카드 46"/>
          <p:cNvSpPr/>
          <p:nvPr/>
        </p:nvSpPr>
        <p:spPr>
          <a:xfrm>
            <a:off x="5968510" y="1815607"/>
            <a:ext cx="1820985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RegisterPoroposiotion</a:t>
            </a:r>
            <a:r>
              <a:rPr lang="en-US" altLang="ko-KR" sz="800" dirty="0" smtClean="0"/>
              <a:t> ()</a:t>
            </a:r>
          </a:p>
        </p:txBody>
      </p:sp>
      <p:cxnSp>
        <p:nvCxnSpPr>
          <p:cNvPr id="52" name="직선 화살표 연결선 51"/>
          <p:cNvCxnSpPr>
            <a:stCxn id="46" idx="3"/>
            <a:endCxn id="47" idx="1"/>
          </p:cNvCxnSpPr>
          <p:nvPr/>
        </p:nvCxnSpPr>
        <p:spPr>
          <a:xfrm>
            <a:off x="2716821" y="1964099"/>
            <a:ext cx="3251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742314" y="1674409"/>
            <a:ext cx="2573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HTTPS : Token + HASH + DATA (Category, Item, </a:t>
            </a:r>
            <a:r>
              <a:rPr lang="en-US" altLang="ko-KR" sz="800" dirty="0" err="1" smtClean="0"/>
              <a:t>PrivateUsers</a:t>
            </a:r>
            <a:r>
              <a:rPr lang="en-US" altLang="ko-KR" sz="800" dirty="0" smtClean="0"/>
              <a:t>)</a:t>
            </a:r>
            <a:endParaRPr lang="ko-KR" altLang="en-US" sz="800"/>
          </a:p>
        </p:txBody>
      </p:sp>
      <p:cxnSp>
        <p:nvCxnSpPr>
          <p:cNvPr id="56" name="꺾인 연결선 55"/>
          <p:cNvCxnSpPr>
            <a:stCxn id="47" idx="2"/>
            <a:endCxn id="46" idx="2"/>
          </p:cNvCxnSpPr>
          <p:nvPr/>
        </p:nvCxnSpPr>
        <p:spPr>
          <a:xfrm rot="5400000">
            <a:off x="4563451" y="-202961"/>
            <a:ext cx="12700" cy="463110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336283" y="2409576"/>
            <a:ext cx="2573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HASH(</a:t>
            </a:r>
            <a:r>
              <a:rPr lang="en-US" altLang="ko-KR" sz="800" dirty="0" err="1" smtClean="0"/>
              <a:t>UserSN</a:t>
            </a:r>
            <a:r>
              <a:rPr lang="en-US" altLang="ko-KR" sz="800" dirty="0" smtClean="0"/>
              <a:t> + GUID) + DATA (</a:t>
            </a:r>
            <a:r>
              <a:rPr lang="en-US" altLang="ko-KR" sz="800" dirty="0" err="1" smtClean="0"/>
              <a:t>ProporitionSN</a:t>
            </a:r>
            <a:r>
              <a:rPr lang="en-US" altLang="ko-KR" sz="800" dirty="0" smtClean="0"/>
              <a:t>)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580624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110" y="0"/>
            <a:ext cx="1083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Impact" panose="020B0806030902050204" pitchFamily="34" charset="0"/>
              </a:rPr>
              <a:t>USE CASE (</a:t>
            </a:r>
            <a:r>
              <a:rPr lang="ko-KR" altLang="en-US" sz="2000" smtClean="0">
                <a:latin typeface="Impact" panose="020B0806030902050204" pitchFamily="34" charset="0"/>
              </a:rPr>
              <a:t>제안 삭제</a:t>
            </a:r>
            <a:r>
              <a:rPr lang="en-US" altLang="ko-KR" sz="2000" dirty="0" smtClean="0">
                <a:latin typeface="Impact" panose="020B0806030902050204" pitchFamily="34" charset="0"/>
              </a:rPr>
              <a:t>]</a:t>
            </a:r>
            <a:endParaRPr lang="ko-KR" altLang="en-US" sz="2000">
              <a:latin typeface="Impact" panose="020B080603090205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641230" y="531447"/>
            <a:ext cx="1187939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CLIENT</a:t>
            </a:r>
            <a:endParaRPr lang="ko-KR" altLang="en-US" sz="1200"/>
          </a:p>
        </p:txBody>
      </p:sp>
      <p:cxnSp>
        <p:nvCxnSpPr>
          <p:cNvPr id="6" name="직선 연결선 5"/>
          <p:cNvCxnSpPr>
            <a:stCxn id="5" idx="2"/>
          </p:cNvCxnSpPr>
          <p:nvPr/>
        </p:nvCxnSpPr>
        <p:spPr>
          <a:xfrm flipH="1">
            <a:off x="2235199" y="836247"/>
            <a:ext cx="1" cy="54004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822461" y="531447"/>
            <a:ext cx="1187939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SERVER</a:t>
            </a:r>
            <a:endParaRPr lang="ko-KR" altLang="en-US" sz="1200"/>
          </a:p>
        </p:txBody>
      </p:sp>
      <p:cxnSp>
        <p:nvCxnSpPr>
          <p:cNvPr id="8" name="직선 연결선 7"/>
          <p:cNvCxnSpPr>
            <a:stCxn id="7" idx="2"/>
          </p:cNvCxnSpPr>
          <p:nvPr/>
        </p:nvCxnSpPr>
        <p:spPr>
          <a:xfrm flipH="1">
            <a:off x="6416430" y="836247"/>
            <a:ext cx="1" cy="54004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카드 20"/>
          <p:cNvSpPr/>
          <p:nvPr/>
        </p:nvSpPr>
        <p:spPr>
          <a:xfrm>
            <a:off x="1755529" y="1700587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제안 취소</a:t>
            </a:r>
            <a:endParaRPr lang="en-US" altLang="ko-KR" sz="800" dirty="0" smtClean="0"/>
          </a:p>
        </p:txBody>
      </p:sp>
      <p:sp>
        <p:nvSpPr>
          <p:cNvPr id="22" name="순서도: 카드 21"/>
          <p:cNvSpPr/>
          <p:nvPr/>
        </p:nvSpPr>
        <p:spPr>
          <a:xfrm>
            <a:off x="5945064" y="1700587"/>
            <a:ext cx="1820985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CancelPoroposiotion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()</a:t>
            </a:r>
          </a:p>
        </p:txBody>
      </p:sp>
      <p:cxnSp>
        <p:nvCxnSpPr>
          <p:cNvPr id="23" name="직선 화살표 연결선 22"/>
          <p:cNvCxnSpPr>
            <a:stCxn id="21" idx="3"/>
            <a:endCxn id="22" idx="1"/>
          </p:cNvCxnSpPr>
          <p:nvPr/>
        </p:nvCxnSpPr>
        <p:spPr>
          <a:xfrm>
            <a:off x="2693375" y="1849079"/>
            <a:ext cx="3251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18868" y="1559389"/>
            <a:ext cx="2573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HTTPS : Token + HASH +  DATA </a:t>
            </a:r>
            <a:r>
              <a:rPr lang="en-US" altLang="ko-KR" sz="800" dirty="0"/>
              <a:t>(</a:t>
            </a:r>
            <a:r>
              <a:rPr lang="en-US" altLang="ko-KR" sz="800" dirty="0" err="1"/>
              <a:t>ProporitionSN</a:t>
            </a:r>
            <a:r>
              <a:rPr lang="en-US" altLang="ko-KR" sz="800" dirty="0"/>
              <a:t>)</a:t>
            </a:r>
            <a:endParaRPr lang="ko-KR" altLang="en-US" sz="800"/>
          </a:p>
        </p:txBody>
      </p:sp>
      <p:cxnSp>
        <p:nvCxnSpPr>
          <p:cNvPr id="25" name="꺾인 연결선 24"/>
          <p:cNvCxnSpPr>
            <a:stCxn id="22" idx="2"/>
            <a:endCxn id="21" idx="2"/>
          </p:cNvCxnSpPr>
          <p:nvPr/>
        </p:nvCxnSpPr>
        <p:spPr>
          <a:xfrm rot="5400000">
            <a:off x="4540005" y="-317981"/>
            <a:ext cx="12700" cy="463110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12837" y="2294556"/>
            <a:ext cx="2573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HASH(</a:t>
            </a:r>
            <a:r>
              <a:rPr lang="en-US" altLang="ko-KR" sz="800" dirty="0" err="1" smtClean="0"/>
              <a:t>UserSN</a:t>
            </a:r>
            <a:r>
              <a:rPr lang="en-US" altLang="ko-KR" sz="800" dirty="0" smtClean="0"/>
              <a:t> + GUID) + DATA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992407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110" y="0"/>
            <a:ext cx="1083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Impact" panose="020B0806030902050204" pitchFamily="34" charset="0"/>
              </a:rPr>
              <a:t>USE CASE (</a:t>
            </a:r>
            <a:r>
              <a:rPr lang="ko-KR" altLang="en-US" sz="2000" smtClean="0">
                <a:latin typeface="Impact" panose="020B0806030902050204" pitchFamily="34" charset="0"/>
              </a:rPr>
              <a:t>제안 목록</a:t>
            </a:r>
            <a:r>
              <a:rPr lang="en-US" altLang="ko-KR" sz="2000" dirty="0" smtClean="0">
                <a:latin typeface="Impact" panose="020B0806030902050204" pitchFamily="34" charset="0"/>
              </a:rPr>
              <a:t>]</a:t>
            </a:r>
            <a:endParaRPr lang="ko-KR" altLang="en-US" sz="2000">
              <a:latin typeface="Impact" panose="020B080603090205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641230" y="531447"/>
            <a:ext cx="1187939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CLIENT</a:t>
            </a:r>
            <a:endParaRPr lang="ko-KR" altLang="en-US" sz="1200"/>
          </a:p>
        </p:txBody>
      </p:sp>
      <p:cxnSp>
        <p:nvCxnSpPr>
          <p:cNvPr id="6" name="직선 연결선 5"/>
          <p:cNvCxnSpPr>
            <a:stCxn id="5" idx="2"/>
          </p:cNvCxnSpPr>
          <p:nvPr/>
        </p:nvCxnSpPr>
        <p:spPr>
          <a:xfrm flipH="1">
            <a:off x="2235199" y="836247"/>
            <a:ext cx="1" cy="54004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822461" y="531447"/>
            <a:ext cx="1187939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SERVER</a:t>
            </a:r>
            <a:endParaRPr lang="ko-KR" altLang="en-US" sz="1200"/>
          </a:p>
        </p:txBody>
      </p:sp>
      <p:cxnSp>
        <p:nvCxnSpPr>
          <p:cNvPr id="8" name="직선 연결선 7"/>
          <p:cNvCxnSpPr>
            <a:stCxn id="7" idx="2"/>
          </p:cNvCxnSpPr>
          <p:nvPr/>
        </p:nvCxnSpPr>
        <p:spPr>
          <a:xfrm flipH="1">
            <a:off x="6416430" y="836247"/>
            <a:ext cx="1" cy="54004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카드 8"/>
          <p:cNvSpPr/>
          <p:nvPr/>
        </p:nvSpPr>
        <p:spPr>
          <a:xfrm>
            <a:off x="1763345" y="1403603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내 제안 </a:t>
            </a:r>
            <a:r>
              <a:rPr lang="ko-KR" altLang="en-US" sz="800" dirty="0"/>
              <a:t>목</a:t>
            </a:r>
            <a:r>
              <a:rPr lang="ko-KR" altLang="en-US" sz="800" dirty="0" smtClean="0"/>
              <a:t>록</a:t>
            </a:r>
            <a:endParaRPr lang="en-US" altLang="ko-KR" sz="800" dirty="0" smtClean="0"/>
          </a:p>
        </p:txBody>
      </p:sp>
      <p:sp>
        <p:nvSpPr>
          <p:cNvPr id="10" name="순서도: 카드 9"/>
          <p:cNvSpPr/>
          <p:nvPr/>
        </p:nvSpPr>
        <p:spPr>
          <a:xfrm>
            <a:off x="5952880" y="1403603"/>
            <a:ext cx="1820985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MyProposition</a:t>
            </a:r>
            <a:r>
              <a:rPr lang="en-US" altLang="ko-KR" sz="800" dirty="0" smtClean="0"/>
              <a:t>()</a:t>
            </a:r>
          </a:p>
        </p:txBody>
      </p:sp>
      <p:cxnSp>
        <p:nvCxnSpPr>
          <p:cNvPr id="11" name="직선 화살표 연결선 10"/>
          <p:cNvCxnSpPr>
            <a:stCxn id="9" idx="3"/>
            <a:endCxn id="10" idx="1"/>
          </p:cNvCxnSpPr>
          <p:nvPr/>
        </p:nvCxnSpPr>
        <p:spPr>
          <a:xfrm>
            <a:off x="2701191" y="1552095"/>
            <a:ext cx="3251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26684" y="1262405"/>
            <a:ext cx="2573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HTTPS : Token + HASH</a:t>
            </a:r>
            <a:endParaRPr lang="ko-KR" altLang="en-US" sz="800"/>
          </a:p>
        </p:txBody>
      </p:sp>
      <p:cxnSp>
        <p:nvCxnSpPr>
          <p:cNvPr id="13" name="꺾인 연결선 12"/>
          <p:cNvCxnSpPr>
            <a:stCxn id="10" idx="2"/>
            <a:endCxn id="9" idx="2"/>
          </p:cNvCxnSpPr>
          <p:nvPr/>
        </p:nvCxnSpPr>
        <p:spPr>
          <a:xfrm rot="5400000">
            <a:off x="4547821" y="-614965"/>
            <a:ext cx="12700" cy="463110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20653" y="1997572"/>
            <a:ext cx="2573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HASH(</a:t>
            </a:r>
            <a:r>
              <a:rPr lang="en-US" altLang="ko-KR" sz="800" dirty="0" err="1" smtClean="0"/>
              <a:t>UserSN</a:t>
            </a:r>
            <a:r>
              <a:rPr lang="en-US" altLang="ko-KR" sz="800" dirty="0" smtClean="0"/>
              <a:t> + GUID) + DATA</a:t>
            </a:r>
            <a:endParaRPr lang="ko-KR" altLang="en-US" sz="800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523633" y="2213016"/>
            <a:ext cx="1645627" cy="1217938"/>
          </a:xfrm>
          <a:prstGeom prst="wedgeRoundRectCallout">
            <a:avLst>
              <a:gd name="adj1" fmla="val 32518"/>
              <a:gd name="adj2" fmla="val -96055"/>
              <a:gd name="adj3" fmla="val 1666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b="1" dirty="0" smtClean="0"/>
              <a:t>제안 목록은 </a:t>
            </a:r>
            <a:r>
              <a:rPr lang="en-US" altLang="ko-KR" sz="800" b="1" dirty="0" smtClean="0"/>
              <a:t>?</a:t>
            </a:r>
          </a:p>
          <a:p>
            <a:endParaRPr lang="en-US" altLang="ko-KR" sz="800" dirty="0" smtClean="0"/>
          </a:p>
          <a:p>
            <a:r>
              <a:rPr lang="en-US" altLang="ko-KR" sz="800" u="sng" dirty="0" smtClean="0"/>
              <a:t>* </a:t>
            </a:r>
            <a:r>
              <a:rPr lang="ko-KR" altLang="en-US" sz="800" u="sng" smtClean="0"/>
              <a:t>친구 제안 목록</a:t>
            </a:r>
            <a:endParaRPr lang="en-US" altLang="ko-KR" sz="800" u="sng" dirty="0"/>
          </a:p>
          <a:p>
            <a:r>
              <a:rPr lang="ko-KR" altLang="en-US" sz="800" dirty="0" smtClean="0"/>
              <a:t>전체 </a:t>
            </a:r>
            <a:r>
              <a:rPr lang="en-US" altLang="ko-KR" sz="800" dirty="0" smtClean="0"/>
              <a:t>/ </a:t>
            </a:r>
            <a:r>
              <a:rPr lang="ko-KR" altLang="en-US" sz="800" smtClean="0"/>
              <a:t>카테고리별 조회 가능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u="sng" dirty="0" smtClean="0"/>
              <a:t>* </a:t>
            </a:r>
            <a:r>
              <a:rPr lang="ko-KR" altLang="en-US" sz="800" u="sng" smtClean="0"/>
              <a:t>내 제안 목록</a:t>
            </a:r>
            <a:endParaRPr lang="en-US" altLang="ko-KR" sz="800" u="sng" dirty="0" smtClean="0"/>
          </a:p>
          <a:p>
            <a:r>
              <a:rPr lang="ko-KR" altLang="en-US" sz="800" dirty="0" smtClean="0"/>
              <a:t>전체 목록만 조회</a:t>
            </a:r>
            <a:endParaRPr lang="ko-KR" altLang="en-US" sz="800" dirty="0"/>
          </a:p>
        </p:txBody>
      </p:sp>
      <p:sp>
        <p:nvSpPr>
          <p:cNvPr id="17" name="순서도: 카드 16"/>
          <p:cNvSpPr/>
          <p:nvPr/>
        </p:nvSpPr>
        <p:spPr>
          <a:xfrm>
            <a:off x="1763345" y="4084581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친구 제안 </a:t>
            </a:r>
            <a:r>
              <a:rPr lang="ko-KR" altLang="en-US" sz="800" dirty="0"/>
              <a:t>목</a:t>
            </a:r>
            <a:r>
              <a:rPr lang="ko-KR" altLang="en-US" sz="800" dirty="0" smtClean="0"/>
              <a:t>록</a:t>
            </a:r>
            <a:endParaRPr lang="en-US" altLang="ko-KR" sz="800" dirty="0" smtClean="0"/>
          </a:p>
        </p:txBody>
      </p:sp>
      <p:sp>
        <p:nvSpPr>
          <p:cNvPr id="18" name="순서도: 카드 17"/>
          <p:cNvSpPr/>
          <p:nvPr/>
        </p:nvSpPr>
        <p:spPr>
          <a:xfrm>
            <a:off x="5952880" y="4084581"/>
            <a:ext cx="1820985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ContactsProposition</a:t>
            </a:r>
            <a:r>
              <a:rPr lang="en-US" altLang="ko-KR" sz="800" dirty="0" smtClean="0"/>
              <a:t>()</a:t>
            </a:r>
          </a:p>
        </p:txBody>
      </p:sp>
      <p:cxnSp>
        <p:nvCxnSpPr>
          <p:cNvPr id="19" name="직선 화살표 연결선 18"/>
          <p:cNvCxnSpPr>
            <a:stCxn id="17" idx="3"/>
            <a:endCxn id="18" idx="1"/>
          </p:cNvCxnSpPr>
          <p:nvPr/>
        </p:nvCxnSpPr>
        <p:spPr>
          <a:xfrm>
            <a:off x="2701191" y="4233073"/>
            <a:ext cx="3251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26684" y="3943383"/>
            <a:ext cx="2573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HTTPS : Token + DATA ( Category )</a:t>
            </a:r>
            <a:endParaRPr lang="ko-KR" altLang="en-US" sz="800"/>
          </a:p>
        </p:txBody>
      </p:sp>
      <p:cxnSp>
        <p:nvCxnSpPr>
          <p:cNvPr id="21" name="꺾인 연결선 20"/>
          <p:cNvCxnSpPr>
            <a:stCxn id="18" idx="2"/>
            <a:endCxn id="17" idx="2"/>
          </p:cNvCxnSpPr>
          <p:nvPr/>
        </p:nvCxnSpPr>
        <p:spPr>
          <a:xfrm rot="5400000">
            <a:off x="4547821" y="2066013"/>
            <a:ext cx="12700" cy="463110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20653" y="4678550"/>
            <a:ext cx="2573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HASH(</a:t>
            </a:r>
            <a:r>
              <a:rPr lang="en-US" altLang="ko-KR" sz="800" dirty="0" err="1" smtClean="0"/>
              <a:t>UserSN</a:t>
            </a:r>
            <a:r>
              <a:rPr lang="en-US" altLang="ko-KR" sz="800" dirty="0" smtClean="0"/>
              <a:t> + GUID) + DATA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095621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110" y="0"/>
            <a:ext cx="1083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Impact" panose="020B0806030902050204" pitchFamily="34" charset="0"/>
              </a:rPr>
              <a:t>USE CASE (</a:t>
            </a:r>
            <a:r>
              <a:rPr lang="ko-KR" altLang="en-US" sz="2000" smtClean="0">
                <a:latin typeface="Impact" panose="020B0806030902050204" pitchFamily="34" charset="0"/>
              </a:rPr>
              <a:t>제안</a:t>
            </a:r>
            <a:r>
              <a:rPr lang="en-US" altLang="ko-KR" sz="2000" dirty="0" smtClean="0">
                <a:latin typeface="Impact" panose="020B0806030902050204" pitchFamily="34" charset="0"/>
              </a:rPr>
              <a:t> </a:t>
            </a:r>
            <a:r>
              <a:rPr lang="ko-KR" altLang="en-US" sz="2000" smtClean="0">
                <a:latin typeface="Impact" panose="020B0806030902050204" pitchFamily="34" charset="0"/>
              </a:rPr>
              <a:t>수락</a:t>
            </a:r>
            <a:r>
              <a:rPr lang="en-US" altLang="ko-KR" sz="2000" dirty="0" smtClean="0">
                <a:latin typeface="Impact" panose="020B0806030902050204" pitchFamily="34" charset="0"/>
              </a:rPr>
              <a:t>/</a:t>
            </a:r>
            <a:r>
              <a:rPr lang="ko-KR" altLang="en-US" sz="2000" smtClean="0">
                <a:latin typeface="Impact" panose="020B0806030902050204" pitchFamily="34" charset="0"/>
              </a:rPr>
              <a:t>취소</a:t>
            </a:r>
            <a:r>
              <a:rPr lang="en-US" altLang="ko-KR" sz="2000" dirty="0" smtClean="0">
                <a:latin typeface="Impact" panose="020B0806030902050204" pitchFamily="34" charset="0"/>
              </a:rPr>
              <a:t>]</a:t>
            </a:r>
            <a:endParaRPr lang="ko-KR" altLang="en-US" sz="2000">
              <a:latin typeface="Impact" panose="020B080603090205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641230" y="531447"/>
            <a:ext cx="1187939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CLIENT</a:t>
            </a:r>
            <a:endParaRPr lang="ko-KR" altLang="en-US" sz="1200"/>
          </a:p>
        </p:txBody>
      </p:sp>
      <p:cxnSp>
        <p:nvCxnSpPr>
          <p:cNvPr id="6" name="직선 연결선 5"/>
          <p:cNvCxnSpPr>
            <a:stCxn id="5" idx="2"/>
          </p:cNvCxnSpPr>
          <p:nvPr/>
        </p:nvCxnSpPr>
        <p:spPr>
          <a:xfrm flipH="1">
            <a:off x="2235199" y="836247"/>
            <a:ext cx="1" cy="54004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822461" y="531447"/>
            <a:ext cx="1187939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SERVER</a:t>
            </a:r>
            <a:endParaRPr lang="ko-KR" altLang="en-US" sz="1200"/>
          </a:p>
        </p:txBody>
      </p:sp>
      <p:cxnSp>
        <p:nvCxnSpPr>
          <p:cNvPr id="8" name="직선 연결선 7"/>
          <p:cNvCxnSpPr>
            <a:stCxn id="7" idx="2"/>
          </p:cNvCxnSpPr>
          <p:nvPr/>
        </p:nvCxnSpPr>
        <p:spPr>
          <a:xfrm flipH="1">
            <a:off x="6416430" y="836247"/>
            <a:ext cx="1" cy="54004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카드 8"/>
          <p:cNvSpPr/>
          <p:nvPr/>
        </p:nvSpPr>
        <p:spPr>
          <a:xfrm>
            <a:off x="1763345" y="1403603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제안</a:t>
            </a:r>
            <a:r>
              <a:rPr lang="en-US" altLang="ko-KR" sz="800" dirty="0" smtClean="0"/>
              <a:t> </a:t>
            </a:r>
            <a:r>
              <a:rPr lang="ko-KR" altLang="en-US" sz="800" smtClean="0"/>
              <a:t>수락</a:t>
            </a:r>
            <a:r>
              <a:rPr lang="en-US" altLang="ko-KR" sz="800" dirty="0" smtClean="0"/>
              <a:t>/</a:t>
            </a:r>
            <a:r>
              <a:rPr lang="ko-KR" altLang="en-US" sz="800" smtClean="0"/>
              <a:t>취소</a:t>
            </a:r>
            <a:endParaRPr lang="en-US" altLang="ko-KR" sz="800" dirty="0" smtClean="0"/>
          </a:p>
        </p:txBody>
      </p:sp>
      <p:sp>
        <p:nvSpPr>
          <p:cNvPr id="10" name="순서도: 카드 9"/>
          <p:cNvSpPr/>
          <p:nvPr/>
        </p:nvSpPr>
        <p:spPr>
          <a:xfrm>
            <a:off x="5952880" y="1403603"/>
            <a:ext cx="1820985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AcceptProposition</a:t>
            </a:r>
            <a:r>
              <a:rPr lang="en-US" altLang="ko-KR" sz="800" dirty="0" smtClean="0"/>
              <a:t>()</a:t>
            </a:r>
          </a:p>
        </p:txBody>
      </p:sp>
      <p:cxnSp>
        <p:nvCxnSpPr>
          <p:cNvPr id="11" name="직선 화살표 연결선 10"/>
          <p:cNvCxnSpPr>
            <a:stCxn id="9" idx="3"/>
            <a:endCxn id="10" idx="1"/>
          </p:cNvCxnSpPr>
          <p:nvPr/>
        </p:nvCxnSpPr>
        <p:spPr>
          <a:xfrm>
            <a:off x="2701191" y="1552095"/>
            <a:ext cx="3251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26684" y="1262405"/>
            <a:ext cx="2573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HTTPS : Token + HASH + DATA(</a:t>
            </a:r>
            <a:r>
              <a:rPr lang="en-US" altLang="ko-KR" sz="800" dirty="0" err="1" smtClean="0"/>
              <a:t>PropositionSN</a:t>
            </a:r>
            <a:r>
              <a:rPr lang="en-US" altLang="ko-KR" sz="800" dirty="0" smtClean="0"/>
              <a:t>, </a:t>
            </a:r>
            <a:r>
              <a:rPr lang="en-US" altLang="ko-KR" sz="800" dirty="0" err="1" smtClean="0"/>
              <a:t>Accepte</a:t>
            </a:r>
            <a:r>
              <a:rPr lang="en-US" altLang="ko-KR" sz="800" dirty="0" smtClean="0"/>
              <a:t> {0 or 1} )</a:t>
            </a:r>
            <a:endParaRPr lang="ko-KR" altLang="en-US" sz="800"/>
          </a:p>
        </p:txBody>
      </p:sp>
      <p:cxnSp>
        <p:nvCxnSpPr>
          <p:cNvPr id="13" name="꺾인 연결선 12"/>
          <p:cNvCxnSpPr>
            <a:stCxn id="10" idx="2"/>
            <a:endCxn id="9" idx="2"/>
          </p:cNvCxnSpPr>
          <p:nvPr/>
        </p:nvCxnSpPr>
        <p:spPr>
          <a:xfrm rot="5400000">
            <a:off x="4547821" y="-614965"/>
            <a:ext cx="12700" cy="463110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20653" y="1997572"/>
            <a:ext cx="2573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HASH(</a:t>
            </a:r>
            <a:r>
              <a:rPr lang="en-US" altLang="ko-KR" sz="800" dirty="0" err="1" smtClean="0"/>
              <a:t>UserSN</a:t>
            </a:r>
            <a:r>
              <a:rPr lang="en-US" altLang="ko-KR" sz="800" dirty="0" smtClean="0"/>
              <a:t> + GUID) + DATA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52972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110" y="0"/>
            <a:ext cx="1083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Impact" panose="020B0806030902050204" pitchFamily="34" charset="0"/>
              </a:rPr>
              <a:t>Structure : </a:t>
            </a:r>
            <a:r>
              <a:rPr lang="ko-KR" altLang="en-US" sz="2000" smtClean="0">
                <a:latin typeface="Impact" panose="020B0806030902050204" pitchFamily="34" charset="0"/>
              </a:rPr>
              <a:t>사용자 증가에 따른 모델</a:t>
            </a:r>
            <a:endParaRPr lang="ko-KR" altLang="en-US" sz="2000">
              <a:latin typeface="Impact" panose="020B080603090205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733261" y="805069"/>
            <a:ext cx="765313" cy="7354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639379" y="802198"/>
            <a:ext cx="765313" cy="7354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45497" y="802198"/>
            <a:ext cx="765313" cy="7354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</a:t>
            </a: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451615" y="802198"/>
            <a:ext cx="765313" cy="7354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75249" y="1894290"/>
            <a:ext cx="1288775" cy="7520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DNS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171698" y="3410776"/>
            <a:ext cx="1288775" cy="75206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49927" y="3410774"/>
            <a:ext cx="1288775" cy="75206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28153" y="3410773"/>
            <a:ext cx="1288775" cy="75206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34947" y="5153436"/>
            <a:ext cx="1288775" cy="7520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DBMS</a:t>
            </a: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097613" y="1723609"/>
            <a:ext cx="1288775" cy="7520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GCM</a:t>
            </a: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384775" y="3410772"/>
            <a:ext cx="1288775" cy="75206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PUSH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569765" y="5153435"/>
            <a:ext cx="1288775" cy="7520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REDIS</a:t>
            </a:r>
            <a:endParaRPr lang="ko-KR" altLang="en-US"/>
          </a:p>
        </p:txBody>
      </p:sp>
      <p:cxnSp>
        <p:nvCxnSpPr>
          <p:cNvPr id="25" name="직선 화살표 연결선 24"/>
          <p:cNvCxnSpPr>
            <a:stCxn id="5" idx="2"/>
            <a:endCxn id="10" idx="0"/>
          </p:cNvCxnSpPr>
          <p:nvPr/>
        </p:nvCxnSpPr>
        <p:spPr>
          <a:xfrm flipH="1">
            <a:off x="2816086" y="1540565"/>
            <a:ext cx="299832" cy="1870211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0" idx="2"/>
            <a:endCxn id="13" idx="0"/>
          </p:cNvCxnSpPr>
          <p:nvPr/>
        </p:nvCxnSpPr>
        <p:spPr>
          <a:xfrm>
            <a:off x="2816086" y="4162837"/>
            <a:ext cx="2463249" cy="990599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0" idx="2"/>
            <a:endCxn id="23" idx="0"/>
          </p:cNvCxnSpPr>
          <p:nvPr/>
        </p:nvCxnSpPr>
        <p:spPr>
          <a:xfrm>
            <a:off x="2816086" y="4162837"/>
            <a:ext cx="4398067" cy="990598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5" idx="0"/>
            <a:endCxn id="14" idx="2"/>
          </p:cNvCxnSpPr>
          <p:nvPr/>
        </p:nvCxnSpPr>
        <p:spPr>
          <a:xfrm flipV="1">
            <a:off x="8029163" y="2475670"/>
            <a:ext cx="1712838" cy="93510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4" idx="0"/>
            <a:endCxn id="8" idx="3"/>
          </p:cNvCxnSpPr>
          <p:nvPr/>
        </p:nvCxnSpPr>
        <p:spPr>
          <a:xfrm flipH="1" flipV="1">
            <a:off x="6216928" y="1169946"/>
            <a:ext cx="3525073" cy="553663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23" idx="0"/>
            <a:endCxn id="15" idx="2"/>
          </p:cNvCxnSpPr>
          <p:nvPr/>
        </p:nvCxnSpPr>
        <p:spPr>
          <a:xfrm flipV="1">
            <a:off x="7214153" y="4162833"/>
            <a:ext cx="815010" cy="990602"/>
          </a:xfrm>
          <a:prstGeom prst="straightConnector1">
            <a:avLst/>
          </a:prstGeom>
          <a:ln w="12700">
            <a:prstDash val="sysDot"/>
            <a:headEnd type="oval" w="med" len="med"/>
            <a:tailEnd type="oval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87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1110" y="0"/>
            <a:ext cx="1083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Impact" panose="020B0806030902050204" pitchFamily="34" charset="0"/>
              </a:rPr>
              <a:t>Structure : </a:t>
            </a:r>
            <a:r>
              <a:rPr lang="ko-KR" altLang="en-US" sz="2000" smtClean="0">
                <a:latin typeface="Impact" panose="020B0806030902050204" pitchFamily="34" charset="0"/>
              </a:rPr>
              <a:t>초기 모델</a:t>
            </a:r>
            <a:endParaRPr lang="ko-KR" altLang="en-US" sz="2000">
              <a:latin typeface="Impact" panose="020B0806030902050204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733261" y="805069"/>
            <a:ext cx="765313" cy="7354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639379" y="802198"/>
            <a:ext cx="765313" cy="7354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</a:t>
            </a: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45497" y="802198"/>
            <a:ext cx="765313" cy="7354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451615" y="802198"/>
            <a:ext cx="765313" cy="7354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75249" y="1894290"/>
            <a:ext cx="1288775" cy="7520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DNS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64024" y="3460472"/>
            <a:ext cx="2112067" cy="75206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 / PUSH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71529" y="5113680"/>
            <a:ext cx="1288775" cy="7520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DBMS</a:t>
            </a: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974491" y="1905443"/>
            <a:ext cx="1288775" cy="7520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GCM</a:t>
            </a:r>
            <a:endParaRPr lang="ko-KR" altLang="en-US"/>
          </a:p>
        </p:txBody>
      </p:sp>
      <p:cxnSp>
        <p:nvCxnSpPr>
          <p:cNvPr id="18" name="직선 화살표 연결선 17"/>
          <p:cNvCxnSpPr>
            <a:stCxn id="6" idx="2"/>
            <a:endCxn id="11" idx="0"/>
          </p:cNvCxnSpPr>
          <p:nvPr/>
        </p:nvCxnSpPr>
        <p:spPr>
          <a:xfrm>
            <a:off x="3115918" y="1540565"/>
            <a:ext cx="4140" cy="1919907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2"/>
            <a:endCxn id="14" idx="0"/>
          </p:cNvCxnSpPr>
          <p:nvPr/>
        </p:nvCxnSpPr>
        <p:spPr>
          <a:xfrm flipH="1">
            <a:off x="3115917" y="4212533"/>
            <a:ext cx="4141" cy="901147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1" idx="3"/>
            <a:endCxn id="15" idx="2"/>
          </p:cNvCxnSpPr>
          <p:nvPr/>
        </p:nvCxnSpPr>
        <p:spPr>
          <a:xfrm flipV="1">
            <a:off x="4176091" y="2657504"/>
            <a:ext cx="4442788" cy="1178999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5" idx="0"/>
            <a:endCxn id="9" idx="3"/>
          </p:cNvCxnSpPr>
          <p:nvPr/>
        </p:nvCxnSpPr>
        <p:spPr>
          <a:xfrm flipH="1" flipV="1">
            <a:off x="6216928" y="1169946"/>
            <a:ext cx="2401951" cy="735497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14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110" y="0"/>
            <a:ext cx="1083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Impact" panose="020B0806030902050204" pitchFamily="34" charset="0"/>
              </a:rPr>
              <a:t>DATA MODEL</a:t>
            </a:r>
            <a:endParaRPr lang="ko-KR" altLang="en-US" sz="2000">
              <a:latin typeface="Impact" panose="020B080603090205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305" y="2568117"/>
            <a:ext cx="5148386" cy="3533444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991699"/>
              </p:ext>
            </p:extLst>
          </p:nvPr>
        </p:nvGraphicFramePr>
        <p:xfrm>
          <a:off x="2225919" y="750277"/>
          <a:ext cx="6896100" cy="149713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297642"/>
                <a:gridCol w="4598458"/>
              </a:tblGrid>
              <a:tr h="29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Table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Description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User</a:t>
                      </a:r>
                      <a:endParaRPr lang="en-US" sz="1000" b="1" i="0" u="none" strike="noStrike">
                        <a:solidFill>
                          <a:srgbClr val="C6591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사용자 </a:t>
                      </a:r>
                      <a:r>
                        <a:rPr lang="ko-KR" altLang="en-US" sz="1000" u="none" strike="noStrike">
                          <a:effectLst/>
                        </a:rPr>
                        <a:t>정보를 </a:t>
                      </a:r>
                      <a:r>
                        <a:rPr lang="ko-KR" altLang="en-US" sz="1000" u="none" strike="noStrike" smtClean="0">
                          <a:effectLst/>
                        </a:rPr>
                        <a:t>관리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Contacts</a:t>
                      </a:r>
                      <a:endParaRPr lang="en-US" sz="1000" b="1" i="0" u="none" strike="noStrike">
                        <a:solidFill>
                          <a:srgbClr val="C6591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사용자의 연락처 정보를 </a:t>
                      </a:r>
                      <a:r>
                        <a:rPr lang="ko-KR" altLang="en-US" sz="1000" u="none" strike="noStrike" smtClean="0">
                          <a:effectLst/>
                        </a:rPr>
                        <a:t>관리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Suggest</a:t>
                      </a:r>
                      <a:endParaRPr lang="en-US" sz="1000" b="1" i="0" u="none" strike="noStrike" dirty="0">
                        <a:solidFill>
                          <a:srgbClr val="C6591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제안 정보를 </a:t>
                      </a:r>
                      <a:r>
                        <a:rPr lang="ko-KR" altLang="en-US" sz="1000" u="none" strike="noStrike" smtClean="0">
                          <a:effectLst/>
                        </a:rPr>
                        <a:t>관리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Category</a:t>
                      </a:r>
                      <a:endParaRPr lang="en-US" sz="1000" b="1" i="0" u="none" strike="noStrike" dirty="0">
                        <a:solidFill>
                          <a:srgbClr val="C6591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제안 카테고리 정보를 </a:t>
                      </a:r>
                      <a:r>
                        <a:rPr lang="ko-KR" altLang="en-US" sz="1000" u="none" strike="noStrike" smtClean="0">
                          <a:effectLst/>
                        </a:rPr>
                        <a:t>관리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Item</a:t>
                      </a:r>
                      <a:endParaRPr lang="en-US" sz="1000" b="1" i="0" u="none" strike="noStrike">
                        <a:solidFill>
                          <a:srgbClr val="C6591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제안 항목 정보를 </a:t>
                      </a:r>
                      <a:r>
                        <a:rPr lang="ko-KR" altLang="en-US" sz="1000" u="none" strike="noStrike" smtClean="0">
                          <a:effectLst/>
                        </a:rPr>
                        <a:t>관리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AcceptedUser</a:t>
                      </a:r>
                      <a:endParaRPr lang="en-US" sz="1000" b="1" i="0" u="none" strike="noStrike">
                        <a:solidFill>
                          <a:srgbClr val="C6591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제안을 수락한 사용자 정보를 </a:t>
                      </a:r>
                      <a:r>
                        <a:rPr lang="ko-KR" altLang="en-US" sz="1000" u="none" strike="noStrike" smtClean="0">
                          <a:effectLst/>
                        </a:rPr>
                        <a:t>관리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PrivateUser</a:t>
                      </a:r>
                      <a:endParaRPr lang="en-US" sz="1000" b="1" i="0" u="none" strike="noStrike">
                        <a:solidFill>
                          <a:srgbClr val="C6591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제안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비 공재 </a:t>
                      </a:r>
                      <a:r>
                        <a:rPr lang="ko-KR" altLang="en-US" sz="1000" u="none" strike="noStrike" dirty="0">
                          <a:effectLst/>
                        </a:rPr>
                        <a:t>설정 사용자 정보를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관리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250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1110" y="0"/>
            <a:ext cx="1083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Impact" panose="020B0806030902050204" pitchFamily="34" charset="0"/>
              </a:rPr>
              <a:t>USER ACTION</a:t>
            </a:r>
            <a:endParaRPr lang="ko-KR" altLang="en-US" sz="2000">
              <a:latin typeface="Impact" panose="020B0806030902050204" pitchFamily="34" charset="0"/>
            </a:endParaRPr>
          </a:p>
        </p:txBody>
      </p:sp>
      <p:sp>
        <p:nvSpPr>
          <p:cNvPr id="2" name="순서도: 수행의 시작/종료 1"/>
          <p:cNvSpPr/>
          <p:nvPr/>
        </p:nvSpPr>
        <p:spPr>
          <a:xfrm>
            <a:off x="2719753" y="400110"/>
            <a:ext cx="914400" cy="301752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인증</a:t>
            </a:r>
            <a:endParaRPr lang="ko-KR" altLang="en-US" sz="800" dirty="0"/>
          </a:p>
        </p:txBody>
      </p:sp>
      <p:sp>
        <p:nvSpPr>
          <p:cNvPr id="6" name="순서도: 수행의 시작/종료 5"/>
          <p:cNvSpPr/>
          <p:nvPr/>
        </p:nvSpPr>
        <p:spPr>
          <a:xfrm>
            <a:off x="2719753" y="852738"/>
            <a:ext cx="1094158" cy="301752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사용자 등록</a:t>
            </a:r>
            <a:endParaRPr lang="ko-KR" altLang="en-US" sz="800" dirty="0"/>
          </a:p>
        </p:txBody>
      </p:sp>
      <p:sp>
        <p:nvSpPr>
          <p:cNvPr id="7" name="순서도: 수행의 시작/종료 6"/>
          <p:cNvSpPr/>
          <p:nvPr/>
        </p:nvSpPr>
        <p:spPr>
          <a:xfrm>
            <a:off x="2719753" y="3410802"/>
            <a:ext cx="1094158" cy="301752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제안 등록</a:t>
            </a:r>
            <a:endParaRPr lang="ko-KR" altLang="en-US" sz="800" dirty="0"/>
          </a:p>
        </p:txBody>
      </p:sp>
      <p:sp>
        <p:nvSpPr>
          <p:cNvPr id="8" name="순서도: 수행의 시작/종료 7"/>
          <p:cNvSpPr/>
          <p:nvPr/>
        </p:nvSpPr>
        <p:spPr>
          <a:xfrm>
            <a:off x="2719753" y="3911562"/>
            <a:ext cx="1094158" cy="301752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제안 삭제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(</a:t>
            </a:r>
            <a:r>
              <a:rPr lang="ko-KR" altLang="en-US" sz="800" smtClean="0"/>
              <a:t>취소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9" name="순서도: 수행의 시작/종료 8"/>
          <p:cNvSpPr/>
          <p:nvPr/>
        </p:nvSpPr>
        <p:spPr>
          <a:xfrm>
            <a:off x="2719753" y="4765446"/>
            <a:ext cx="1094158" cy="301752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나의 제안 목록</a:t>
            </a:r>
            <a:endParaRPr lang="ko-KR" altLang="en-US" sz="800" dirty="0"/>
          </a:p>
        </p:txBody>
      </p:sp>
      <p:sp>
        <p:nvSpPr>
          <p:cNvPr id="10" name="순서도: 수행의 시작/종료 9"/>
          <p:cNvSpPr/>
          <p:nvPr/>
        </p:nvSpPr>
        <p:spPr>
          <a:xfrm>
            <a:off x="5744309" y="5067198"/>
            <a:ext cx="1094158" cy="301752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제안 참여자 목록</a:t>
            </a:r>
            <a:endParaRPr lang="ko-KR" altLang="en-US" sz="800" dirty="0"/>
          </a:p>
        </p:txBody>
      </p:sp>
      <p:sp>
        <p:nvSpPr>
          <p:cNvPr id="11" name="순서도: 수행의 시작/종료 10"/>
          <p:cNvSpPr/>
          <p:nvPr/>
        </p:nvSpPr>
        <p:spPr>
          <a:xfrm>
            <a:off x="2719757" y="5368950"/>
            <a:ext cx="1094158" cy="301752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친구 제안 목록</a:t>
            </a:r>
            <a:endParaRPr lang="en-US" altLang="ko-KR" sz="800" dirty="0" smtClean="0"/>
          </a:p>
        </p:txBody>
      </p:sp>
      <p:sp>
        <p:nvSpPr>
          <p:cNvPr id="12" name="순서도: 수행의 시작/종료 11"/>
          <p:cNvSpPr/>
          <p:nvPr/>
        </p:nvSpPr>
        <p:spPr>
          <a:xfrm>
            <a:off x="3938953" y="5368950"/>
            <a:ext cx="1094158" cy="301752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전체 제안 목록</a:t>
            </a:r>
            <a:endParaRPr lang="ko-KR" altLang="en-US" sz="800" dirty="0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3938953" y="5847776"/>
            <a:ext cx="1094158" cy="301752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카테고리별</a:t>
            </a:r>
            <a:r>
              <a:rPr lang="ko-KR" altLang="en-US" sz="800" dirty="0" smtClean="0"/>
              <a:t> 제안 목록</a:t>
            </a:r>
            <a:endParaRPr lang="ko-KR" altLang="en-US" sz="800" dirty="0"/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4357067" y="2075491"/>
            <a:ext cx="1094158" cy="301752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IMFREE </a:t>
            </a:r>
            <a:r>
              <a:rPr lang="ko-KR" altLang="en-US" sz="800" smtClean="0"/>
              <a:t>사용자 목록</a:t>
            </a:r>
            <a:endParaRPr lang="en-US" altLang="ko-KR" sz="800" dirty="0" smtClean="0"/>
          </a:p>
        </p:txBody>
      </p:sp>
      <p:sp>
        <p:nvSpPr>
          <p:cNvPr id="15" name="순서도: 수행의 시작/종료 14"/>
          <p:cNvSpPr/>
          <p:nvPr/>
        </p:nvSpPr>
        <p:spPr>
          <a:xfrm>
            <a:off x="5744307" y="5546024"/>
            <a:ext cx="1094158" cy="301752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친구들이 올린 제안 수</a:t>
            </a:r>
            <a:endParaRPr lang="en-US" altLang="ko-KR" sz="800" dirty="0" smtClean="0"/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4357067" y="2528119"/>
            <a:ext cx="914400" cy="301752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카테고리 목록</a:t>
            </a:r>
            <a:endParaRPr lang="ko-KR" altLang="en-US" sz="800" dirty="0"/>
          </a:p>
        </p:txBody>
      </p:sp>
      <p:sp>
        <p:nvSpPr>
          <p:cNvPr id="17" name="순서도: 수행의 시작/종료 16"/>
          <p:cNvSpPr/>
          <p:nvPr/>
        </p:nvSpPr>
        <p:spPr>
          <a:xfrm>
            <a:off x="5744307" y="2528119"/>
            <a:ext cx="914400" cy="301752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아이템 목록</a:t>
            </a:r>
            <a:endParaRPr lang="ko-KR" altLang="en-US" sz="800" dirty="0"/>
          </a:p>
        </p:txBody>
      </p:sp>
      <p:sp>
        <p:nvSpPr>
          <p:cNvPr id="18" name="순서도: 수행의 시작/종료 17"/>
          <p:cNvSpPr/>
          <p:nvPr/>
        </p:nvSpPr>
        <p:spPr>
          <a:xfrm>
            <a:off x="2719753" y="2075491"/>
            <a:ext cx="1094158" cy="301752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데이터 동기화</a:t>
            </a:r>
            <a:endParaRPr lang="ko-KR" altLang="en-US" sz="800" dirty="0"/>
          </a:p>
        </p:txBody>
      </p:sp>
      <p:sp>
        <p:nvSpPr>
          <p:cNvPr id="19" name="순서도: 수행의 시작/종료 18"/>
          <p:cNvSpPr/>
          <p:nvPr/>
        </p:nvSpPr>
        <p:spPr>
          <a:xfrm>
            <a:off x="4357067" y="1549352"/>
            <a:ext cx="1094158" cy="301752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사용자 연락처 정보</a:t>
            </a:r>
            <a:endParaRPr lang="en-US" altLang="ko-KR" sz="800" dirty="0" smtClean="0"/>
          </a:p>
        </p:txBody>
      </p:sp>
      <p:sp>
        <p:nvSpPr>
          <p:cNvPr id="3" name="웃는 얼굴 2"/>
          <p:cNvSpPr/>
          <p:nvPr/>
        </p:nvSpPr>
        <p:spPr>
          <a:xfrm>
            <a:off x="625231" y="2221795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App Start</a:t>
            </a:r>
            <a:endParaRPr lang="ko-KR" altLang="en-US" sz="900"/>
          </a:p>
        </p:txBody>
      </p:sp>
      <p:cxnSp>
        <p:nvCxnSpPr>
          <p:cNvPr id="21" name="직선 화살표 연결선 20"/>
          <p:cNvCxnSpPr>
            <a:stCxn id="3" idx="0"/>
            <a:endCxn id="2" idx="1"/>
          </p:cNvCxnSpPr>
          <p:nvPr/>
        </p:nvCxnSpPr>
        <p:spPr>
          <a:xfrm flipV="1">
            <a:off x="1082431" y="550986"/>
            <a:ext cx="1637322" cy="167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3" idx="7"/>
            <a:endCxn id="6" idx="1"/>
          </p:cNvCxnSpPr>
          <p:nvPr/>
        </p:nvCxnSpPr>
        <p:spPr>
          <a:xfrm flipV="1">
            <a:off x="1405720" y="1003614"/>
            <a:ext cx="1314033" cy="1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3" idx="6"/>
            <a:endCxn id="18" idx="1"/>
          </p:cNvCxnSpPr>
          <p:nvPr/>
        </p:nvCxnSpPr>
        <p:spPr>
          <a:xfrm flipV="1">
            <a:off x="1539631" y="2226367"/>
            <a:ext cx="1180122" cy="45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3" idx="5"/>
            <a:endCxn id="7" idx="1"/>
          </p:cNvCxnSpPr>
          <p:nvPr/>
        </p:nvCxnSpPr>
        <p:spPr>
          <a:xfrm>
            <a:off x="1405720" y="3002284"/>
            <a:ext cx="1314033" cy="55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3" idx="5"/>
            <a:endCxn id="8" idx="1"/>
          </p:cNvCxnSpPr>
          <p:nvPr/>
        </p:nvCxnSpPr>
        <p:spPr>
          <a:xfrm>
            <a:off x="1405720" y="3002284"/>
            <a:ext cx="1314033" cy="106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3" idx="5"/>
            <a:endCxn id="9" idx="1"/>
          </p:cNvCxnSpPr>
          <p:nvPr/>
        </p:nvCxnSpPr>
        <p:spPr>
          <a:xfrm>
            <a:off x="1405720" y="3002284"/>
            <a:ext cx="1314033" cy="191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" idx="5"/>
            <a:endCxn id="11" idx="1"/>
          </p:cNvCxnSpPr>
          <p:nvPr/>
        </p:nvCxnSpPr>
        <p:spPr>
          <a:xfrm>
            <a:off x="1405720" y="3002284"/>
            <a:ext cx="1314037" cy="2517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순서도: 수행의 시작/종료 39"/>
          <p:cNvSpPr/>
          <p:nvPr/>
        </p:nvSpPr>
        <p:spPr>
          <a:xfrm>
            <a:off x="2719753" y="6222834"/>
            <a:ext cx="1094158" cy="301752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제안</a:t>
            </a:r>
            <a:r>
              <a:rPr lang="en-US" altLang="ko-KR" sz="800" dirty="0" smtClean="0"/>
              <a:t> </a:t>
            </a:r>
            <a:r>
              <a:rPr lang="ko-KR" altLang="en-US" sz="800" smtClean="0"/>
              <a:t>수락</a:t>
            </a:r>
            <a:r>
              <a:rPr lang="en-US" altLang="ko-KR" sz="800" dirty="0" smtClean="0"/>
              <a:t>/</a:t>
            </a:r>
            <a:r>
              <a:rPr lang="ko-KR" altLang="en-US" sz="800" smtClean="0"/>
              <a:t>취소</a:t>
            </a:r>
            <a:endParaRPr lang="en-US" altLang="ko-KR" sz="800" dirty="0" smtClean="0"/>
          </a:p>
        </p:txBody>
      </p:sp>
      <p:cxnSp>
        <p:nvCxnSpPr>
          <p:cNvPr id="41" name="직선 화살표 연결선 40"/>
          <p:cNvCxnSpPr>
            <a:stCxn id="3" idx="5"/>
            <a:endCxn id="40" idx="1"/>
          </p:cNvCxnSpPr>
          <p:nvPr/>
        </p:nvCxnSpPr>
        <p:spPr>
          <a:xfrm>
            <a:off x="1405720" y="3002284"/>
            <a:ext cx="1314033" cy="337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8" idx="3"/>
            <a:endCxn id="19" idx="1"/>
          </p:cNvCxnSpPr>
          <p:nvPr/>
        </p:nvCxnSpPr>
        <p:spPr>
          <a:xfrm flipV="1">
            <a:off x="3813911" y="1700228"/>
            <a:ext cx="543156" cy="526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4" idx="1"/>
            <a:endCxn id="18" idx="3"/>
          </p:cNvCxnSpPr>
          <p:nvPr/>
        </p:nvCxnSpPr>
        <p:spPr>
          <a:xfrm flipH="1">
            <a:off x="3813911" y="2226367"/>
            <a:ext cx="543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6" idx="1"/>
            <a:endCxn id="18" idx="3"/>
          </p:cNvCxnSpPr>
          <p:nvPr/>
        </p:nvCxnSpPr>
        <p:spPr>
          <a:xfrm flipH="1" flipV="1">
            <a:off x="3813911" y="2226367"/>
            <a:ext cx="543156" cy="45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6" idx="3"/>
            <a:endCxn id="17" idx="1"/>
          </p:cNvCxnSpPr>
          <p:nvPr/>
        </p:nvCxnSpPr>
        <p:spPr>
          <a:xfrm>
            <a:off x="5271467" y="2678995"/>
            <a:ext cx="472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2450112" y="287392"/>
            <a:ext cx="8264779" cy="960208"/>
          </a:xfrm>
          <a:prstGeom prst="roundRect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STEP 1. </a:t>
            </a:r>
            <a:r>
              <a:rPr lang="ko-KR" altLang="en-US" smtClean="0">
                <a:solidFill>
                  <a:schemeClr val="tx1"/>
                </a:solidFill>
              </a:rPr>
              <a:t>인증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smtClean="0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450112" y="1433668"/>
            <a:ext cx="8264779" cy="1568615"/>
          </a:xfrm>
          <a:prstGeom prst="roundRect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STEP 2. </a:t>
            </a:r>
            <a:r>
              <a:rPr lang="ko-KR" altLang="en-US" smtClean="0">
                <a:solidFill>
                  <a:schemeClr val="tx1"/>
                </a:solidFill>
              </a:rPr>
              <a:t>동기화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450112" y="3196830"/>
            <a:ext cx="8264779" cy="3500169"/>
          </a:xfrm>
          <a:prstGeom prst="roundRect">
            <a:avLst>
              <a:gd name="adj" fmla="val 8182"/>
            </a:avLst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STEP 3. </a:t>
            </a:r>
            <a:r>
              <a:rPr lang="ko-KR" altLang="en-US" smtClean="0">
                <a:solidFill>
                  <a:schemeClr val="tx1"/>
                </a:solidFill>
              </a:rPr>
              <a:t>컨텐츠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웃는 얼굴 59"/>
          <p:cNvSpPr/>
          <p:nvPr/>
        </p:nvSpPr>
        <p:spPr>
          <a:xfrm>
            <a:off x="631096" y="3680676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App Started</a:t>
            </a:r>
            <a:endParaRPr lang="ko-KR" altLang="en-US" sz="900"/>
          </a:p>
        </p:txBody>
      </p:sp>
      <p:sp>
        <p:nvSpPr>
          <p:cNvPr id="61" name="순서도: 수행의 시작/종료 60"/>
          <p:cNvSpPr/>
          <p:nvPr/>
        </p:nvSpPr>
        <p:spPr>
          <a:xfrm>
            <a:off x="535352" y="5035320"/>
            <a:ext cx="1094158" cy="301752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STEP 3</a:t>
            </a:r>
            <a:r>
              <a:rPr lang="ko-KR" altLang="en-US" sz="800" smtClean="0"/>
              <a:t>부터 통신</a:t>
            </a:r>
            <a:endParaRPr lang="ko-KR" altLang="en-US" sz="800" dirty="0"/>
          </a:p>
        </p:txBody>
      </p:sp>
      <p:cxnSp>
        <p:nvCxnSpPr>
          <p:cNvPr id="62" name="직선 연결선 61"/>
          <p:cNvCxnSpPr>
            <a:stCxn id="60" idx="4"/>
            <a:endCxn id="61" idx="0"/>
          </p:cNvCxnSpPr>
          <p:nvPr/>
        </p:nvCxnSpPr>
        <p:spPr>
          <a:xfrm flipH="1">
            <a:off x="1082431" y="4595076"/>
            <a:ext cx="5865" cy="440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89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110" y="0"/>
            <a:ext cx="1083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Impact" panose="020B0806030902050204" pitchFamily="34" charset="0"/>
              </a:rPr>
              <a:t>MESSAGE STRUCTURE [ = JSON FORMAT]</a:t>
            </a:r>
            <a:endParaRPr lang="ko-KR" altLang="en-US" sz="2000">
              <a:latin typeface="Impact" panose="020B080603090205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8769" y="3903785"/>
            <a:ext cx="1770186" cy="13481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DATA</a:t>
            </a:r>
            <a:endParaRPr lang="ko-KR" altLang="en-US" sz="1000"/>
          </a:p>
        </p:txBody>
      </p:sp>
      <p:sp>
        <p:nvSpPr>
          <p:cNvPr id="14" name="직사각형 13"/>
          <p:cNvSpPr/>
          <p:nvPr/>
        </p:nvSpPr>
        <p:spPr>
          <a:xfrm>
            <a:off x="4250606" y="1461810"/>
            <a:ext cx="3525702" cy="4349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GUID 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</a:rPr>
              <a:t>서버로부터 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</a:rPr>
              <a:t>생성된 통신 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</a:rPr>
              <a:t>키</a:t>
            </a:r>
            <a:endParaRPr lang="ko-KR" altLang="en-US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272955" y="5251939"/>
            <a:ext cx="1770186" cy="13481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DATA</a:t>
            </a:r>
            <a:endParaRPr lang="ko-KR" altLang="en-US" sz="1000"/>
          </a:p>
        </p:txBody>
      </p:sp>
      <p:sp>
        <p:nvSpPr>
          <p:cNvPr id="16" name="직사각형 15"/>
          <p:cNvSpPr/>
          <p:nvPr/>
        </p:nvSpPr>
        <p:spPr>
          <a:xfrm>
            <a:off x="9272955" y="4372707"/>
            <a:ext cx="1770186" cy="3516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Error No</a:t>
            </a:r>
            <a:endParaRPr lang="ko-KR" altLang="en-US" sz="1000"/>
          </a:p>
        </p:txBody>
      </p:sp>
      <p:sp>
        <p:nvSpPr>
          <p:cNvPr id="17" name="직사각형 16"/>
          <p:cNvSpPr/>
          <p:nvPr/>
        </p:nvSpPr>
        <p:spPr>
          <a:xfrm>
            <a:off x="9272955" y="4812323"/>
            <a:ext cx="1770186" cy="3516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Error Message</a:t>
            </a:r>
            <a:endParaRPr lang="ko-KR" altLang="en-US" sz="1000"/>
          </a:p>
        </p:txBody>
      </p:sp>
      <p:sp>
        <p:nvSpPr>
          <p:cNvPr id="20" name="TextBox 19"/>
          <p:cNvSpPr txBox="1"/>
          <p:nvPr/>
        </p:nvSpPr>
        <p:spPr>
          <a:xfrm>
            <a:off x="3008902" y="3188677"/>
            <a:ext cx="2831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Client Side </a:t>
            </a:r>
            <a:r>
              <a:rPr lang="en-US" altLang="ko-KR" sz="800" dirty="0" err="1" smtClean="0"/>
              <a:t>Json</a:t>
            </a:r>
            <a:r>
              <a:rPr lang="en-US" altLang="ko-KR" sz="800" dirty="0" smtClean="0"/>
              <a:t> Format</a:t>
            </a:r>
          </a:p>
          <a:p>
            <a:r>
              <a:rPr lang="en-US" altLang="ko-KR" sz="800" dirty="0"/>
              <a:t>{</a:t>
            </a:r>
          </a:p>
          <a:p>
            <a:r>
              <a:rPr lang="en-US" altLang="ko-KR" sz="800" dirty="0"/>
              <a:t>    "token": "DSLKF39FKDSFSDKFJ9FLKJ843JR9EJ",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smtClean="0"/>
              <a:t>“</a:t>
            </a:r>
            <a:r>
              <a:rPr lang="en-US" altLang="ko-KR" sz="800" dirty="0" err="1" smtClean="0"/>
              <a:t>guid</a:t>
            </a:r>
            <a:r>
              <a:rPr lang="en-US" altLang="ko-KR" sz="800" dirty="0" smtClean="0"/>
              <a:t>": </a:t>
            </a:r>
            <a:r>
              <a:rPr lang="en-US" altLang="ko-KR" sz="800" dirty="0"/>
              <a:t>"DSLKF39FKDSFSDKFJ9FLKJ843JR9EJ",</a:t>
            </a:r>
          </a:p>
          <a:p>
            <a:r>
              <a:rPr lang="en-US" altLang="ko-KR" sz="800" dirty="0"/>
              <a:t>    "data": {</a:t>
            </a:r>
          </a:p>
          <a:p>
            <a:r>
              <a:rPr lang="en-US" altLang="ko-KR" sz="800" dirty="0"/>
              <a:t>        "</a:t>
            </a:r>
            <a:r>
              <a:rPr lang="en-US" altLang="ko-KR" sz="800" dirty="0" err="1"/>
              <a:t>clientsynctime</a:t>
            </a:r>
            <a:r>
              <a:rPr lang="en-US" altLang="ko-KR" sz="800" dirty="0"/>
              <a:t>": "2015-01-0100: 00: 00",</a:t>
            </a:r>
          </a:p>
          <a:p>
            <a:r>
              <a:rPr lang="en-US" altLang="ko-KR" sz="800" dirty="0"/>
              <a:t>        "</a:t>
            </a:r>
            <a:r>
              <a:rPr lang="en-US" altLang="ko-KR" sz="800" dirty="0" err="1"/>
              <a:t>serversynctime</a:t>
            </a:r>
            <a:r>
              <a:rPr lang="en-US" altLang="ko-KR" sz="800" dirty="0"/>
              <a:t>": "2015-01-0100: 00: 00"</a:t>
            </a:r>
          </a:p>
          <a:p>
            <a:r>
              <a:rPr lang="en-US" altLang="ko-KR" sz="800" dirty="0"/>
              <a:t>    }</a:t>
            </a:r>
          </a:p>
          <a:p>
            <a:r>
              <a:rPr lang="en-US" altLang="ko-KR" sz="800" dirty="0"/>
              <a:t>}</a:t>
            </a:r>
            <a:endParaRPr lang="ko-KR" altLang="en-US" sz="800"/>
          </a:p>
        </p:txBody>
      </p:sp>
      <p:sp>
        <p:nvSpPr>
          <p:cNvPr id="21" name="TextBox 20"/>
          <p:cNvSpPr txBox="1"/>
          <p:nvPr/>
        </p:nvSpPr>
        <p:spPr>
          <a:xfrm>
            <a:off x="7986360" y="5476630"/>
            <a:ext cx="10615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{</a:t>
            </a:r>
            <a:endParaRPr lang="en-US" altLang="ko-KR" sz="800" dirty="0"/>
          </a:p>
          <a:p>
            <a:r>
              <a:rPr lang="en-US" altLang="ko-KR" sz="800" dirty="0"/>
              <a:t>    "error": "0",</a:t>
            </a:r>
          </a:p>
          <a:p>
            <a:r>
              <a:rPr lang="en-US" altLang="ko-KR" sz="800" dirty="0"/>
              <a:t>    "message": "ok",</a:t>
            </a:r>
          </a:p>
          <a:p>
            <a:r>
              <a:rPr lang="en-US" altLang="ko-KR" sz="800" dirty="0"/>
              <a:t>    "data": {}</a:t>
            </a:r>
          </a:p>
          <a:p>
            <a:r>
              <a:rPr lang="en-US" altLang="ko-KR" sz="800" dirty="0"/>
              <a:t>}</a:t>
            </a:r>
            <a:endParaRPr lang="ko-KR" altLang="en-US" sz="800"/>
          </a:p>
        </p:txBody>
      </p:sp>
      <p:sp>
        <p:nvSpPr>
          <p:cNvPr id="12" name="직사각형 11"/>
          <p:cNvSpPr/>
          <p:nvPr/>
        </p:nvSpPr>
        <p:spPr>
          <a:xfrm>
            <a:off x="4250606" y="917449"/>
            <a:ext cx="3525702" cy="4349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Token = Google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Access 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Token (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</a:rPr>
              <a:t>구글인증키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8769" y="3407508"/>
            <a:ext cx="1770186" cy="4259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GUID</a:t>
            </a:r>
            <a:endParaRPr lang="en-US" altLang="ko-KR" sz="10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898769" y="2891692"/>
            <a:ext cx="1770186" cy="4259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Token</a:t>
            </a:r>
          </a:p>
        </p:txBody>
      </p:sp>
    </p:spTree>
    <p:extLst>
      <p:ext uri="{BB962C8B-B14F-4D97-AF65-F5344CB8AC3E}">
        <p14:creationId xmlns:p14="http://schemas.microsoft.com/office/powerpoint/2010/main" val="288361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110" y="0"/>
            <a:ext cx="1083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Impact" panose="020B0806030902050204" pitchFamily="34" charset="0"/>
              </a:rPr>
              <a:t>USE CASE ( </a:t>
            </a:r>
            <a:r>
              <a:rPr lang="ko-KR" altLang="en-US" sz="2000" smtClean="0">
                <a:latin typeface="Impact" panose="020B0806030902050204" pitchFamily="34" charset="0"/>
              </a:rPr>
              <a:t>인증 및 등록 </a:t>
            </a:r>
            <a:r>
              <a:rPr lang="en-US" altLang="ko-KR" sz="2000" dirty="0" smtClean="0">
                <a:latin typeface="Impact" panose="020B0806030902050204" pitchFamily="34" charset="0"/>
              </a:rPr>
              <a:t>)</a:t>
            </a:r>
            <a:endParaRPr lang="ko-KR" altLang="en-US" sz="2000">
              <a:latin typeface="Impact" panose="020B080603090205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641230" y="531447"/>
            <a:ext cx="1187939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CLIENT</a:t>
            </a:r>
            <a:endParaRPr lang="ko-KR" altLang="en-US" sz="1200"/>
          </a:p>
        </p:txBody>
      </p:sp>
      <p:cxnSp>
        <p:nvCxnSpPr>
          <p:cNvPr id="8" name="직선 연결선 7"/>
          <p:cNvCxnSpPr>
            <a:stCxn id="5" idx="2"/>
          </p:cNvCxnSpPr>
          <p:nvPr/>
        </p:nvCxnSpPr>
        <p:spPr>
          <a:xfrm flipH="1">
            <a:off x="2235199" y="836247"/>
            <a:ext cx="1" cy="54004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822461" y="531447"/>
            <a:ext cx="1187939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SERVER</a:t>
            </a:r>
            <a:endParaRPr lang="ko-KR" altLang="en-US" sz="1200"/>
          </a:p>
        </p:txBody>
      </p:sp>
      <p:cxnSp>
        <p:nvCxnSpPr>
          <p:cNvPr id="13" name="직선 연결선 12"/>
          <p:cNvCxnSpPr>
            <a:stCxn id="12" idx="2"/>
          </p:cNvCxnSpPr>
          <p:nvPr/>
        </p:nvCxnSpPr>
        <p:spPr>
          <a:xfrm flipH="1">
            <a:off x="6416430" y="836247"/>
            <a:ext cx="1" cy="54004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카드 13"/>
          <p:cNvSpPr/>
          <p:nvPr/>
        </p:nvSpPr>
        <p:spPr>
          <a:xfrm>
            <a:off x="1766276" y="1225491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인증</a:t>
            </a:r>
            <a:endParaRPr lang="ko-KR" altLang="en-US" sz="800" dirty="0"/>
          </a:p>
        </p:txBody>
      </p:sp>
      <p:sp>
        <p:nvSpPr>
          <p:cNvPr id="15" name="순서도: 카드 14"/>
          <p:cNvSpPr/>
          <p:nvPr/>
        </p:nvSpPr>
        <p:spPr>
          <a:xfrm>
            <a:off x="5947507" y="1225491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Auth</a:t>
            </a:r>
            <a:r>
              <a:rPr lang="en-US" altLang="ko-KR" sz="800" dirty="0" smtClean="0"/>
              <a:t>()</a:t>
            </a:r>
            <a:endParaRPr lang="ko-KR" altLang="en-US" sz="800" dirty="0"/>
          </a:p>
        </p:txBody>
      </p:sp>
      <p:cxnSp>
        <p:nvCxnSpPr>
          <p:cNvPr id="19" name="직선 화살표 연결선 18"/>
          <p:cNvCxnSpPr>
            <a:stCxn id="14" idx="3"/>
            <a:endCxn id="15" idx="1"/>
          </p:cNvCxnSpPr>
          <p:nvPr/>
        </p:nvCxnSpPr>
        <p:spPr>
          <a:xfrm>
            <a:off x="2704122" y="1373983"/>
            <a:ext cx="3243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29169" y="1068905"/>
            <a:ext cx="17059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HTTS : google access token </a:t>
            </a:r>
            <a:r>
              <a:rPr lang="ko-KR" altLang="en-US" sz="800" smtClean="0"/>
              <a:t>전송</a:t>
            </a:r>
            <a:endParaRPr lang="ko-KR" altLang="en-US" sz="800"/>
          </a:p>
        </p:txBody>
      </p:sp>
      <p:sp>
        <p:nvSpPr>
          <p:cNvPr id="23" name="순서도: 판단 22"/>
          <p:cNvSpPr/>
          <p:nvPr/>
        </p:nvSpPr>
        <p:spPr>
          <a:xfrm>
            <a:off x="8815752" y="1602155"/>
            <a:ext cx="2180493" cy="612648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사용자 정보가 존재 하는가 </a:t>
            </a:r>
            <a:r>
              <a:rPr lang="en-US" altLang="ko-KR" sz="800" dirty="0" smtClean="0"/>
              <a:t>? </a:t>
            </a:r>
            <a:endParaRPr lang="ko-KR" altLang="en-US" sz="800" dirty="0"/>
          </a:p>
        </p:txBody>
      </p:sp>
      <p:cxnSp>
        <p:nvCxnSpPr>
          <p:cNvPr id="25" name="꺾인 연결선 24"/>
          <p:cNvCxnSpPr>
            <a:stCxn id="15" idx="3"/>
            <a:endCxn id="23" idx="0"/>
          </p:cNvCxnSpPr>
          <p:nvPr/>
        </p:nvCxnSpPr>
        <p:spPr>
          <a:xfrm>
            <a:off x="6885353" y="1373983"/>
            <a:ext cx="3020646" cy="2281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82338" y="1644571"/>
            <a:ext cx="9492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User Not Found</a:t>
            </a:r>
            <a:endParaRPr lang="ko-KR" altLang="en-US" sz="800"/>
          </a:p>
        </p:txBody>
      </p:sp>
      <p:sp>
        <p:nvSpPr>
          <p:cNvPr id="32" name="순서도: 카드 31"/>
          <p:cNvSpPr/>
          <p:nvPr/>
        </p:nvSpPr>
        <p:spPr>
          <a:xfrm>
            <a:off x="5947507" y="3345314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RegisterUser</a:t>
            </a:r>
            <a:r>
              <a:rPr lang="en-US" altLang="ko-KR" sz="800" dirty="0" smtClean="0"/>
              <a:t>()</a:t>
            </a:r>
            <a:endParaRPr lang="ko-KR" altLang="en-US" sz="800" dirty="0"/>
          </a:p>
        </p:txBody>
      </p:sp>
      <p:sp>
        <p:nvSpPr>
          <p:cNvPr id="35" name="순서도: 카드 34"/>
          <p:cNvSpPr/>
          <p:nvPr/>
        </p:nvSpPr>
        <p:spPr>
          <a:xfrm>
            <a:off x="1766276" y="3342262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사용자 정보 등록 요청</a:t>
            </a:r>
            <a:endParaRPr lang="ko-KR" altLang="en-US" sz="800" dirty="0"/>
          </a:p>
        </p:txBody>
      </p:sp>
      <p:cxnSp>
        <p:nvCxnSpPr>
          <p:cNvPr id="36" name="직선 화살표 연결선 35"/>
          <p:cNvCxnSpPr>
            <a:stCxn id="35" idx="3"/>
            <a:endCxn id="32" idx="1"/>
          </p:cNvCxnSpPr>
          <p:nvPr/>
        </p:nvCxnSpPr>
        <p:spPr>
          <a:xfrm>
            <a:off x="2704122" y="3490754"/>
            <a:ext cx="3243385" cy="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2" idx="3"/>
            <a:endCxn id="46" idx="0"/>
          </p:cNvCxnSpPr>
          <p:nvPr/>
        </p:nvCxnSpPr>
        <p:spPr>
          <a:xfrm>
            <a:off x="6885353" y="3493806"/>
            <a:ext cx="980076" cy="2282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29169" y="3184431"/>
            <a:ext cx="30155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HTTS : Token + HASH + </a:t>
            </a:r>
            <a:r>
              <a:rPr lang="en-US" altLang="ko-KR" sz="800" dirty="0" err="1" smtClean="0"/>
              <a:t>ClientSyncDate</a:t>
            </a:r>
            <a:r>
              <a:rPr lang="en-US" altLang="ko-KR" sz="800" dirty="0" smtClean="0"/>
              <a:t> + </a:t>
            </a:r>
            <a:r>
              <a:rPr lang="ko-KR" altLang="en-US" sz="800" smtClean="0"/>
              <a:t>사용자 정보 전송</a:t>
            </a:r>
            <a:endParaRPr lang="ko-KR" altLang="en-US" sz="800"/>
          </a:p>
        </p:txBody>
      </p:sp>
      <p:sp>
        <p:nvSpPr>
          <p:cNvPr id="44" name="TextBox 43"/>
          <p:cNvSpPr txBox="1"/>
          <p:nvPr/>
        </p:nvSpPr>
        <p:spPr>
          <a:xfrm>
            <a:off x="5401347" y="4932409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GUID </a:t>
            </a:r>
            <a:r>
              <a:rPr lang="en-US" altLang="ko-KR" sz="800" dirty="0" smtClean="0"/>
              <a:t>+ DATA</a:t>
            </a:r>
            <a:endParaRPr lang="ko-KR" altLang="en-US" sz="800"/>
          </a:p>
        </p:txBody>
      </p:sp>
      <p:sp>
        <p:nvSpPr>
          <p:cNvPr id="46" name="순서도: 카드 45"/>
          <p:cNvSpPr/>
          <p:nvPr/>
        </p:nvSpPr>
        <p:spPr>
          <a:xfrm>
            <a:off x="7396506" y="3722082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사용자</a:t>
            </a:r>
            <a:r>
              <a:rPr lang="en-US" altLang="ko-KR" sz="800" dirty="0" smtClean="0"/>
              <a:t> </a:t>
            </a:r>
            <a:r>
              <a:rPr lang="ko-KR" altLang="en-US" sz="800" smtClean="0"/>
              <a:t>정보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등록</a:t>
            </a:r>
            <a:endParaRPr lang="ko-KR" altLang="en-US" sz="800" dirty="0"/>
          </a:p>
        </p:txBody>
      </p:sp>
      <p:sp>
        <p:nvSpPr>
          <p:cNvPr id="56" name="순서도: 카드 55"/>
          <p:cNvSpPr/>
          <p:nvPr/>
        </p:nvSpPr>
        <p:spPr>
          <a:xfrm>
            <a:off x="7396506" y="4193198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친구들 정보에</a:t>
            </a:r>
            <a:endParaRPr lang="en-US" altLang="ko-KR" sz="800" dirty="0" smtClean="0"/>
          </a:p>
          <a:p>
            <a:pPr algn="ctr"/>
            <a:r>
              <a:rPr lang="ko-KR" altLang="en-US" sz="800" dirty="0" err="1" smtClean="0"/>
              <a:t>앱</a:t>
            </a:r>
            <a:r>
              <a:rPr lang="ko-KR" altLang="en-US" sz="800" dirty="0" smtClean="0"/>
              <a:t> 설치 설정</a:t>
            </a:r>
            <a:endParaRPr lang="ko-KR" altLang="en-US" sz="800" dirty="0"/>
          </a:p>
        </p:txBody>
      </p:sp>
      <p:cxnSp>
        <p:nvCxnSpPr>
          <p:cNvPr id="57" name="직선 화살표 연결선 56"/>
          <p:cNvCxnSpPr>
            <a:stCxn id="46" idx="2"/>
            <a:endCxn id="56" idx="0"/>
          </p:cNvCxnSpPr>
          <p:nvPr/>
        </p:nvCxnSpPr>
        <p:spPr>
          <a:xfrm>
            <a:off x="7865429" y="4019066"/>
            <a:ext cx="0" cy="17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카드 59"/>
          <p:cNvSpPr/>
          <p:nvPr/>
        </p:nvSpPr>
        <p:spPr>
          <a:xfrm>
            <a:off x="7396506" y="4664314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내 정보에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친구들 정보 설정</a:t>
            </a:r>
            <a:endParaRPr lang="ko-KR" altLang="en-US" sz="800" dirty="0"/>
          </a:p>
        </p:txBody>
      </p:sp>
      <p:cxnSp>
        <p:nvCxnSpPr>
          <p:cNvPr id="62" name="직선 화살표 연결선 61"/>
          <p:cNvCxnSpPr>
            <a:stCxn id="56" idx="2"/>
            <a:endCxn id="60" idx="0"/>
          </p:cNvCxnSpPr>
          <p:nvPr/>
        </p:nvCxnSpPr>
        <p:spPr>
          <a:xfrm>
            <a:off x="7865429" y="4490182"/>
            <a:ext cx="0" cy="17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60" idx="2"/>
            <a:endCxn id="35" idx="2"/>
          </p:cNvCxnSpPr>
          <p:nvPr/>
        </p:nvCxnSpPr>
        <p:spPr>
          <a:xfrm rot="5400000" flipH="1">
            <a:off x="4389288" y="1485157"/>
            <a:ext cx="1322052" cy="5630230"/>
          </a:xfrm>
          <a:prstGeom prst="bentConnector3">
            <a:avLst>
              <a:gd name="adj1" fmla="val -172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23" idx="1"/>
            <a:endCxn id="14" idx="2"/>
          </p:cNvCxnSpPr>
          <p:nvPr/>
        </p:nvCxnSpPr>
        <p:spPr>
          <a:xfrm rot="10800000">
            <a:off x="2235200" y="1522475"/>
            <a:ext cx="6580553" cy="3860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23" idx="2"/>
            <a:endCxn id="14" idx="2"/>
          </p:cNvCxnSpPr>
          <p:nvPr/>
        </p:nvCxnSpPr>
        <p:spPr>
          <a:xfrm rot="5400000" flipH="1">
            <a:off x="5724435" y="-1966761"/>
            <a:ext cx="692328" cy="7670800"/>
          </a:xfrm>
          <a:prstGeom prst="bentConnector3">
            <a:avLst>
              <a:gd name="adj1" fmla="val -33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865429" y="2216923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GUID </a:t>
            </a:r>
            <a:r>
              <a:rPr lang="en-US" altLang="ko-KR" sz="800" dirty="0" smtClean="0"/>
              <a:t>+ DATA</a:t>
            </a:r>
            <a:endParaRPr lang="ko-KR" altLang="en-US" sz="800"/>
          </a:p>
        </p:txBody>
      </p:sp>
      <p:cxnSp>
        <p:nvCxnSpPr>
          <p:cNvPr id="77" name="꺾인 연결선 76"/>
          <p:cNvCxnSpPr>
            <a:stCxn id="14" idx="1"/>
            <a:endCxn id="35" idx="1"/>
          </p:cNvCxnSpPr>
          <p:nvPr/>
        </p:nvCxnSpPr>
        <p:spPr>
          <a:xfrm rot="10800000" flipV="1">
            <a:off x="1766276" y="1373982"/>
            <a:ext cx="12700" cy="2116771"/>
          </a:xfrm>
          <a:prstGeom prst="bentConnector3">
            <a:avLst>
              <a:gd name="adj1" fmla="val 1800000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108236" y="2219897"/>
            <a:ext cx="9492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User Not Found</a:t>
            </a:r>
            <a:endParaRPr lang="ko-KR" altLang="en-US" sz="800"/>
          </a:p>
        </p:txBody>
      </p:sp>
      <p:sp>
        <p:nvSpPr>
          <p:cNvPr id="31" name="TextBox 30"/>
          <p:cNvSpPr txBox="1"/>
          <p:nvPr/>
        </p:nvSpPr>
        <p:spPr>
          <a:xfrm>
            <a:off x="8856583" y="874283"/>
            <a:ext cx="2294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C00000"/>
                </a:solidFill>
              </a:rPr>
              <a:t>(*) </a:t>
            </a:r>
            <a:r>
              <a:rPr lang="ko-KR" altLang="en-US" sz="800" smtClean="0">
                <a:solidFill>
                  <a:srgbClr val="C00000"/>
                </a:solidFill>
              </a:rPr>
              <a:t>해당 시점</a:t>
            </a:r>
            <a:r>
              <a:rPr lang="en-US" altLang="ko-KR" sz="800" dirty="0" smtClean="0">
                <a:solidFill>
                  <a:srgbClr val="C00000"/>
                </a:solidFill>
              </a:rPr>
              <a:t>(</a:t>
            </a:r>
            <a:r>
              <a:rPr lang="ko-KR" altLang="en-US" sz="800" smtClean="0">
                <a:solidFill>
                  <a:srgbClr val="C00000"/>
                </a:solidFill>
              </a:rPr>
              <a:t>인증</a:t>
            </a:r>
            <a:r>
              <a:rPr lang="en-US" altLang="ko-KR" sz="800" dirty="0" smtClean="0">
                <a:solidFill>
                  <a:srgbClr val="C00000"/>
                </a:solidFill>
              </a:rPr>
              <a:t>) </a:t>
            </a:r>
            <a:r>
              <a:rPr lang="ko-KR" altLang="en-US" sz="800" smtClean="0">
                <a:solidFill>
                  <a:srgbClr val="C00000"/>
                </a:solidFill>
              </a:rPr>
              <a:t>시에 </a:t>
            </a:r>
            <a:r>
              <a:rPr lang="en-US" altLang="ko-KR" sz="800" dirty="0" smtClean="0">
                <a:solidFill>
                  <a:srgbClr val="C00000"/>
                </a:solidFill>
              </a:rPr>
              <a:t>GUID</a:t>
            </a:r>
            <a:r>
              <a:rPr lang="ko-KR" altLang="en-US" sz="800" smtClean="0">
                <a:solidFill>
                  <a:srgbClr val="C00000"/>
                </a:solidFill>
              </a:rPr>
              <a:t>를 동적으로</a:t>
            </a:r>
            <a:endParaRPr lang="en-US" altLang="ko-KR" sz="800" dirty="0" smtClean="0">
              <a:solidFill>
                <a:srgbClr val="C00000"/>
              </a:solidFill>
            </a:endParaRPr>
          </a:p>
          <a:p>
            <a:r>
              <a:rPr lang="ko-KR" altLang="en-US" sz="800" dirty="0" err="1" smtClean="0">
                <a:solidFill>
                  <a:srgbClr val="C00000"/>
                </a:solidFill>
              </a:rPr>
              <a:t>생성하야</a:t>
            </a:r>
            <a:r>
              <a:rPr lang="ko-KR" altLang="en-US" sz="800" dirty="0" smtClean="0">
                <a:solidFill>
                  <a:srgbClr val="C00000"/>
                </a:solidFill>
              </a:rPr>
              <a:t> 다음 인증 시 까지 메시지 </a:t>
            </a:r>
            <a:r>
              <a:rPr lang="en-US" altLang="ko-KR" sz="800" dirty="0" smtClean="0">
                <a:solidFill>
                  <a:srgbClr val="C00000"/>
                </a:solidFill>
              </a:rPr>
              <a:t>token</a:t>
            </a:r>
            <a:r>
              <a:rPr lang="ko-KR" altLang="en-US" sz="800" smtClean="0">
                <a:solidFill>
                  <a:srgbClr val="C00000"/>
                </a:solidFill>
              </a:rPr>
              <a:t>으로 </a:t>
            </a:r>
            <a:endParaRPr lang="en-US" altLang="ko-KR" sz="800" dirty="0" smtClean="0">
              <a:solidFill>
                <a:srgbClr val="C00000"/>
              </a:solidFill>
            </a:endParaRPr>
          </a:p>
          <a:p>
            <a:r>
              <a:rPr lang="ko-KR" altLang="en-US" sz="800" dirty="0" smtClean="0">
                <a:solidFill>
                  <a:srgbClr val="C00000"/>
                </a:solidFill>
              </a:rPr>
              <a:t>사용을 할지 클라이언트와 협의 하여 진행</a:t>
            </a:r>
            <a:r>
              <a:rPr lang="en-US" altLang="ko-KR" sz="800" dirty="0" smtClean="0">
                <a:solidFill>
                  <a:srgbClr val="C00000"/>
                </a:solidFill>
              </a:rPr>
              <a:t>.</a:t>
            </a:r>
            <a:endParaRPr lang="ko-KR" altLang="en-US" sz="800">
              <a:solidFill>
                <a:srgbClr val="C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19814" y="4101902"/>
            <a:ext cx="3735755" cy="94223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해당 프로세스는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앱을</a:t>
            </a:r>
            <a:r>
              <a:rPr lang="ko-KR" altLang="en-US" sz="800" dirty="0" smtClean="0">
                <a:solidFill>
                  <a:schemeClr val="tx1"/>
                </a:solidFill>
              </a:rPr>
              <a:t> 처음 설치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하는 경우에 대당하며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앱</a:t>
            </a:r>
            <a:r>
              <a:rPr lang="ko-KR" altLang="en-US" sz="800" dirty="0" smtClean="0">
                <a:solidFill>
                  <a:schemeClr val="tx1"/>
                </a:solidFill>
              </a:rPr>
              <a:t> 삭제 후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다시 설치 하는 경우에 대하여는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고려 되지 않았다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향후 해당 부분 고려 되어야 한다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pPr algn="r"/>
            <a:endParaRPr lang="en-US" altLang="ko-KR" sz="800" dirty="0">
              <a:solidFill>
                <a:schemeClr val="tx1"/>
              </a:solidFill>
            </a:endParaRPr>
          </a:p>
          <a:p>
            <a:pPr algn="r"/>
            <a:r>
              <a:rPr lang="en-US" altLang="ko-KR" sz="800" dirty="0" smtClean="0">
                <a:solidFill>
                  <a:srgbClr val="C00000"/>
                </a:solidFill>
              </a:rPr>
              <a:t>App </a:t>
            </a:r>
            <a:r>
              <a:rPr lang="ko-KR" altLang="en-US" sz="800" smtClean="0">
                <a:solidFill>
                  <a:srgbClr val="C00000"/>
                </a:solidFill>
              </a:rPr>
              <a:t>설치 여부에 대하여는 </a:t>
            </a:r>
            <a:r>
              <a:rPr lang="en-US" altLang="ko-KR" sz="800" dirty="0" smtClean="0">
                <a:solidFill>
                  <a:srgbClr val="C00000"/>
                </a:solidFill>
              </a:rPr>
              <a:t>Contacts join User </a:t>
            </a:r>
            <a:r>
              <a:rPr lang="ko-KR" altLang="en-US" sz="800" smtClean="0">
                <a:solidFill>
                  <a:srgbClr val="C00000"/>
                </a:solidFill>
              </a:rPr>
              <a:t>로 </a:t>
            </a:r>
            <a:endParaRPr lang="en-US" altLang="ko-KR" sz="800" dirty="0" smtClean="0">
              <a:solidFill>
                <a:srgbClr val="C00000"/>
              </a:solidFill>
            </a:endParaRPr>
          </a:p>
          <a:p>
            <a:pPr algn="r"/>
            <a:r>
              <a:rPr lang="ko-KR" altLang="en-US" sz="800" dirty="0" smtClean="0">
                <a:solidFill>
                  <a:srgbClr val="C00000"/>
                </a:solidFill>
              </a:rPr>
              <a:t>처리 되기 때문에 두 단계는 수행 되지 않는다</a:t>
            </a:r>
            <a:r>
              <a:rPr lang="en-US" altLang="ko-KR" sz="800" dirty="0" smtClean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513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110" y="0"/>
            <a:ext cx="1083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Impact" panose="020B0806030902050204" pitchFamily="34" charset="0"/>
              </a:rPr>
              <a:t>USE CASE ( </a:t>
            </a:r>
            <a:r>
              <a:rPr lang="ko-KR" altLang="en-US" sz="2000" smtClean="0">
                <a:latin typeface="Impact" panose="020B0806030902050204" pitchFamily="34" charset="0"/>
              </a:rPr>
              <a:t>인증 및 등록 </a:t>
            </a:r>
            <a:r>
              <a:rPr lang="ko-KR" altLang="en-US" sz="2000" smtClean="0">
                <a:latin typeface="Impact" panose="020B0806030902050204" pitchFamily="34" charset="0"/>
              </a:rPr>
              <a:t> </a:t>
            </a:r>
            <a:r>
              <a:rPr lang="en-US" altLang="ko-KR" sz="2000" dirty="0" smtClean="0">
                <a:latin typeface="Impact" panose="020B0806030902050204" pitchFamily="34" charset="0"/>
              </a:rPr>
              <a:t>Cont. )</a:t>
            </a:r>
            <a:endParaRPr lang="ko-KR" altLang="en-US" sz="2000">
              <a:latin typeface="Impact" panose="020B080603090205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83775" y="972156"/>
            <a:ext cx="1900102" cy="4349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Access Token</a:t>
            </a:r>
            <a:endParaRPr lang="ko-KR" altLang="en-US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3775" y="1538772"/>
            <a:ext cx="1900102" cy="4349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Hash Phone</a:t>
            </a:r>
            <a:endParaRPr lang="ko-KR" altLang="en-US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83775" y="2105388"/>
            <a:ext cx="1900102" cy="4349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Device ID</a:t>
            </a:r>
            <a:endParaRPr lang="ko-KR" altLang="en-US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3775" y="2694593"/>
            <a:ext cx="1900102" cy="4349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Push Key</a:t>
            </a:r>
            <a:endParaRPr lang="ko-KR" altLang="en-US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12075" y="974184"/>
            <a:ext cx="35221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구글</a:t>
            </a:r>
            <a:r>
              <a:rPr lang="ko-KR" altLang="en-US" sz="1000" dirty="0" smtClean="0"/>
              <a:t> 인증을 통해 얻은 토큰 값으로 변경 될 수 있는 값이다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  <p:sp>
        <p:nvSpPr>
          <p:cNvPr id="10" name="TextBox 9"/>
          <p:cNvSpPr txBox="1"/>
          <p:nvPr/>
        </p:nvSpPr>
        <p:spPr>
          <a:xfrm>
            <a:off x="3019397" y="1540800"/>
            <a:ext cx="23920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핸드폰 번호를 </a:t>
            </a:r>
            <a:r>
              <a:rPr lang="en-US" altLang="ko-KR" sz="1000" dirty="0" smtClean="0"/>
              <a:t>SHA256</a:t>
            </a:r>
            <a:r>
              <a:rPr lang="ko-KR" altLang="en-US" sz="1000" smtClean="0"/>
              <a:t>으로 해시한 값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  <p:sp>
        <p:nvSpPr>
          <p:cNvPr id="11" name="TextBox 10"/>
          <p:cNvSpPr txBox="1"/>
          <p:nvPr/>
        </p:nvSpPr>
        <p:spPr>
          <a:xfrm>
            <a:off x="3012075" y="2105388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핸드폰 기기 아이디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3019397" y="2669976"/>
            <a:ext cx="2085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GCM</a:t>
            </a:r>
            <a:r>
              <a:rPr lang="ko-KR" altLang="en-US" sz="1000" smtClean="0"/>
              <a:t>에서 메시시 전송을 위한 값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983775" y="3401885"/>
            <a:ext cx="10051548" cy="31786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상황 </a:t>
            </a:r>
            <a:r>
              <a:rPr lang="en-US" altLang="ko-KR" sz="800" dirty="0" smtClean="0">
                <a:solidFill>
                  <a:schemeClr val="tx1"/>
                </a:solidFill>
              </a:rPr>
              <a:t>1. </a:t>
            </a:r>
            <a:r>
              <a:rPr lang="ko-KR" altLang="en-US" sz="800" smtClean="0">
                <a:solidFill>
                  <a:schemeClr val="tx1"/>
                </a:solidFill>
              </a:rPr>
              <a:t>최초 앱 설치            </a:t>
            </a:r>
            <a:r>
              <a:rPr lang="en-US" altLang="ko-KR" sz="800" dirty="0" smtClean="0">
                <a:solidFill>
                  <a:schemeClr val="tx1"/>
                </a:solidFill>
              </a:rPr>
              <a:t>	</a:t>
            </a:r>
            <a:r>
              <a:rPr lang="en-US" altLang="ko-KR" sz="800" dirty="0" smtClean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800" smtClean="0">
                <a:solidFill>
                  <a:schemeClr val="tx1"/>
                </a:solidFill>
                <a:sym typeface="Wingdings" panose="05000000000000000000" pitchFamily="2" charset="2"/>
              </a:rPr>
              <a:t>구글 인증 </a:t>
            </a:r>
            <a:r>
              <a:rPr lang="en-US" altLang="ko-KR" sz="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 smtClean="0">
                <a:solidFill>
                  <a:schemeClr val="tx1"/>
                </a:solidFill>
                <a:sym typeface="Wingdings" panose="05000000000000000000" pitchFamily="2" charset="2"/>
              </a:rPr>
              <a:t>사용자 등록 </a:t>
            </a:r>
            <a:r>
              <a:rPr lang="en-US" altLang="ko-KR" sz="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 smtClean="0">
                <a:solidFill>
                  <a:schemeClr val="tx1"/>
                </a:solidFill>
                <a:sym typeface="Wingdings" panose="05000000000000000000" pitchFamily="2" charset="2"/>
              </a:rPr>
              <a:t>데이터 동기회</a:t>
            </a:r>
            <a:endParaRPr lang="en-US" altLang="ko-KR" sz="8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  <a:sym typeface="Wingdings" panose="05000000000000000000" pitchFamily="2" charset="2"/>
              </a:rPr>
              <a:t>상황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sym typeface="Wingdings" panose="05000000000000000000" pitchFamily="2" charset="2"/>
              </a:rPr>
              <a:t>2. </a:t>
            </a:r>
            <a:r>
              <a:rPr lang="ko-KR" altLang="en-US" sz="800" smtClean="0">
                <a:solidFill>
                  <a:schemeClr val="tx1"/>
                </a:solidFill>
                <a:sym typeface="Wingdings" panose="05000000000000000000" pitchFamily="2" charset="2"/>
              </a:rPr>
              <a:t>앱을 삭제 후 재 설치</a:t>
            </a:r>
            <a:r>
              <a:rPr lang="en-US" altLang="ko-KR" sz="800" dirty="0" smtClean="0">
                <a:solidFill>
                  <a:schemeClr val="tx1"/>
                </a:solidFill>
                <a:sym typeface="Wingdings" panose="05000000000000000000" pitchFamily="2" charset="2"/>
              </a:rPr>
              <a:t>	: </a:t>
            </a:r>
            <a:r>
              <a:rPr lang="ko-KR" altLang="en-US" sz="800">
                <a:solidFill>
                  <a:schemeClr val="tx1"/>
                </a:solidFill>
                <a:sym typeface="Wingdings" panose="05000000000000000000" pitchFamily="2" charset="2"/>
              </a:rPr>
              <a:t>구글 인증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>
                <a:solidFill>
                  <a:schemeClr val="tx1"/>
                </a:solidFill>
                <a:sym typeface="Wingdings" panose="05000000000000000000" pitchFamily="2" charset="2"/>
              </a:rPr>
              <a:t>사용자 등록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>
                <a:solidFill>
                  <a:schemeClr val="tx1"/>
                </a:solidFill>
                <a:sym typeface="Wingdings" panose="05000000000000000000" pitchFamily="2" charset="2"/>
              </a:rPr>
              <a:t>데이터 </a:t>
            </a:r>
            <a:r>
              <a:rPr lang="ko-KR" altLang="en-US" sz="800" smtClean="0">
                <a:solidFill>
                  <a:schemeClr val="tx1"/>
                </a:solidFill>
                <a:sym typeface="Wingdings" panose="05000000000000000000" pitchFamily="2" charset="2"/>
              </a:rPr>
              <a:t>동기회</a:t>
            </a:r>
            <a:endParaRPr lang="en-US" altLang="ko-KR" sz="8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  <a:sym typeface="Wingdings" panose="05000000000000000000" pitchFamily="2" charset="2"/>
              </a:rPr>
              <a:t>상황 </a:t>
            </a:r>
            <a:r>
              <a:rPr lang="en-US" altLang="ko-KR" sz="800" dirty="0" smtClean="0">
                <a:solidFill>
                  <a:schemeClr val="tx1"/>
                </a:solidFill>
                <a:sym typeface="Wingdings" panose="05000000000000000000" pitchFamily="2" charset="2"/>
              </a:rPr>
              <a:t>3. </a:t>
            </a:r>
            <a:r>
              <a:rPr lang="ko-KR" altLang="en-US" sz="800" smtClean="0">
                <a:solidFill>
                  <a:schemeClr val="tx1"/>
                </a:solidFill>
                <a:sym typeface="Wingdings" panose="05000000000000000000" pitchFamily="2" charset="2"/>
              </a:rPr>
              <a:t>핸드폰 번호 바뀜</a:t>
            </a:r>
            <a:r>
              <a:rPr lang="en-US" altLang="ko-KR" sz="800" dirty="0" smtClean="0">
                <a:solidFill>
                  <a:schemeClr val="tx1"/>
                </a:solidFill>
                <a:sym typeface="Wingdings" panose="05000000000000000000" pitchFamily="2" charset="2"/>
              </a:rPr>
              <a:t>	: </a:t>
            </a:r>
            <a:r>
              <a:rPr lang="ko-KR" altLang="en-US" sz="800">
                <a:solidFill>
                  <a:schemeClr val="tx1"/>
                </a:solidFill>
                <a:sym typeface="Wingdings" panose="05000000000000000000" pitchFamily="2" charset="2"/>
              </a:rPr>
              <a:t>구글 인증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>
                <a:solidFill>
                  <a:schemeClr val="tx1"/>
                </a:solidFill>
                <a:sym typeface="Wingdings" panose="05000000000000000000" pitchFamily="2" charset="2"/>
              </a:rPr>
              <a:t>사용자 등록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>
                <a:solidFill>
                  <a:schemeClr val="tx1"/>
                </a:solidFill>
                <a:sym typeface="Wingdings" panose="05000000000000000000" pitchFamily="2" charset="2"/>
              </a:rPr>
              <a:t>데이터 </a:t>
            </a:r>
            <a:r>
              <a:rPr lang="ko-KR" altLang="en-US" sz="800" smtClean="0">
                <a:solidFill>
                  <a:schemeClr val="tx1"/>
                </a:solidFill>
                <a:sym typeface="Wingdings" panose="05000000000000000000" pitchFamily="2" charset="2"/>
              </a:rPr>
              <a:t>동기회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</a:t>
            </a:r>
            <a:r>
              <a:rPr lang="ko-KR" altLang="en-US" sz="800" smtClean="0">
                <a:solidFill>
                  <a:schemeClr val="tx1"/>
                </a:solidFill>
                <a:sym typeface="Wingdings" panose="05000000000000000000" pitchFamily="2" charset="2"/>
              </a:rPr>
              <a:t>기존 정보가 아닌 신규 사용자로 등록 된다</a:t>
            </a:r>
            <a:r>
              <a:rPr lang="en-US" altLang="ko-KR" sz="800" dirty="0" smtClean="0">
                <a:solidFill>
                  <a:schemeClr val="tx1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800" smtClean="0">
                <a:solidFill>
                  <a:schemeClr val="tx1"/>
                </a:solidFill>
                <a:sym typeface="Wingdings" panose="05000000000000000000" pitchFamily="2" charset="2"/>
              </a:rPr>
              <a:t>기존의 핸드폰 번호는 다른 사람의 소유가 될수도 있다</a:t>
            </a:r>
            <a:r>
              <a:rPr lang="en-US" altLang="ko-KR" sz="800" dirty="0" smtClean="0">
                <a:solidFill>
                  <a:schemeClr val="tx1"/>
                </a:solidFill>
                <a:sym typeface="Wingdings" panose="05000000000000000000" pitchFamily="2" charset="2"/>
              </a:rPr>
              <a:t>.)</a:t>
            </a:r>
          </a:p>
          <a:p>
            <a:r>
              <a:rPr lang="ko-KR" altLang="en-US" sz="800" dirty="0" smtClean="0">
                <a:solidFill>
                  <a:schemeClr val="tx1"/>
                </a:solidFill>
                <a:sym typeface="Wingdings" panose="05000000000000000000" pitchFamily="2" charset="2"/>
              </a:rPr>
              <a:t>상황 </a:t>
            </a:r>
            <a:r>
              <a:rPr lang="en-US" altLang="ko-KR" sz="800" dirty="0" smtClean="0">
                <a:solidFill>
                  <a:schemeClr val="tx1"/>
                </a:solidFill>
                <a:sym typeface="Wingdings" panose="05000000000000000000" pitchFamily="2" charset="2"/>
              </a:rPr>
              <a:t>4. </a:t>
            </a:r>
            <a:r>
              <a:rPr lang="ko-KR" altLang="en-US" sz="800" smtClean="0">
                <a:solidFill>
                  <a:schemeClr val="tx1"/>
                </a:solidFill>
                <a:sym typeface="Wingdings" panose="05000000000000000000" pitchFamily="2" charset="2"/>
              </a:rPr>
              <a:t>액세스 토큰 바뀜</a:t>
            </a:r>
            <a:r>
              <a:rPr lang="en-US" altLang="ko-KR" sz="800" dirty="0" smtClean="0">
                <a:solidFill>
                  <a:schemeClr val="tx1"/>
                </a:solidFill>
                <a:sym typeface="Wingdings" panose="05000000000000000000" pitchFamily="2" charset="2"/>
              </a:rPr>
              <a:t>	: </a:t>
            </a:r>
            <a:r>
              <a:rPr lang="ko-KR" altLang="en-US" sz="800">
                <a:solidFill>
                  <a:schemeClr val="tx1"/>
                </a:solidFill>
                <a:sym typeface="Wingdings" panose="05000000000000000000" pitchFamily="2" charset="2"/>
              </a:rPr>
              <a:t>구글 인증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>
                <a:solidFill>
                  <a:schemeClr val="tx1"/>
                </a:solidFill>
                <a:sym typeface="Wingdings" panose="05000000000000000000" pitchFamily="2" charset="2"/>
              </a:rPr>
              <a:t>사용자 등록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>
                <a:solidFill>
                  <a:schemeClr val="tx1"/>
                </a:solidFill>
                <a:sym typeface="Wingdings" panose="05000000000000000000" pitchFamily="2" charset="2"/>
              </a:rPr>
              <a:t>데이터 </a:t>
            </a:r>
            <a:r>
              <a:rPr lang="ko-KR" altLang="en-US" sz="800" smtClean="0">
                <a:solidFill>
                  <a:schemeClr val="tx1"/>
                </a:solidFill>
                <a:sym typeface="Wingdings" panose="05000000000000000000" pitchFamily="2" charset="2"/>
              </a:rPr>
              <a:t>동기회</a:t>
            </a:r>
            <a:endParaRPr lang="en-US" altLang="ko-KR" sz="8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  <a:sym typeface="Wingdings" panose="05000000000000000000" pitchFamily="2" charset="2"/>
              </a:rPr>
              <a:t>상황 </a:t>
            </a:r>
            <a:r>
              <a:rPr lang="en-US" altLang="ko-KR" sz="800" dirty="0" smtClean="0">
                <a:solidFill>
                  <a:schemeClr val="tx1"/>
                </a:solidFill>
                <a:sym typeface="Wingdings" panose="05000000000000000000" pitchFamily="2" charset="2"/>
              </a:rPr>
              <a:t>5. </a:t>
            </a:r>
            <a:r>
              <a:rPr lang="ko-KR" altLang="en-US" sz="800" smtClean="0">
                <a:solidFill>
                  <a:schemeClr val="tx1"/>
                </a:solidFill>
                <a:sym typeface="Wingdings" panose="05000000000000000000" pitchFamily="2" charset="2"/>
              </a:rPr>
              <a:t>엑세스 토큰</a:t>
            </a:r>
            <a:r>
              <a:rPr lang="en-US" altLang="ko-KR" sz="800" dirty="0" smtClean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  <a:sym typeface="Wingdings" panose="05000000000000000000" pitchFamily="2" charset="2"/>
              </a:rPr>
              <a:t>핸드폰 번호 바뀜</a:t>
            </a:r>
            <a:r>
              <a:rPr lang="en-US" altLang="ko-KR" sz="800" dirty="0" smtClean="0">
                <a:solidFill>
                  <a:schemeClr val="tx1"/>
                </a:solidFill>
                <a:sym typeface="Wingdings" panose="05000000000000000000" pitchFamily="2" charset="2"/>
              </a:rPr>
              <a:t>	: </a:t>
            </a:r>
            <a:r>
              <a:rPr lang="ko-KR" altLang="en-US" sz="800" smtClean="0">
                <a:solidFill>
                  <a:schemeClr val="tx1"/>
                </a:solidFill>
                <a:sym typeface="Wingdings" panose="05000000000000000000" pitchFamily="2" charset="2"/>
              </a:rPr>
              <a:t>신규 사용자로 인식한다</a:t>
            </a:r>
            <a:r>
              <a:rPr lang="en-US" altLang="ko-KR" sz="80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endParaRPr lang="ko-KR" alt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84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110" y="0"/>
            <a:ext cx="1083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Impact" panose="020B0806030902050204" pitchFamily="34" charset="0"/>
              </a:rPr>
              <a:t>USE CASE ( </a:t>
            </a:r>
            <a:r>
              <a:rPr lang="ko-KR" altLang="en-US" sz="2000" smtClean="0">
                <a:latin typeface="Impact" panose="020B0806030902050204" pitchFamily="34" charset="0"/>
              </a:rPr>
              <a:t>데이터 동기화 </a:t>
            </a:r>
            <a:r>
              <a:rPr lang="en-US" altLang="ko-KR" sz="2000" dirty="0">
                <a:latin typeface="Impact" panose="020B0806030902050204" pitchFamily="34" charset="0"/>
              </a:rPr>
              <a:t>]</a:t>
            </a:r>
            <a:endParaRPr lang="ko-KR" altLang="en-US" sz="2000">
              <a:latin typeface="Impact" panose="020B080603090205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641230" y="531447"/>
            <a:ext cx="1187939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CLIENT</a:t>
            </a:r>
            <a:endParaRPr lang="ko-KR" altLang="en-US" sz="1200"/>
          </a:p>
        </p:txBody>
      </p:sp>
      <p:cxnSp>
        <p:nvCxnSpPr>
          <p:cNvPr id="6" name="직선 연결선 5"/>
          <p:cNvCxnSpPr>
            <a:stCxn id="5" idx="2"/>
          </p:cNvCxnSpPr>
          <p:nvPr/>
        </p:nvCxnSpPr>
        <p:spPr>
          <a:xfrm flipH="1">
            <a:off x="2235199" y="836247"/>
            <a:ext cx="1" cy="54004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822461" y="531447"/>
            <a:ext cx="1187939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SERVER</a:t>
            </a:r>
            <a:endParaRPr lang="ko-KR" altLang="en-US" sz="1200"/>
          </a:p>
        </p:txBody>
      </p:sp>
      <p:cxnSp>
        <p:nvCxnSpPr>
          <p:cNvPr id="8" name="직선 연결선 7"/>
          <p:cNvCxnSpPr>
            <a:stCxn id="7" idx="2"/>
          </p:cNvCxnSpPr>
          <p:nvPr/>
        </p:nvCxnSpPr>
        <p:spPr>
          <a:xfrm flipH="1">
            <a:off x="6416430" y="836247"/>
            <a:ext cx="1" cy="54004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카드 32"/>
          <p:cNvSpPr/>
          <p:nvPr/>
        </p:nvSpPr>
        <p:spPr>
          <a:xfrm>
            <a:off x="5947507" y="1524849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DataSync</a:t>
            </a:r>
            <a:r>
              <a:rPr lang="en-US" altLang="ko-KR" sz="800" dirty="0" smtClean="0"/>
              <a:t>()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2710471" y="1384422"/>
            <a:ext cx="2573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HTTPS : Token  + HASH + </a:t>
            </a:r>
            <a:r>
              <a:rPr lang="en-US" altLang="ko-KR" sz="800" dirty="0" err="1" smtClean="0"/>
              <a:t>ClientSyncDate</a:t>
            </a:r>
            <a:r>
              <a:rPr lang="en-US" altLang="ko-KR" sz="800" dirty="0" smtClean="0"/>
              <a:t> + </a:t>
            </a:r>
            <a:r>
              <a:rPr lang="en-US" altLang="ko-KR" sz="800" dirty="0" err="1" smtClean="0"/>
              <a:t>ServerSyncDate</a:t>
            </a:r>
            <a:endParaRPr lang="ko-KR" altLang="en-US" sz="800"/>
          </a:p>
        </p:txBody>
      </p:sp>
      <p:sp>
        <p:nvSpPr>
          <p:cNvPr id="35" name="순서도: 카드 34"/>
          <p:cNvSpPr/>
          <p:nvPr/>
        </p:nvSpPr>
        <p:spPr>
          <a:xfrm>
            <a:off x="1772625" y="1524849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클라이언트</a:t>
            </a:r>
            <a:endParaRPr lang="en-US" altLang="ko-KR" sz="800" dirty="0" smtClean="0"/>
          </a:p>
          <a:p>
            <a:pPr algn="ctr"/>
            <a:r>
              <a:rPr lang="ko-KR" altLang="en-US" sz="800" smtClean="0"/>
              <a:t>동기화</a:t>
            </a:r>
            <a:endParaRPr lang="en-US" altLang="ko-KR" sz="800" dirty="0" smtClean="0"/>
          </a:p>
        </p:txBody>
      </p:sp>
      <p:cxnSp>
        <p:nvCxnSpPr>
          <p:cNvPr id="36" name="직선 화살표 연결선 35"/>
          <p:cNvCxnSpPr>
            <a:stCxn id="35" idx="3"/>
            <a:endCxn id="33" idx="1"/>
          </p:cNvCxnSpPr>
          <p:nvPr/>
        </p:nvCxnSpPr>
        <p:spPr>
          <a:xfrm>
            <a:off x="2710471" y="1673341"/>
            <a:ext cx="3237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판단 36"/>
          <p:cNvSpPr/>
          <p:nvPr/>
        </p:nvSpPr>
        <p:spPr>
          <a:xfrm>
            <a:off x="7406830" y="1303297"/>
            <a:ext cx="3126152" cy="74008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ClientSyncDate</a:t>
            </a:r>
            <a:r>
              <a:rPr lang="en-US" altLang="ko-KR" sz="800" dirty="0" smtClean="0"/>
              <a:t> (client)</a:t>
            </a:r>
          </a:p>
          <a:p>
            <a:pPr algn="ctr"/>
            <a:r>
              <a:rPr lang="en-US" altLang="ko-KR" sz="800" dirty="0"/>
              <a:t>?</a:t>
            </a:r>
            <a:endParaRPr lang="en-US" altLang="ko-KR" sz="800" dirty="0" smtClean="0"/>
          </a:p>
          <a:p>
            <a:pPr algn="ctr"/>
            <a:r>
              <a:rPr lang="en-US" altLang="ko-KR" sz="800" dirty="0" err="1" smtClean="0"/>
              <a:t>ClientSyncDate</a:t>
            </a:r>
            <a:r>
              <a:rPr lang="en-US" altLang="ko-KR" sz="800" dirty="0" smtClean="0"/>
              <a:t> (server)</a:t>
            </a:r>
            <a:endParaRPr lang="ko-KR" altLang="en-US" sz="800" dirty="0"/>
          </a:p>
        </p:txBody>
      </p:sp>
      <p:cxnSp>
        <p:nvCxnSpPr>
          <p:cNvPr id="38" name="직선 화살표 연결선 37"/>
          <p:cNvCxnSpPr>
            <a:stCxn id="33" idx="3"/>
            <a:endCxn id="37" idx="1"/>
          </p:cNvCxnSpPr>
          <p:nvPr/>
        </p:nvCxnSpPr>
        <p:spPr>
          <a:xfrm>
            <a:off x="6885353" y="1673341"/>
            <a:ext cx="521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카드 38"/>
          <p:cNvSpPr/>
          <p:nvPr/>
        </p:nvSpPr>
        <p:spPr>
          <a:xfrm>
            <a:off x="8500983" y="2488978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연락처 정보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업데이트</a:t>
            </a:r>
            <a:endParaRPr lang="ko-KR" altLang="en-US" sz="800" dirty="0"/>
          </a:p>
        </p:txBody>
      </p:sp>
      <p:cxnSp>
        <p:nvCxnSpPr>
          <p:cNvPr id="40" name="직선 화살표 연결선 39"/>
          <p:cNvCxnSpPr>
            <a:stCxn id="37" idx="2"/>
            <a:endCxn id="39" idx="0"/>
          </p:cNvCxnSpPr>
          <p:nvPr/>
        </p:nvCxnSpPr>
        <p:spPr>
          <a:xfrm>
            <a:off x="8969906" y="2043384"/>
            <a:ext cx="0" cy="445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7" idx="3"/>
            <a:endCxn id="55" idx="3"/>
          </p:cNvCxnSpPr>
          <p:nvPr/>
        </p:nvCxnSpPr>
        <p:spPr>
          <a:xfrm flipH="1">
            <a:off x="9570713" y="1673341"/>
            <a:ext cx="962269" cy="2324749"/>
          </a:xfrm>
          <a:prstGeom prst="bentConnector3">
            <a:avLst>
              <a:gd name="adj1" fmla="val -237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55" idx="1"/>
            <a:endCxn id="35" idx="2"/>
          </p:cNvCxnSpPr>
          <p:nvPr/>
        </p:nvCxnSpPr>
        <p:spPr>
          <a:xfrm rot="10800000">
            <a:off x="2241548" y="1821834"/>
            <a:ext cx="4643804" cy="21762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46" idx="1"/>
            <a:endCxn id="89" idx="2"/>
          </p:cNvCxnSpPr>
          <p:nvPr/>
        </p:nvCxnSpPr>
        <p:spPr>
          <a:xfrm rot="10800000">
            <a:off x="1610223" y="2651798"/>
            <a:ext cx="5860776" cy="23843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카드 45"/>
          <p:cNvSpPr/>
          <p:nvPr/>
        </p:nvSpPr>
        <p:spPr>
          <a:xfrm>
            <a:off x="7470999" y="4789175"/>
            <a:ext cx="1514066" cy="494025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서버</a:t>
            </a:r>
            <a:r>
              <a:rPr lang="en-US" altLang="ko-KR" sz="800" dirty="0"/>
              <a:t> </a:t>
            </a:r>
            <a:r>
              <a:rPr lang="ko-KR" altLang="en-US" sz="800" smtClean="0"/>
              <a:t>갱신 정보 전송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8939380" y="2139370"/>
            <a:ext cx="498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&gt;</a:t>
            </a:r>
            <a:endParaRPr lang="ko-KR" altLang="en-US" sz="800" b="1"/>
          </a:p>
        </p:txBody>
      </p:sp>
      <p:sp>
        <p:nvSpPr>
          <p:cNvPr id="48" name="TextBox 47"/>
          <p:cNvSpPr txBox="1"/>
          <p:nvPr/>
        </p:nvSpPr>
        <p:spPr>
          <a:xfrm>
            <a:off x="10389375" y="2660199"/>
            <a:ext cx="6098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=</a:t>
            </a:r>
            <a:endParaRPr lang="ko-KR" altLang="en-US" sz="800"/>
          </a:p>
        </p:txBody>
      </p:sp>
      <p:sp>
        <p:nvSpPr>
          <p:cNvPr id="55" name="순서도: 판단 54"/>
          <p:cNvSpPr/>
          <p:nvPr/>
        </p:nvSpPr>
        <p:spPr>
          <a:xfrm>
            <a:off x="6885352" y="3628046"/>
            <a:ext cx="2685361" cy="74008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ServerSyncDate</a:t>
            </a:r>
            <a:r>
              <a:rPr lang="en-US" altLang="ko-KR" sz="800" dirty="0" smtClean="0"/>
              <a:t> (client)</a:t>
            </a:r>
          </a:p>
          <a:p>
            <a:pPr algn="ctr"/>
            <a:r>
              <a:rPr lang="en-US" altLang="ko-KR" sz="800" dirty="0"/>
              <a:t>?</a:t>
            </a:r>
            <a:endParaRPr lang="en-US" altLang="ko-KR" sz="800" dirty="0" smtClean="0"/>
          </a:p>
          <a:p>
            <a:pPr algn="ctr"/>
            <a:r>
              <a:rPr lang="en-US" altLang="ko-KR" sz="800" dirty="0" err="1" smtClean="0"/>
              <a:t>ServerSyncDate</a:t>
            </a:r>
            <a:r>
              <a:rPr lang="en-US" altLang="ko-KR" sz="800" dirty="0" smtClean="0"/>
              <a:t> (server)</a:t>
            </a:r>
            <a:endParaRPr lang="ko-KR" altLang="en-US" sz="800" dirty="0"/>
          </a:p>
        </p:txBody>
      </p:sp>
      <p:sp>
        <p:nvSpPr>
          <p:cNvPr id="58" name="순서도: 카드 57"/>
          <p:cNvSpPr/>
          <p:nvPr/>
        </p:nvSpPr>
        <p:spPr>
          <a:xfrm>
            <a:off x="8500983" y="2910020"/>
            <a:ext cx="937846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ClientSyncDate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업데이트</a:t>
            </a:r>
            <a:endParaRPr lang="ko-KR" altLang="en-US" sz="800" dirty="0"/>
          </a:p>
        </p:txBody>
      </p:sp>
      <p:cxnSp>
        <p:nvCxnSpPr>
          <p:cNvPr id="59" name="꺾인 연결선 58"/>
          <p:cNvCxnSpPr>
            <a:stCxn id="39" idx="3"/>
            <a:endCxn id="58" idx="3"/>
          </p:cNvCxnSpPr>
          <p:nvPr/>
        </p:nvCxnSpPr>
        <p:spPr>
          <a:xfrm>
            <a:off x="9438829" y="2637470"/>
            <a:ext cx="12700" cy="42104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8" idx="1"/>
            <a:endCxn id="55" idx="0"/>
          </p:cNvCxnSpPr>
          <p:nvPr/>
        </p:nvCxnSpPr>
        <p:spPr>
          <a:xfrm rot="10800000" flipV="1">
            <a:off x="8228033" y="3058512"/>
            <a:ext cx="272950" cy="569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5" idx="2"/>
            <a:endCxn id="46" idx="0"/>
          </p:cNvCxnSpPr>
          <p:nvPr/>
        </p:nvCxnSpPr>
        <p:spPr>
          <a:xfrm flipH="1">
            <a:off x="8228032" y="4368133"/>
            <a:ext cx="1" cy="42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228032" y="4392893"/>
            <a:ext cx="498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&lt;</a:t>
            </a:r>
            <a:endParaRPr lang="ko-KR" altLang="en-US" sz="800" b="1"/>
          </a:p>
        </p:txBody>
      </p:sp>
      <p:sp>
        <p:nvSpPr>
          <p:cNvPr id="85" name="TextBox 84"/>
          <p:cNvSpPr txBox="1"/>
          <p:nvPr/>
        </p:nvSpPr>
        <p:spPr>
          <a:xfrm>
            <a:off x="6606699" y="3782645"/>
            <a:ext cx="6098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=</a:t>
            </a:r>
            <a:endParaRPr lang="ko-KR" altLang="en-US" sz="800"/>
          </a:p>
        </p:txBody>
      </p:sp>
      <p:sp>
        <p:nvSpPr>
          <p:cNvPr id="86" name="TextBox 85"/>
          <p:cNvSpPr txBox="1"/>
          <p:nvPr/>
        </p:nvSpPr>
        <p:spPr>
          <a:xfrm>
            <a:off x="3626350" y="4789175"/>
            <a:ext cx="25875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HASH ( </a:t>
            </a:r>
            <a:r>
              <a:rPr lang="en-US" altLang="ko-KR" sz="800" dirty="0" err="1" smtClean="0"/>
              <a:t>UserSN</a:t>
            </a:r>
            <a:r>
              <a:rPr lang="en-US" altLang="ko-KR" sz="800" dirty="0" smtClean="0"/>
              <a:t> + GUID ) + DATA ( </a:t>
            </a:r>
            <a:r>
              <a:rPr lang="en-US" altLang="ko-KR" sz="800" dirty="0" err="1" smtClean="0"/>
              <a:t>InstallUsers</a:t>
            </a:r>
            <a:r>
              <a:rPr lang="en-US" altLang="ko-KR" sz="800" dirty="0" smtClean="0"/>
              <a:t> )</a:t>
            </a:r>
            <a:endParaRPr lang="ko-KR" altLang="en-US" sz="800"/>
          </a:p>
        </p:txBody>
      </p:sp>
      <p:sp>
        <p:nvSpPr>
          <p:cNvPr id="87" name="TextBox 86"/>
          <p:cNvSpPr txBox="1"/>
          <p:nvPr/>
        </p:nvSpPr>
        <p:spPr>
          <a:xfrm>
            <a:off x="4370144" y="3714157"/>
            <a:ext cx="18437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HASH ( </a:t>
            </a:r>
            <a:r>
              <a:rPr lang="en-US" altLang="ko-KR" sz="800" dirty="0" err="1" smtClean="0"/>
              <a:t>UserSN</a:t>
            </a:r>
            <a:r>
              <a:rPr lang="en-US" altLang="ko-KR" sz="800" dirty="0" smtClean="0"/>
              <a:t> + GUID ) + DATA</a:t>
            </a:r>
            <a:endParaRPr lang="ko-KR" altLang="en-US" sz="800"/>
          </a:p>
        </p:txBody>
      </p:sp>
      <p:sp>
        <p:nvSpPr>
          <p:cNvPr id="89" name="순서도: 카드 88"/>
          <p:cNvSpPr/>
          <p:nvPr/>
        </p:nvSpPr>
        <p:spPr>
          <a:xfrm>
            <a:off x="1101969" y="2354814"/>
            <a:ext cx="1016507" cy="296984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ServerSyncDate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업데이트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33288881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1648</TotalTime>
  <Words>753</Words>
  <Application>Microsoft Office PowerPoint</Application>
  <PresentationFormat>와이드스크린</PresentationFormat>
  <Paragraphs>220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Arial</vt:lpstr>
      <vt:lpstr>Century Schoolbook</vt:lpstr>
      <vt:lpstr>Impact</vt:lpstr>
      <vt:lpstr>Wingdings</vt:lpstr>
      <vt:lpstr>Wingdings 2</vt:lpstr>
      <vt:lpstr>View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김진규</dc:creator>
  <cp:lastModifiedBy>김진규</cp:lastModifiedBy>
  <cp:revision>245</cp:revision>
  <dcterms:created xsi:type="dcterms:W3CDTF">2015-04-15T12:15:22Z</dcterms:created>
  <dcterms:modified xsi:type="dcterms:W3CDTF">2015-07-04T08:51:53Z</dcterms:modified>
</cp:coreProperties>
</file>