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sldIdLst>
    <p:sldId id="256" r:id="rId3"/>
    <p:sldId id="272" r:id="rId4"/>
    <p:sldId id="277" r:id="rId5"/>
    <p:sldId id="273" r:id="rId6"/>
    <p:sldId id="274" r:id="rId7"/>
    <p:sldId id="278" r:id="rId8"/>
    <p:sldId id="291" r:id="rId9"/>
    <p:sldId id="276" r:id="rId10"/>
    <p:sldId id="281" r:id="rId11"/>
    <p:sldId id="280" r:id="rId12"/>
    <p:sldId id="282" r:id="rId13"/>
    <p:sldId id="279" r:id="rId14"/>
    <p:sldId id="283" r:id="rId15"/>
    <p:sldId id="287" r:id="rId16"/>
    <p:sldId id="284" r:id="rId17"/>
    <p:sldId id="288" r:id="rId18"/>
    <p:sldId id="290" r:id="rId19"/>
    <p:sldId id="285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C86"/>
    <a:srgbClr val="03A9F4"/>
    <a:srgbClr val="33CCFF"/>
    <a:srgbClr val="EEEEEE"/>
    <a:srgbClr val="DC5A3C"/>
    <a:srgbClr val="00FFFF"/>
    <a:srgbClr val="CC0000"/>
    <a:srgbClr val="F1B409"/>
    <a:srgbClr val="D24726"/>
    <a:srgbClr val="F2D7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5" autoAdjust="0"/>
    <p:restoredTop sz="94280" autoAdjust="0"/>
  </p:normalViewPr>
  <p:slideViewPr>
    <p:cSldViewPr snapToGrid="0">
      <p:cViewPr varScale="1">
        <p:scale>
          <a:sx n="129" d="100"/>
          <a:sy n="129" d="100"/>
        </p:scale>
        <p:origin x="144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EC13577B-6902-467D-A26C-08A0DD5E4E03}" type="datetimeFigureOut">
              <a:t>2015-06-09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DF61EA0F-A667-4B49-8422-0062BC55E249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ko-KR" smtClean="0"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6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2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66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56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44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9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633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34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62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7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9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93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37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15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21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4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1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1" y="2061006"/>
            <a:ext cx="10515600" cy="2387600"/>
          </a:xfrm>
        </p:spPr>
        <p:txBody>
          <a:bodyPr anchor="b">
            <a:normAutofit/>
          </a:bodyPr>
          <a:lstStyle>
            <a:lvl1pPr algn="l" latinLnBrk="1">
              <a:defRPr lang="ko-KR" sz="540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5" y="5110613"/>
            <a:ext cx="6705599" cy="1137793"/>
          </a:xfrm>
        </p:spPr>
        <p:txBody>
          <a:bodyPr>
            <a:normAutofit/>
          </a:bodyPr>
          <a:lstStyle>
            <a:lvl1pPr marL="0" indent="0" algn="l" latinLnBrk="1">
              <a:lnSpc>
                <a:spcPct val="150000"/>
              </a:lnSpc>
              <a:spcBef>
                <a:spcPts val="601"/>
              </a:spcBef>
              <a:buNone/>
              <a:defRPr lang="ko-KR" sz="2800">
                <a:solidFill>
                  <a:srgbClr val="D24726"/>
                </a:solidFill>
                <a:latin typeface="+mj-lt"/>
              </a:defRPr>
            </a:lvl1pPr>
            <a:lvl2pPr marL="457211" indent="0" algn="ctr" latinLnBrk="1">
              <a:buNone/>
              <a:defRPr lang="ko-KR" sz="2000"/>
            </a:lvl2pPr>
            <a:lvl3pPr marL="914423" indent="0" algn="ctr" latinLnBrk="1">
              <a:buNone/>
              <a:defRPr lang="ko-KR" sz="1801"/>
            </a:lvl3pPr>
            <a:lvl4pPr marL="1371634" indent="0" algn="ctr" latinLnBrk="1">
              <a:buNone/>
              <a:defRPr lang="ko-KR" sz="1600"/>
            </a:lvl4pPr>
            <a:lvl5pPr marL="1828846" indent="0" algn="ctr" latinLnBrk="1">
              <a:buNone/>
              <a:defRPr lang="ko-KR" sz="1600"/>
            </a:lvl5pPr>
            <a:lvl6pPr marL="2286057" indent="0" algn="ctr" latinLnBrk="1">
              <a:buNone/>
              <a:defRPr lang="ko-KR" sz="1600"/>
            </a:lvl6pPr>
            <a:lvl7pPr marL="2743269" indent="0" algn="ctr" latinLnBrk="1">
              <a:buNone/>
              <a:defRPr lang="ko-KR" sz="1600"/>
            </a:lvl7pPr>
            <a:lvl8pPr marL="3200480" indent="0" algn="ctr" latinLnBrk="1">
              <a:buNone/>
              <a:defRPr lang="ko-KR" sz="1600"/>
            </a:lvl8pPr>
            <a:lvl9pPr marL="3657691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2015-06-09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1"/>
            <a:ext cx="10744201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2015-06-09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1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2015-06-09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 dirty="0"/>
          </a:p>
        </p:txBody>
      </p:sp>
      <p:sp>
        <p:nvSpPr>
          <p:cNvPr id="8" name="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48126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4" y="1825625"/>
            <a:ext cx="4167753" cy="4351338"/>
          </a:xfrm>
        </p:spPr>
        <p:txBody>
          <a:bodyPr>
            <a:normAutofit/>
          </a:bodyPr>
          <a:lstStyle>
            <a:lvl1pPr marL="0" indent="0" latinLnBrk="1">
              <a:lnSpc>
                <a:spcPct val="150000"/>
              </a:lnSpc>
              <a:spcAft>
                <a:spcPts val="1200"/>
              </a:spcAft>
              <a:buNone/>
              <a:defRPr lang="ko-KR" sz="1600">
                <a:solidFill>
                  <a:schemeClr val="bg1">
                    <a:lumMod val="50000"/>
                  </a:schemeClr>
                </a:solidFill>
              </a:defRPr>
            </a:lvl1pPr>
            <a:lvl2pPr latinLnBrk="1">
              <a:lnSpc>
                <a:spcPct val="150000"/>
              </a:lnSpc>
              <a:spcAft>
                <a:spcPts val="1200"/>
              </a:spcAft>
              <a:defRPr lang="ko-KR" sz="1401">
                <a:solidFill>
                  <a:schemeClr val="bg1">
                    <a:lumMod val="50000"/>
                  </a:schemeClr>
                </a:solidFill>
              </a:defRPr>
            </a:lvl2pPr>
            <a:lvl3pPr latinLnBrk="1">
              <a:lnSpc>
                <a:spcPct val="150000"/>
              </a:lnSpc>
              <a:spcAft>
                <a:spcPts val="1200"/>
              </a:spcAft>
              <a:defRPr lang="ko-KR" sz="1200">
                <a:solidFill>
                  <a:schemeClr val="bg1">
                    <a:lumMod val="50000"/>
                  </a:schemeClr>
                </a:solidFill>
              </a:defRPr>
            </a:lvl3pPr>
            <a:lvl4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4pPr>
            <a:lvl5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2015-06-09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4812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1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04437" y="0"/>
            <a:ext cx="10749367" cy="481263"/>
          </a:xfrm>
        </p:spPr>
        <p:txBody>
          <a:bodyPr anchor="ctr">
            <a:normAutofit/>
          </a:bodyPr>
          <a:lstStyle>
            <a:lvl1pPr latinLnBrk="1">
              <a:defRPr lang="ko-KR" sz="16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 smtClean="0"/>
              <a:t>| </a:t>
            </a:r>
            <a:r>
              <a:rPr lang="ko-KR" altLang="en-US" dirty="0" smtClean="0"/>
              <a:t>마스터 제목 스타일 편집</a:t>
            </a:r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4454" y="0"/>
            <a:ext cx="3276601" cy="4812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4" y="2402239"/>
            <a:ext cx="4508715" cy="2187227"/>
          </a:xfrm>
        </p:spPr>
        <p:txBody>
          <a:bodyPr anchor="ctr">
            <a:noAutofit/>
          </a:bodyPr>
          <a:lstStyle>
            <a:lvl1pPr algn="l" latinLnBrk="1">
              <a:defRPr lang="ko-KR" sz="4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23310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1">
              <a:lnSpc>
                <a:spcPct val="150000"/>
              </a:lnSpc>
              <a:buNone/>
              <a:defRPr lang="ko-KR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 latinLnBrk="1">
              <a:buNone/>
              <a:defRPr lang="ko-KR" sz="2000"/>
            </a:lvl2pPr>
            <a:lvl3pPr marL="914423" indent="0" latinLnBrk="1">
              <a:buNone/>
              <a:defRPr lang="ko-KR" sz="1801"/>
            </a:lvl3pPr>
            <a:lvl4pPr marL="1371634" indent="0" latinLnBrk="1">
              <a:buNone/>
              <a:defRPr lang="ko-KR" sz="1600"/>
            </a:lvl4pPr>
            <a:lvl5pPr marL="1828846" indent="0" latinLnBrk="1">
              <a:buNone/>
              <a:defRPr lang="ko-KR" sz="1600"/>
            </a:lvl5pPr>
            <a:lvl6pPr marL="2286057" indent="0" latinLnBrk="1">
              <a:buNone/>
              <a:defRPr lang="ko-KR" sz="1600"/>
            </a:lvl6pPr>
            <a:lvl7pPr marL="2743269" indent="0" latinLnBrk="1">
              <a:buNone/>
              <a:defRPr lang="ko-KR" sz="1600"/>
            </a:lvl7pPr>
            <a:lvl8pPr marL="3200480" indent="0" latinLnBrk="1">
              <a:buNone/>
              <a:defRPr lang="ko-KR" sz="1600"/>
            </a:lvl8pPr>
            <a:lvl9pPr marL="3657691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6/9/2015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" name="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1"/>
            <a:ext cx="10744201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6/9/2015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3" y="1489075"/>
            <a:ext cx="5156201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 latinLnBrk="1">
              <a:buNone/>
              <a:defRPr lang="ko-KR" sz="2000" b="1"/>
            </a:lvl2pPr>
            <a:lvl3pPr marL="914423" indent="0" latinLnBrk="1">
              <a:buNone/>
              <a:defRPr lang="ko-KR" sz="1801" b="1"/>
            </a:lvl3pPr>
            <a:lvl4pPr marL="1371634" indent="0" latinLnBrk="1">
              <a:buNone/>
              <a:defRPr lang="ko-KR" sz="1600" b="1"/>
            </a:lvl4pPr>
            <a:lvl5pPr marL="1828846" indent="0" latinLnBrk="1">
              <a:buNone/>
              <a:defRPr lang="ko-KR" sz="1600" b="1"/>
            </a:lvl5pPr>
            <a:lvl6pPr marL="2286057" indent="0" latinLnBrk="1">
              <a:buNone/>
              <a:defRPr lang="ko-KR" sz="1600" b="1"/>
            </a:lvl6pPr>
            <a:lvl7pPr marL="2743269" indent="0" latinLnBrk="1">
              <a:buNone/>
              <a:defRPr lang="ko-KR" sz="1600" b="1"/>
            </a:lvl7pPr>
            <a:lvl8pPr marL="3200480" indent="0" latinLnBrk="1">
              <a:buNone/>
              <a:defRPr lang="ko-KR" sz="1600" b="1"/>
            </a:lvl8pPr>
            <a:lvl9pPr marL="3657691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1853" y="2193929"/>
            <a:ext cx="5156201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 latinLnBrk="1">
              <a:buNone/>
              <a:defRPr lang="ko-KR" sz="2000" b="1"/>
            </a:lvl2pPr>
            <a:lvl3pPr marL="914423" indent="0" latinLnBrk="1">
              <a:buNone/>
              <a:defRPr lang="ko-KR" sz="1801" b="1"/>
            </a:lvl3pPr>
            <a:lvl4pPr marL="1371634" indent="0" latinLnBrk="1">
              <a:buNone/>
              <a:defRPr lang="ko-KR" sz="1600" b="1"/>
            </a:lvl4pPr>
            <a:lvl5pPr marL="1828846" indent="0" latinLnBrk="1">
              <a:buNone/>
              <a:defRPr lang="ko-KR" sz="1600" b="1"/>
            </a:lvl5pPr>
            <a:lvl6pPr marL="2286057" indent="0" latinLnBrk="1">
              <a:buNone/>
              <a:defRPr lang="ko-KR" sz="1600" b="1"/>
            </a:lvl6pPr>
            <a:lvl7pPr marL="2743269" indent="0" latinLnBrk="1">
              <a:buNone/>
              <a:defRPr lang="ko-KR" sz="1600" b="1"/>
            </a:lvl7pPr>
            <a:lvl8pPr marL="3200480" indent="0" latinLnBrk="1">
              <a:buNone/>
              <a:defRPr lang="ko-KR" sz="1600" b="1"/>
            </a:lvl8pPr>
            <a:lvl9pPr marL="3657691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89664" y="2193929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6/9/2015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1" name="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1"/>
            <a:ext cx="10744201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6/9/2015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6/9/2015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9" y="987431"/>
            <a:ext cx="6172201" cy="487362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101850"/>
            <a:ext cx="3932238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 latinLnBrk="1">
              <a:buNone/>
              <a:defRPr lang="ko-KR" sz="1401"/>
            </a:lvl2pPr>
            <a:lvl3pPr marL="914423" indent="0" latinLnBrk="1">
              <a:buNone/>
              <a:defRPr lang="ko-KR" sz="1200"/>
            </a:lvl3pPr>
            <a:lvl4pPr marL="1371634" indent="0" latinLnBrk="1">
              <a:buNone/>
              <a:defRPr lang="ko-KR" sz="1001"/>
            </a:lvl4pPr>
            <a:lvl5pPr marL="1828846" indent="0" latinLnBrk="1">
              <a:buNone/>
              <a:defRPr lang="ko-KR" sz="1001"/>
            </a:lvl5pPr>
            <a:lvl6pPr marL="2286057" indent="0" latinLnBrk="1">
              <a:buNone/>
              <a:defRPr lang="ko-KR" sz="1001"/>
            </a:lvl6pPr>
            <a:lvl7pPr marL="2743269" indent="0" latinLnBrk="1">
              <a:buNone/>
              <a:defRPr lang="ko-KR" sz="1001"/>
            </a:lvl7pPr>
            <a:lvl8pPr marL="3200480" indent="0" latinLnBrk="1">
              <a:buNone/>
              <a:defRPr lang="ko-KR" sz="1001"/>
            </a:lvl8pPr>
            <a:lvl9pPr marL="3657691" indent="0" latinLnBrk="1">
              <a:buNone/>
              <a:defRPr lang="ko-KR" sz="100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6/9/2015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9" y="987431"/>
            <a:ext cx="6172201" cy="4873625"/>
          </a:xfrm>
        </p:spPr>
        <p:txBody>
          <a:bodyPr/>
          <a:lstStyle>
            <a:lvl1pPr marL="0" indent="0" latinLnBrk="1">
              <a:buNone/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 latinLnBrk="1">
              <a:buNone/>
              <a:defRPr lang="ko-KR" sz="2800"/>
            </a:lvl2pPr>
            <a:lvl3pPr marL="914423" indent="0" latinLnBrk="1">
              <a:buNone/>
              <a:defRPr lang="ko-KR" sz="2400"/>
            </a:lvl3pPr>
            <a:lvl4pPr marL="1371634" indent="0" latinLnBrk="1">
              <a:buNone/>
              <a:defRPr lang="ko-KR" sz="2000"/>
            </a:lvl4pPr>
            <a:lvl5pPr marL="1828846" indent="0" latinLnBrk="1">
              <a:buNone/>
              <a:defRPr lang="ko-KR" sz="2000"/>
            </a:lvl5pPr>
            <a:lvl6pPr marL="2286057" indent="0" latinLnBrk="1">
              <a:buNone/>
              <a:defRPr lang="ko-KR" sz="2000"/>
            </a:lvl6pPr>
            <a:lvl7pPr marL="2743269" indent="0" latinLnBrk="1">
              <a:buNone/>
              <a:defRPr lang="ko-KR" sz="2000"/>
            </a:lvl7pPr>
            <a:lvl8pPr marL="3200480" indent="0" latinLnBrk="1">
              <a:buNone/>
              <a:defRPr lang="ko-KR" sz="2000"/>
            </a:lvl8pPr>
            <a:lvl9pPr marL="3657691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101850"/>
            <a:ext cx="3932238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 latinLnBrk="1">
              <a:buNone/>
              <a:defRPr lang="ko-KR" sz="1401"/>
            </a:lvl2pPr>
            <a:lvl3pPr marL="914423" indent="0" latinLnBrk="1">
              <a:buNone/>
              <a:defRPr lang="ko-KR" sz="1200"/>
            </a:lvl3pPr>
            <a:lvl4pPr marL="1371634" indent="0" latinLnBrk="1">
              <a:buNone/>
              <a:defRPr lang="ko-KR" sz="1001"/>
            </a:lvl4pPr>
            <a:lvl5pPr marL="1828846" indent="0" latinLnBrk="1">
              <a:buNone/>
              <a:defRPr lang="ko-KR" sz="1001"/>
            </a:lvl5pPr>
            <a:lvl6pPr marL="2286057" indent="0" latinLnBrk="1">
              <a:buNone/>
              <a:defRPr lang="ko-KR" sz="1001"/>
            </a:lvl6pPr>
            <a:lvl7pPr marL="2743269" indent="0" latinLnBrk="1">
              <a:buNone/>
              <a:defRPr lang="ko-KR" sz="1001"/>
            </a:lvl7pPr>
            <a:lvl8pPr marL="3200480" indent="0" latinLnBrk="1">
              <a:buNone/>
              <a:defRPr lang="ko-KR" sz="1001"/>
            </a:lvl8pPr>
            <a:lvl9pPr marL="3657691" indent="0" latinLnBrk="1">
              <a:buNone/>
              <a:defRPr lang="ko-KR" sz="100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6/9/2015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199" y="6356356"/>
            <a:ext cx="3276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6/9/2015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1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1" y="6356356"/>
            <a:ext cx="3276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23" rtl="0" eaLnBrk="1" latinLnBrk="1" hangingPunct="1">
        <a:spcBef>
          <a:spcPct val="0"/>
        </a:spcBef>
        <a:buNone/>
        <a:defRPr lang="ko-KR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6" indent="-228606" algn="l" defTabSz="914423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18" indent="-228606" algn="l" defTabSz="914423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29" indent="-228606" algn="l" defTabSz="914423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41" indent="-228606" algn="l" defTabSz="914423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52" indent="-228606" algn="l" defTabSz="914423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63" indent="-228606" algn="l" defTabSz="914423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lang="ko-KR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1" hangingPunct="1">
        <a:defRPr lang="ko-KR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lang="ko-KR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lang="ko-KR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lang="ko-KR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lang="ko-KR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lang="ko-KR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lang="ko-KR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lang="ko-KR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design/spec/components/tabs.html#tabs-specs" TargetMode="External"/><Relationship Id="rId4" Type="http://schemas.openxmlformats.org/officeDocument/2006/relationships/hyperlink" Target="https://www.google.com/design/spec/layout/structure.html#structure-app-bar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www.google.com/design/spec/layout/structure.html#structure-app-ba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design/spec/components/cards.html" TargetMode="External"/><Relationship Id="rId5" Type="http://schemas.openxmlformats.org/officeDocument/2006/relationships/hyperlink" Target="https://www.google.com/design/spec/layout/structure.html#structure-app-bar" TargetMode="Externa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design/spec/components/dialogs.html" TargetMode="External"/><Relationship Id="rId5" Type="http://schemas.openxmlformats.org/officeDocument/2006/relationships/hyperlink" Target="https://www.google.com/design/spec/layout/structure.html#structure-app-bar" TargetMode="Externa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design/spec/components/dialogs.html" TargetMode="Externa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design/spec/layout/structure.html#structure-app-bar" TargetMode="Externa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design/spec/components/buttons-floating-action-button.html" TargetMode="External"/><Relationship Id="rId5" Type="http://schemas.openxmlformats.org/officeDocument/2006/relationships/hyperlink" Target="https://www.google.com/design/spec/components/cards.html" TargetMode="External"/><Relationship Id="rId4" Type="http://schemas.openxmlformats.org/officeDocument/2006/relationships/hyperlink" Target="https://www.google.com/design/spec/components/tabs.html#tabs-spe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hyperlink" Target="https://www.google.com/design/spec/components/buttons-floating-action-butt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design/spec/components/dialogs.html" TargetMode="External"/><Relationship Id="rId5" Type="http://schemas.openxmlformats.org/officeDocument/2006/relationships/hyperlink" Target="https://www.google.com/design/spec/components/cards.html" TargetMode="External"/><Relationship Id="rId4" Type="http://schemas.openxmlformats.org/officeDocument/2006/relationships/hyperlink" Target="https://www.google.com/design/spec/layout/structure.html#structure-app-ba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design/spec/components/lists-controls.html#lists-controls-types-of-list-controls" TargetMode="External"/><Relationship Id="rId4" Type="http://schemas.openxmlformats.org/officeDocument/2006/relationships/hyperlink" Target="https://www.google.com/design/spec/layout/structure.html#structure-app-ba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ImFree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/>
              <a:t>Prototype</a:t>
            </a:r>
            <a:br>
              <a:rPr lang="en-US" altLang="ko-KR" dirty="0" smtClean="0"/>
            </a:br>
            <a:r>
              <a:rPr lang="en-US" altLang="ko-KR" dirty="0" smtClean="0"/>
              <a:t>Design Guide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103895" y="6248400"/>
            <a:ext cx="2735179" cy="376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2015.01.14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03-2.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제안 등록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219577" y="3404402"/>
            <a:ext cx="1889145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srgbClr val="FF0000"/>
                </a:solidFill>
                <a:latin typeface="+mn-ea"/>
              </a:rPr>
              <a:t>작업중</a:t>
            </a:r>
            <a:endParaRPr lang="ko-KR" altLang="en-US" sz="4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89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03-3.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제안 등록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비공개 대상 설정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명칭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99" y="1363973"/>
            <a:ext cx="2676065" cy="4757448"/>
          </a:xfrm>
          <a:prstGeom prst="rect">
            <a:avLst/>
          </a:prstGeom>
        </p:spPr>
      </p:pic>
      <p:sp>
        <p:nvSpPr>
          <p:cNvPr id="48" name="설명선 1(테두리 없음) 47"/>
          <p:cNvSpPr/>
          <p:nvPr/>
        </p:nvSpPr>
        <p:spPr>
          <a:xfrm>
            <a:off x="1880336" y="917355"/>
            <a:ext cx="1672617" cy="255790"/>
          </a:xfrm>
          <a:prstGeom prst="callout1">
            <a:avLst>
              <a:gd name="adj1" fmla="val 53345"/>
              <a:gd name="adj2" fmla="val 2212"/>
              <a:gd name="adj3" fmla="val 285474"/>
              <a:gd name="adj4" fmla="val -22631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메뉴 타이틀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9" name="설명선 1(테두리 없음) 48"/>
          <p:cNvSpPr/>
          <p:nvPr/>
        </p:nvSpPr>
        <p:spPr>
          <a:xfrm>
            <a:off x="2917639" y="917355"/>
            <a:ext cx="1672617" cy="255790"/>
          </a:xfrm>
          <a:prstGeom prst="callout1">
            <a:avLst>
              <a:gd name="adj1" fmla="val 53345"/>
              <a:gd name="adj2" fmla="val 2212"/>
              <a:gd name="adj3" fmla="val 285474"/>
              <a:gd name="adj4" fmla="val -22631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선택한 친구 수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0" name="설명선 1(테두리 없음) 49"/>
          <p:cNvSpPr/>
          <p:nvPr/>
        </p:nvSpPr>
        <p:spPr>
          <a:xfrm>
            <a:off x="3807458" y="1069487"/>
            <a:ext cx="1672617" cy="255790"/>
          </a:xfrm>
          <a:prstGeom prst="callout1">
            <a:avLst>
              <a:gd name="adj1" fmla="val 53345"/>
              <a:gd name="adj2" fmla="val 2212"/>
              <a:gd name="adj3" fmla="val 227816"/>
              <a:gd name="adj4" fmla="val -21308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선택 완료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1" name="설명선 1(테두리 없음) 60"/>
          <p:cNvSpPr/>
          <p:nvPr/>
        </p:nvSpPr>
        <p:spPr>
          <a:xfrm>
            <a:off x="4122091" y="1401496"/>
            <a:ext cx="1672617" cy="255790"/>
          </a:xfrm>
          <a:prstGeom prst="callout1">
            <a:avLst>
              <a:gd name="adj1" fmla="val 53345"/>
              <a:gd name="adj2" fmla="val 2212"/>
              <a:gd name="adj3" fmla="val 115383"/>
              <a:gd name="adj4" fmla="val -15136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선택 취소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4078" y="2306488"/>
            <a:ext cx="1015536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친구 리스트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왼쪽 대괄호 62"/>
          <p:cNvSpPr/>
          <p:nvPr/>
        </p:nvSpPr>
        <p:spPr>
          <a:xfrm>
            <a:off x="1135134" y="2193474"/>
            <a:ext cx="89700" cy="3478121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설명선 1(테두리 없음) 10"/>
          <p:cNvSpPr/>
          <p:nvPr/>
        </p:nvSpPr>
        <p:spPr>
          <a:xfrm>
            <a:off x="4122091" y="1733505"/>
            <a:ext cx="1672617" cy="255790"/>
          </a:xfrm>
          <a:prstGeom prst="callout1">
            <a:avLst>
              <a:gd name="adj1" fmla="val 53345"/>
              <a:gd name="adj2" fmla="val 2212"/>
              <a:gd name="adj3" fmla="val 115383"/>
              <a:gd name="adj4" fmla="val -15136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탭 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78063"/>
              </p:ext>
            </p:extLst>
          </p:nvPr>
        </p:nvGraphicFramePr>
        <p:xfrm>
          <a:off x="5353668" y="1338695"/>
          <a:ext cx="6560549" cy="485547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084142"/>
                <a:gridCol w="1216641"/>
                <a:gridCol w="639337"/>
                <a:gridCol w="728546"/>
                <a:gridCol w="2891883"/>
              </a:tblGrid>
              <a:tr h="25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영역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상세항목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표시내용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타입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동작방법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5391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앱바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dirty="0" smtClean="0"/>
                        <a:t>메뉴 영역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ko-KR" sz="800" dirty="0" smtClean="0">
                          <a:hlinkClick r:id="rId4"/>
                        </a:rPr>
                        <a:t>https://www.google.com/design/spec/layout/structure.html#structure-app-bar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메뉴 타이틀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선택한 친구 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아래 목록에서 선택한 친구의 수 </a:t>
                      </a:r>
                      <a:r>
                        <a:rPr lang="ko-KR" altLang="en-US" sz="800" dirty="0" err="1" smtClean="0"/>
                        <a:t>카운팅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선택 완료 아이콘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icon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친구 선택 상태로 등록 메인 페이지로 이동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 취소 아이콘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icon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친구를 선택하지 않은 상태로 등록 메인 페이지로 이동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5"/>
                        </a:rPr>
                        <a:t>https://www.google.com/design/spec/components/tabs.html#tabs-specs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 smtClean="0"/>
                        <a:t>항목 변경</a:t>
                      </a:r>
                      <a:endParaRPr lang="en-US" altLang="ko-KR" sz="800" baseline="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indicator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area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선택한</a:t>
                      </a:r>
                      <a:r>
                        <a:rPr lang="ko-KR" altLang="en-US" sz="800" baseline="0" dirty="0" smtClean="0"/>
                        <a:t> 카테고리의 하단으로 위치 이동</a:t>
                      </a:r>
                      <a:endParaRPr lang="en-US" altLang="ko-KR" sz="800" baseline="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96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즐겨찾기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프로필 이미지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image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toggle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i="1" dirty="0" smtClean="0"/>
                        <a:t>on</a:t>
                      </a:r>
                      <a:r>
                        <a:rPr lang="en-US" altLang="ko-KR" sz="800" baseline="0" dirty="0" smtClean="0"/>
                        <a:t> : </a:t>
                      </a:r>
                      <a:r>
                        <a:rPr lang="ko-KR" altLang="en-US" sz="800" dirty="0" smtClean="0"/>
                        <a:t>해당 행의 백그라운드 색상 변경</a:t>
                      </a:r>
                      <a:endParaRPr lang="ko-KR" altLang="en-US" sz="800" dirty="0"/>
                    </a:p>
                    <a:p>
                      <a:pPr latinLnBrk="1"/>
                      <a:r>
                        <a:rPr lang="en-US" altLang="ko-KR" sz="800" b="1" i="1" dirty="0" smtClean="0"/>
                        <a:t>on</a:t>
                      </a:r>
                      <a:r>
                        <a:rPr lang="en-US" altLang="ko-KR" sz="800" dirty="0" smtClean="0"/>
                        <a:t> : </a:t>
                      </a:r>
                      <a:r>
                        <a:rPr lang="ko-KR" altLang="en-US" sz="800" dirty="0" smtClean="0"/>
                        <a:t>상단의 선택한 친구 수가 </a:t>
                      </a:r>
                      <a:r>
                        <a:rPr lang="en-US" altLang="ko-KR" sz="800" dirty="0" smtClean="0"/>
                        <a:t>plus </a:t>
                      </a:r>
                      <a:r>
                        <a:rPr lang="ko-KR" altLang="en-US" sz="800" dirty="0" err="1" smtClean="0"/>
                        <a:t>카운팅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1" i="1" dirty="0" smtClean="0"/>
                        <a:t>on</a:t>
                      </a:r>
                      <a:r>
                        <a:rPr lang="en-US" altLang="ko-KR" sz="800" dirty="0" smtClean="0"/>
                        <a:t> : 0</a:t>
                      </a:r>
                      <a:r>
                        <a:rPr lang="ko-KR" altLang="en-US" sz="800" dirty="0" smtClean="0"/>
                        <a:t>명에서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명 이상일 경우 선택완료 아이콘 활성화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off</a:t>
                      </a:r>
                      <a:r>
                        <a:rPr lang="en-US" altLang="ko-KR" sz="800" dirty="0" smtClean="0"/>
                        <a:t> : </a:t>
                      </a:r>
                      <a:r>
                        <a:rPr lang="ko-KR" altLang="en-US" sz="800" dirty="0" smtClean="0"/>
                        <a:t>해당 행의 백그라운드 색상 복구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off</a:t>
                      </a:r>
                      <a:r>
                        <a:rPr lang="en-US" altLang="ko-KR" sz="800" baseline="0" dirty="0" smtClean="0"/>
                        <a:t> : </a:t>
                      </a:r>
                      <a:r>
                        <a:rPr lang="ko-KR" altLang="en-US" sz="800" baseline="0" dirty="0" smtClean="0"/>
                        <a:t>상단의 선택한 친구 수가 </a:t>
                      </a:r>
                      <a:r>
                        <a:rPr lang="en-US" altLang="ko-KR" sz="800" baseline="0" dirty="0" smtClean="0"/>
                        <a:t>minus </a:t>
                      </a:r>
                      <a:r>
                        <a:rPr lang="ko-KR" altLang="en-US" sz="800" baseline="0" dirty="0" err="1" smtClean="0"/>
                        <a:t>카운팅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b="1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off</a:t>
                      </a:r>
                      <a:r>
                        <a:rPr lang="en-US" altLang="ko-KR" sz="800" baseline="0" dirty="0" smtClean="0"/>
                        <a:t> : 0</a:t>
                      </a:r>
                      <a:r>
                        <a:rPr lang="ko-KR" altLang="en-US" sz="800" baseline="0" dirty="0" smtClean="0"/>
                        <a:t>명으로 돌아갈 경우 선택완료 아이콘 비활성화</a:t>
                      </a:r>
                      <a:r>
                        <a:rPr lang="en-US" altLang="ko-KR" sz="800" baseline="0" dirty="0" smtClean="0"/>
                        <a:t> 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9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친구 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9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행 영역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area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96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모든 연락처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프로필 이미지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image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toggle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i="1" dirty="0" smtClean="0"/>
                        <a:t>on</a:t>
                      </a:r>
                      <a:r>
                        <a:rPr lang="en-US" altLang="ko-KR" sz="800" baseline="0" dirty="0" smtClean="0"/>
                        <a:t> : </a:t>
                      </a:r>
                      <a:r>
                        <a:rPr lang="ko-KR" altLang="en-US" sz="800" dirty="0" smtClean="0"/>
                        <a:t>해당 행의 백그라운드 색상 변경</a:t>
                      </a:r>
                    </a:p>
                    <a:p>
                      <a:pPr latinLnBrk="1"/>
                      <a:r>
                        <a:rPr lang="en-US" altLang="ko-KR" sz="800" b="1" i="1" dirty="0" smtClean="0"/>
                        <a:t>on</a:t>
                      </a:r>
                      <a:r>
                        <a:rPr lang="en-US" altLang="ko-KR" sz="800" dirty="0" smtClean="0"/>
                        <a:t> : </a:t>
                      </a:r>
                      <a:r>
                        <a:rPr lang="ko-KR" altLang="en-US" sz="800" dirty="0" smtClean="0"/>
                        <a:t>상단의 선택한 친구 수가 </a:t>
                      </a:r>
                      <a:r>
                        <a:rPr lang="en-US" altLang="ko-KR" sz="800" dirty="0" smtClean="0"/>
                        <a:t>plus </a:t>
                      </a:r>
                      <a:r>
                        <a:rPr lang="ko-KR" altLang="en-US" sz="800" dirty="0" err="1" smtClean="0"/>
                        <a:t>카운팅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1" i="1" dirty="0" smtClean="0"/>
                        <a:t>on</a:t>
                      </a:r>
                      <a:r>
                        <a:rPr lang="en-US" altLang="ko-KR" sz="800" dirty="0" smtClean="0"/>
                        <a:t> : 0</a:t>
                      </a:r>
                      <a:r>
                        <a:rPr lang="ko-KR" altLang="en-US" sz="800" dirty="0" smtClean="0"/>
                        <a:t>명에서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명 이상일 경우 선택완료 아이콘 활성화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off</a:t>
                      </a:r>
                      <a:r>
                        <a:rPr lang="en-US" altLang="ko-KR" sz="800" dirty="0" smtClean="0"/>
                        <a:t> : </a:t>
                      </a:r>
                      <a:r>
                        <a:rPr lang="ko-KR" altLang="en-US" sz="800" dirty="0" smtClean="0"/>
                        <a:t>해당 행의 백그라운드 색상 복구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off</a:t>
                      </a:r>
                      <a:r>
                        <a:rPr lang="en-US" altLang="ko-KR" sz="800" baseline="0" dirty="0" smtClean="0"/>
                        <a:t> : </a:t>
                      </a:r>
                      <a:r>
                        <a:rPr lang="ko-KR" altLang="en-US" sz="800" baseline="0" dirty="0" smtClean="0"/>
                        <a:t>상단의 선택한 친구 수가 </a:t>
                      </a:r>
                      <a:r>
                        <a:rPr lang="en-US" altLang="ko-KR" sz="800" baseline="0" dirty="0" smtClean="0"/>
                        <a:t>minus </a:t>
                      </a:r>
                      <a:r>
                        <a:rPr lang="ko-KR" altLang="en-US" sz="800" baseline="0" dirty="0" err="1" smtClean="0"/>
                        <a:t>카운팅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b="1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off</a:t>
                      </a:r>
                      <a:r>
                        <a:rPr lang="en-US" altLang="ko-KR" sz="800" baseline="0" dirty="0" smtClean="0"/>
                        <a:t> : 0</a:t>
                      </a:r>
                      <a:r>
                        <a:rPr lang="ko-KR" altLang="en-US" sz="800" baseline="0" dirty="0" smtClean="0"/>
                        <a:t>명으로 돌아갈 경우 선택완료 아이콘 비활성화</a:t>
                      </a:r>
                      <a:r>
                        <a:rPr lang="en-US" altLang="ko-KR" sz="800" baseline="0" dirty="0" smtClean="0"/>
                        <a:t> </a:t>
                      </a: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9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친구 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9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행 영역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area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즐겨찾기</a:t>
                      </a:r>
                      <a:r>
                        <a:rPr lang="ko-KR" altLang="en-US" sz="800" dirty="0" smtClean="0"/>
                        <a:t> 아이콘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icon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toggle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altLang="ko-KR" sz="800" baseline="0" dirty="0" smtClean="0"/>
                        <a:t> : </a:t>
                      </a:r>
                      <a:r>
                        <a:rPr lang="ko-KR" altLang="en-US" sz="800" baseline="0" dirty="0" smtClean="0"/>
                        <a:t>활성 아이콘으로 변경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altLang="ko-KR" sz="800" baseline="0" dirty="0" smtClean="0"/>
                        <a:t> : </a:t>
                      </a:r>
                      <a:r>
                        <a:rPr lang="ko-KR" altLang="en-US" sz="800" baseline="0" dirty="0" err="1" smtClean="0"/>
                        <a:t>즐겨찾기</a:t>
                      </a:r>
                      <a:r>
                        <a:rPr lang="ko-KR" altLang="en-US" sz="800" baseline="0" dirty="0" smtClean="0"/>
                        <a:t> 목록으로 복사</a:t>
                      </a:r>
                      <a:endParaRPr lang="en-US" altLang="ko-KR" sz="800" baseline="0" dirty="0" smtClean="0"/>
                    </a:p>
                    <a:p>
                      <a:pPr latinLnBrk="1"/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b="1" i="1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r>
                        <a:rPr lang="en-US" altLang="ko-KR" sz="800" baseline="0" dirty="0" smtClean="0"/>
                        <a:t> : </a:t>
                      </a:r>
                      <a:r>
                        <a:rPr lang="ko-KR" altLang="en-US" sz="800" baseline="0" dirty="0" smtClean="0"/>
                        <a:t>비활성 아이콘으로 변경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b="1" i="1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r>
                        <a:rPr lang="en-US" altLang="ko-KR" sz="800" dirty="0" smtClean="0"/>
                        <a:t> : </a:t>
                      </a:r>
                      <a:r>
                        <a:rPr lang="ko-KR" altLang="en-US" sz="800" dirty="0" err="1" smtClean="0"/>
                        <a:t>즐겨찾기</a:t>
                      </a:r>
                      <a:r>
                        <a:rPr lang="ko-KR" altLang="en-US" sz="800" dirty="0" smtClean="0"/>
                        <a:t> 목록에서 제외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224834" y="4244898"/>
            <a:ext cx="485020" cy="423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2687" y="4308912"/>
            <a:ext cx="1015536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체크 형태로 바뀌는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처리</a:t>
            </a:r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  <a:p>
            <a:pPr algn="r"/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구현 </a:t>
            </a:r>
            <a:r>
              <a:rPr lang="ko-KR" altLang="en-US" sz="800" dirty="0" err="1" smtClean="0">
                <a:solidFill>
                  <a:srgbClr val="FF0000"/>
                </a:solidFill>
                <a:latin typeface="+mn-ea"/>
              </a:rPr>
              <a:t>안함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845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 03-3.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제안 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비공개 대상 설정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치수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84138" y="923312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89673" y="923312"/>
            <a:ext cx="1027196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보면서 조절 예정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929156" y="923312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64" y="1424594"/>
            <a:ext cx="2676064" cy="47574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62" y="1424594"/>
            <a:ext cx="2676065" cy="47574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887" y="1105036"/>
            <a:ext cx="2617842" cy="4653942"/>
          </a:xfrm>
          <a:prstGeom prst="rect">
            <a:avLst/>
          </a:prstGeom>
        </p:spPr>
      </p:pic>
      <p:cxnSp>
        <p:nvCxnSpPr>
          <p:cNvPr id="82" name="직선 연결선 81"/>
          <p:cNvCxnSpPr/>
          <p:nvPr/>
        </p:nvCxnSpPr>
        <p:spPr>
          <a:xfrm>
            <a:off x="601679" y="1129104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99995" y="1129104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279429" y="1129104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3167900" y="1129104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1543114" y="1129104"/>
            <a:ext cx="0" cy="842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666027" y="1129104"/>
            <a:ext cx="0" cy="842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025336" y="1129104"/>
            <a:ext cx="0" cy="842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786903" y="1129104"/>
            <a:ext cx="0" cy="842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112228" y="928231"/>
            <a:ext cx="1027196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보면서 조절 예정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91781" y="1939413"/>
            <a:ext cx="2942303" cy="4077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2"/>
          <a:stretch/>
        </p:blipFill>
        <p:spPr>
          <a:xfrm>
            <a:off x="4431884" y="2197510"/>
            <a:ext cx="2617845" cy="4100052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4431884" y="5396817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374187" y="4693265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72dp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431884" y="4620070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431884" y="5010902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066627" y="1130883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43912" y="1075712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40dp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015747" y="4693265"/>
            <a:ext cx="2890533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Font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: </a:t>
            </a:r>
            <a:r>
              <a:rPr lang="en-US" altLang="ko-KR" sz="800" dirty="0" err="1" smtClean="0">
                <a:solidFill>
                  <a:srgbClr val="FF0000"/>
                </a:solidFill>
                <a:latin typeface="+mn-ea"/>
              </a:rPr>
              <a:t>Noto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Sans CJK KR Medium / 16sp / #000000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431884" y="3061657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431884" y="3483760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431884" y="2982999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348383" y="2898741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8dp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960931" y="1128425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91395" y="935605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4134458" y="3162438"/>
            <a:ext cx="6513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134458" y="3403326"/>
            <a:ext cx="6513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532968" y="3162438"/>
            <a:ext cx="0" cy="3152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785851" y="3162438"/>
            <a:ext cx="0" cy="3152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699681" y="3166261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40dp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60901" y="6320910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40dp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6789173" y="3162438"/>
            <a:ext cx="0" cy="3152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934199" y="3162438"/>
            <a:ext cx="0" cy="3152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049729" y="3162438"/>
            <a:ext cx="0" cy="3152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663813" y="3162438"/>
            <a:ext cx="0" cy="3152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743698" y="6320909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14928" y="6326708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624902" y="5088015"/>
            <a:ext cx="2890533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accent1"/>
                </a:solidFill>
                <a:latin typeface="+mn-ea"/>
              </a:rPr>
              <a:t>선택 </a:t>
            </a:r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cell Background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#</a:t>
            </a:r>
            <a:r>
              <a:rPr lang="en-US" altLang="ko-KR" sz="800" dirty="0" err="1">
                <a:solidFill>
                  <a:srgbClr val="FF0000"/>
                </a:solidFill>
                <a:latin typeface="+mn-ea"/>
              </a:rPr>
              <a:t>eeeeee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385" y="1172672"/>
            <a:ext cx="392399" cy="3923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385" y="2099608"/>
            <a:ext cx="392399" cy="392399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8904794" y="802774"/>
            <a:ext cx="2669471" cy="1132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accent1"/>
                </a:solidFill>
              </a:rPr>
              <a:t>활성화 시 </a:t>
            </a:r>
            <a:r>
              <a:rPr lang="en-US" altLang="ko-KR" sz="800" b="1" dirty="0">
                <a:solidFill>
                  <a:schemeClr val="accent1"/>
                </a:solidFill>
              </a:rPr>
              <a:t> </a:t>
            </a:r>
            <a:r>
              <a:rPr lang="ko-KR" altLang="en-US" sz="800" b="1" dirty="0">
                <a:solidFill>
                  <a:schemeClr val="accent1"/>
                </a:solidFill>
              </a:rPr>
              <a:t>투명도 </a:t>
            </a:r>
            <a:r>
              <a:rPr lang="en-US" altLang="ko-KR" sz="800" dirty="0">
                <a:solidFill>
                  <a:srgbClr val="FF0000"/>
                </a:solidFill>
              </a:rPr>
              <a:t>: 0</a:t>
            </a:r>
            <a:r>
              <a:rPr lang="en-US" altLang="ko-KR" sz="800" dirty="0" smtClean="0">
                <a:solidFill>
                  <a:srgbClr val="FF0000"/>
                </a:solidFill>
              </a:rPr>
              <a:t>%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navigation/</a:t>
            </a:r>
            <a:r>
              <a:rPr lang="en-US" altLang="ko-KR" sz="800" dirty="0" smtClean="0">
                <a:solidFill>
                  <a:srgbClr val="FF0000"/>
                </a:solidFill>
              </a:rPr>
              <a:t>ic_check_white_24dp.png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endParaRPr lang="en-US" altLang="ko-KR" sz="800" dirty="0" smtClean="0">
              <a:solidFill>
                <a:schemeClr val="accent1"/>
              </a:solidFill>
            </a:endParaRPr>
          </a:p>
          <a:p>
            <a:r>
              <a:rPr lang="ko-KR" altLang="en-US" sz="800" b="1" dirty="0" smtClean="0">
                <a:solidFill>
                  <a:schemeClr val="accent1"/>
                </a:solidFill>
              </a:rPr>
              <a:t>비활성화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시 투명도 </a:t>
            </a:r>
            <a:r>
              <a:rPr lang="en-US" altLang="ko-KR" sz="800" dirty="0" smtClean="0">
                <a:solidFill>
                  <a:srgbClr val="FF0000"/>
                </a:solidFill>
              </a:rPr>
              <a:t>: 40</a:t>
            </a:r>
            <a:r>
              <a:rPr lang="en-US" altLang="ko-KR" sz="800" dirty="0" smtClean="0">
                <a:solidFill>
                  <a:srgbClr val="FF0000"/>
                </a:solidFill>
              </a:rPr>
              <a:t>% </a:t>
            </a:r>
            <a:r>
              <a:rPr lang="en-US" altLang="ko-KR" sz="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폴더에 만들어 넣었음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navigation/</a:t>
            </a:r>
            <a:r>
              <a:rPr lang="en-US" altLang="ko-KR" sz="800" dirty="0" smtClean="0">
                <a:solidFill>
                  <a:srgbClr val="FF0000"/>
                </a:solidFill>
              </a:rPr>
              <a:t>ic_check_white40</a:t>
            </a:r>
            <a:r>
              <a:rPr lang="en-US" altLang="ko-KR" sz="800" dirty="0">
                <a:solidFill>
                  <a:srgbClr val="FF0000"/>
                </a:solidFill>
              </a:rPr>
              <a:t>%_</a:t>
            </a:r>
            <a:r>
              <a:rPr lang="en-US" altLang="ko-KR" sz="800" dirty="0" smtClean="0">
                <a:solidFill>
                  <a:srgbClr val="FF0000"/>
                </a:solidFill>
              </a:rPr>
              <a:t>24dp.png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904793" y="2166257"/>
            <a:ext cx="2669471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navigation/</a:t>
            </a:r>
          </a:p>
          <a:p>
            <a:r>
              <a:rPr lang="en-US" altLang="ko-KR" sz="800" dirty="0" smtClean="0">
                <a:solidFill>
                  <a:srgbClr val="FF0000"/>
                </a:solidFill>
              </a:rPr>
              <a:t>ic_close_white_24dp.png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21517" y="4981166"/>
            <a:ext cx="666429" cy="453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647037" y="5968685"/>
            <a:ext cx="2890533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체크 형태로 바뀌는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처리 구현 </a:t>
            </a:r>
            <a:r>
              <a:rPr lang="ko-KR" altLang="en-US" sz="800" dirty="0" err="1">
                <a:solidFill>
                  <a:srgbClr val="FF0000"/>
                </a:solidFill>
                <a:latin typeface="+mn-ea"/>
              </a:rPr>
              <a:t>안함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꺾인 연결선 10"/>
          <p:cNvCxnSpPr>
            <a:stCxn id="7" idx="1"/>
            <a:endCxn id="62" idx="2"/>
          </p:cNvCxnSpPr>
          <p:nvPr/>
        </p:nvCxnSpPr>
        <p:spPr>
          <a:xfrm rot="10800000" flipH="1" flipV="1">
            <a:off x="4321516" y="5207764"/>
            <a:ext cx="4770787" cy="997988"/>
          </a:xfrm>
          <a:prstGeom prst="bentConnector4">
            <a:avLst>
              <a:gd name="adj1" fmla="val -4792"/>
              <a:gd name="adj2" fmla="val 1497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95" y="2982556"/>
            <a:ext cx="377159" cy="377159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8904792" y="3031451"/>
            <a:ext cx="2669471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action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</a:t>
            </a:r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</a:rPr>
              <a:t>ic_account_circle_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pink</a:t>
            </a:r>
            <a:r>
              <a:rPr lang="en-US" altLang="ko-KR" sz="800" dirty="0" smtClean="0">
                <a:solidFill>
                  <a:srgbClr val="FF0000"/>
                </a:solidFill>
              </a:rPr>
              <a:t>_24dp.png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734369" y="767189"/>
            <a:ext cx="2890533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accent1"/>
                </a:solidFill>
                <a:latin typeface="+mn-ea"/>
              </a:rPr>
              <a:t>숫자 </a:t>
            </a:r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Font </a:t>
            </a:r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color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#b1eaf1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148" y="3580921"/>
            <a:ext cx="658612" cy="658612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8904791" y="3516243"/>
            <a:ext cx="2669471" cy="790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accent1"/>
                </a:solidFill>
                <a:latin typeface="+mn-ea"/>
              </a:rPr>
              <a:t>활성화 시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: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action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800" dirty="0" smtClean="0">
                <a:solidFill>
                  <a:srgbClr val="FF0000"/>
                </a:solidFill>
              </a:rPr>
              <a:t>ic_star_rate_black_24dp.png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chemeClr val="accent1"/>
                </a:solidFill>
              </a:rPr>
              <a:t>비활성화 시 </a:t>
            </a:r>
            <a:r>
              <a:rPr lang="en-US" altLang="ko-KR" sz="8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800" dirty="0" smtClean="0">
                <a:solidFill>
                  <a:srgbClr val="FF0000"/>
                </a:solidFill>
              </a:rPr>
              <a:t>action/ic_star_rate_grey600_24dp.png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04-1.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사용중인 친구들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명칭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치수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10" y="1216743"/>
            <a:ext cx="2663005" cy="4734231"/>
          </a:xfrm>
          <a:prstGeom prst="rect">
            <a:avLst/>
          </a:prstGeom>
        </p:spPr>
      </p:pic>
      <p:sp>
        <p:nvSpPr>
          <p:cNvPr id="5" name="설명선 1(테두리 없음) 4"/>
          <p:cNvSpPr/>
          <p:nvPr/>
        </p:nvSpPr>
        <p:spPr>
          <a:xfrm>
            <a:off x="3850653" y="1710542"/>
            <a:ext cx="1672617" cy="255790"/>
          </a:xfrm>
          <a:prstGeom prst="callout1">
            <a:avLst>
              <a:gd name="adj1" fmla="val 53345"/>
              <a:gd name="adj2" fmla="val 2212"/>
              <a:gd name="adj3" fmla="val 115383"/>
              <a:gd name="adj4" fmla="val -15136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현재 등록되어 있는 제안 수 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030657"/>
              </p:ext>
            </p:extLst>
          </p:nvPr>
        </p:nvGraphicFramePr>
        <p:xfrm>
          <a:off x="5353668" y="2719447"/>
          <a:ext cx="6560549" cy="176235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084142"/>
                <a:gridCol w="1216641"/>
                <a:gridCol w="639337"/>
                <a:gridCol w="728546"/>
                <a:gridCol w="2891883"/>
              </a:tblGrid>
              <a:tr h="25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영역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상세항목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표시내용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타입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동작방법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5391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앱바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dirty="0" smtClean="0"/>
                        <a:t>메뉴 영역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ko-KR" sz="800" dirty="0" smtClean="0">
                          <a:hlinkClick r:id="rId4"/>
                        </a:rPr>
                        <a:t>https://www.google.com/design/spec/layout/structure.html#structure-app-bar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메뉴 아이콘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icon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Navigation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drawer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슬라이딩하여 표시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메뉴 타이틀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친구들 리스트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프로필 이미지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image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친구의 제안 리스트로 이동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※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제안이 없을 경우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제안 수 표시하지 않음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제안 리스트로 이동하지 않음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친구 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현재 등록된 제안 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icon/text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3603859" y="945752"/>
            <a:ext cx="0" cy="4591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712015" y="945752"/>
            <a:ext cx="0" cy="4591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037257" y="707475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60646" y="945752"/>
            <a:ext cx="0" cy="4591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368802" y="945752"/>
            <a:ext cx="0" cy="4591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89989" y="711654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32208" y="1364813"/>
            <a:ext cx="3614776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action/</a:t>
            </a:r>
          </a:p>
          <a:p>
            <a:r>
              <a:rPr lang="ko-KR" altLang="en-US" sz="800" dirty="0">
                <a:solidFill>
                  <a:srgbClr val="FF0000"/>
                </a:solidFill>
              </a:rPr>
              <a:t>ic_label_black_18dp.png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70" y="1256153"/>
            <a:ext cx="454389" cy="45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9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2" y="1529758"/>
            <a:ext cx="2668524" cy="47440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04-2.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사용중인 친구들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명칭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치수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1545" y="1273572"/>
            <a:ext cx="3614776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navigation/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ic_arrow_back_black_24dp.png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45562" y="1392106"/>
            <a:ext cx="0" cy="7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46344" y="1392106"/>
            <a:ext cx="0" cy="7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76622" y="1392106"/>
            <a:ext cx="0" cy="7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43770" y="1392106"/>
            <a:ext cx="0" cy="7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04672" y="1182812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0201" y="1040243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24dp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7349" y="1177895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32dp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61" y="1214629"/>
            <a:ext cx="430825" cy="43082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359761" y="1761057"/>
            <a:ext cx="3614776" cy="79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!!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친구들 제안 및 나의 제안과의 차이점</a:t>
            </a:r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삭제 버튼 없음</a:t>
            </a:r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콜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!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누른 친구 리스트 표시 </a:t>
            </a:r>
            <a:r>
              <a:rPr lang="ko-KR" altLang="en-US" sz="800" dirty="0" err="1" smtClean="0">
                <a:solidFill>
                  <a:srgbClr val="FF0000"/>
                </a:solidFill>
                <a:latin typeface="+mn-ea"/>
              </a:rPr>
              <a:t>안함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3" name="설명선 1(테두리 없음) 22"/>
          <p:cNvSpPr/>
          <p:nvPr/>
        </p:nvSpPr>
        <p:spPr>
          <a:xfrm>
            <a:off x="1500187" y="1158776"/>
            <a:ext cx="1672617" cy="255790"/>
          </a:xfrm>
          <a:prstGeom prst="callout1">
            <a:avLst>
              <a:gd name="adj1" fmla="val 53345"/>
              <a:gd name="adj2" fmla="val 2212"/>
              <a:gd name="adj3" fmla="val 257514"/>
              <a:gd name="adj4" fmla="val -33579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목록으로 돌아가기 아이콘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00893"/>
              </p:ext>
            </p:extLst>
          </p:nvPr>
        </p:nvGraphicFramePr>
        <p:xfrm>
          <a:off x="5450312" y="2587202"/>
          <a:ext cx="6560549" cy="282915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084142"/>
                <a:gridCol w="1216641"/>
                <a:gridCol w="639337"/>
                <a:gridCol w="728546"/>
                <a:gridCol w="2891883"/>
              </a:tblGrid>
              <a:tr h="25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영역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상세항목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표시내용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타입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동작방법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5391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앱바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dirty="0" smtClean="0"/>
                        <a:t>메뉴 영역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ko-KR" sz="800" dirty="0" smtClean="0">
                          <a:hlinkClick r:id="rId5"/>
                        </a:rPr>
                        <a:t>https://www.google.com/design/spec/layout/structure.html#structure-app-bar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돌아가기 </a:t>
                      </a:r>
                      <a:r>
                        <a:rPr lang="ko-KR" altLang="en-US" sz="800" dirty="0" smtClean="0"/>
                        <a:t>아이콘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icon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사용중인 친구 목록으로 이동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메뉴 타이틀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카드뷰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제안카드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6"/>
                        </a:rPr>
                        <a:t>https://www.google.com/design/spec/components/cards.html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일러스트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image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콜</a:t>
                      </a:r>
                      <a:r>
                        <a:rPr lang="en-US" altLang="ko-KR" sz="800" dirty="0" smtClean="0"/>
                        <a:t>!” </a:t>
                      </a:r>
                      <a:r>
                        <a:rPr lang="ko-KR" altLang="en-US" sz="800" dirty="0" smtClean="0"/>
                        <a:t>버튼 및 개수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icon/text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toggle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i="1" dirty="0" smtClean="0"/>
                        <a:t>on</a:t>
                      </a:r>
                      <a:r>
                        <a:rPr lang="en-US" altLang="ko-KR" sz="800" dirty="0" smtClean="0"/>
                        <a:t> : </a:t>
                      </a:r>
                      <a:r>
                        <a:rPr lang="ko-KR" altLang="en-US" sz="800" dirty="0" smtClean="0"/>
                        <a:t>활성 아이콘으로 변경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1" i="1" dirty="0" smtClean="0"/>
                        <a:t>on</a:t>
                      </a:r>
                      <a:r>
                        <a:rPr lang="en-US" altLang="ko-KR" sz="800" dirty="0" smtClean="0"/>
                        <a:t> : </a:t>
                      </a:r>
                      <a:r>
                        <a:rPr lang="ko-KR" altLang="en-US" sz="800" dirty="0" smtClean="0"/>
                        <a:t>해당 제안의 콜</a:t>
                      </a:r>
                      <a:r>
                        <a:rPr lang="en-US" altLang="ko-KR" sz="800" dirty="0" smtClean="0"/>
                        <a:t>!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한 유저 리스트에</a:t>
                      </a:r>
                      <a:r>
                        <a:rPr lang="ko-KR" altLang="en-US" sz="800" dirty="0" smtClean="0"/>
                        <a:t> 추가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1" i="1" dirty="0" smtClean="0"/>
                        <a:t>on</a:t>
                      </a:r>
                      <a:r>
                        <a:rPr lang="en-US" altLang="ko-KR" sz="800" baseline="0" dirty="0" smtClean="0"/>
                        <a:t> : </a:t>
                      </a:r>
                      <a:r>
                        <a:rPr lang="ko-KR" altLang="en-US" sz="800" baseline="0" dirty="0" smtClean="0"/>
                        <a:t>콜</a:t>
                      </a:r>
                      <a:r>
                        <a:rPr lang="en-US" altLang="ko-KR" sz="800" baseline="0" dirty="0" smtClean="0"/>
                        <a:t>! </a:t>
                      </a:r>
                      <a:r>
                        <a:rPr lang="ko-KR" altLang="en-US" sz="800" baseline="0" dirty="0" smtClean="0"/>
                        <a:t>개수 </a:t>
                      </a:r>
                      <a:r>
                        <a:rPr lang="en-US" altLang="ko-KR" sz="800" baseline="0" dirty="0" smtClean="0"/>
                        <a:t>plus </a:t>
                      </a:r>
                      <a:r>
                        <a:rPr lang="ko-KR" altLang="en-US" sz="800" baseline="0" dirty="0" err="1" smtClean="0"/>
                        <a:t>카운팅</a:t>
                      </a:r>
                      <a:endParaRPr lang="ko-KR" altLang="en-US" sz="800" dirty="0" smtClean="0"/>
                    </a:p>
                    <a:p>
                      <a:pPr latinLnBrk="1"/>
                      <a:r>
                        <a:rPr lang="en-US" altLang="ko-KR" sz="800" b="1" i="1" dirty="0" smtClean="0"/>
                        <a:t>on</a:t>
                      </a:r>
                      <a:r>
                        <a:rPr lang="en-US" altLang="ko-KR" sz="800" dirty="0" smtClean="0"/>
                        <a:t> :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err="1" smtClean="0"/>
                        <a:t>푸시</a:t>
                      </a:r>
                      <a:r>
                        <a:rPr lang="ko-KR" altLang="en-US" sz="800" dirty="0" smtClean="0"/>
                        <a:t> 알림 전송</a:t>
                      </a:r>
                      <a:endParaRPr lang="en-US" altLang="ko-KR" sz="800" dirty="0" smtClean="0"/>
                    </a:p>
                    <a:p>
                      <a:pPr latinLnBrk="1"/>
                      <a:endParaRPr lang="ko-KR" altLang="en-US" sz="800" dirty="0" smtClean="0"/>
                    </a:p>
                    <a:p>
                      <a:pPr latinLnBrk="1"/>
                      <a:r>
                        <a:rPr lang="en-US" altLang="ko-KR" sz="8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off</a:t>
                      </a:r>
                      <a:r>
                        <a:rPr lang="en-US" altLang="ko-KR" sz="800" dirty="0" smtClean="0"/>
                        <a:t> : </a:t>
                      </a:r>
                      <a:r>
                        <a:rPr lang="ko-KR" altLang="en-US" sz="800" dirty="0" smtClean="0"/>
                        <a:t>비활성 아이콘으로 변경</a:t>
                      </a:r>
                    </a:p>
                    <a:p>
                      <a:pPr latinLnBrk="1"/>
                      <a:r>
                        <a:rPr lang="en-US" altLang="ko-KR" sz="8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off</a:t>
                      </a:r>
                      <a:r>
                        <a:rPr lang="en-US" altLang="ko-KR" sz="800" dirty="0" smtClean="0"/>
                        <a:t> : </a:t>
                      </a:r>
                      <a:r>
                        <a:rPr lang="ko-KR" altLang="en-US" sz="800" dirty="0" smtClean="0"/>
                        <a:t>콜</a:t>
                      </a:r>
                      <a:r>
                        <a:rPr lang="en-US" altLang="ko-KR" sz="800" dirty="0" smtClean="0"/>
                        <a:t>! </a:t>
                      </a:r>
                      <a:r>
                        <a:rPr lang="ko-KR" altLang="en-US" sz="800" dirty="0" smtClean="0"/>
                        <a:t>한 유저 리스트에서 삭제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1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r>
                        <a:rPr lang="en-US" altLang="ko-KR" sz="800" baseline="0" dirty="0" smtClean="0"/>
                        <a:t> : </a:t>
                      </a:r>
                      <a:r>
                        <a:rPr lang="ko-KR" altLang="en-US" sz="800" baseline="0" dirty="0" smtClean="0"/>
                        <a:t>콜</a:t>
                      </a:r>
                      <a:r>
                        <a:rPr lang="en-US" altLang="ko-KR" sz="800" baseline="0" dirty="0" smtClean="0"/>
                        <a:t>! </a:t>
                      </a:r>
                      <a:r>
                        <a:rPr lang="ko-KR" altLang="en-US" sz="800" baseline="0" dirty="0" smtClean="0"/>
                        <a:t>개수 </a:t>
                      </a:r>
                      <a:r>
                        <a:rPr lang="en-US" altLang="ko-KR" sz="800" baseline="0" dirty="0" smtClean="0"/>
                        <a:t>minus </a:t>
                      </a:r>
                      <a:r>
                        <a:rPr lang="ko-KR" altLang="en-US" sz="800" baseline="0" dirty="0" err="1" smtClean="0"/>
                        <a:t>카운팅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빈 </a:t>
                      </a:r>
                      <a:r>
                        <a:rPr lang="ko-KR" altLang="en-US" sz="800" dirty="0" err="1" smtClean="0"/>
                        <a:t>컨텐츠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제안 등록 안내 문구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미정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70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05-1.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 초대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25" y="1313081"/>
            <a:ext cx="2751437" cy="48914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50" y="920682"/>
            <a:ext cx="392399" cy="392399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383225"/>
              </p:ext>
            </p:extLst>
          </p:nvPr>
        </p:nvGraphicFramePr>
        <p:xfrm>
          <a:off x="5420575" y="2429516"/>
          <a:ext cx="6560549" cy="320955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084142"/>
                <a:gridCol w="1216641"/>
                <a:gridCol w="639337"/>
                <a:gridCol w="728546"/>
                <a:gridCol w="2891883"/>
              </a:tblGrid>
              <a:tr h="25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영역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상세항목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표시내용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타입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동작방법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5391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앱바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dirty="0" smtClean="0"/>
                        <a:t>메뉴 영역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ko-KR" sz="800" dirty="0" smtClean="0">
                          <a:hlinkClick r:id="rId5"/>
                        </a:rPr>
                        <a:t>https://www.google.com/design/spec/layout/structure.html#structure-app-bar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메뉴 타이틀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선택한 친구 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아래 목록에서 선택한 친구의 수 </a:t>
                      </a:r>
                      <a:r>
                        <a:rPr lang="ko-KR" altLang="en-US" sz="800" dirty="0" err="1" smtClean="0"/>
                        <a:t>카운팅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선택 완료 아이콘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icon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SMS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전송 확인 </a:t>
                      </a:r>
                      <a:r>
                        <a:rPr lang="en-US" altLang="ko-KR" sz="800" baseline="0" dirty="0" smtClean="0"/>
                        <a:t>dialog </a:t>
                      </a:r>
                      <a:r>
                        <a:rPr lang="ko-KR" altLang="en-US" sz="800" baseline="0" dirty="0" smtClean="0"/>
                        <a:t>팝업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전송 확인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smtClean="0"/>
                        <a:t>dialog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6"/>
                        </a:rPr>
                        <a:t>https://www.google.com/design/spec/components/dialogs.html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안내 문구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취소 </a:t>
                      </a:r>
                      <a:r>
                        <a:rPr lang="ko-KR" altLang="en-US" sz="800" dirty="0" smtClean="0"/>
                        <a:t>버튼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button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SMS </a:t>
                      </a:r>
                      <a:r>
                        <a:rPr lang="ko-KR" altLang="en-US" sz="800" dirty="0" err="1" smtClean="0"/>
                        <a:t>미전송</a:t>
                      </a:r>
                      <a:r>
                        <a:rPr lang="ko-KR" altLang="en-US" sz="800" dirty="0" smtClean="0"/>
                        <a:t> 및 리스트 복귀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전송 </a:t>
                      </a:r>
                      <a:r>
                        <a:rPr lang="ko-KR" altLang="en-US" sz="800" dirty="0" smtClean="0"/>
                        <a:t>버튼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button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SMS </a:t>
                      </a:r>
                      <a:r>
                        <a:rPr lang="ko-KR" altLang="en-US" sz="800" dirty="0" smtClean="0"/>
                        <a:t>전송</a:t>
                      </a:r>
                      <a:r>
                        <a:rPr lang="en-US" altLang="ko-KR" sz="800" dirty="0" smtClean="0"/>
                        <a:t>, Toast </a:t>
                      </a:r>
                      <a:r>
                        <a:rPr lang="ko-KR" altLang="en-US" sz="800" dirty="0" smtClean="0"/>
                        <a:t>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96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친구 목록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프로필 이미지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image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toggle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i="1" dirty="0" smtClean="0"/>
                        <a:t>on</a:t>
                      </a:r>
                      <a:r>
                        <a:rPr lang="en-US" altLang="ko-KR" sz="800" baseline="0" dirty="0" smtClean="0"/>
                        <a:t> : </a:t>
                      </a:r>
                      <a:r>
                        <a:rPr lang="ko-KR" altLang="en-US" sz="800" dirty="0" smtClean="0"/>
                        <a:t>해당 행의 백그라운드 색상 변경</a:t>
                      </a:r>
                      <a:endParaRPr lang="ko-KR" altLang="en-US" sz="800" dirty="0"/>
                    </a:p>
                    <a:p>
                      <a:pPr latinLnBrk="1"/>
                      <a:r>
                        <a:rPr lang="en-US" altLang="ko-KR" sz="800" b="1" i="1" dirty="0" smtClean="0"/>
                        <a:t>on</a:t>
                      </a:r>
                      <a:r>
                        <a:rPr lang="en-US" altLang="ko-KR" sz="800" dirty="0" smtClean="0"/>
                        <a:t> : </a:t>
                      </a:r>
                      <a:r>
                        <a:rPr lang="ko-KR" altLang="en-US" sz="800" dirty="0" smtClean="0"/>
                        <a:t>상단의 선택한 친구 수가 </a:t>
                      </a:r>
                      <a:r>
                        <a:rPr lang="en-US" altLang="ko-KR" sz="800" dirty="0" smtClean="0"/>
                        <a:t>plus </a:t>
                      </a:r>
                      <a:r>
                        <a:rPr lang="ko-KR" altLang="en-US" sz="800" dirty="0" err="1" smtClean="0"/>
                        <a:t>카운팅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1" i="1" dirty="0" smtClean="0"/>
                        <a:t>on</a:t>
                      </a:r>
                      <a:r>
                        <a:rPr lang="en-US" altLang="ko-KR" sz="800" dirty="0" smtClean="0"/>
                        <a:t> : 0</a:t>
                      </a:r>
                      <a:r>
                        <a:rPr lang="ko-KR" altLang="en-US" sz="800" dirty="0" smtClean="0"/>
                        <a:t>명에서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명 이상일 경우 선택완료 아이콘 활성화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off</a:t>
                      </a:r>
                      <a:r>
                        <a:rPr lang="en-US" altLang="ko-KR" sz="800" dirty="0" smtClean="0"/>
                        <a:t> : </a:t>
                      </a:r>
                      <a:r>
                        <a:rPr lang="ko-KR" altLang="en-US" sz="800" dirty="0" smtClean="0"/>
                        <a:t>해당 행의 백그라운드 색상 복구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off</a:t>
                      </a:r>
                      <a:r>
                        <a:rPr lang="en-US" altLang="ko-KR" sz="800" baseline="0" dirty="0" smtClean="0"/>
                        <a:t> : </a:t>
                      </a:r>
                      <a:r>
                        <a:rPr lang="ko-KR" altLang="en-US" sz="800" baseline="0" dirty="0" smtClean="0"/>
                        <a:t>상단의 선택한 친구 수가 </a:t>
                      </a:r>
                      <a:r>
                        <a:rPr lang="en-US" altLang="ko-KR" sz="800" baseline="0" dirty="0" smtClean="0"/>
                        <a:t>minus </a:t>
                      </a:r>
                      <a:r>
                        <a:rPr lang="ko-KR" altLang="en-US" sz="800" baseline="0" dirty="0" err="1" smtClean="0"/>
                        <a:t>카운팅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b="1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off</a:t>
                      </a:r>
                      <a:r>
                        <a:rPr lang="en-US" altLang="ko-KR" sz="800" baseline="0" dirty="0" smtClean="0"/>
                        <a:t> : 0</a:t>
                      </a:r>
                      <a:r>
                        <a:rPr lang="ko-KR" altLang="en-US" sz="800" baseline="0" dirty="0" smtClean="0"/>
                        <a:t>명으로 돌아갈 경우 선택완료 아이콘 비활성화</a:t>
                      </a:r>
                      <a:r>
                        <a:rPr lang="en-US" altLang="ko-KR" sz="800" baseline="0" dirty="0" smtClean="0"/>
                        <a:t> 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9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친구 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9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행 영역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area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559989" y="974838"/>
            <a:ext cx="2890533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accent1"/>
                </a:solidFill>
                <a:latin typeface="+mn-ea"/>
              </a:rPr>
              <a:t>숫자 </a:t>
            </a:r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Font </a:t>
            </a:r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color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#b1eaf1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56541" y="645808"/>
            <a:ext cx="2669471" cy="1132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accent1"/>
                </a:solidFill>
              </a:rPr>
              <a:t>활성화 시 </a:t>
            </a:r>
            <a:r>
              <a:rPr lang="en-US" altLang="ko-KR" sz="800" b="1" dirty="0">
                <a:solidFill>
                  <a:schemeClr val="accent1"/>
                </a:solidFill>
              </a:rPr>
              <a:t> </a:t>
            </a:r>
            <a:r>
              <a:rPr lang="ko-KR" altLang="en-US" sz="800" b="1" dirty="0">
                <a:solidFill>
                  <a:schemeClr val="accent1"/>
                </a:solidFill>
              </a:rPr>
              <a:t>투명도 </a:t>
            </a:r>
            <a:r>
              <a:rPr lang="en-US" altLang="ko-KR" sz="800" dirty="0">
                <a:solidFill>
                  <a:srgbClr val="FF0000"/>
                </a:solidFill>
              </a:rPr>
              <a:t>: 0</a:t>
            </a:r>
            <a:r>
              <a:rPr lang="en-US" altLang="ko-KR" sz="800" dirty="0" smtClean="0">
                <a:solidFill>
                  <a:srgbClr val="FF0000"/>
                </a:solidFill>
              </a:rPr>
              <a:t>%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navigation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</a:t>
            </a:r>
          </a:p>
          <a:p>
            <a:r>
              <a:rPr lang="en-US" altLang="ko-KR" sz="800" dirty="0" smtClean="0">
                <a:solidFill>
                  <a:srgbClr val="FF0000"/>
                </a:solidFill>
              </a:rPr>
              <a:t>ic_check_white_24dp.png</a:t>
            </a:r>
          </a:p>
          <a:p>
            <a:endParaRPr lang="en-US" altLang="ko-KR" sz="800" dirty="0" smtClean="0">
              <a:solidFill>
                <a:schemeClr val="accent1"/>
              </a:solidFill>
            </a:endParaRPr>
          </a:p>
          <a:p>
            <a:r>
              <a:rPr lang="ko-KR" altLang="en-US" sz="800" b="1" dirty="0" smtClean="0">
                <a:solidFill>
                  <a:schemeClr val="accent1"/>
                </a:solidFill>
              </a:rPr>
              <a:t>비활성화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시 투명도 </a:t>
            </a:r>
            <a:r>
              <a:rPr lang="en-US" altLang="ko-KR" sz="800" dirty="0" smtClean="0">
                <a:solidFill>
                  <a:srgbClr val="FF0000"/>
                </a:solidFill>
              </a:rPr>
              <a:t>: 40</a:t>
            </a:r>
            <a:r>
              <a:rPr lang="en-US" altLang="ko-KR" sz="800" dirty="0" smtClean="0">
                <a:solidFill>
                  <a:srgbClr val="FF0000"/>
                </a:solidFill>
              </a:rPr>
              <a:t>% </a:t>
            </a:r>
            <a:r>
              <a:rPr lang="en-US" altLang="ko-KR" sz="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폴더에 만들어 넣었음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navigation/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ic_check_white40%_</a:t>
            </a:r>
            <a:r>
              <a:rPr lang="en-US" altLang="ko-KR" sz="800" dirty="0" smtClean="0">
                <a:solidFill>
                  <a:srgbClr val="FF0000"/>
                </a:solidFill>
              </a:rPr>
              <a:t>24dp.png</a:t>
            </a:r>
          </a:p>
        </p:txBody>
      </p:sp>
    </p:spTree>
    <p:extLst>
      <p:ext uri="{BB962C8B-B14F-4D97-AF65-F5344CB8AC3E}">
        <p14:creationId xmlns:p14="http://schemas.microsoft.com/office/powerpoint/2010/main" val="10241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05-1.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 초대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대화상자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9" y="1533587"/>
            <a:ext cx="2497386" cy="443979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64526" y="1043598"/>
            <a:ext cx="2669471" cy="777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Background : #000000</a:t>
            </a:r>
          </a:p>
          <a:p>
            <a:r>
              <a:rPr lang="ko-KR" altLang="en-US" sz="800" dirty="0" smtClean="0">
                <a:solidFill>
                  <a:srgbClr val="FF0000"/>
                </a:solidFill>
              </a:rPr>
              <a:t>투명도 </a:t>
            </a:r>
            <a:r>
              <a:rPr lang="en-US" altLang="ko-KR" sz="800" dirty="0" smtClean="0">
                <a:solidFill>
                  <a:srgbClr val="FF0000"/>
                </a:solidFill>
              </a:rPr>
              <a:t>: ?%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3131" y="4121871"/>
            <a:ext cx="2669471" cy="53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“</a:t>
            </a:r>
            <a:r>
              <a:rPr lang="ko-KR" altLang="en-US" sz="800" dirty="0" smtClean="0">
                <a:solidFill>
                  <a:srgbClr val="FF0000"/>
                </a:solidFill>
              </a:rPr>
              <a:t>초대 메시지는 단문 메시지</a:t>
            </a:r>
            <a:r>
              <a:rPr lang="en-US" altLang="ko-KR" sz="800" dirty="0" smtClean="0">
                <a:solidFill>
                  <a:srgbClr val="FF0000"/>
                </a:solidFill>
              </a:rPr>
              <a:t>(SMS)</a:t>
            </a:r>
            <a:r>
              <a:rPr lang="ko-KR" altLang="en-US" sz="800" dirty="0" smtClean="0">
                <a:solidFill>
                  <a:srgbClr val="FF0000"/>
                </a:solidFill>
              </a:rPr>
              <a:t>를 통해 전송되며</a:t>
            </a:r>
            <a:r>
              <a:rPr lang="en-US" altLang="ko-KR" sz="800" dirty="0" smtClean="0">
                <a:solidFill>
                  <a:srgbClr val="FF0000"/>
                </a:solidFill>
              </a:rPr>
              <a:t>, </a:t>
            </a:r>
            <a:r>
              <a:rPr lang="ko-KR" altLang="en-US" sz="800" dirty="0" smtClean="0">
                <a:solidFill>
                  <a:srgbClr val="FF0000"/>
                </a:solidFill>
              </a:rPr>
              <a:t>사용하시는 요금제에 따라 별도의 요금이 청구될 수 있습니다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.”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83721" y="2969518"/>
            <a:ext cx="2890533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Font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: </a:t>
            </a:r>
            <a:r>
              <a:rPr lang="en-US" altLang="ko-KR" sz="800" dirty="0" err="1" smtClean="0">
                <a:solidFill>
                  <a:srgbClr val="FF0000"/>
                </a:solidFill>
                <a:latin typeface="+mn-ea"/>
              </a:rPr>
              <a:t>Noto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Sans CJK KR </a:t>
            </a:r>
            <a:r>
              <a:rPr lang="en-US" altLang="ko-KR" sz="800" u="sng" dirty="0" smtClean="0">
                <a:solidFill>
                  <a:srgbClr val="FF0000"/>
                </a:solidFill>
                <a:latin typeface="+mn-ea"/>
              </a:rPr>
              <a:t>Medium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/ 20sp / #000000</a:t>
            </a:r>
          </a:p>
          <a:p>
            <a:r>
              <a:rPr lang="ko-KR" altLang="en-US" sz="800" b="1" dirty="0" smtClean="0">
                <a:solidFill>
                  <a:schemeClr val="accent1"/>
                </a:solidFill>
                <a:latin typeface="+mn-ea"/>
              </a:rPr>
              <a:t>숫자 </a:t>
            </a:r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Font Color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#039be5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83721" y="4912683"/>
            <a:ext cx="2890533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Font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: </a:t>
            </a:r>
            <a:r>
              <a:rPr lang="en-US" altLang="ko-KR" sz="800" dirty="0" err="1" smtClean="0">
                <a:solidFill>
                  <a:srgbClr val="FF0000"/>
                </a:solidFill>
                <a:latin typeface="+mn-ea"/>
              </a:rPr>
              <a:t>Noto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Sans CJK KR </a:t>
            </a:r>
            <a:r>
              <a:rPr lang="en-US" altLang="ko-KR" sz="800" u="sng" dirty="0" smtClean="0">
                <a:solidFill>
                  <a:srgbClr val="FF0000"/>
                </a:solidFill>
                <a:latin typeface="+mn-ea"/>
              </a:rPr>
              <a:t>Medium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/ 14sp /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#039be5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73130" y="5186070"/>
            <a:ext cx="2669471" cy="233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“</a:t>
            </a:r>
            <a:r>
              <a:rPr lang="ko-KR" altLang="en-US" sz="800" dirty="0" smtClean="0">
                <a:solidFill>
                  <a:srgbClr val="FF0000"/>
                </a:solidFill>
              </a:rPr>
              <a:t>취소 </a:t>
            </a:r>
            <a:r>
              <a:rPr lang="en-US" altLang="ko-KR" sz="800" dirty="0" smtClean="0">
                <a:solidFill>
                  <a:srgbClr val="FF0000"/>
                </a:solidFill>
              </a:rPr>
              <a:t>/ </a:t>
            </a:r>
            <a:r>
              <a:rPr lang="ko-KR" altLang="en-US" sz="800" dirty="0" smtClean="0">
                <a:solidFill>
                  <a:srgbClr val="FF0000"/>
                </a:solidFill>
              </a:rPr>
              <a:t>전송</a:t>
            </a:r>
            <a:r>
              <a:rPr lang="en-US" altLang="ko-KR" sz="800" dirty="0" smtClean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83721" y="3884282"/>
            <a:ext cx="2890533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Font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: </a:t>
            </a:r>
            <a:r>
              <a:rPr lang="en-US" altLang="ko-KR" sz="800" dirty="0" err="1" smtClean="0">
                <a:solidFill>
                  <a:srgbClr val="FF0000"/>
                </a:solidFill>
                <a:latin typeface="+mn-ea"/>
              </a:rPr>
              <a:t>Noto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Sans CJK KR </a:t>
            </a:r>
            <a:r>
              <a:rPr lang="en-US" altLang="ko-KR" sz="800" u="sng" dirty="0" smtClean="0">
                <a:solidFill>
                  <a:srgbClr val="FF0000"/>
                </a:solidFill>
                <a:latin typeface="+mn-ea"/>
              </a:rPr>
              <a:t>Regular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/ 16sp / #000000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155041" y="1416285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28583" y="3750406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2" t="31051" r="8196" b="30878"/>
          <a:stretch/>
        </p:blipFill>
        <p:spPr>
          <a:xfrm>
            <a:off x="4478358" y="2671590"/>
            <a:ext cx="3073706" cy="2533880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4152155" y="2927814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152155" y="3113262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152155" y="3698698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152155" y="3851098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152155" y="4422140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152155" y="4524962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152155" y="4931069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2" t="57635" r="8196" b="31720"/>
          <a:stretch/>
        </p:blipFill>
        <p:spPr>
          <a:xfrm>
            <a:off x="4478358" y="5516025"/>
            <a:ext cx="3073706" cy="708505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4769711" y="2396169"/>
            <a:ext cx="0" cy="25421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49653" y="2388914"/>
            <a:ext cx="0" cy="25421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063055" y="2396169"/>
            <a:ext cx="0" cy="25421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194043" y="2388913"/>
            <a:ext cx="0" cy="25421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831522" y="2120476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24dp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00606" y="2129630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24dp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67439" y="2876195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24dp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09056" y="3667246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20dp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98334" y="4330014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24dp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17040" y="1098323"/>
            <a:ext cx="1072023" cy="233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중앙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0040" y="3633713"/>
            <a:ext cx="779729" cy="233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중앙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337957" y="693837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961109" y="693837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697103" y="4603436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52dp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설명선 1(테두리 없음) 56"/>
          <p:cNvSpPr/>
          <p:nvPr/>
        </p:nvSpPr>
        <p:spPr>
          <a:xfrm>
            <a:off x="8083721" y="2716753"/>
            <a:ext cx="1672617" cy="255790"/>
          </a:xfrm>
          <a:prstGeom prst="callout1">
            <a:avLst>
              <a:gd name="adj1" fmla="val 53345"/>
              <a:gd name="adj2" fmla="val 2212"/>
              <a:gd name="adj3" fmla="val 248900"/>
              <a:gd name="adj4" fmla="val -69146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Title</a:t>
            </a:r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273132" y="3194282"/>
            <a:ext cx="2669471" cy="489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“</a:t>
            </a:r>
            <a:r>
              <a:rPr lang="ko-KR" altLang="en-US" sz="800" dirty="0" smtClean="0">
                <a:solidFill>
                  <a:srgbClr val="FF0000"/>
                </a:solidFill>
              </a:rPr>
              <a:t>선택한 </a:t>
            </a:r>
            <a:r>
              <a:rPr lang="en-US" altLang="ko-KR" sz="800" dirty="0" smtClean="0">
                <a:solidFill>
                  <a:srgbClr val="FF0000"/>
                </a:solidFill>
              </a:rPr>
              <a:t>%n</a:t>
            </a:r>
            <a:r>
              <a:rPr lang="ko-KR" altLang="en-US" sz="800" dirty="0" smtClean="0">
                <a:solidFill>
                  <a:srgbClr val="FF0000"/>
                </a:solidFill>
              </a:rPr>
              <a:t>명의 친구에게 초대 메시지를 전송하시겠습니까</a:t>
            </a:r>
            <a:r>
              <a:rPr lang="en-US" altLang="ko-KR" sz="800" dirty="0" smtClean="0">
                <a:solidFill>
                  <a:srgbClr val="FF0000"/>
                </a:solidFill>
              </a:rPr>
              <a:t>?”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9" name="설명선 1(테두리 없음) 58"/>
          <p:cNvSpPr/>
          <p:nvPr/>
        </p:nvSpPr>
        <p:spPr>
          <a:xfrm>
            <a:off x="8083720" y="3662366"/>
            <a:ext cx="1672617" cy="255790"/>
          </a:xfrm>
          <a:prstGeom prst="callout1">
            <a:avLst>
              <a:gd name="adj1" fmla="val 53345"/>
              <a:gd name="adj2" fmla="val 2212"/>
              <a:gd name="adj3" fmla="val 248900"/>
              <a:gd name="adj4" fmla="val -69146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Content</a:t>
            </a:r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0" name="설명선 1(테두리 없음) 59"/>
          <p:cNvSpPr/>
          <p:nvPr/>
        </p:nvSpPr>
        <p:spPr>
          <a:xfrm>
            <a:off x="8078309" y="4686877"/>
            <a:ext cx="1672617" cy="255790"/>
          </a:xfrm>
          <a:prstGeom prst="callout1">
            <a:avLst>
              <a:gd name="adj1" fmla="val 53345"/>
              <a:gd name="adj2" fmla="val 2212"/>
              <a:gd name="adj3" fmla="val 42164"/>
              <a:gd name="adj4" fmla="val -64535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Action</a:t>
            </a:r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69711" y="5510922"/>
            <a:ext cx="2423145" cy="608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4152155" y="5592064"/>
            <a:ext cx="3052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52155" y="5909704"/>
            <a:ext cx="3052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926478" y="5516025"/>
            <a:ext cx="0" cy="9068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64472" y="5510922"/>
            <a:ext cx="0" cy="911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528737" y="5516025"/>
            <a:ext cx="0" cy="9068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090004" y="5516025"/>
            <a:ext cx="0" cy="9068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192856" y="5516025"/>
            <a:ext cx="0" cy="9068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152155" y="5510922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152155" y="6010987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784227" y="5627178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36dp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68393" y="5418077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8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681376" y="5801166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8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44841" y="5627417"/>
            <a:ext cx="5135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rgbClr val="03A9F4"/>
                </a:solidFill>
              </a:rPr>
              <a:t>취소</a:t>
            </a:r>
            <a:endParaRPr lang="ko-KR" altLang="en-US" sz="1050" b="1" dirty="0">
              <a:solidFill>
                <a:srgbClr val="03A9F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56277" y="5629434"/>
            <a:ext cx="5135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rgbClr val="03A9F4"/>
                </a:solidFill>
              </a:rPr>
              <a:t>전송</a:t>
            </a:r>
            <a:endParaRPr lang="ko-KR" altLang="en-US" sz="1050" b="1" dirty="0">
              <a:solidFill>
                <a:srgbClr val="03A9F4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85049" y="5944050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8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4152154" y="6113813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215731" y="6448939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4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853557" y="6444436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8dp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97915" y="150830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1200" dirty="0">
                <a:hlinkClick r:id="rId6"/>
              </a:rPr>
              <a:t>https://www.google.com/design/spec/components/dialogs.html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011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05-1.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 초대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삭제완료토스트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41" y="1299990"/>
            <a:ext cx="2754561" cy="489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7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06.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사이드메뉴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명칭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78" y="1244950"/>
            <a:ext cx="2714281" cy="4825388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3253542" y="3528081"/>
            <a:ext cx="2451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설명선 1(테두리 없음) 23"/>
          <p:cNvSpPr/>
          <p:nvPr/>
        </p:nvSpPr>
        <p:spPr>
          <a:xfrm>
            <a:off x="4212441" y="1620602"/>
            <a:ext cx="1672617" cy="255790"/>
          </a:xfrm>
          <a:prstGeom prst="callout1">
            <a:avLst>
              <a:gd name="adj1" fmla="val 53345"/>
              <a:gd name="adj2" fmla="val 2212"/>
              <a:gd name="adj3" fmla="val 115383"/>
              <a:gd name="adj4" fmla="val -15136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백그라운드 영역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설명선 1(테두리 없음) 24"/>
          <p:cNvSpPr/>
          <p:nvPr/>
        </p:nvSpPr>
        <p:spPr>
          <a:xfrm>
            <a:off x="282497" y="2593758"/>
            <a:ext cx="791982" cy="255790"/>
          </a:xfrm>
          <a:prstGeom prst="callout1">
            <a:avLst>
              <a:gd name="adj1" fmla="val 64970"/>
              <a:gd name="adj2" fmla="val 98141"/>
              <a:gd name="adj3" fmla="val 105368"/>
              <a:gd name="adj4" fmla="val 142319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smtClean="0">
                <a:solidFill>
                  <a:srgbClr val="FF0000"/>
                </a:solidFill>
                <a:latin typeface="+mn-ea"/>
              </a:rPr>
              <a:t>메뉴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설명선 1(테두리 없음) 25"/>
          <p:cNvSpPr/>
          <p:nvPr/>
        </p:nvSpPr>
        <p:spPr>
          <a:xfrm>
            <a:off x="349388" y="3272291"/>
            <a:ext cx="791982" cy="255790"/>
          </a:xfrm>
          <a:prstGeom prst="callout1">
            <a:avLst>
              <a:gd name="adj1" fmla="val 62064"/>
              <a:gd name="adj2" fmla="val 95918"/>
              <a:gd name="adj3" fmla="val 93743"/>
              <a:gd name="adj4" fmla="val 125721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메뉴 구분선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설명선 1(테두리 없음) 26"/>
          <p:cNvSpPr/>
          <p:nvPr/>
        </p:nvSpPr>
        <p:spPr>
          <a:xfrm>
            <a:off x="282496" y="1552153"/>
            <a:ext cx="791982" cy="255790"/>
          </a:xfrm>
          <a:prstGeom prst="callout1">
            <a:avLst>
              <a:gd name="adj1" fmla="val 62064"/>
              <a:gd name="adj2" fmla="val 95918"/>
              <a:gd name="adj3" fmla="val 198372"/>
              <a:gd name="adj4" fmla="val 139801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사용자 정보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780446"/>
              </p:ext>
            </p:extLst>
          </p:nvPr>
        </p:nvGraphicFramePr>
        <p:xfrm>
          <a:off x="5420575" y="2429516"/>
          <a:ext cx="6560549" cy="18219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084142"/>
                <a:gridCol w="1216641"/>
                <a:gridCol w="639337"/>
                <a:gridCol w="728546"/>
                <a:gridCol w="2891883"/>
              </a:tblGrid>
              <a:tr h="25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영역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상세항목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표시내용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타입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동작방법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116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사용자 정보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프로필 이미지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image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사용자 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사용자 전화번호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메뉴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메뉴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메뉴의 페이지로 이동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메뉴 구분선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area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background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백그라운드 영역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area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Navigation</a:t>
                      </a:r>
                      <a:r>
                        <a:rPr lang="en-US" altLang="ko-KR" sz="800" baseline="0" dirty="0" smtClean="0"/>
                        <a:t> drawer </a:t>
                      </a:r>
                      <a:r>
                        <a:rPr lang="ko-KR" altLang="en-US" sz="800" baseline="0" dirty="0" smtClean="0"/>
                        <a:t>닫힘</a:t>
                      </a:r>
                      <a:r>
                        <a:rPr lang="en-US" altLang="ko-KR" sz="800" baseline="0" dirty="0" smtClean="0"/>
                        <a:t> 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0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06.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사이드메뉴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치수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708" y="1469855"/>
            <a:ext cx="2714281" cy="48253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25990" y="1023161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5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215234" y="1254834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634054" y="1254834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99708" y="1254834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254526" y="1656110"/>
            <a:ext cx="2379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54526" y="2800028"/>
            <a:ext cx="2379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4526" y="2886326"/>
            <a:ext cx="2379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54526" y="3259063"/>
            <a:ext cx="2379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52827" y="3752986"/>
            <a:ext cx="2451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254526" y="4191824"/>
            <a:ext cx="2379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254526" y="4586595"/>
            <a:ext cx="2379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619057" y="1254834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254526" y="1008151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5282" y="2720036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8dp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65281" y="2989549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48dp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55518" y="3442490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48dp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34179" y="3862983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48dp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11809" y="4313387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48dp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00719" y="2110233"/>
            <a:ext cx="852107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rgbClr val="FF0000"/>
                </a:solidFill>
                <a:latin typeface="+mn-ea"/>
              </a:rPr>
              <a:t>보면서 조절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9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00.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디폴트 메뉴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치수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2" y="1576983"/>
            <a:ext cx="2676064" cy="47574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67684" y="2433482"/>
            <a:ext cx="2624445" cy="3487994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68711" y="1576983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4355" y="1751505"/>
            <a:ext cx="37829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68711" y="2383228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4355" y="2122671"/>
            <a:ext cx="37829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7817" y="1547486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24dp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5696" y="1817871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56dp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7817" y="2139876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48dp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5562" y="1392106"/>
            <a:ext cx="0" cy="7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46344" y="1392106"/>
            <a:ext cx="0" cy="7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76622" y="1392106"/>
            <a:ext cx="0" cy="7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43770" y="1392106"/>
            <a:ext cx="0" cy="7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161840" y="1392106"/>
            <a:ext cx="0" cy="7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314240" y="1392106"/>
            <a:ext cx="0" cy="7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20201" y="1884241"/>
            <a:ext cx="356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20201" y="2029267"/>
            <a:ext cx="356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677267" y="1816048"/>
            <a:ext cx="2288457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56dp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04672" y="1182812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0201" y="1040243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24dp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7349" y="1177895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32dp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422396" y="1392106"/>
            <a:ext cx="0" cy="7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917724" y="1188861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24dp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97163" y="1065958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89" y="2679317"/>
            <a:ext cx="3577098" cy="437201"/>
          </a:xfrm>
          <a:prstGeom prst="rect">
            <a:avLst/>
          </a:prstGeom>
        </p:spPr>
      </p:pic>
      <p:cxnSp>
        <p:nvCxnSpPr>
          <p:cNvPr id="47" name="직선 연결선 46"/>
          <p:cNvCxnSpPr/>
          <p:nvPr/>
        </p:nvCxnSpPr>
        <p:spPr>
          <a:xfrm>
            <a:off x="4313289" y="2512240"/>
            <a:ext cx="0" cy="54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650043" y="2512240"/>
            <a:ext cx="0" cy="54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874956" y="2512240"/>
            <a:ext cx="0" cy="54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108472" y="2512240"/>
            <a:ext cx="0" cy="54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327239" y="2512240"/>
            <a:ext cx="0" cy="54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546007" y="2512240"/>
            <a:ext cx="0" cy="54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779523" y="2512240"/>
            <a:ext cx="0" cy="54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76169" y="2512240"/>
            <a:ext cx="0" cy="54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165439" y="2512240"/>
            <a:ext cx="0" cy="54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856155" y="2512240"/>
            <a:ext cx="0" cy="54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030677" y="2512240"/>
            <a:ext cx="0" cy="54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197826" y="2512240"/>
            <a:ext cx="0" cy="54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41173" y="2512240"/>
            <a:ext cx="0" cy="54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600947" y="2512240"/>
            <a:ext cx="0" cy="54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758042" y="2512240"/>
            <a:ext cx="0" cy="54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192537" y="2325129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60dp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77672" y="2325129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10291" y="2325129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43807" y="2221893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61675" y="2325129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73068" y="2221893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31132" y="2325129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813029" y="2221893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226399" y="2325129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379812" y="2221893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081920" y="1830776"/>
            <a:ext cx="3676122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accent1"/>
                </a:solidFill>
                <a:latin typeface="+mn-ea"/>
              </a:rPr>
              <a:t>App bar color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#03a9f4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Font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: </a:t>
            </a:r>
            <a:r>
              <a:rPr lang="en-US" altLang="ko-KR" sz="800" dirty="0" err="1" smtClean="0">
                <a:solidFill>
                  <a:srgbClr val="FF0000"/>
                </a:solidFill>
                <a:latin typeface="+mn-ea"/>
              </a:rPr>
              <a:t>Noto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Sans CJK KR Medium / 24sp / #</a:t>
            </a:r>
            <a:r>
              <a:rPr lang="en-US" altLang="ko-KR" sz="800" dirty="0" err="1" smtClean="0">
                <a:solidFill>
                  <a:srgbClr val="FF0000"/>
                </a:solidFill>
                <a:latin typeface="+mn-ea"/>
              </a:rPr>
              <a:t>ffffff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64906" y="3196769"/>
            <a:ext cx="3474250" cy="761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T</a:t>
            </a:r>
            <a:r>
              <a:rPr lang="ko-KR" altLang="en-US" sz="800" b="1" dirty="0" smtClean="0">
                <a:solidFill>
                  <a:schemeClr val="accent1"/>
                </a:solidFill>
                <a:latin typeface="+mn-ea"/>
              </a:rPr>
              <a:t>ab </a:t>
            </a:r>
            <a:r>
              <a:rPr lang="ko-KR" altLang="en-US" sz="800" b="1" dirty="0">
                <a:solidFill>
                  <a:schemeClr val="accent1"/>
                </a:solidFill>
                <a:latin typeface="+mn-ea"/>
              </a:rPr>
              <a:t>Indicator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: height 2dp / color #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18ffff</a:t>
            </a:r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F</a:t>
            </a:r>
            <a:r>
              <a:rPr lang="ko-KR" altLang="en-US" sz="800" b="1" dirty="0" smtClean="0">
                <a:solidFill>
                  <a:schemeClr val="accent1"/>
                </a:solidFill>
                <a:latin typeface="+mn-ea"/>
              </a:rPr>
              <a:t>ont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: Noto Sans CJK KR Medium /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14sp</a:t>
            </a:r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accent1"/>
                </a:solidFill>
                <a:latin typeface="+mn-ea"/>
              </a:rPr>
              <a:t>A</a:t>
            </a:r>
            <a:r>
              <a:rPr lang="ko-KR" altLang="en-US" sz="800" b="1" dirty="0">
                <a:solidFill>
                  <a:schemeClr val="accent1"/>
                </a:solidFill>
                <a:latin typeface="+mn-ea"/>
              </a:rPr>
              <a:t>ctive font </a:t>
            </a:r>
            <a:r>
              <a:rPr lang="ko-KR" altLang="en-US" sz="800" b="1" dirty="0" smtClean="0">
                <a:solidFill>
                  <a:schemeClr val="accent1"/>
                </a:solidFill>
                <a:latin typeface="+mn-ea"/>
              </a:rPr>
              <a:t>color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: #ffffff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accent1"/>
                </a:solidFill>
                <a:latin typeface="+mn-ea"/>
              </a:rPr>
              <a:t>D</a:t>
            </a:r>
            <a:r>
              <a:rPr lang="ko-KR" altLang="en-US" sz="800" b="1" dirty="0">
                <a:solidFill>
                  <a:schemeClr val="accent1"/>
                </a:solidFill>
                <a:latin typeface="+mn-ea"/>
              </a:rPr>
              <a:t>eactive font color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: #ffffff 60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%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16" y="992609"/>
            <a:ext cx="354245" cy="35424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16" y="1405054"/>
            <a:ext cx="381101" cy="381101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7226399" y="1033435"/>
            <a:ext cx="2056057" cy="271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navigation/ic_menu_white_24dp.png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161281" y="2187767"/>
            <a:ext cx="189272" cy="154788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26399" y="1460087"/>
            <a:ext cx="2056057" cy="271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navigation/ic_refresh_white_24dp.png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364060" y="6334432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64060" y="5911645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23166" y="6009964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en-US" altLang="ko-KR" sz="800" dirty="0" err="1" smtClean="0">
                <a:solidFill>
                  <a:srgbClr val="FF0000"/>
                </a:solidFill>
                <a:latin typeface="+mn-ea"/>
              </a:rPr>
              <a:t>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6024903" y="3071597"/>
            <a:ext cx="240299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그림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4324" y="3425571"/>
            <a:ext cx="5428736" cy="3240699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8356079" y="2381333"/>
            <a:ext cx="3474250" cy="1087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[App bar] or [Tab] Shadow </a:t>
            </a:r>
            <a:r>
              <a:rPr lang="ko-KR" altLang="en-US" sz="800" b="1" dirty="0" smtClean="0">
                <a:solidFill>
                  <a:schemeClr val="accent1"/>
                </a:solidFill>
                <a:latin typeface="+mn-ea"/>
              </a:rPr>
              <a:t>관련 참고 문서</a:t>
            </a:r>
            <a:endParaRPr lang="en-US" altLang="ko-KR" sz="800" b="1" dirty="0" smtClean="0">
              <a:solidFill>
                <a:schemeClr val="accent1"/>
              </a:solidFill>
              <a:latin typeface="+mn-ea"/>
            </a:endParaRPr>
          </a:p>
          <a:p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http://www.google.com/design/spec/what-is-material/material-properties.html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#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http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://www.google.com/design/spec/what-is-material/objects-in-3d-space.html#objects-in-3d-space-elevation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3515033" y="3037492"/>
            <a:ext cx="43679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4155667" y="2953919"/>
            <a:ext cx="37273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515033" y="2673704"/>
            <a:ext cx="43679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3620115" y="2842762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20dp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309480" y="2776324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48dp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43375" y="399178"/>
            <a:ext cx="5476606" cy="453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i="1" dirty="0" smtClean="0">
                <a:solidFill>
                  <a:srgbClr val="FF0000"/>
                </a:solidFill>
                <a:latin typeface="+mn-ea"/>
              </a:rPr>
              <a:t>샘플 이미지 비율이 맞지 않아도 </a:t>
            </a:r>
            <a:r>
              <a:rPr lang="ko-KR" altLang="en-US" sz="1100" b="1" i="1" dirty="0" err="1" smtClean="0">
                <a:solidFill>
                  <a:srgbClr val="FF0000"/>
                </a:solidFill>
                <a:latin typeface="+mn-ea"/>
              </a:rPr>
              <a:t>신경쓰지</a:t>
            </a:r>
            <a:r>
              <a:rPr lang="ko-KR" altLang="en-US" sz="1100" b="1" i="1" dirty="0" smtClean="0">
                <a:solidFill>
                  <a:srgbClr val="FF0000"/>
                </a:solidFill>
                <a:latin typeface="+mn-ea"/>
              </a:rPr>
              <a:t> 말고 수치대로 제작하시오</a:t>
            </a:r>
            <a:r>
              <a:rPr lang="en-US" altLang="ko-KR" sz="1100" b="1" i="1" dirty="0" smtClean="0">
                <a:solidFill>
                  <a:srgbClr val="FF0000"/>
                </a:solidFill>
                <a:latin typeface="+mn-ea"/>
              </a:rPr>
              <a:t>!</a:t>
            </a:r>
            <a:endParaRPr lang="ko-KR" altLang="en-US" sz="1100" b="1" i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1143770" y="2029267"/>
            <a:ext cx="8620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171883" y="1875774"/>
            <a:ext cx="356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171883" y="2020800"/>
            <a:ext cx="356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206477" y="1699886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04020" y="1940775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08939" y="1820328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24dp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762817" y="1948480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20dp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177047" y="1704644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174590" y="1945533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179509" y="1825086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24dp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080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01.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친구들 제안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명칭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3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37095"/>
              </p:ext>
            </p:extLst>
          </p:nvPr>
        </p:nvGraphicFramePr>
        <p:xfrm>
          <a:off x="5450312" y="1608962"/>
          <a:ext cx="6560549" cy="459459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084142"/>
                <a:gridCol w="1216641"/>
                <a:gridCol w="639337"/>
                <a:gridCol w="728546"/>
                <a:gridCol w="2891883"/>
              </a:tblGrid>
              <a:tr h="25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영역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상세항목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표시내용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타입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동작방법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5391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앱바</a:t>
                      </a:r>
                      <a:r>
                        <a:rPr lang="ko-KR" altLang="en-US" sz="800" b="1" baseline="0" dirty="0" smtClean="0"/>
                        <a:t> </a:t>
                      </a:r>
                      <a:r>
                        <a:rPr lang="en-US" altLang="ko-KR" sz="800" b="1" baseline="0" dirty="0" smtClean="0"/>
                        <a:t>: </a:t>
                      </a:r>
                      <a:r>
                        <a:rPr lang="ko-KR" altLang="en-US" sz="800" b="1" dirty="0" smtClean="0"/>
                        <a:t>메뉴 영역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ko-KR" sz="800" dirty="0" smtClean="0">
                          <a:hlinkClick r:id="rId3"/>
                        </a:rPr>
                        <a:t>https://www.google.com/design/spec/layout/structure.html#structure-app-bar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메뉴 아이콘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icon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Navigation drawer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슬라이딩하여 표시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메뉴 타이틀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새로 고침 아이콘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icon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컨텐츠</a:t>
                      </a:r>
                      <a:r>
                        <a:rPr lang="ko-KR" altLang="en-US" sz="800" baseline="0" dirty="0" smtClean="0"/>
                        <a:t> 영역의 제안카드 </a:t>
                      </a:r>
                      <a:r>
                        <a:rPr lang="ko-KR" altLang="en-US" sz="800" baseline="0" dirty="0" err="1" smtClean="0"/>
                        <a:t>새로고침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animation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컨텐츠</a:t>
                      </a:r>
                      <a:r>
                        <a:rPr lang="ko-KR" altLang="en-US" sz="800" dirty="0" smtClean="0"/>
                        <a:t> 다운로드 중 </a:t>
                      </a:r>
                      <a:r>
                        <a:rPr lang="ko-KR" altLang="en-US" sz="800" dirty="0" err="1" smtClean="0"/>
                        <a:t>애니메이팅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완료 후 정지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스크롤 탭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4"/>
                        </a:rPr>
                        <a:t>https://www.google.com/design/spec/components/tabs.html#tabs-specs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카테고리로 </a:t>
                      </a:r>
                      <a:r>
                        <a:rPr lang="ko-KR" altLang="en-US" sz="800" dirty="0" err="1" smtClean="0"/>
                        <a:t>컨텐츠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필터링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인디케이터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area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선택한</a:t>
                      </a:r>
                      <a:r>
                        <a:rPr lang="ko-KR" altLang="en-US" sz="800" baseline="0" dirty="0" smtClean="0"/>
                        <a:t> 카테고리의 하단으로 위치 이동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카드뷰</a:t>
                      </a:r>
                      <a:r>
                        <a:rPr lang="ko-KR" altLang="en-US" sz="800" b="1" dirty="0" smtClean="0"/>
                        <a:t> </a:t>
                      </a:r>
                      <a:r>
                        <a:rPr lang="en-US" altLang="ko-KR" sz="800" b="1" dirty="0" smtClean="0"/>
                        <a:t>: </a:t>
                      </a:r>
                      <a:r>
                        <a:rPr lang="ko-KR" altLang="en-US" sz="800" b="1" dirty="0" smtClean="0"/>
                        <a:t>제안카드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5"/>
                        </a:rPr>
                        <a:t>https://www.google.com/design/spec/components/cards.html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일러스트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image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친구의 제안 리스트로 이동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콜</a:t>
                      </a:r>
                      <a:r>
                        <a:rPr lang="en-US" altLang="ko-KR" sz="800" dirty="0" smtClean="0"/>
                        <a:t>! </a:t>
                      </a:r>
                      <a:r>
                        <a:rPr lang="ko-KR" altLang="en-US" sz="800" dirty="0" smtClean="0"/>
                        <a:t>버튼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icon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toggle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i="1" dirty="0" smtClean="0"/>
                        <a:t>on</a:t>
                      </a:r>
                      <a:r>
                        <a:rPr lang="en-US" altLang="ko-KR" sz="800" dirty="0" smtClean="0"/>
                        <a:t> : </a:t>
                      </a:r>
                      <a:r>
                        <a:rPr lang="ko-KR" altLang="en-US" sz="800" dirty="0" smtClean="0"/>
                        <a:t>활성 아이콘으로 변경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1" i="1" dirty="0" smtClean="0"/>
                        <a:t>on</a:t>
                      </a:r>
                      <a:r>
                        <a:rPr lang="en-US" altLang="ko-KR" sz="800" dirty="0" smtClean="0"/>
                        <a:t> : </a:t>
                      </a:r>
                      <a:r>
                        <a:rPr lang="ko-KR" altLang="en-US" sz="800" dirty="0" smtClean="0"/>
                        <a:t>해당 제안의 콜</a:t>
                      </a:r>
                      <a:r>
                        <a:rPr lang="en-US" altLang="ko-KR" sz="800" dirty="0" smtClean="0"/>
                        <a:t>!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한 유저 리스트에</a:t>
                      </a:r>
                      <a:r>
                        <a:rPr lang="ko-KR" altLang="en-US" sz="800" dirty="0" smtClean="0"/>
                        <a:t> 추가</a:t>
                      </a:r>
                      <a:endParaRPr lang="ko-KR" altLang="en-US" sz="800" dirty="0"/>
                    </a:p>
                    <a:p>
                      <a:pPr latinLnBrk="1"/>
                      <a:r>
                        <a:rPr lang="en-US" altLang="ko-KR" sz="800" b="1" i="1" dirty="0" smtClean="0"/>
                        <a:t>on</a:t>
                      </a:r>
                      <a:r>
                        <a:rPr lang="en-US" altLang="ko-KR" sz="800" dirty="0" smtClean="0"/>
                        <a:t> :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err="1" smtClean="0"/>
                        <a:t>푸시</a:t>
                      </a:r>
                      <a:r>
                        <a:rPr lang="ko-KR" altLang="en-US" sz="800" dirty="0" smtClean="0"/>
                        <a:t> 알림 전송</a:t>
                      </a:r>
                      <a:endParaRPr lang="en-US" altLang="ko-KR" sz="800" dirty="0" smtClean="0"/>
                    </a:p>
                    <a:p>
                      <a:pPr latinLnBrk="1"/>
                      <a:endParaRPr lang="ko-KR" altLang="en-US" sz="800" dirty="0"/>
                    </a:p>
                    <a:p>
                      <a:pPr latinLnBrk="1"/>
                      <a:r>
                        <a:rPr lang="en-US" altLang="ko-KR" sz="8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off</a:t>
                      </a:r>
                      <a:r>
                        <a:rPr lang="en-US" altLang="ko-KR" sz="800" dirty="0" smtClean="0"/>
                        <a:t> : </a:t>
                      </a:r>
                      <a:r>
                        <a:rPr lang="ko-KR" altLang="en-US" sz="800" dirty="0" smtClean="0"/>
                        <a:t>비활성 아이콘으로 변경</a:t>
                      </a:r>
                      <a:endParaRPr lang="ko-KR" altLang="en-US" sz="800" dirty="0"/>
                    </a:p>
                    <a:p>
                      <a:pPr latinLnBrk="1"/>
                      <a:r>
                        <a:rPr lang="en-US" altLang="ko-KR" sz="8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off</a:t>
                      </a:r>
                      <a:r>
                        <a:rPr lang="en-US" altLang="ko-KR" sz="800" dirty="0" smtClean="0"/>
                        <a:t> : </a:t>
                      </a:r>
                      <a:r>
                        <a:rPr lang="ko-KR" altLang="en-US" sz="800" dirty="0" smtClean="0"/>
                        <a:t>콜</a:t>
                      </a:r>
                      <a:r>
                        <a:rPr lang="en-US" altLang="ko-KR" sz="800" dirty="0" smtClean="0"/>
                        <a:t>! </a:t>
                      </a:r>
                      <a:r>
                        <a:rPr lang="ko-KR" altLang="en-US" sz="800" dirty="0" smtClean="0"/>
                        <a:t>한 유저 리스트에서 삭제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빈 </a:t>
                      </a:r>
                      <a:r>
                        <a:rPr lang="ko-KR" altLang="en-US" sz="800" b="1" dirty="0" err="1" smtClean="0"/>
                        <a:t>컨텐츠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제안 등록 안내 문구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미정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제안 등록 버튼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6"/>
                        </a:rPr>
                        <a:t>https://www.google.com/design/spec/components/buttons-floating-action-button.html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플로팅</a:t>
                      </a:r>
                      <a:r>
                        <a:rPr lang="ko-KR" altLang="en-US" sz="800" dirty="0" smtClean="0"/>
                        <a:t> 버튼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area/text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제안 등록 페이지로 이동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70984" y="1162055"/>
            <a:ext cx="5279328" cy="5100970"/>
            <a:chOff x="170984" y="1050545"/>
            <a:chExt cx="5279328" cy="510097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561" y="1394068"/>
              <a:ext cx="2676064" cy="4757447"/>
            </a:xfrm>
            <a:prstGeom prst="rect">
              <a:avLst/>
            </a:prstGeom>
          </p:spPr>
        </p:pic>
        <p:sp>
          <p:nvSpPr>
            <p:cNvPr id="102" name="직사각형 101"/>
            <p:cNvSpPr/>
            <p:nvPr/>
          </p:nvSpPr>
          <p:spPr>
            <a:xfrm>
              <a:off x="170984" y="2380829"/>
              <a:ext cx="755343" cy="237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err="1" smtClean="0">
                  <a:solidFill>
                    <a:srgbClr val="FF0000"/>
                  </a:solidFill>
                  <a:latin typeface="+mn-ea"/>
                </a:rPr>
                <a:t>컨텐츠</a:t>
              </a:r>
              <a:r>
                <a:rPr lang="en-US" altLang="ko-KR" sz="800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영역</a:t>
              </a:r>
              <a:endParaRPr lang="ko-KR" altLang="en-US" sz="8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517048" y="2009850"/>
              <a:ext cx="189272" cy="154788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70985" y="1640066"/>
              <a:ext cx="755343" cy="237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err="1" smtClean="0">
                  <a:solidFill>
                    <a:srgbClr val="FF0000"/>
                  </a:solidFill>
                  <a:latin typeface="+mn-ea"/>
                </a:rPr>
                <a:t>앱바</a:t>
              </a:r>
              <a:endParaRPr lang="ko-KR" altLang="en-US" sz="8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70985" y="1368113"/>
              <a:ext cx="755343" cy="237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err="1" smtClean="0">
                  <a:solidFill>
                    <a:srgbClr val="FF0000"/>
                  </a:solidFill>
                  <a:latin typeface="+mn-ea"/>
                </a:rPr>
                <a:t>상태바</a:t>
              </a:r>
              <a:endParaRPr lang="ko-KR" altLang="en-US" sz="8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70985" y="1965056"/>
              <a:ext cx="755343" cy="237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스크롤 탭</a:t>
              </a:r>
              <a:endParaRPr lang="ko-KR" altLang="en-US" sz="8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933521" y="2849743"/>
              <a:ext cx="1014684" cy="237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rgbClr val="FF0000"/>
                  </a:solidFill>
                  <a:latin typeface="+mn-ea"/>
                </a:rPr>
                <a:t>카드뷰</a:t>
              </a:r>
              <a:endParaRPr lang="ko-KR" altLang="en-US" sz="8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70984" y="5832726"/>
              <a:ext cx="770864" cy="237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err="1" smtClean="0">
                  <a:solidFill>
                    <a:srgbClr val="FF0000"/>
                  </a:solidFill>
                  <a:latin typeface="+mn-ea"/>
                </a:rPr>
                <a:t>배너바</a:t>
              </a:r>
              <a:endParaRPr lang="ko-KR" altLang="en-US" sz="8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" name="왼쪽 대괄호 5"/>
            <p:cNvSpPr/>
            <p:nvPr/>
          </p:nvSpPr>
          <p:spPr>
            <a:xfrm>
              <a:off x="937398" y="1394068"/>
              <a:ext cx="87168" cy="179632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9" name="왼쪽 대괄호 68"/>
            <p:cNvSpPr/>
            <p:nvPr/>
          </p:nvSpPr>
          <p:spPr>
            <a:xfrm>
              <a:off x="937398" y="1583337"/>
              <a:ext cx="86776" cy="329587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0" name="왼쪽 대괄호 69"/>
            <p:cNvSpPr/>
            <p:nvPr/>
          </p:nvSpPr>
          <p:spPr>
            <a:xfrm>
              <a:off x="937398" y="1924892"/>
              <a:ext cx="86776" cy="264519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1" name="왼쪽 대괄호 70"/>
            <p:cNvSpPr/>
            <p:nvPr/>
          </p:nvSpPr>
          <p:spPr>
            <a:xfrm>
              <a:off x="941848" y="2267815"/>
              <a:ext cx="89700" cy="3478121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2" name="왼쪽 대괄호 71"/>
            <p:cNvSpPr/>
            <p:nvPr/>
          </p:nvSpPr>
          <p:spPr>
            <a:xfrm flipH="1">
              <a:off x="3827366" y="2267815"/>
              <a:ext cx="106155" cy="1375127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5" name="왼쪽 대괄호 74"/>
            <p:cNvSpPr/>
            <p:nvPr/>
          </p:nvSpPr>
          <p:spPr>
            <a:xfrm>
              <a:off x="943622" y="5751005"/>
              <a:ext cx="87925" cy="400510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설명선 2(테두리 없음) 9"/>
            <p:cNvSpPr/>
            <p:nvPr/>
          </p:nvSpPr>
          <p:spPr>
            <a:xfrm>
              <a:off x="1470994" y="1050545"/>
              <a:ext cx="775170" cy="175467"/>
            </a:xfrm>
            <a:prstGeom prst="callout2">
              <a:avLst>
                <a:gd name="adj1" fmla="val 54337"/>
                <a:gd name="adj2" fmla="val 5936"/>
                <a:gd name="adj3" fmla="val 81789"/>
                <a:gd name="adj4" fmla="val -20472"/>
                <a:gd name="adj5" fmla="val 361312"/>
                <a:gd name="adj6" fmla="val -33051"/>
              </a:avLst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메뉴 아이콘</a:t>
              </a:r>
              <a:endParaRPr lang="ko-KR" altLang="en-US" sz="8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6" name="설명선 2(테두리 없음) 75"/>
            <p:cNvSpPr/>
            <p:nvPr/>
          </p:nvSpPr>
          <p:spPr>
            <a:xfrm>
              <a:off x="2182104" y="1116820"/>
              <a:ext cx="775170" cy="175467"/>
            </a:xfrm>
            <a:prstGeom prst="callout2">
              <a:avLst>
                <a:gd name="adj1" fmla="val 54337"/>
                <a:gd name="adj2" fmla="val 5936"/>
                <a:gd name="adj3" fmla="val 128016"/>
                <a:gd name="adj4" fmla="val -41401"/>
                <a:gd name="adj5" fmla="val 331894"/>
                <a:gd name="adj6" fmla="val -56833"/>
              </a:avLst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메뉴 타이틀</a:t>
              </a:r>
              <a:endParaRPr lang="ko-KR" altLang="en-US" sz="8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1" name="설명선 1(테두리 없음) 10"/>
            <p:cNvSpPr/>
            <p:nvPr/>
          </p:nvSpPr>
          <p:spPr>
            <a:xfrm>
              <a:off x="3943555" y="1392361"/>
              <a:ext cx="1004650" cy="255790"/>
            </a:xfrm>
            <a:prstGeom prst="callout1">
              <a:avLst>
                <a:gd name="adj1" fmla="val 50462"/>
                <a:gd name="adj2" fmla="val 5875"/>
                <a:gd name="adj3" fmla="val 124031"/>
                <a:gd name="adj4" fmla="val -28057"/>
              </a:avLst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rgbClr val="FF0000"/>
                  </a:solidFill>
                  <a:latin typeface="+mn-ea"/>
                </a:rPr>
                <a:t>새로고침</a:t>
              </a:r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 아이콘</a:t>
              </a:r>
              <a:endParaRPr lang="ko-KR" altLang="en-US" sz="8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9" name="설명선 1(테두리 없음) 78"/>
            <p:cNvSpPr/>
            <p:nvPr/>
          </p:nvSpPr>
          <p:spPr>
            <a:xfrm>
              <a:off x="3916858" y="1768404"/>
              <a:ext cx="1533454" cy="255790"/>
            </a:xfrm>
            <a:prstGeom prst="callout1">
              <a:avLst>
                <a:gd name="adj1" fmla="val 56228"/>
                <a:gd name="adj2" fmla="val 1547"/>
                <a:gd name="adj3" fmla="val 109616"/>
                <a:gd name="adj4" fmla="val -34252"/>
              </a:avLst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탭 타이틀</a:t>
              </a:r>
              <a:endParaRPr lang="en-US" altLang="ko-KR" sz="800" dirty="0" smtClean="0">
                <a:solidFill>
                  <a:srgbClr val="FF0000"/>
                </a:solidFill>
                <a:latin typeface="+mn-ea"/>
              </a:endParaRPr>
            </a:p>
            <a:p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선택</a:t>
              </a:r>
              <a:r>
                <a:rPr lang="en-US" altLang="ko-KR" sz="800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타이틀</a:t>
              </a:r>
              <a:r>
                <a:rPr lang="en-US" altLang="ko-KR" sz="800" dirty="0" smtClean="0">
                  <a:solidFill>
                    <a:srgbClr val="FF0000"/>
                  </a:solidFill>
                  <a:latin typeface="+mn-ea"/>
                </a:rPr>
                <a:t> / </a:t>
              </a:r>
              <a:r>
                <a:rPr lang="ko-KR" altLang="en-US" sz="800" dirty="0" err="1">
                  <a:solidFill>
                    <a:srgbClr val="FF0000"/>
                  </a:solidFill>
                  <a:latin typeface="+mn-ea"/>
                </a:rPr>
                <a:t>미</a:t>
              </a:r>
              <a:r>
                <a:rPr lang="ko-KR" altLang="en-US" sz="800" dirty="0" err="1" smtClean="0">
                  <a:solidFill>
                    <a:srgbClr val="FF0000"/>
                  </a:solidFill>
                  <a:latin typeface="+mn-ea"/>
                </a:rPr>
                <a:t>선택</a:t>
              </a:r>
              <a:r>
                <a:rPr lang="en-US" altLang="ko-KR" sz="800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타이틀</a:t>
              </a:r>
              <a:endParaRPr lang="ko-KR" altLang="en-US" sz="8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0" name="설명선 1(테두리 없음) 79"/>
            <p:cNvSpPr/>
            <p:nvPr/>
          </p:nvSpPr>
          <p:spPr>
            <a:xfrm>
              <a:off x="3048820" y="1095417"/>
              <a:ext cx="778546" cy="255790"/>
            </a:xfrm>
            <a:prstGeom prst="callout1">
              <a:avLst>
                <a:gd name="adj1" fmla="val 50462"/>
                <a:gd name="adj2" fmla="val 5875"/>
                <a:gd name="adj3" fmla="val 415205"/>
                <a:gd name="adj4" fmla="val -168096"/>
              </a:avLst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rgbClr val="FF0000"/>
                  </a:solidFill>
                  <a:latin typeface="+mn-ea"/>
                </a:rPr>
                <a:t>인디케이터</a:t>
              </a:r>
              <a:endParaRPr lang="ko-KR" altLang="en-US" sz="8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4" name="설명선 1(테두리 없음) 83"/>
            <p:cNvSpPr/>
            <p:nvPr/>
          </p:nvSpPr>
          <p:spPr>
            <a:xfrm>
              <a:off x="3787723" y="4877896"/>
              <a:ext cx="778546" cy="255790"/>
            </a:xfrm>
            <a:prstGeom prst="callout1">
              <a:avLst>
                <a:gd name="adj1" fmla="val 50462"/>
                <a:gd name="adj2" fmla="val 5875"/>
                <a:gd name="adj3" fmla="val 112500"/>
                <a:gd name="adj4" fmla="val -38333"/>
              </a:avLst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등록</a:t>
              </a:r>
              <a:r>
                <a:rPr lang="en-US" altLang="ko-KR" sz="800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버튼</a:t>
              </a:r>
              <a:endParaRPr lang="ko-KR" altLang="en-US" sz="800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01.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친구들 제안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치수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8" y="1458261"/>
            <a:ext cx="2676064" cy="4757447"/>
          </a:xfrm>
          <a:prstGeom prst="rect">
            <a:avLst/>
          </a:prstGeom>
        </p:spPr>
      </p:pic>
      <p:cxnSp>
        <p:nvCxnSpPr>
          <p:cNvPr id="73" name="직선 연결선 72"/>
          <p:cNvCxnSpPr/>
          <p:nvPr/>
        </p:nvCxnSpPr>
        <p:spPr>
          <a:xfrm>
            <a:off x="647394" y="2262049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50616" y="1162771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647394" y="2325961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77658" y="1162771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1943561" y="1162771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2007473" y="1162771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3273375" y="1162771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325912" y="1162771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47394" y="3739348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47394" y="3795884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125" y="1301852"/>
            <a:ext cx="2571750" cy="2838450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379003" y="956979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rgbClr val="FF0000"/>
                </a:solidFill>
                <a:latin typeface="+mn-ea"/>
              </a:rPr>
              <a:t>8dp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689225" y="956979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rgbClr val="FF0000"/>
                </a:solidFill>
                <a:latin typeface="+mn-ea"/>
              </a:rPr>
              <a:t>8dp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027257" y="956979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8dp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557430" y="2166890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8dp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554974" y="3639947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8dp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5567516" y="1368050"/>
            <a:ext cx="31888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365654" y="3457407"/>
            <a:ext cx="34788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799491" y="1105036"/>
            <a:ext cx="0" cy="3238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5251346" y="1101487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2dp</a:t>
            </a:r>
          </a:p>
          <a:p>
            <a:pPr algn="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Round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310852" y="2666351"/>
            <a:ext cx="1725871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  <a:latin typeface="+mn-ea"/>
              </a:rPr>
              <a:t>Backgound</a:t>
            </a:r>
            <a:r>
              <a:rPr lang="en-US" altLang="ko-KR" sz="800" b="1" dirty="0">
                <a:solidFill>
                  <a:schemeClr val="accent1"/>
                </a:solidFill>
                <a:latin typeface="+mn-ea"/>
              </a:rPr>
              <a:t> Color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#</a:t>
            </a:r>
            <a:r>
              <a:rPr lang="en-US" altLang="ko-KR" sz="800" dirty="0" err="1" smtClean="0">
                <a:solidFill>
                  <a:srgbClr val="FF0000"/>
                </a:solidFill>
                <a:latin typeface="+mn-ea"/>
              </a:rPr>
              <a:t>eeeeee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085" y="5027085"/>
            <a:ext cx="1247775" cy="1133475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5365654" y="3630204"/>
            <a:ext cx="1725871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48dp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5365654" y="4048432"/>
            <a:ext cx="34788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8523641" y="2609413"/>
            <a:ext cx="2176314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개별 이미지로 제작</a:t>
            </a:r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Image Area Size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: ? </a:t>
            </a:r>
            <a:r>
              <a:rPr lang="en-US" altLang="ko-KR" sz="800" dirty="0" err="1" smtClean="0">
                <a:solidFill>
                  <a:srgbClr val="FF0000"/>
                </a:solidFill>
                <a:latin typeface="+mn-ea"/>
              </a:rPr>
              <a:t>dp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(height = width)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5951891" y="3442659"/>
            <a:ext cx="0" cy="900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5629889" y="4350774"/>
            <a:ext cx="513277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983710" y="4350774"/>
            <a:ext cx="513277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8124820" y="3465703"/>
            <a:ext cx="0" cy="900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232975" y="3457407"/>
            <a:ext cx="0" cy="900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7813263" y="3457406"/>
            <a:ext cx="0" cy="900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7720087" y="4350312"/>
            <a:ext cx="513277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014479" y="3630699"/>
            <a:ext cx="2890533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Font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: </a:t>
            </a:r>
            <a:r>
              <a:rPr lang="en-US" altLang="ko-KR" sz="800" dirty="0" err="1" smtClean="0">
                <a:solidFill>
                  <a:srgbClr val="FF0000"/>
                </a:solidFill>
                <a:latin typeface="+mn-ea"/>
              </a:rPr>
              <a:t>Noto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Sans CJK KR Medium / 16sp / #000000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7707565" y="3454946"/>
            <a:ext cx="0" cy="900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7452159" y="4355231"/>
            <a:ext cx="513277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>
            <a:off x="5792116" y="3630699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791574" y="3860392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8189346" y="3632967"/>
            <a:ext cx="513277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189346" y="3836985"/>
            <a:ext cx="513277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189346" y="3429869"/>
            <a:ext cx="513277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028694" y="2061675"/>
            <a:ext cx="189272" cy="154788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407" y="4820070"/>
            <a:ext cx="309111" cy="3091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43" y="5247161"/>
            <a:ext cx="316171" cy="316171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9602571" y="5288421"/>
            <a:ext cx="2413953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action/ic_thumb_up_grey600_24dp.png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2570" y="4848436"/>
            <a:ext cx="2413953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action/ic_thumb_up_black_24dp.png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color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#0288d1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511963" y="5171329"/>
            <a:ext cx="14499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511963" y="6046400"/>
            <a:ext cx="14499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580921" y="5514980"/>
            <a:ext cx="106474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height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56dp</a:t>
            </a:r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accent1"/>
                </a:solidFill>
                <a:latin typeface="+mn-ea"/>
              </a:rPr>
              <a:t>Color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 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#ec407a 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6127803" y="5367975"/>
            <a:ext cx="14499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130070" y="5837466"/>
            <a:ext cx="14499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435467" y="5498148"/>
            <a:ext cx="106474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height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: 24dp</a:t>
            </a:r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  <a:p>
            <a:pPr algn="r"/>
            <a:r>
              <a:rPr lang="en-US" altLang="ko-KR" sz="800" b="1" dirty="0">
                <a:solidFill>
                  <a:schemeClr val="accent1"/>
                </a:solidFill>
                <a:latin typeface="+mn-ea"/>
              </a:rPr>
              <a:t>Color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 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#</a:t>
            </a:r>
            <a:r>
              <a:rPr lang="en-US" altLang="ko-KR" sz="800" dirty="0" err="1" smtClean="0">
                <a:solidFill>
                  <a:srgbClr val="FF0000"/>
                </a:solidFill>
                <a:latin typeface="+mn-ea"/>
              </a:rPr>
              <a:t>ffffff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086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02.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제안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명칭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5</a:t>
            </a:fld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9" y="1378780"/>
            <a:ext cx="2676064" cy="4757448"/>
          </a:xfrm>
          <a:prstGeom prst="rect">
            <a:avLst/>
          </a:prstGeom>
        </p:spPr>
      </p:pic>
      <p:sp>
        <p:nvSpPr>
          <p:cNvPr id="21" name="설명선 1(테두리 없음) 20"/>
          <p:cNvSpPr/>
          <p:nvPr/>
        </p:nvSpPr>
        <p:spPr>
          <a:xfrm>
            <a:off x="3828051" y="1834272"/>
            <a:ext cx="1672617" cy="255790"/>
          </a:xfrm>
          <a:prstGeom prst="callout1">
            <a:avLst>
              <a:gd name="adj1" fmla="val 53345"/>
              <a:gd name="adj2" fmla="val 2212"/>
              <a:gd name="adj3" fmla="val 115383"/>
              <a:gd name="adj4" fmla="val -23072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rgbClr val="FF0000"/>
                </a:solidFill>
                <a:latin typeface="+mn-ea"/>
              </a:rPr>
              <a:t>위메프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 배너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고정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설명선 1(테두리 없음) 21"/>
          <p:cNvSpPr/>
          <p:nvPr/>
        </p:nvSpPr>
        <p:spPr>
          <a:xfrm>
            <a:off x="3828051" y="2465995"/>
            <a:ext cx="1672617" cy="255790"/>
          </a:xfrm>
          <a:prstGeom prst="callout1">
            <a:avLst>
              <a:gd name="adj1" fmla="val 53345"/>
              <a:gd name="adj2" fmla="val 2212"/>
              <a:gd name="adj3" fmla="val 14481"/>
              <a:gd name="adj4" fmla="val -31008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삭제 아이콘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설명선 1(테두리 없음) 22"/>
          <p:cNvSpPr/>
          <p:nvPr/>
        </p:nvSpPr>
        <p:spPr>
          <a:xfrm>
            <a:off x="3828051" y="3501714"/>
            <a:ext cx="1672617" cy="255790"/>
          </a:xfrm>
          <a:prstGeom prst="callout1">
            <a:avLst>
              <a:gd name="adj1" fmla="val 53345"/>
              <a:gd name="adj2" fmla="val 2212"/>
              <a:gd name="adj3" fmla="val 129797"/>
              <a:gd name="adj4" fmla="val -30567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콜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!]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카운트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친구 리스트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021"/>
              </p:ext>
            </p:extLst>
          </p:nvPr>
        </p:nvGraphicFramePr>
        <p:xfrm>
          <a:off x="5450312" y="1650500"/>
          <a:ext cx="6560549" cy="427395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084142"/>
                <a:gridCol w="1216641"/>
                <a:gridCol w="639337"/>
                <a:gridCol w="728546"/>
                <a:gridCol w="2891883"/>
              </a:tblGrid>
              <a:tr h="25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영역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상세항목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표시내용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타입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동작방법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5391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앱바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dirty="0" smtClean="0"/>
                        <a:t>메뉴 영역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ko-KR" sz="800" dirty="0" smtClean="0">
                          <a:hlinkClick r:id="rId4"/>
                        </a:rPr>
                        <a:t>https://www.google.com/design/spec/layout/structure.html#structure-app-bar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메뉴 아이콘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icon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Navigation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drawer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슬라이딩하여 표시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메뉴 타이틀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고정 배너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위메프</a:t>
                      </a:r>
                      <a:r>
                        <a:rPr lang="ko-KR" altLang="en-US" sz="800" dirty="0" smtClean="0"/>
                        <a:t> 배너 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banner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위메프</a:t>
                      </a:r>
                      <a:r>
                        <a:rPr lang="ko-KR" altLang="en-US" sz="800" dirty="0" smtClean="0"/>
                        <a:t> 이동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카드뷰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제안카드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5"/>
                        </a:rPr>
                        <a:t>https://www.google.com/design/spec/components/cards.html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일러스트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image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삭제 아이콘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icon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삭제 확인 </a:t>
                      </a:r>
                      <a:r>
                        <a:rPr lang="en-US" altLang="ko-KR" sz="800" dirty="0" smtClean="0"/>
                        <a:t>dialog </a:t>
                      </a:r>
                      <a:r>
                        <a:rPr lang="ko-KR" altLang="en-US" sz="800" dirty="0" smtClean="0"/>
                        <a:t>팝업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콜</a:t>
                      </a:r>
                      <a:r>
                        <a:rPr lang="en-US" altLang="ko-KR" sz="800" dirty="0" smtClean="0"/>
                        <a:t>!” </a:t>
                      </a:r>
                      <a:r>
                        <a:rPr lang="ko-KR" altLang="en-US" sz="800" dirty="0" smtClean="0"/>
                        <a:t>개수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icon/text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콜</a:t>
                      </a:r>
                      <a:r>
                        <a:rPr lang="en-US" altLang="ko-KR" sz="800" dirty="0" smtClean="0"/>
                        <a:t>!” </a:t>
                      </a:r>
                      <a:r>
                        <a:rPr lang="ko-KR" altLang="en-US" sz="800" dirty="0" smtClean="0"/>
                        <a:t>한 친구들 리스트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삭제</a:t>
                      </a:r>
                      <a:r>
                        <a:rPr lang="en-US" altLang="ko-KR" sz="800" dirty="0" smtClean="0"/>
                        <a:t> dialog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6"/>
                        </a:rPr>
                        <a:t>https://www.google.com/design/spec/components/dialogs.html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안내 문구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취소 </a:t>
                      </a:r>
                      <a:r>
                        <a:rPr lang="ko-KR" altLang="en-US" sz="800" dirty="0" smtClean="0"/>
                        <a:t>버튼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button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삭제하지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않고 이전 리스트로 복귀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삭제 </a:t>
                      </a:r>
                      <a:r>
                        <a:rPr lang="ko-KR" altLang="en-US" sz="800" dirty="0" smtClean="0"/>
                        <a:t>버튼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button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삭제처리 후 삭제된 리스트 </a:t>
                      </a:r>
                      <a:r>
                        <a:rPr lang="ko-KR" altLang="en-US" sz="800" dirty="0" err="1" smtClean="0"/>
                        <a:t>재로딩</a:t>
                      </a:r>
                      <a:r>
                        <a:rPr lang="en-US" altLang="ko-KR" sz="800" dirty="0" smtClean="0"/>
                        <a:t>, Toast </a:t>
                      </a:r>
                      <a:r>
                        <a:rPr lang="ko-KR" altLang="en-US" sz="800" dirty="0" smtClean="0"/>
                        <a:t>표시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빈 </a:t>
                      </a:r>
                      <a:r>
                        <a:rPr lang="ko-KR" altLang="en-US" sz="800" dirty="0" err="1" smtClean="0"/>
                        <a:t>컨텐츠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제안 등록 안내 문구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미정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제안 등록 버튼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7"/>
                        </a:rPr>
                        <a:t>https://www.google.com/design/spec/components/buttons-floating-action-button.html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플로팅</a:t>
                      </a:r>
                      <a:r>
                        <a:rPr lang="ko-KR" altLang="en-US" sz="800" dirty="0" smtClean="0"/>
                        <a:t> 버튼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area/text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제안 등록 페이지로 이동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설명선 1(테두리 없음) 9"/>
          <p:cNvSpPr/>
          <p:nvPr/>
        </p:nvSpPr>
        <p:spPr>
          <a:xfrm>
            <a:off x="3520093" y="4918376"/>
            <a:ext cx="778546" cy="255790"/>
          </a:xfrm>
          <a:prstGeom prst="callout1">
            <a:avLst>
              <a:gd name="adj1" fmla="val 50462"/>
              <a:gd name="adj2" fmla="val 5875"/>
              <a:gd name="adj3" fmla="val 112500"/>
              <a:gd name="adj4" fmla="val -38333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등록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버튼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862146" y="5174166"/>
            <a:ext cx="408878" cy="408878"/>
          </a:xfrm>
          <a:prstGeom prst="ellipse">
            <a:avLst/>
          </a:prstGeom>
          <a:solidFill>
            <a:srgbClr val="E4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600" dirty="0" smtClean="0"/>
              <a:t>+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9441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02.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제안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치수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6</a:t>
            </a:fld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>
            <a:off x="845793" y="1096014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872835" y="1096014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138738" y="1096014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2202650" y="1096014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3468552" y="1096014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521089" y="1096014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574180" y="890222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rgbClr val="FF0000"/>
                </a:solidFill>
                <a:latin typeface="+mn-ea"/>
              </a:rPr>
              <a:t>8dp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884402" y="890222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rgbClr val="FF0000"/>
                </a:solidFill>
                <a:latin typeface="+mn-ea"/>
              </a:rPr>
              <a:t>8dp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222434" y="890222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8dp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523641" y="2609413"/>
            <a:ext cx="2176314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개별 이미지로 제작</a:t>
            </a:r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Image Area Size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: ? </a:t>
            </a:r>
            <a:r>
              <a:rPr lang="en-US" altLang="ko-KR" sz="800" dirty="0" err="1" smtClean="0">
                <a:solidFill>
                  <a:srgbClr val="FF0000"/>
                </a:solidFill>
                <a:latin typeface="+mn-ea"/>
              </a:rPr>
              <a:t>dp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(height = width)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985586" y="3548351"/>
            <a:ext cx="2890533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Font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: </a:t>
            </a:r>
            <a:r>
              <a:rPr lang="en-US" altLang="ko-KR" sz="800" dirty="0" err="1" smtClean="0">
                <a:solidFill>
                  <a:srgbClr val="FF0000"/>
                </a:solidFill>
                <a:latin typeface="+mn-ea"/>
              </a:rPr>
              <a:t>Noto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Sans CJK KR Medium / 16sp /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#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4f4f4f</a:t>
            </a:r>
          </a:p>
          <a:p>
            <a:r>
              <a:rPr lang="ko-KR" altLang="en-US" sz="800" b="1" dirty="0" smtClean="0">
                <a:solidFill>
                  <a:schemeClr val="accent1"/>
                </a:solidFill>
                <a:latin typeface="+mn-ea"/>
              </a:rPr>
              <a:t>숫자 </a:t>
            </a:r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Font Color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#039be5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815" y="5295255"/>
            <a:ext cx="309111" cy="3091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851" y="5722346"/>
            <a:ext cx="316171" cy="316171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9492979" y="5763606"/>
            <a:ext cx="2413953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action/ic_thumb_up_grey600_24dp.png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492978" y="5323621"/>
            <a:ext cx="2413953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action/ic_thumb_up_black_24dp.png</a:t>
            </a:r>
          </a:p>
          <a:p>
            <a:r>
              <a:rPr lang="en-US" altLang="ko-KR" sz="800" b="1" dirty="0">
                <a:solidFill>
                  <a:schemeClr val="accent1"/>
                </a:solidFill>
                <a:latin typeface="+mn-ea"/>
              </a:rPr>
              <a:t>Color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 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#0288d1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24" y="1391504"/>
            <a:ext cx="2676064" cy="47574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497" y="1301852"/>
            <a:ext cx="2562225" cy="3914775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845023" y="1959313"/>
            <a:ext cx="28899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580699" y="2027046"/>
            <a:ext cx="847414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?</a:t>
            </a:r>
            <a:r>
              <a:rPr lang="en-US" altLang="ko-KR" sz="800" dirty="0" err="1" smtClean="0">
                <a:solidFill>
                  <a:srgbClr val="FF0000"/>
                </a:solidFill>
                <a:latin typeface="+mn-ea"/>
              </a:rPr>
              <a:t>dp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/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고정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45022" y="2332938"/>
            <a:ext cx="28899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42571" y="2391936"/>
            <a:ext cx="28923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584999" y="2264113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8dp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5781368" y="3445109"/>
            <a:ext cx="26734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781368" y="3548351"/>
            <a:ext cx="26808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781368" y="3822428"/>
            <a:ext cx="26745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064347" y="3958304"/>
            <a:ext cx="376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781368" y="4127228"/>
            <a:ext cx="26548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781368" y="4943306"/>
            <a:ext cx="26812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781368" y="5132576"/>
            <a:ext cx="26788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345432" y="3362192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5781368" y="3445109"/>
            <a:ext cx="0" cy="2230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992761" y="3445109"/>
            <a:ext cx="0" cy="2230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988709" y="3445109"/>
            <a:ext cx="0" cy="2230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214851" y="3445109"/>
            <a:ext cx="0" cy="2230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866" y="4709328"/>
            <a:ext cx="383009" cy="383009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9492978" y="4771773"/>
            <a:ext cx="2413953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action/ic_delete_black_18dp.png</a:t>
            </a:r>
          </a:p>
          <a:p>
            <a:r>
              <a:rPr lang="en-US" altLang="ko-KR" sz="800" b="1" dirty="0">
                <a:solidFill>
                  <a:schemeClr val="accent1"/>
                </a:solidFill>
                <a:latin typeface="+mn-ea"/>
              </a:rPr>
              <a:t>C</a:t>
            </a:r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olor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미정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45432" y="3544088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345432" y="3770228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345432" y="3930002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345432" y="4915689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985451" y="3863636"/>
            <a:ext cx="2890533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  <a:latin typeface="+mn-ea"/>
              </a:rPr>
              <a:t>Line Color 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: #4f4f4f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621896" y="5694499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838915" y="5673863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02.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제안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치수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100" y="1105046"/>
            <a:ext cx="3005076" cy="534235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972803" y="2667909"/>
            <a:ext cx="3881051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16page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: 05-1.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친구 초대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_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대화상자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 참고</a:t>
            </a: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04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7" y="1363972"/>
            <a:ext cx="2676065" cy="48813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03-1.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제안 등록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설정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명칭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48" name="설명선 1(테두리 없음) 47"/>
          <p:cNvSpPr/>
          <p:nvPr/>
        </p:nvSpPr>
        <p:spPr>
          <a:xfrm>
            <a:off x="1921194" y="917354"/>
            <a:ext cx="1672617" cy="255790"/>
          </a:xfrm>
          <a:prstGeom prst="callout1">
            <a:avLst>
              <a:gd name="adj1" fmla="val 53345"/>
              <a:gd name="adj2" fmla="val 2212"/>
              <a:gd name="adj3" fmla="val 285474"/>
              <a:gd name="adj4" fmla="val -22631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메뉴 타이틀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1" name="설명선 1(테두리 없음) 60"/>
          <p:cNvSpPr/>
          <p:nvPr/>
        </p:nvSpPr>
        <p:spPr>
          <a:xfrm>
            <a:off x="4162949" y="1401495"/>
            <a:ext cx="1672617" cy="255790"/>
          </a:xfrm>
          <a:prstGeom prst="callout1">
            <a:avLst>
              <a:gd name="adj1" fmla="val 53345"/>
              <a:gd name="adj2" fmla="val 2212"/>
              <a:gd name="adj3" fmla="val 115383"/>
              <a:gd name="adj4" fmla="val -15136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등록 취소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44936" y="2306487"/>
            <a:ext cx="1015536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카테고리 리스트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왼쪽 대괄호 62"/>
          <p:cNvSpPr/>
          <p:nvPr/>
        </p:nvSpPr>
        <p:spPr>
          <a:xfrm>
            <a:off x="1168232" y="1999245"/>
            <a:ext cx="134925" cy="3775588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설명선 1(테두리 없음) 13"/>
          <p:cNvSpPr/>
          <p:nvPr/>
        </p:nvSpPr>
        <p:spPr>
          <a:xfrm>
            <a:off x="4114147" y="1929979"/>
            <a:ext cx="1672617" cy="255790"/>
          </a:xfrm>
          <a:prstGeom prst="callout1">
            <a:avLst>
              <a:gd name="adj1" fmla="val 53345"/>
              <a:gd name="adj2" fmla="val 2212"/>
              <a:gd name="adj3" fmla="val 115383"/>
              <a:gd name="adj4" fmla="val -15136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rgbClr val="FF0000"/>
                </a:solidFill>
                <a:latin typeface="+mn-ea"/>
              </a:rPr>
              <a:t>카테고리별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 항목 펼치기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48099"/>
              </p:ext>
            </p:extLst>
          </p:nvPr>
        </p:nvGraphicFramePr>
        <p:xfrm>
          <a:off x="5450312" y="2750753"/>
          <a:ext cx="6560549" cy="229635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084142"/>
                <a:gridCol w="1216641"/>
                <a:gridCol w="639337"/>
                <a:gridCol w="728546"/>
                <a:gridCol w="2891883"/>
              </a:tblGrid>
              <a:tr h="25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영역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상세항목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표시내용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타입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동작방법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5391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앱바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dirty="0" smtClean="0"/>
                        <a:t>메뉴 영역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ko-KR" sz="800" dirty="0" smtClean="0">
                          <a:hlinkClick r:id="rId4"/>
                        </a:rPr>
                        <a:t>https://www.google.com/design/spec/layout/structure.html#structure-app-bar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메뉴 타이틀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 취소 아이콘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icon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페이지가 닫히고 이전 페이지로 이동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리스트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5"/>
                        </a:rPr>
                        <a:t>https://www.google.com/design/spec/components/lists-controls.html#lists-controls-types-of-list-controls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92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1depth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icon/text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toggle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i="1" baseline="0" dirty="0" smtClean="0"/>
                        <a:t>on</a:t>
                      </a:r>
                      <a:r>
                        <a:rPr lang="en-US" altLang="ko-KR" sz="800" baseline="0" dirty="0" smtClean="0"/>
                        <a:t> : </a:t>
                      </a:r>
                      <a:r>
                        <a:rPr lang="ko-KR" altLang="en-US" sz="800" dirty="0" smtClean="0"/>
                        <a:t>해당 카테고리의 하위 카테고리 리스트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1" i="1" dirty="0" smtClean="0"/>
                        <a:t>on</a:t>
                      </a:r>
                      <a:r>
                        <a:rPr lang="en-US" altLang="ko-KR" sz="800" dirty="0" smtClean="0"/>
                        <a:t> : </a:t>
                      </a:r>
                      <a:r>
                        <a:rPr lang="ko-KR" altLang="en-US" sz="800" dirty="0" smtClean="0"/>
                        <a:t>카테고리 아이콘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텍스트의 색상 변경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1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off</a:t>
                      </a:r>
                      <a:r>
                        <a:rPr lang="en-US" altLang="ko-KR" sz="800" baseline="0" dirty="0" smtClean="0"/>
                        <a:t> : </a:t>
                      </a:r>
                      <a:r>
                        <a:rPr lang="ko-KR" altLang="en-US" sz="800" baseline="0" dirty="0" smtClean="0"/>
                        <a:t>해당 카테고리 리스트 접기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b="1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off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아이콘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텍스트 기본 색상으로 변경</a:t>
                      </a:r>
                      <a:endParaRPr lang="en-US" altLang="ko-KR" sz="800" baseline="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펼치기 아이콘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icon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toggle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2depth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click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</a:t>
                      </a:r>
                      <a:r>
                        <a:rPr lang="en-US" altLang="ko-KR" sz="800" dirty="0" smtClean="0"/>
                        <a:t>2depth </a:t>
                      </a:r>
                      <a:r>
                        <a:rPr lang="ko-KR" altLang="en-US" sz="800" dirty="0" smtClean="0"/>
                        <a:t>카테고리가 선택된 상태로 등록 메인 페이지로 이동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02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18" y="1324897"/>
            <a:ext cx="2676065" cy="48813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03-1.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제안 등록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설정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수치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9</a:t>
            </a:fld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05768" y="1178747"/>
            <a:ext cx="0" cy="4591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06550" y="1178747"/>
            <a:ext cx="0" cy="7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72940" y="977503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323227" y="1178747"/>
            <a:ext cx="0" cy="7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75627" y="1178747"/>
            <a:ext cx="0" cy="4591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583783" y="1178747"/>
            <a:ext cx="0" cy="4591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079111" y="975502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24dp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58550" y="852599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905768" y="3394593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871025" y="2139615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72dp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905768" y="2470363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05768" y="2942309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06550" y="1898747"/>
            <a:ext cx="0" cy="3871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59433" y="1178747"/>
            <a:ext cx="0" cy="4591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52379" y="827934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40dp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362885" y="1158608"/>
            <a:ext cx="0" cy="4632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58168" y="970391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708051" y="2096738"/>
            <a:ext cx="6513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08051" y="2337626"/>
            <a:ext cx="6513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73274" y="2100561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40dp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78" y="1324897"/>
            <a:ext cx="2678015" cy="4884898"/>
          </a:xfrm>
          <a:prstGeom prst="rect">
            <a:avLst/>
          </a:prstGeom>
        </p:spPr>
      </p:pic>
      <p:cxnSp>
        <p:nvCxnSpPr>
          <p:cNvPr id="43" name="직선 연결선 42"/>
          <p:cNvCxnSpPr/>
          <p:nvPr/>
        </p:nvCxnSpPr>
        <p:spPr>
          <a:xfrm>
            <a:off x="7668993" y="2453155"/>
            <a:ext cx="37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668993" y="4707200"/>
            <a:ext cx="37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230317" y="3218973"/>
            <a:ext cx="8487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230317" y="2892054"/>
            <a:ext cx="8487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230317" y="3563100"/>
            <a:ext cx="8536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230317" y="4342308"/>
            <a:ext cx="8283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998723" y="2527163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72dp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998723" y="2924010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56dp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998723" y="3280147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56dp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998723" y="4395287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56dp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7230317" y="3966221"/>
            <a:ext cx="843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998723" y="3646127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56dp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998723" y="4028357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56dp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756" y="1519979"/>
            <a:ext cx="470965" cy="47096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756" y="1829468"/>
            <a:ext cx="470965" cy="47096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8958721" y="1595973"/>
            <a:ext cx="1784555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navigation/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ic_expand_less_black_18dp.png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958721" y="1920869"/>
            <a:ext cx="1784555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navigation/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ic_expand_more_black_18dp.png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05768" y="1981208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871025" y="1811056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8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905768" y="1905029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871025" y="2570598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72dp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871025" y="3031430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72dp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5005726" y="5180508"/>
            <a:ext cx="305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998723" y="4813578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72dp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" t="51722" r="66221" b="12199"/>
          <a:stretch/>
        </p:blipFill>
        <p:spPr>
          <a:xfrm>
            <a:off x="10004496" y="3321440"/>
            <a:ext cx="1349308" cy="2621827"/>
          </a:xfrm>
          <a:prstGeom prst="rect">
            <a:avLst/>
          </a:prstGeom>
        </p:spPr>
      </p:pic>
      <p:cxnSp>
        <p:nvCxnSpPr>
          <p:cNvPr id="66" name="직선 연결선 65"/>
          <p:cNvCxnSpPr/>
          <p:nvPr/>
        </p:nvCxnSpPr>
        <p:spPr>
          <a:xfrm>
            <a:off x="9590334" y="4606681"/>
            <a:ext cx="19207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9590334" y="4105371"/>
            <a:ext cx="8283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9590334" y="5297532"/>
            <a:ext cx="8283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590334" y="5950641"/>
            <a:ext cx="8283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9253689" y="4852445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72dp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253689" y="5554150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72dp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253689" y="3716506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56dp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253689" y="4247394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56dp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120003" y="4395286"/>
            <a:ext cx="597309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1dp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420837" y="3259427"/>
            <a:ext cx="2355750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※ 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+mn-ea"/>
              </a:rPr>
              <a:t>셀 하단에 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+mn-ea"/>
              </a:rPr>
              <a:t>1dp 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+mn-ea"/>
              </a:rPr>
              <a:t>라인 포함하여 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+mn-ea"/>
              </a:rPr>
              <a:t>56dp</a:t>
            </a:r>
            <a:endParaRPr lang="ko-KR" altLang="en-US" sz="800" b="1" u="sng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596032" y="2421465"/>
            <a:ext cx="3077316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accent1"/>
                </a:solidFill>
                <a:latin typeface="+mn-ea"/>
              </a:rPr>
              <a:t>List Background Color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#</a:t>
            </a:r>
            <a:r>
              <a:rPr lang="en-US" altLang="ko-KR" sz="800" dirty="0" err="1" smtClean="0">
                <a:solidFill>
                  <a:srgbClr val="FF0000"/>
                </a:solidFill>
                <a:latin typeface="+mn-ea"/>
              </a:rPr>
              <a:t>ffffff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accent1"/>
                </a:solidFill>
                <a:latin typeface="+mn-ea"/>
              </a:rPr>
              <a:t>Font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: </a:t>
            </a:r>
            <a:r>
              <a:rPr lang="en-US" altLang="ko-KR" sz="800" dirty="0" err="1" smtClean="0">
                <a:solidFill>
                  <a:srgbClr val="FF0000"/>
                </a:solidFill>
                <a:latin typeface="+mn-ea"/>
              </a:rPr>
              <a:t>Noto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 Sans CJK KR Medium / 16sp /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#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4f4f4f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59" y="732098"/>
            <a:ext cx="341964" cy="341964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4468334" y="758838"/>
            <a:ext cx="1784555" cy="237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navigation/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ic_close_black_24dp.png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76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TP102923943" id="{B7BD5452-C074-4907-9B99-F9409E699835}" vid="{0936D03B-FA15-4A45-B128-C663FDDCA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AF57D73-4CF7-495B-958A-E53F34C393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0</TotalTime>
  <Words>1746</Words>
  <Application>Microsoft Office PowerPoint</Application>
  <PresentationFormat>와이드스크린</PresentationFormat>
  <Paragraphs>675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나눔고딕</vt:lpstr>
      <vt:lpstr>맑은 고딕</vt:lpstr>
      <vt:lpstr>Arial</vt:lpstr>
      <vt:lpstr>Calibri</vt:lpstr>
      <vt:lpstr>Wingdings</vt:lpstr>
      <vt:lpstr>WelcomeDoc</vt:lpstr>
      <vt:lpstr>ImFree Prototype Design Guide</vt:lpstr>
      <vt:lpstr>| 00. 디폴트 메뉴/탭_치수</vt:lpstr>
      <vt:lpstr>| 01. 친구들 제안_명칭</vt:lpstr>
      <vt:lpstr>| 01. 친구들 제안_치수</vt:lpstr>
      <vt:lpstr>| 02. 나의 제안_명칭</vt:lpstr>
      <vt:lpstr>| 02. 나의 제안_치수</vt:lpstr>
      <vt:lpstr>| 02. 나의 제안_치수</vt:lpstr>
      <vt:lpstr>| 03-1. 제안 등록_카테고리 설정_명칭</vt:lpstr>
      <vt:lpstr>| 03-1. 제안 등록_카테고리 설정_수치</vt:lpstr>
      <vt:lpstr>| 03-2. 제안 등록_메인</vt:lpstr>
      <vt:lpstr>| 03-3. 제안 등록_비공개 대상 설정_명칭</vt:lpstr>
      <vt:lpstr>| 03-3. 제안 등록_비공개 대상 설정_치수</vt:lpstr>
      <vt:lpstr>| 04-1. 사용중인 친구들_목록_명칭&amp;치수</vt:lpstr>
      <vt:lpstr>| 04-2. 사용중인 친구들_제안_명칭&amp;치수</vt:lpstr>
      <vt:lpstr>| 05-1. 친구 초대_목록</vt:lpstr>
      <vt:lpstr>| 05-1. 친구 초대_대화상자</vt:lpstr>
      <vt:lpstr>| 05-1. 친구 초대_삭제완료토스트</vt:lpstr>
      <vt:lpstr>| 06. 사이드메뉴_명칭</vt:lpstr>
      <vt:lpstr>| 06. 사이드메뉴_치수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2015-01-07T01:19:11Z</dcterms:created>
  <dcterms:modified xsi:type="dcterms:W3CDTF">2015-06-09T08:28:54Z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