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5" d="100"/>
          <a:sy n="85" d="100"/>
        </p:scale>
        <p:origin x="199" y="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271CCC-CBC3-417B-8738-25FA8104DED2}" type="datetimeFigureOut">
              <a:rPr lang="zh-CN" altLang="en-US" smtClean="0"/>
              <a:t>2025/2/22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CC4831-16E8-4A7D-8D60-CBCBF52096CD}" type="slidenum">
              <a:rPr lang="zh-CN" altLang="en-US" smtClean="0"/>
              <a:t>‹#›</a:t>
            </a:fld>
            <a:endParaRPr lang="zh-CN" altLang="en-US"/>
          </a:p>
        </p:txBody>
      </p:sp>
    </p:spTree>
    <p:extLst>
      <p:ext uri="{BB962C8B-B14F-4D97-AF65-F5344CB8AC3E}">
        <p14:creationId xmlns:p14="http://schemas.microsoft.com/office/powerpoint/2010/main" val="1942503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Hello everyone, today I’m going to talk about the celebrity I admire: Elon Musk.</a:t>
            </a:r>
            <a:endParaRPr lang="zh-CN" altLang="en-US" dirty="0"/>
          </a:p>
        </p:txBody>
      </p:sp>
      <p:sp>
        <p:nvSpPr>
          <p:cNvPr id="4" name="灯片编号占位符 3"/>
          <p:cNvSpPr>
            <a:spLocks noGrp="1"/>
          </p:cNvSpPr>
          <p:nvPr>
            <p:ph type="sldNum" sz="quarter" idx="5"/>
          </p:nvPr>
        </p:nvSpPr>
        <p:spPr/>
        <p:txBody>
          <a:bodyPr/>
          <a:lstStyle/>
          <a:p>
            <a:fld id="{D8CC4831-16E8-4A7D-8D60-CBCBF52096CD}" type="slidenum">
              <a:rPr lang="zh-CN" altLang="en-US" smtClean="0"/>
              <a:t>1</a:t>
            </a:fld>
            <a:endParaRPr lang="zh-CN" altLang="en-US"/>
          </a:p>
        </p:txBody>
      </p:sp>
    </p:spTree>
    <p:extLst>
      <p:ext uri="{BB962C8B-B14F-4D97-AF65-F5344CB8AC3E}">
        <p14:creationId xmlns:p14="http://schemas.microsoft.com/office/powerpoint/2010/main" val="929609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Elon Musk was born on June 28, 1971, in South Africa. He is an inventor, entrepreneur, and engineer, known for his vision and innovative spirit.</a:t>
            </a:r>
            <a:endParaRPr lang="zh-CN" altLang="en-US" dirty="0"/>
          </a:p>
        </p:txBody>
      </p:sp>
      <p:sp>
        <p:nvSpPr>
          <p:cNvPr id="4" name="灯片编号占位符 3"/>
          <p:cNvSpPr>
            <a:spLocks noGrp="1"/>
          </p:cNvSpPr>
          <p:nvPr>
            <p:ph type="sldNum" sz="quarter" idx="5"/>
          </p:nvPr>
        </p:nvSpPr>
        <p:spPr/>
        <p:txBody>
          <a:bodyPr/>
          <a:lstStyle/>
          <a:p>
            <a:fld id="{D8CC4831-16E8-4A7D-8D60-CBCBF52096CD}" type="slidenum">
              <a:rPr lang="zh-CN" altLang="en-US" smtClean="0"/>
              <a:t>2</a:t>
            </a:fld>
            <a:endParaRPr lang="zh-CN" altLang="en-US"/>
          </a:p>
        </p:txBody>
      </p:sp>
    </p:spTree>
    <p:extLst>
      <p:ext uri="{BB962C8B-B14F-4D97-AF65-F5344CB8AC3E}">
        <p14:creationId xmlns:p14="http://schemas.microsoft.com/office/powerpoint/2010/main" val="2609102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Musk founded several world-changing companies. First, Tesla, which produces electric vehicles to reduce carbon emissions. Second, SpaceX, which aims to make space travel affordable and send humans to Mars. Finally, Starlink, which provides global internet service via satellites, especially in remote areas.</a:t>
            </a:r>
            <a:endParaRPr lang="zh-CN" altLang="en-US" dirty="0"/>
          </a:p>
        </p:txBody>
      </p:sp>
      <p:sp>
        <p:nvSpPr>
          <p:cNvPr id="4" name="灯片编号占位符 3"/>
          <p:cNvSpPr>
            <a:spLocks noGrp="1"/>
          </p:cNvSpPr>
          <p:nvPr>
            <p:ph type="sldNum" sz="quarter" idx="5"/>
          </p:nvPr>
        </p:nvSpPr>
        <p:spPr/>
        <p:txBody>
          <a:bodyPr/>
          <a:lstStyle/>
          <a:p>
            <a:fld id="{D8CC4831-16E8-4A7D-8D60-CBCBF52096CD}" type="slidenum">
              <a:rPr lang="zh-CN" altLang="en-US" smtClean="0"/>
              <a:t>3</a:t>
            </a:fld>
            <a:endParaRPr lang="zh-CN" altLang="en-US"/>
          </a:p>
        </p:txBody>
      </p:sp>
    </p:spTree>
    <p:extLst>
      <p:ext uri="{BB962C8B-B14F-4D97-AF65-F5344CB8AC3E}">
        <p14:creationId xmlns:p14="http://schemas.microsoft.com/office/powerpoint/2010/main" val="1732862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Musk is not only the world’s richest man but also acquired Twitter and launched Starlink satellites. His achievements prove that with vision and persistence, we can change the world. His innovative spirit inspires millions to pursue their dreams. As he said, “The future belongs to those who believe in the beauty of their dreams.”</a:t>
            </a:r>
            <a:endParaRPr lang="zh-CN" altLang="en-US" dirty="0"/>
          </a:p>
        </p:txBody>
      </p:sp>
      <p:sp>
        <p:nvSpPr>
          <p:cNvPr id="4" name="灯片编号占位符 3"/>
          <p:cNvSpPr>
            <a:spLocks noGrp="1"/>
          </p:cNvSpPr>
          <p:nvPr>
            <p:ph type="sldNum" sz="quarter" idx="5"/>
          </p:nvPr>
        </p:nvSpPr>
        <p:spPr/>
        <p:txBody>
          <a:bodyPr/>
          <a:lstStyle/>
          <a:p>
            <a:fld id="{D8CC4831-16E8-4A7D-8D60-CBCBF52096CD}" type="slidenum">
              <a:rPr lang="zh-CN" altLang="en-US" smtClean="0"/>
              <a:t>4</a:t>
            </a:fld>
            <a:endParaRPr lang="zh-CN" altLang="en-US"/>
          </a:p>
        </p:txBody>
      </p:sp>
    </p:spTree>
    <p:extLst>
      <p:ext uri="{BB962C8B-B14F-4D97-AF65-F5344CB8AC3E}">
        <p14:creationId xmlns:p14="http://schemas.microsoft.com/office/powerpoint/2010/main" val="3356145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Thank you for listening! Let’s chase our dreams together!</a:t>
            </a:r>
          </a:p>
          <a:p>
            <a:endParaRPr lang="zh-CN" altLang="en-US" dirty="0"/>
          </a:p>
        </p:txBody>
      </p:sp>
      <p:sp>
        <p:nvSpPr>
          <p:cNvPr id="4" name="灯片编号占位符 3"/>
          <p:cNvSpPr>
            <a:spLocks noGrp="1"/>
          </p:cNvSpPr>
          <p:nvPr>
            <p:ph type="sldNum" sz="quarter" idx="5"/>
          </p:nvPr>
        </p:nvSpPr>
        <p:spPr/>
        <p:txBody>
          <a:bodyPr/>
          <a:lstStyle/>
          <a:p>
            <a:fld id="{D8CC4831-16E8-4A7D-8D60-CBCBF52096CD}" type="slidenum">
              <a:rPr lang="zh-CN" altLang="en-US" smtClean="0"/>
              <a:t>5</a:t>
            </a:fld>
            <a:endParaRPr lang="zh-CN" altLang="en-US"/>
          </a:p>
        </p:txBody>
      </p:sp>
    </p:spTree>
    <p:extLst>
      <p:ext uri="{BB962C8B-B14F-4D97-AF65-F5344CB8AC3E}">
        <p14:creationId xmlns:p14="http://schemas.microsoft.com/office/powerpoint/2010/main" val="2594897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2025/2/22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2025/2/22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7000"/>
            <a:lum/>
            <a:extLst>
              <a:ext uri="{BEBA8EAE-BF5A-486C-A8C5-ECC9F3942E4B}">
                <a14:imgProps xmlns:a14="http://schemas.microsoft.com/office/drawing/2010/main">
                  <a14:imgLayer r:embed="rId14">
                    <a14:imgEffect>
                      <a14:artisticBlur/>
                    </a14:imgEffect>
                    <a14:imgEffect>
                      <a14:sharpenSoften amount="-43000"/>
                    </a14:imgEffect>
                  </a14:imgLayer>
                </a14:imgProps>
              </a:ext>
            </a:extLst>
          </a:blip>
          <a:srcRect/>
          <a:stretch>
            <a:fillRect t="-19000" b="-10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2025/2/22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400">
        <p:fade/>
      </p:transition>
    </mc:Choice>
    <mc:Fallback>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CEEF4DF-1E70-52C5-ABC3-6999E4BFD6DA}"/>
              </a:ext>
            </a:extLst>
          </p:cNvPr>
          <p:cNvSpPr/>
          <p:nvPr/>
        </p:nvSpPr>
        <p:spPr>
          <a:xfrm>
            <a:off x="79471" y="2009641"/>
            <a:ext cx="12033038" cy="923330"/>
          </a:xfrm>
          <a:prstGeom prst="rect">
            <a:avLst/>
          </a:prstGeom>
          <a:noFill/>
        </p:spPr>
        <p:txBody>
          <a:bodyPr wrap="none" lIns="91440" tIns="45720" rIns="91440" bIns="45720">
            <a:spAutoFit/>
          </a:bodyPr>
          <a:lstStyle/>
          <a:p>
            <a:pPr algn="ctr"/>
            <a:r>
              <a:rPr lang="en-US" altLang="zh-CN" sz="5400" b="1" cap="none" spc="0" dirty="0">
                <a:ln w="0"/>
                <a:solidFill>
                  <a:schemeClr val="tx1"/>
                </a:solidFill>
                <a:effectLst>
                  <a:outerShdw blurRad="38100" dist="19050" dir="2700000" algn="tl" rotWithShape="0">
                    <a:schemeClr val="dk1">
                      <a:alpha val="40000"/>
                    </a:schemeClr>
                  </a:outerShdw>
                </a:effectLst>
                <a:latin typeface="+mj-ea"/>
                <a:ea typeface="+mj-ea"/>
              </a:rPr>
              <a:t>The Celebrity I Admire: Elon Musk</a:t>
            </a:r>
            <a:endParaRPr lang="zh-CN" altLang="en-US" sz="5400" b="1" cap="none" spc="0" dirty="0">
              <a:ln w="0"/>
              <a:solidFill>
                <a:schemeClr val="tx1"/>
              </a:solidFill>
              <a:effectLst>
                <a:outerShdw blurRad="38100" dist="19050" dir="2700000" algn="tl" rotWithShape="0">
                  <a:schemeClr val="dk1">
                    <a:alpha val="40000"/>
                  </a:schemeClr>
                </a:outerShdw>
              </a:effectLst>
              <a:latin typeface="+mj-ea"/>
              <a:ea typeface="+mj-ea"/>
            </a:endParaRPr>
          </a:p>
        </p:txBody>
      </p:sp>
      <p:sp>
        <p:nvSpPr>
          <p:cNvPr id="4" name="文本框 3">
            <a:extLst>
              <a:ext uri="{FF2B5EF4-FFF2-40B4-BE49-F238E27FC236}">
                <a16:creationId xmlns:a16="http://schemas.microsoft.com/office/drawing/2014/main" id="{F0FDFFB8-0198-C621-0EDC-C4BFEBCAD2B0}"/>
              </a:ext>
            </a:extLst>
          </p:cNvPr>
          <p:cNvSpPr txBox="1"/>
          <p:nvPr/>
        </p:nvSpPr>
        <p:spPr>
          <a:xfrm>
            <a:off x="1179534" y="4746243"/>
            <a:ext cx="9832915" cy="1569660"/>
          </a:xfrm>
          <a:prstGeom prst="rect">
            <a:avLst/>
          </a:prstGeom>
          <a:noFill/>
        </p:spPr>
        <p:txBody>
          <a:bodyPr wrap="square">
            <a:spAutoFit/>
          </a:bodyPr>
          <a:lstStyle/>
          <a:p>
            <a:pPr algn="ctr"/>
            <a:r>
              <a:rPr lang="en-US" altLang="zh-CN" sz="3200" dirty="0"/>
              <a:t>"</a:t>
            </a:r>
            <a:r>
              <a:rPr lang="en-US" altLang="zh-CN" sz="3200" b="1" dirty="0"/>
              <a:t>When something is important enough, you do it even if the odds are not in your favor.</a:t>
            </a:r>
            <a:r>
              <a:rPr lang="en-US" altLang="zh-CN" sz="3200" dirty="0"/>
              <a:t>"</a:t>
            </a:r>
          </a:p>
          <a:p>
            <a:pPr algn="ctr"/>
            <a:r>
              <a:rPr lang="en-US" altLang="zh-CN" sz="3200" dirty="0"/>
              <a:t>“</a:t>
            </a:r>
            <a:r>
              <a:rPr lang="zh-CN" altLang="en-US" sz="3200" dirty="0"/>
              <a:t>当某件事足够重要时，即使胜算不大，你也会去做。”</a:t>
            </a:r>
          </a:p>
        </p:txBody>
      </p:sp>
      <p:sp>
        <p:nvSpPr>
          <p:cNvPr id="5" name="文本框 4">
            <a:extLst>
              <a:ext uri="{FF2B5EF4-FFF2-40B4-BE49-F238E27FC236}">
                <a16:creationId xmlns:a16="http://schemas.microsoft.com/office/drawing/2014/main" id="{31DC1542-DB00-A9BB-61CF-9AEA41D8CC4D}"/>
              </a:ext>
            </a:extLst>
          </p:cNvPr>
          <p:cNvSpPr txBox="1"/>
          <p:nvPr/>
        </p:nvSpPr>
        <p:spPr>
          <a:xfrm>
            <a:off x="4617918" y="3429000"/>
            <a:ext cx="2956143" cy="461665"/>
          </a:xfrm>
          <a:prstGeom prst="rect">
            <a:avLst/>
          </a:prstGeom>
          <a:noFill/>
        </p:spPr>
        <p:txBody>
          <a:bodyPr wrap="square" rtlCol="0">
            <a:spAutoFit/>
          </a:bodyPr>
          <a:lstStyle/>
          <a:p>
            <a:pPr algn="ctr"/>
            <a:r>
              <a:rPr lang="zh-CN" altLang="en-US" sz="2400" dirty="0"/>
              <a:t>宋泳贤</a:t>
            </a:r>
          </a:p>
        </p:txBody>
      </p:sp>
    </p:spTree>
    <p:extLst>
      <p:ext uri="{BB962C8B-B14F-4D97-AF65-F5344CB8AC3E}">
        <p14:creationId xmlns:p14="http://schemas.microsoft.com/office/powerpoint/2010/main" val="13564440"/>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2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B308CC4-C7E4-6E9D-0EE9-3DF5DEFD66AF}"/>
              </a:ext>
            </a:extLst>
          </p:cNvPr>
          <p:cNvSpPr txBox="1"/>
          <p:nvPr/>
        </p:nvSpPr>
        <p:spPr>
          <a:xfrm>
            <a:off x="267477" y="135685"/>
            <a:ext cx="6096000" cy="523220"/>
          </a:xfrm>
          <a:prstGeom prst="rect">
            <a:avLst/>
          </a:prstGeom>
          <a:noFill/>
        </p:spPr>
        <p:txBody>
          <a:bodyPr wrap="square">
            <a:spAutoFit/>
          </a:bodyPr>
          <a:lstStyle/>
          <a:p>
            <a:r>
              <a:rPr lang="en-US" altLang="zh-CN" sz="2800" b="1" dirty="0">
                <a:latin typeface="+mj-ea"/>
                <a:ea typeface="+mj-ea"/>
              </a:rPr>
              <a:t>Basic Information</a:t>
            </a:r>
            <a:endParaRPr lang="zh-CN" altLang="en-US" sz="2800" b="1" dirty="0">
              <a:latin typeface="+mj-ea"/>
              <a:ea typeface="+mj-ea"/>
            </a:endParaRPr>
          </a:p>
        </p:txBody>
      </p:sp>
      <p:pic>
        <p:nvPicPr>
          <p:cNvPr id="7" name="图片 6">
            <a:extLst>
              <a:ext uri="{FF2B5EF4-FFF2-40B4-BE49-F238E27FC236}">
                <a16:creationId xmlns:a16="http://schemas.microsoft.com/office/drawing/2014/main" id="{D71E780A-4C6C-E792-B07E-9226A1209540}"/>
              </a:ext>
            </a:extLst>
          </p:cNvPr>
          <p:cNvPicPr>
            <a:picLocks noChangeAspect="1"/>
          </p:cNvPicPr>
          <p:nvPr/>
        </p:nvPicPr>
        <p:blipFill>
          <a:blip r:embed="rId3"/>
          <a:srcRect t="10049"/>
          <a:stretch/>
        </p:blipFill>
        <p:spPr>
          <a:xfrm>
            <a:off x="2083836" y="2086584"/>
            <a:ext cx="8024327" cy="4635731"/>
          </a:xfrm>
          <a:custGeom>
            <a:avLst/>
            <a:gdLst>
              <a:gd name="connsiteX0" fmla="*/ 0 w 8024327"/>
              <a:gd name="connsiteY0" fmla="*/ 0 h 4635731"/>
              <a:gd name="connsiteX1" fmla="*/ 573166 w 8024327"/>
              <a:gd name="connsiteY1" fmla="*/ 0 h 4635731"/>
              <a:gd name="connsiteX2" fmla="*/ 1306819 w 8024327"/>
              <a:gd name="connsiteY2" fmla="*/ 0 h 4635731"/>
              <a:gd name="connsiteX3" fmla="*/ 1799742 w 8024327"/>
              <a:gd name="connsiteY3" fmla="*/ 0 h 4635731"/>
              <a:gd name="connsiteX4" fmla="*/ 2372908 w 8024327"/>
              <a:gd name="connsiteY4" fmla="*/ 0 h 4635731"/>
              <a:gd name="connsiteX5" fmla="*/ 3026318 w 8024327"/>
              <a:gd name="connsiteY5" fmla="*/ 0 h 4635731"/>
              <a:gd name="connsiteX6" fmla="*/ 3438997 w 8024327"/>
              <a:gd name="connsiteY6" fmla="*/ 0 h 4635731"/>
              <a:gd name="connsiteX7" fmla="*/ 3851677 w 8024327"/>
              <a:gd name="connsiteY7" fmla="*/ 0 h 4635731"/>
              <a:gd name="connsiteX8" fmla="*/ 4424843 w 8024327"/>
              <a:gd name="connsiteY8" fmla="*/ 0 h 4635731"/>
              <a:gd name="connsiteX9" fmla="*/ 5078253 w 8024327"/>
              <a:gd name="connsiteY9" fmla="*/ 0 h 4635731"/>
              <a:gd name="connsiteX10" fmla="*/ 5571176 w 8024327"/>
              <a:gd name="connsiteY10" fmla="*/ 0 h 4635731"/>
              <a:gd name="connsiteX11" fmla="*/ 6064099 w 8024327"/>
              <a:gd name="connsiteY11" fmla="*/ 0 h 4635731"/>
              <a:gd name="connsiteX12" fmla="*/ 6476778 w 8024327"/>
              <a:gd name="connsiteY12" fmla="*/ 0 h 4635731"/>
              <a:gd name="connsiteX13" fmla="*/ 7130188 w 8024327"/>
              <a:gd name="connsiteY13" fmla="*/ 0 h 4635731"/>
              <a:gd name="connsiteX14" fmla="*/ 8024327 w 8024327"/>
              <a:gd name="connsiteY14" fmla="*/ 0 h 4635731"/>
              <a:gd name="connsiteX15" fmla="*/ 8024327 w 8024327"/>
              <a:gd name="connsiteY15" fmla="*/ 672181 h 4635731"/>
              <a:gd name="connsiteX16" fmla="*/ 8024327 w 8024327"/>
              <a:gd name="connsiteY16" fmla="*/ 1344362 h 4635731"/>
              <a:gd name="connsiteX17" fmla="*/ 8024327 w 8024327"/>
              <a:gd name="connsiteY17" fmla="*/ 1784756 h 4635731"/>
              <a:gd name="connsiteX18" fmla="*/ 8024327 w 8024327"/>
              <a:gd name="connsiteY18" fmla="*/ 2271508 h 4635731"/>
              <a:gd name="connsiteX19" fmla="*/ 8024327 w 8024327"/>
              <a:gd name="connsiteY19" fmla="*/ 2758260 h 4635731"/>
              <a:gd name="connsiteX20" fmla="*/ 8024327 w 8024327"/>
              <a:gd name="connsiteY20" fmla="*/ 3291369 h 4635731"/>
              <a:gd name="connsiteX21" fmla="*/ 8024327 w 8024327"/>
              <a:gd name="connsiteY21" fmla="*/ 3824478 h 4635731"/>
              <a:gd name="connsiteX22" fmla="*/ 8024327 w 8024327"/>
              <a:gd name="connsiteY22" fmla="*/ 4635731 h 4635731"/>
              <a:gd name="connsiteX23" fmla="*/ 7451161 w 8024327"/>
              <a:gd name="connsiteY23" fmla="*/ 4635731 h 4635731"/>
              <a:gd name="connsiteX24" fmla="*/ 7038481 w 8024327"/>
              <a:gd name="connsiteY24" fmla="*/ 4635731 h 4635731"/>
              <a:gd name="connsiteX25" fmla="*/ 6625801 w 8024327"/>
              <a:gd name="connsiteY25" fmla="*/ 4635731 h 4635731"/>
              <a:gd name="connsiteX26" fmla="*/ 5972392 w 8024327"/>
              <a:gd name="connsiteY26" fmla="*/ 4635731 h 4635731"/>
              <a:gd name="connsiteX27" fmla="*/ 5238739 w 8024327"/>
              <a:gd name="connsiteY27" fmla="*/ 4635731 h 4635731"/>
              <a:gd name="connsiteX28" fmla="*/ 4585330 w 8024327"/>
              <a:gd name="connsiteY28" fmla="*/ 4635731 h 4635731"/>
              <a:gd name="connsiteX29" fmla="*/ 3851677 w 8024327"/>
              <a:gd name="connsiteY29" fmla="*/ 4635731 h 4635731"/>
              <a:gd name="connsiteX30" fmla="*/ 3358754 w 8024327"/>
              <a:gd name="connsiteY30" fmla="*/ 4635731 h 4635731"/>
              <a:gd name="connsiteX31" fmla="*/ 2865831 w 8024327"/>
              <a:gd name="connsiteY31" fmla="*/ 4635731 h 4635731"/>
              <a:gd name="connsiteX32" fmla="*/ 2132178 w 8024327"/>
              <a:gd name="connsiteY32" fmla="*/ 4635731 h 4635731"/>
              <a:gd name="connsiteX33" fmla="*/ 1639255 w 8024327"/>
              <a:gd name="connsiteY33" fmla="*/ 4635731 h 4635731"/>
              <a:gd name="connsiteX34" fmla="*/ 1066089 w 8024327"/>
              <a:gd name="connsiteY34" fmla="*/ 4635731 h 4635731"/>
              <a:gd name="connsiteX35" fmla="*/ 0 w 8024327"/>
              <a:gd name="connsiteY35" fmla="*/ 4635731 h 4635731"/>
              <a:gd name="connsiteX36" fmla="*/ 0 w 8024327"/>
              <a:gd name="connsiteY36" fmla="*/ 4195337 h 4635731"/>
              <a:gd name="connsiteX37" fmla="*/ 0 w 8024327"/>
              <a:gd name="connsiteY37" fmla="*/ 3662227 h 4635731"/>
              <a:gd name="connsiteX38" fmla="*/ 0 w 8024327"/>
              <a:gd name="connsiteY38" fmla="*/ 3082761 h 4635731"/>
              <a:gd name="connsiteX39" fmla="*/ 0 w 8024327"/>
              <a:gd name="connsiteY39" fmla="*/ 2410580 h 4635731"/>
              <a:gd name="connsiteX40" fmla="*/ 0 w 8024327"/>
              <a:gd name="connsiteY40" fmla="*/ 1923828 h 4635731"/>
              <a:gd name="connsiteX41" fmla="*/ 0 w 8024327"/>
              <a:gd name="connsiteY41" fmla="*/ 1344362 h 4635731"/>
              <a:gd name="connsiteX42" fmla="*/ 0 w 8024327"/>
              <a:gd name="connsiteY42" fmla="*/ 718538 h 4635731"/>
              <a:gd name="connsiteX43" fmla="*/ 0 w 8024327"/>
              <a:gd name="connsiteY43" fmla="*/ 0 h 4635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024327" h="4635731" fill="none" extrusionOk="0">
                <a:moveTo>
                  <a:pt x="0" y="0"/>
                </a:moveTo>
                <a:cubicBezTo>
                  <a:pt x="186629" y="-58387"/>
                  <a:pt x="365653" y="58717"/>
                  <a:pt x="573166" y="0"/>
                </a:cubicBezTo>
                <a:cubicBezTo>
                  <a:pt x="780679" y="-58717"/>
                  <a:pt x="960411" y="53519"/>
                  <a:pt x="1306819" y="0"/>
                </a:cubicBezTo>
                <a:cubicBezTo>
                  <a:pt x="1653227" y="-53519"/>
                  <a:pt x="1679116" y="43430"/>
                  <a:pt x="1799742" y="0"/>
                </a:cubicBezTo>
                <a:cubicBezTo>
                  <a:pt x="1920368" y="-43430"/>
                  <a:pt x="2093002" y="62689"/>
                  <a:pt x="2372908" y="0"/>
                </a:cubicBezTo>
                <a:cubicBezTo>
                  <a:pt x="2652814" y="-62689"/>
                  <a:pt x="2756825" y="63082"/>
                  <a:pt x="3026318" y="0"/>
                </a:cubicBezTo>
                <a:cubicBezTo>
                  <a:pt x="3295811" y="-63082"/>
                  <a:pt x="3324267" y="14422"/>
                  <a:pt x="3438997" y="0"/>
                </a:cubicBezTo>
                <a:cubicBezTo>
                  <a:pt x="3553727" y="-14422"/>
                  <a:pt x="3731666" y="38419"/>
                  <a:pt x="3851677" y="0"/>
                </a:cubicBezTo>
                <a:cubicBezTo>
                  <a:pt x="3971688" y="-38419"/>
                  <a:pt x="4139763" y="24208"/>
                  <a:pt x="4424843" y="0"/>
                </a:cubicBezTo>
                <a:cubicBezTo>
                  <a:pt x="4709923" y="-24208"/>
                  <a:pt x="4809234" y="8384"/>
                  <a:pt x="5078253" y="0"/>
                </a:cubicBezTo>
                <a:cubicBezTo>
                  <a:pt x="5347272" y="-8384"/>
                  <a:pt x="5383838" y="10376"/>
                  <a:pt x="5571176" y="0"/>
                </a:cubicBezTo>
                <a:cubicBezTo>
                  <a:pt x="5758514" y="-10376"/>
                  <a:pt x="5925329" y="46467"/>
                  <a:pt x="6064099" y="0"/>
                </a:cubicBezTo>
                <a:cubicBezTo>
                  <a:pt x="6202869" y="-46467"/>
                  <a:pt x="6324285" y="23146"/>
                  <a:pt x="6476778" y="0"/>
                </a:cubicBezTo>
                <a:cubicBezTo>
                  <a:pt x="6629271" y="-23146"/>
                  <a:pt x="6988078" y="62778"/>
                  <a:pt x="7130188" y="0"/>
                </a:cubicBezTo>
                <a:cubicBezTo>
                  <a:pt x="7272298" y="-62778"/>
                  <a:pt x="7832241" y="56952"/>
                  <a:pt x="8024327" y="0"/>
                </a:cubicBezTo>
                <a:cubicBezTo>
                  <a:pt x="8054270" y="210376"/>
                  <a:pt x="7990944" y="528577"/>
                  <a:pt x="8024327" y="672181"/>
                </a:cubicBezTo>
                <a:cubicBezTo>
                  <a:pt x="8057710" y="815785"/>
                  <a:pt x="8001763" y="1155313"/>
                  <a:pt x="8024327" y="1344362"/>
                </a:cubicBezTo>
                <a:cubicBezTo>
                  <a:pt x="8046891" y="1533411"/>
                  <a:pt x="8019013" y="1688086"/>
                  <a:pt x="8024327" y="1784756"/>
                </a:cubicBezTo>
                <a:cubicBezTo>
                  <a:pt x="8029641" y="1881426"/>
                  <a:pt x="7982144" y="2094572"/>
                  <a:pt x="8024327" y="2271508"/>
                </a:cubicBezTo>
                <a:cubicBezTo>
                  <a:pt x="8066510" y="2448444"/>
                  <a:pt x="8019873" y="2646680"/>
                  <a:pt x="8024327" y="2758260"/>
                </a:cubicBezTo>
                <a:cubicBezTo>
                  <a:pt x="8028781" y="2869840"/>
                  <a:pt x="7999162" y="3083956"/>
                  <a:pt x="8024327" y="3291369"/>
                </a:cubicBezTo>
                <a:cubicBezTo>
                  <a:pt x="8049492" y="3498782"/>
                  <a:pt x="8013512" y="3680246"/>
                  <a:pt x="8024327" y="3824478"/>
                </a:cubicBezTo>
                <a:cubicBezTo>
                  <a:pt x="8035142" y="3968710"/>
                  <a:pt x="7935633" y="4270866"/>
                  <a:pt x="8024327" y="4635731"/>
                </a:cubicBezTo>
                <a:cubicBezTo>
                  <a:pt x="7825230" y="4690872"/>
                  <a:pt x="7697589" y="4602690"/>
                  <a:pt x="7451161" y="4635731"/>
                </a:cubicBezTo>
                <a:cubicBezTo>
                  <a:pt x="7204733" y="4668772"/>
                  <a:pt x="7178685" y="4609698"/>
                  <a:pt x="7038481" y="4635731"/>
                </a:cubicBezTo>
                <a:cubicBezTo>
                  <a:pt x="6898277" y="4661764"/>
                  <a:pt x="6814823" y="4587018"/>
                  <a:pt x="6625801" y="4635731"/>
                </a:cubicBezTo>
                <a:cubicBezTo>
                  <a:pt x="6436779" y="4684444"/>
                  <a:pt x="6181445" y="4630165"/>
                  <a:pt x="5972392" y="4635731"/>
                </a:cubicBezTo>
                <a:cubicBezTo>
                  <a:pt x="5763339" y="4641297"/>
                  <a:pt x="5505003" y="4611583"/>
                  <a:pt x="5238739" y="4635731"/>
                </a:cubicBezTo>
                <a:cubicBezTo>
                  <a:pt x="4972475" y="4659879"/>
                  <a:pt x="4820698" y="4577691"/>
                  <a:pt x="4585330" y="4635731"/>
                </a:cubicBezTo>
                <a:cubicBezTo>
                  <a:pt x="4349962" y="4693771"/>
                  <a:pt x="4209788" y="4601468"/>
                  <a:pt x="3851677" y="4635731"/>
                </a:cubicBezTo>
                <a:cubicBezTo>
                  <a:pt x="3493566" y="4669994"/>
                  <a:pt x="3458549" y="4578345"/>
                  <a:pt x="3358754" y="4635731"/>
                </a:cubicBezTo>
                <a:cubicBezTo>
                  <a:pt x="3258959" y="4693117"/>
                  <a:pt x="3096997" y="4581982"/>
                  <a:pt x="2865831" y="4635731"/>
                </a:cubicBezTo>
                <a:cubicBezTo>
                  <a:pt x="2634665" y="4689480"/>
                  <a:pt x="2306127" y="4595862"/>
                  <a:pt x="2132178" y="4635731"/>
                </a:cubicBezTo>
                <a:cubicBezTo>
                  <a:pt x="1958229" y="4675600"/>
                  <a:pt x="1841886" y="4607355"/>
                  <a:pt x="1639255" y="4635731"/>
                </a:cubicBezTo>
                <a:cubicBezTo>
                  <a:pt x="1436624" y="4664107"/>
                  <a:pt x="1248906" y="4596263"/>
                  <a:pt x="1066089" y="4635731"/>
                </a:cubicBezTo>
                <a:cubicBezTo>
                  <a:pt x="883272" y="4675199"/>
                  <a:pt x="513323" y="4533893"/>
                  <a:pt x="0" y="4635731"/>
                </a:cubicBezTo>
                <a:cubicBezTo>
                  <a:pt x="-4250" y="4541183"/>
                  <a:pt x="46590" y="4306644"/>
                  <a:pt x="0" y="4195337"/>
                </a:cubicBezTo>
                <a:cubicBezTo>
                  <a:pt x="-46590" y="4084030"/>
                  <a:pt x="32891" y="3854867"/>
                  <a:pt x="0" y="3662227"/>
                </a:cubicBezTo>
                <a:cubicBezTo>
                  <a:pt x="-32891" y="3469587"/>
                  <a:pt x="4206" y="3217149"/>
                  <a:pt x="0" y="3082761"/>
                </a:cubicBezTo>
                <a:cubicBezTo>
                  <a:pt x="-4206" y="2948373"/>
                  <a:pt x="69235" y="2582775"/>
                  <a:pt x="0" y="2410580"/>
                </a:cubicBezTo>
                <a:cubicBezTo>
                  <a:pt x="-69235" y="2238385"/>
                  <a:pt x="15839" y="2124872"/>
                  <a:pt x="0" y="1923828"/>
                </a:cubicBezTo>
                <a:cubicBezTo>
                  <a:pt x="-15839" y="1722784"/>
                  <a:pt x="43153" y="1481522"/>
                  <a:pt x="0" y="1344362"/>
                </a:cubicBezTo>
                <a:cubicBezTo>
                  <a:pt x="-43153" y="1207202"/>
                  <a:pt x="20569" y="895974"/>
                  <a:pt x="0" y="718538"/>
                </a:cubicBezTo>
                <a:cubicBezTo>
                  <a:pt x="-20569" y="541102"/>
                  <a:pt x="26928" y="308756"/>
                  <a:pt x="0" y="0"/>
                </a:cubicBezTo>
                <a:close/>
              </a:path>
              <a:path w="8024327" h="4635731" stroke="0" extrusionOk="0">
                <a:moveTo>
                  <a:pt x="0" y="0"/>
                </a:moveTo>
                <a:cubicBezTo>
                  <a:pt x="332981" y="-34754"/>
                  <a:pt x="515123" y="75112"/>
                  <a:pt x="733653" y="0"/>
                </a:cubicBezTo>
                <a:cubicBezTo>
                  <a:pt x="952183" y="-75112"/>
                  <a:pt x="1057515" y="5443"/>
                  <a:pt x="1306819" y="0"/>
                </a:cubicBezTo>
                <a:cubicBezTo>
                  <a:pt x="1556123" y="-5443"/>
                  <a:pt x="1677203" y="31074"/>
                  <a:pt x="1879985" y="0"/>
                </a:cubicBezTo>
                <a:cubicBezTo>
                  <a:pt x="2082767" y="-31074"/>
                  <a:pt x="2337517" y="32842"/>
                  <a:pt x="2613638" y="0"/>
                </a:cubicBezTo>
                <a:cubicBezTo>
                  <a:pt x="2889759" y="-32842"/>
                  <a:pt x="2954613" y="56641"/>
                  <a:pt x="3186804" y="0"/>
                </a:cubicBezTo>
                <a:cubicBezTo>
                  <a:pt x="3418995" y="-56641"/>
                  <a:pt x="3474763" y="4286"/>
                  <a:pt x="3599484" y="0"/>
                </a:cubicBezTo>
                <a:cubicBezTo>
                  <a:pt x="3724205" y="-4286"/>
                  <a:pt x="3958878" y="41111"/>
                  <a:pt x="4252893" y="0"/>
                </a:cubicBezTo>
                <a:cubicBezTo>
                  <a:pt x="4546908" y="-41111"/>
                  <a:pt x="4673344" y="66996"/>
                  <a:pt x="4906303" y="0"/>
                </a:cubicBezTo>
                <a:cubicBezTo>
                  <a:pt x="5139262" y="-66996"/>
                  <a:pt x="5118713" y="25266"/>
                  <a:pt x="5238739" y="0"/>
                </a:cubicBezTo>
                <a:cubicBezTo>
                  <a:pt x="5358765" y="-25266"/>
                  <a:pt x="5717899" y="24815"/>
                  <a:pt x="5892149" y="0"/>
                </a:cubicBezTo>
                <a:cubicBezTo>
                  <a:pt x="6066399" y="-24815"/>
                  <a:pt x="6285369" y="22183"/>
                  <a:pt x="6385072" y="0"/>
                </a:cubicBezTo>
                <a:cubicBezTo>
                  <a:pt x="6484775" y="-22183"/>
                  <a:pt x="6648954" y="7198"/>
                  <a:pt x="6797751" y="0"/>
                </a:cubicBezTo>
                <a:cubicBezTo>
                  <a:pt x="6946548" y="-7198"/>
                  <a:pt x="7183573" y="36168"/>
                  <a:pt x="7370918" y="0"/>
                </a:cubicBezTo>
                <a:cubicBezTo>
                  <a:pt x="7558263" y="-36168"/>
                  <a:pt x="7853313" y="60528"/>
                  <a:pt x="8024327" y="0"/>
                </a:cubicBezTo>
                <a:cubicBezTo>
                  <a:pt x="8073852" y="220583"/>
                  <a:pt x="8007742" y="466238"/>
                  <a:pt x="8024327" y="625824"/>
                </a:cubicBezTo>
                <a:cubicBezTo>
                  <a:pt x="8040912" y="785410"/>
                  <a:pt x="7972479" y="970973"/>
                  <a:pt x="8024327" y="1066218"/>
                </a:cubicBezTo>
                <a:cubicBezTo>
                  <a:pt x="8076175" y="1161463"/>
                  <a:pt x="8019103" y="1407091"/>
                  <a:pt x="8024327" y="1599327"/>
                </a:cubicBezTo>
                <a:cubicBezTo>
                  <a:pt x="8029551" y="1791563"/>
                  <a:pt x="7979472" y="1918407"/>
                  <a:pt x="8024327" y="2086079"/>
                </a:cubicBezTo>
                <a:cubicBezTo>
                  <a:pt x="8069182" y="2253751"/>
                  <a:pt x="8003891" y="2355031"/>
                  <a:pt x="8024327" y="2526473"/>
                </a:cubicBezTo>
                <a:cubicBezTo>
                  <a:pt x="8044763" y="2697915"/>
                  <a:pt x="7973887" y="2852709"/>
                  <a:pt x="8024327" y="2966868"/>
                </a:cubicBezTo>
                <a:cubicBezTo>
                  <a:pt x="8074767" y="3081027"/>
                  <a:pt x="7992457" y="3312424"/>
                  <a:pt x="8024327" y="3407262"/>
                </a:cubicBezTo>
                <a:cubicBezTo>
                  <a:pt x="8056197" y="3502100"/>
                  <a:pt x="7978435" y="3685933"/>
                  <a:pt x="8024327" y="3940371"/>
                </a:cubicBezTo>
                <a:cubicBezTo>
                  <a:pt x="8070219" y="4194809"/>
                  <a:pt x="8014781" y="4487287"/>
                  <a:pt x="8024327" y="4635731"/>
                </a:cubicBezTo>
                <a:cubicBezTo>
                  <a:pt x="7944449" y="4653623"/>
                  <a:pt x="7773194" y="4605676"/>
                  <a:pt x="7691891" y="4635731"/>
                </a:cubicBezTo>
                <a:cubicBezTo>
                  <a:pt x="7610588" y="4665786"/>
                  <a:pt x="7499981" y="4603066"/>
                  <a:pt x="7359454" y="4635731"/>
                </a:cubicBezTo>
                <a:cubicBezTo>
                  <a:pt x="7218927" y="4668396"/>
                  <a:pt x="7053628" y="4589126"/>
                  <a:pt x="6946775" y="4635731"/>
                </a:cubicBezTo>
                <a:cubicBezTo>
                  <a:pt x="6839922" y="4682336"/>
                  <a:pt x="6681597" y="4605632"/>
                  <a:pt x="6534095" y="4635731"/>
                </a:cubicBezTo>
                <a:cubicBezTo>
                  <a:pt x="6386593" y="4665830"/>
                  <a:pt x="6308008" y="4629995"/>
                  <a:pt x="6201658" y="4635731"/>
                </a:cubicBezTo>
                <a:cubicBezTo>
                  <a:pt x="6095308" y="4641467"/>
                  <a:pt x="5852151" y="4608750"/>
                  <a:pt x="5628492" y="4635731"/>
                </a:cubicBezTo>
                <a:cubicBezTo>
                  <a:pt x="5404833" y="4662712"/>
                  <a:pt x="5192671" y="4575893"/>
                  <a:pt x="4894839" y="4635731"/>
                </a:cubicBezTo>
                <a:cubicBezTo>
                  <a:pt x="4597007" y="4695569"/>
                  <a:pt x="4564206" y="4590209"/>
                  <a:pt x="4321673" y="4635731"/>
                </a:cubicBezTo>
                <a:cubicBezTo>
                  <a:pt x="4079140" y="4681253"/>
                  <a:pt x="3955550" y="4580680"/>
                  <a:pt x="3748507" y="4635731"/>
                </a:cubicBezTo>
                <a:cubicBezTo>
                  <a:pt x="3541464" y="4690782"/>
                  <a:pt x="3456391" y="4585434"/>
                  <a:pt x="3255584" y="4635731"/>
                </a:cubicBezTo>
                <a:cubicBezTo>
                  <a:pt x="3054777" y="4686028"/>
                  <a:pt x="2981659" y="4583199"/>
                  <a:pt x="2762661" y="4635731"/>
                </a:cubicBezTo>
                <a:cubicBezTo>
                  <a:pt x="2543663" y="4688263"/>
                  <a:pt x="2489982" y="4618722"/>
                  <a:pt x="2269738" y="4635731"/>
                </a:cubicBezTo>
                <a:cubicBezTo>
                  <a:pt x="2049494" y="4652740"/>
                  <a:pt x="1914216" y="4580173"/>
                  <a:pt x="1696572" y="4635731"/>
                </a:cubicBezTo>
                <a:cubicBezTo>
                  <a:pt x="1478928" y="4691289"/>
                  <a:pt x="1524055" y="4628415"/>
                  <a:pt x="1364136" y="4635731"/>
                </a:cubicBezTo>
                <a:cubicBezTo>
                  <a:pt x="1204217" y="4643047"/>
                  <a:pt x="1075960" y="4579031"/>
                  <a:pt x="790969" y="4635731"/>
                </a:cubicBezTo>
                <a:cubicBezTo>
                  <a:pt x="505978" y="4692431"/>
                  <a:pt x="328286" y="4622447"/>
                  <a:pt x="0" y="4635731"/>
                </a:cubicBezTo>
                <a:cubicBezTo>
                  <a:pt x="-10657" y="4497915"/>
                  <a:pt x="63695" y="4337364"/>
                  <a:pt x="0" y="4102622"/>
                </a:cubicBezTo>
                <a:cubicBezTo>
                  <a:pt x="-63695" y="3867880"/>
                  <a:pt x="43914" y="3624191"/>
                  <a:pt x="0" y="3476798"/>
                </a:cubicBezTo>
                <a:cubicBezTo>
                  <a:pt x="-43914" y="3329405"/>
                  <a:pt x="39179" y="3157495"/>
                  <a:pt x="0" y="2943689"/>
                </a:cubicBezTo>
                <a:cubicBezTo>
                  <a:pt x="-39179" y="2729883"/>
                  <a:pt x="52380" y="2676528"/>
                  <a:pt x="0" y="2456937"/>
                </a:cubicBezTo>
                <a:cubicBezTo>
                  <a:pt x="-52380" y="2237346"/>
                  <a:pt x="28893" y="1967847"/>
                  <a:pt x="0" y="1784756"/>
                </a:cubicBezTo>
                <a:cubicBezTo>
                  <a:pt x="-28893" y="1601665"/>
                  <a:pt x="35723" y="1448865"/>
                  <a:pt x="0" y="1251647"/>
                </a:cubicBezTo>
                <a:cubicBezTo>
                  <a:pt x="-35723" y="1054429"/>
                  <a:pt x="11716" y="839123"/>
                  <a:pt x="0" y="718538"/>
                </a:cubicBezTo>
                <a:cubicBezTo>
                  <a:pt x="-11716" y="597953"/>
                  <a:pt x="35241" y="191672"/>
                  <a:pt x="0" y="0"/>
                </a:cubicBezTo>
                <a:close/>
              </a:path>
            </a:pathLst>
          </a:custGeom>
          <a:ln>
            <a:solidFill>
              <a:schemeClr val="tx1"/>
            </a:solidFill>
            <a:extLst>
              <a:ext uri="{C807C97D-BFC1-408E-A445-0C87EB9F89A2}">
                <ask:lineSketchStyleProps xmlns:ask="http://schemas.microsoft.com/office/drawing/2018/sketchyshapes" sd="3218674042">
                  <a:prstGeom prst="rect">
                    <a:avLst/>
                  </a:prstGeom>
                  <ask:type>
                    <ask:lineSketchScribble/>
                  </ask:type>
                </ask:lineSketchStyleProps>
              </a:ext>
            </a:extLst>
          </a:ln>
          <a:effectLst>
            <a:outerShdw blurRad="50800" dist="38100" algn="l" rotWithShape="0">
              <a:prstClr val="black">
                <a:alpha val="40000"/>
              </a:prstClr>
            </a:outerShdw>
          </a:effectLst>
        </p:spPr>
      </p:pic>
      <p:pic>
        <p:nvPicPr>
          <p:cNvPr id="9" name="图形 8">
            <a:extLst>
              <a:ext uri="{FF2B5EF4-FFF2-40B4-BE49-F238E27FC236}">
                <a16:creationId xmlns:a16="http://schemas.microsoft.com/office/drawing/2014/main" id="{73DE6B0C-9D44-2FBE-2003-78302790BF2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46470" y="2659605"/>
            <a:ext cx="400835" cy="400835"/>
          </a:xfrm>
          <a:prstGeom prst="rect">
            <a:avLst/>
          </a:prstGeom>
        </p:spPr>
      </p:pic>
      <p:sp>
        <p:nvSpPr>
          <p:cNvPr id="5" name="文本框 4">
            <a:extLst>
              <a:ext uri="{FF2B5EF4-FFF2-40B4-BE49-F238E27FC236}">
                <a16:creationId xmlns:a16="http://schemas.microsoft.com/office/drawing/2014/main" id="{93F276CC-9AC2-CC2C-8248-7999B8B5FC23}"/>
              </a:ext>
            </a:extLst>
          </p:cNvPr>
          <p:cNvSpPr txBox="1"/>
          <p:nvPr/>
        </p:nvSpPr>
        <p:spPr>
          <a:xfrm>
            <a:off x="267477" y="772580"/>
            <a:ext cx="8497078" cy="1200329"/>
          </a:xfrm>
          <a:prstGeom prst="rect">
            <a:avLst/>
          </a:prstGeom>
          <a:noFill/>
        </p:spPr>
        <p:txBody>
          <a:bodyPr wrap="square">
            <a:spAutoFit/>
          </a:bodyPr>
          <a:lstStyle/>
          <a:p>
            <a:r>
              <a:rPr lang="en-US" altLang="zh-CN" sz="2400" b="1" i="0" dirty="0">
                <a:effectLst/>
                <a:latin typeface="+mn-ea"/>
              </a:rPr>
              <a:t>Birthplace:</a:t>
            </a:r>
            <a:r>
              <a:rPr lang="en-US" altLang="zh-CN" sz="2400" b="0" i="0" dirty="0">
                <a:effectLst/>
                <a:latin typeface="+mn-ea"/>
              </a:rPr>
              <a:t> South Africa</a:t>
            </a:r>
          </a:p>
          <a:p>
            <a:r>
              <a:rPr lang="en-US" altLang="zh-CN" sz="2400" b="1" i="0" dirty="0">
                <a:effectLst/>
                <a:latin typeface="+mn-ea"/>
              </a:rPr>
              <a:t>Birthdate:</a:t>
            </a:r>
            <a:r>
              <a:rPr lang="en-US" altLang="zh-CN" sz="2400" b="0" i="0" dirty="0">
                <a:effectLst/>
                <a:latin typeface="+mn-ea"/>
              </a:rPr>
              <a:t> June 28, 1971</a:t>
            </a:r>
            <a:endParaRPr lang="en-US" altLang="zh-CN" sz="2400" dirty="0">
              <a:latin typeface="+mn-ea"/>
            </a:endParaRPr>
          </a:p>
          <a:p>
            <a:r>
              <a:rPr lang="en-US" altLang="zh-CN" sz="2400" b="1" i="0" dirty="0">
                <a:effectLst/>
                <a:latin typeface="+mn-ea"/>
              </a:rPr>
              <a:t>Occupation:</a:t>
            </a:r>
            <a:r>
              <a:rPr lang="en-US" altLang="zh-CN" sz="2400" b="0" i="0" dirty="0">
                <a:effectLst/>
                <a:latin typeface="+mn-ea"/>
              </a:rPr>
              <a:t> Inventor, Entrepreneur, Engineer</a:t>
            </a:r>
            <a:endParaRPr lang="zh-CN" altLang="en-US" sz="2400" dirty="0">
              <a:latin typeface="+mn-ea"/>
            </a:endParaRPr>
          </a:p>
        </p:txBody>
      </p:sp>
    </p:spTree>
    <p:extLst>
      <p:ext uri="{BB962C8B-B14F-4D97-AF65-F5344CB8AC3E}">
        <p14:creationId xmlns:p14="http://schemas.microsoft.com/office/powerpoint/2010/main" val="613858558"/>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anim calcmode="lin" valueType="num">
                                      <p:cBhvr>
                                        <p:cTn id="16" dur="500" fill="hold"/>
                                        <p:tgtEl>
                                          <p:spTgt spid="7"/>
                                        </p:tgtEl>
                                        <p:attrNameLst>
                                          <p:attrName>ppt_x</p:attrName>
                                        </p:attrNameLst>
                                      </p:cBhvr>
                                      <p:tavLst>
                                        <p:tav tm="0">
                                          <p:val>
                                            <p:strVal val="#ppt_x"/>
                                          </p:val>
                                        </p:tav>
                                        <p:tav tm="100000">
                                          <p:val>
                                            <p:strVal val="#ppt_x"/>
                                          </p:val>
                                        </p:tav>
                                      </p:tavLst>
                                    </p:anim>
                                    <p:anim calcmode="lin" valueType="num">
                                      <p:cBhvr>
                                        <p:cTn id="17" dur="500" fill="hold"/>
                                        <p:tgtEl>
                                          <p:spTgt spid="7"/>
                                        </p:tgtEl>
                                        <p:attrNameLst>
                                          <p:attrName>ppt_y</p:attrName>
                                        </p:attrNameLst>
                                      </p:cBhvr>
                                      <p:tavLst>
                                        <p:tav tm="0">
                                          <p:val>
                                            <p:strVal val="#ppt_y+.1"/>
                                          </p:val>
                                        </p:tav>
                                        <p:tav tm="100000">
                                          <p:val>
                                            <p:strVal val="#ppt_y"/>
                                          </p:val>
                                        </p:tav>
                                      </p:tavLst>
                                    </p:anim>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200"/>
                                        <p:tgtEl>
                                          <p:spTgt spid="9"/>
                                        </p:tgtEl>
                                      </p:cBhvr>
                                    </p:animEffect>
                                  </p:childTnLst>
                                </p:cTn>
                              </p:par>
                            </p:childTnLst>
                          </p:cTn>
                        </p:par>
                        <p:par>
                          <p:cTn id="22" fill="hold">
                            <p:stCondLst>
                              <p:cond delay="700"/>
                            </p:stCondLst>
                            <p:childTnLst>
                              <p:par>
                                <p:cTn id="23" presetID="26" presetClass="emph" presetSubtype="0" fill="hold" nodeType="afterEffect">
                                  <p:stCondLst>
                                    <p:cond delay="0"/>
                                  </p:stCondLst>
                                  <p:childTnLst>
                                    <p:animEffect transition="out" filter="fade">
                                      <p:cBhvr>
                                        <p:cTn id="24" dur="400" tmFilter="0, 0; .2, .5; .8, .5; 1, 0"/>
                                        <p:tgtEl>
                                          <p:spTgt spid="9"/>
                                        </p:tgtEl>
                                      </p:cBhvr>
                                    </p:animEffect>
                                    <p:animScale>
                                      <p:cBhvr>
                                        <p:cTn id="25" dur="20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305DF85E-8B86-30BB-D6A2-6CE1C976DC64}"/>
              </a:ext>
            </a:extLst>
          </p:cNvPr>
          <p:cNvSpPr txBox="1"/>
          <p:nvPr/>
        </p:nvSpPr>
        <p:spPr>
          <a:xfrm>
            <a:off x="267477" y="135685"/>
            <a:ext cx="6096000" cy="523220"/>
          </a:xfrm>
          <a:prstGeom prst="rect">
            <a:avLst/>
          </a:prstGeom>
          <a:noFill/>
        </p:spPr>
        <p:txBody>
          <a:bodyPr wrap="square">
            <a:spAutoFit/>
          </a:bodyPr>
          <a:lstStyle/>
          <a:p>
            <a:r>
              <a:rPr lang="en-US" altLang="zh-CN" sz="2800" b="1" dirty="0">
                <a:latin typeface="+mj-ea"/>
                <a:ea typeface="+mj-ea"/>
              </a:rPr>
              <a:t>Experiences and Works</a:t>
            </a:r>
            <a:endParaRPr lang="zh-CN" altLang="zh-CN" sz="2800" b="1" dirty="0">
              <a:latin typeface="+mj-ea"/>
              <a:ea typeface="+mj-ea"/>
            </a:endParaRPr>
          </a:p>
        </p:txBody>
      </p:sp>
      <p:sp>
        <p:nvSpPr>
          <p:cNvPr id="8" name="文本框 7">
            <a:extLst>
              <a:ext uri="{FF2B5EF4-FFF2-40B4-BE49-F238E27FC236}">
                <a16:creationId xmlns:a16="http://schemas.microsoft.com/office/drawing/2014/main" id="{1FEF205D-0CD8-4CCB-F1BF-0C4ADB2B5C7B}"/>
              </a:ext>
            </a:extLst>
          </p:cNvPr>
          <p:cNvSpPr txBox="1"/>
          <p:nvPr/>
        </p:nvSpPr>
        <p:spPr>
          <a:xfrm>
            <a:off x="354563" y="802640"/>
            <a:ext cx="6307494" cy="5622052"/>
          </a:xfrm>
          <a:prstGeom prst="rect">
            <a:avLst/>
          </a:prstGeom>
          <a:noFill/>
        </p:spPr>
        <p:txBody>
          <a:bodyPr wrap="square">
            <a:spAutoFit/>
          </a:bodyPr>
          <a:lstStyle/>
          <a:p>
            <a:r>
              <a:rPr lang="en-US" altLang="zh-CN" sz="2400" dirty="0"/>
              <a:t>1.</a:t>
            </a:r>
            <a:r>
              <a:rPr lang="en-US" altLang="zh-CN" sz="2400" b="1" dirty="0"/>
              <a:t>Tesla       /</a:t>
            </a:r>
            <a:r>
              <a:rPr lang="zh-CN" altLang="en-US" sz="2400" b="1" dirty="0"/>
              <a:t>特斯拉</a:t>
            </a:r>
            <a:r>
              <a:rPr lang="en-US" altLang="zh-CN" sz="2400" b="1" dirty="0"/>
              <a:t>:</a:t>
            </a:r>
            <a:endParaRPr lang="zh-CN" altLang="en-US" sz="1100" b="1" dirty="0"/>
          </a:p>
          <a:p>
            <a:r>
              <a:rPr lang="en-US" altLang="zh-CN" sz="2400" dirty="0"/>
              <a:t>Leader in electric vehicles, aiming to reduce carbon emissions.</a:t>
            </a:r>
          </a:p>
          <a:p>
            <a:r>
              <a:rPr lang="zh-CN" altLang="en-US" sz="2400" dirty="0"/>
              <a:t>电动汽车领导者，致力于减少碳排放。</a:t>
            </a:r>
          </a:p>
          <a:p>
            <a:endParaRPr lang="en-US" altLang="zh-CN" sz="2400" dirty="0"/>
          </a:p>
          <a:p>
            <a:r>
              <a:rPr lang="en-US" altLang="zh-CN" sz="2400" dirty="0"/>
              <a:t>2.</a:t>
            </a:r>
            <a:r>
              <a:rPr lang="en-US" altLang="zh-CN" sz="2400" b="1" dirty="0"/>
              <a:t>SpaceX   /</a:t>
            </a:r>
            <a:r>
              <a:rPr lang="zh-CN" altLang="en-US" sz="2400" b="1" dirty="0"/>
              <a:t>太空探索技术公司</a:t>
            </a:r>
            <a:r>
              <a:rPr lang="en-US" altLang="zh-CN" sz="2400" b="1" dirty="0"/>
              <a:t>:</a:t>
            </a:r>
            <a:endParaRPr lang="zh-CN" altLang="en-US" sz="2400" b="1" dirty="0"/>
          </a:p>
          <a:p>
            <a:r>
              <a:rPr lang="en-US" altLang="zh-CN" sz="2400" dirty="0"/>
              <a:t>Making space travel affordable, with the goal of sending humans to Mars.</a:t>
            </a:r>
          </a:p>
          <a:p>
            <a:r>
              <a:rPr lang="zh-CN" altLang="en-US" sz="2400" dirty="0"/>
              <a:t>降低太空旅行成本，目标是将人类送上火星。</a:t>
            </a:r>
          </a:p>
          <a:p>
            <a:pPr>
              <a:lnSpc>
                <a:spcPts val="200"/>
              </a:lnSpc>
              <a:spcBef>
                <a:spcPts val="1200"/>
              </a:spcBef>
            </a:pPr>
            <a:endParaRPr lang="en-US" altLang="zh-CN" sz="2400" dirty="0"/>
          </a:p>
          <a:p>
            <a:pPr>
              <a:lnSpc>
                <a:spcPts val="200"/>
              </a:lnSpc>
              <a:spcBef>
                <a:spcPts val="1200"/>
              </a:spcBef>
            </a:pPr>
            <a:endParaRPr lang="zh-CN" altLang="en-US" sz="2400" dirty="0"/>
          </a:p>
          <a:p>
            <a:r>
              <a:rPr lang="en-US" altLang="zh-CN" sz="2400" dirty="0"/>
              <a:t>3.</a:t>
            </a:r>
            <a:r>
              <a:rPr lang="en-US" altLang="zh-CN" sz="2400" b="1" dirty="0"/>
              <a:t>Starlink   /</a:t>
            </a:r>
            <a:r>
              <a:rPr lang="zh-CN" altLang="en-US" sz="2400" b="1" dirty="0"/>
              <a:t>星链</a:t>
            </a:r>
            <a:r>
              <a:rPr lang="en-US" altLang="zh-CN" sz="2400" b="1" dirty="0"/>
              <a:t>:</a:t>
            </a:r>
            <a:endParaRPr lang="zh-CN" altLang="en-US" sz="2400" b="1" dirty="0"/>
          </a:p>
          <a:p>
            <a:r>
              <a:rPr lang="en-US" altLang="zh-CN" sz="2400" dirty="0"/>
              <a:t>Providing global satellite internet, especially in remote areas.</a:t>
            </a:r>
          </a:p>
          <a:p>
            <a:r>
              <a:rPr lang="zh-CN" altLang="en-US" sz="2400" dirty="0"/>
              <a:t>提供全球卫星互联网服务，特别是在偏远地区。</a:t>
            </a:r>
          </a:p>
          <a:p>
            <a:endParaRPr lang="zh-CN" altLang="en-US" sz="2400" dirty="0"/>
          </a:p>
        </p:txBody>
      </p:sp>
      <p:pic>
        <p:nvPicPr>
          <p:cNvPr id="2050" name="Picture 2">
            <a:extLst>
              <a:ext uri="{FF2B5EF4-FFF2-40B4-BE49-F238E27FC236}">
                <a16:creationId xmlns:a16="http://schemas.microsoft.com/office/drawing/2014/main" id="{9F7C01B4-3BF0-56A6-CB87-EE67B4446D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6885" y="2259174"/>
            <a:ext cx="3277572" cy="197760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54" name="Picture 6" descr="查看源图像">
            <a:extLst>
              <a:ext uri="{FF2B5EF4-FFF2-40B4-BE49-F238E27FC236}">
                <a16:creationId xmlns:a16="http://schemas.microsoft.com/office/drawing/2014/main" id="{2A457119-7CB1-391E-6738-DF3882EC8C2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06012" y="612738"/>
            <a:ext cx="2559318" cy="190460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056" name="Picture 8" descr="starlink 的图像结果">
            <a:extLst>
              <a:ext uri="{FF2B5EF4-FFF2-40B4-BE49-F238E27FC236}">
                <a16:creationId xmlns:a16="http://schemas.microsoft.com/office/drawing/2014/main" id="{F268B185-C02F-994B-4B28-6BB0E8EF60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4884" y="4354969"/>
            <a:ext cx="3121574" cy="221886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51253952-0E8B-184C-92F2-56F186CAACB3}"/>
              </a:ext>
            </a:extLst>
          </p:cNvPr>
          <p:cNvSpPr txBox="1"/>
          <p:nvPr/>
        </p:nvSpPr>
        <p:spPr>
          <a:xfrm>
            <a:off x="8655989" y="1968759"/>
            <a:ext cx="659364" cy="369332"/>
          </a:xfrm>
          <a:prstGeom prst="rect">
            <a:avLst/>
          </a:prstGeom>
          <a:noFill/>
        </p:spPr>
        <p:txBody>
          <a:bodyPr wrap="square" rtlCol="0">
            <a:spAutoFit/>
          </a:bodyPr>
          <a:lstStyle/>
          <a:p>
            <a:r>
              <a:rPr lang="en-US" altLang="zh-CN" sz="1800" dirty="0"/>
              <a:t>Tesla</a:t>
            </a:r>
            <a:endParaRPr lang="zh-CN" altLang="en-US" dirty="0"/>
          </a:p>
        </p:txBody>
      </p:sp>
      <p:sp>
        <p:nvSpPr>
          <p:cNvPr id="10" name="文本框 9">
            <a:extLst>
              <a:ext uri="{FF2B5EF4-FFF2-40B4-BE49-F238E27FC236}">
                <a16:creationId xmlns:a16="http://schemas.microsoft.com/office/drawing/2014/main" id="{3E5E8DC2-7F85-66B1-4953-58F7F595B162}"/>
              </a:ext>
            </a:extLst>
          </p:cNvPr>
          <p:cNvSpPr txBox="1"/>
          <p:nvPr/>
        </p:nvSpPr>
        <p:spPr>
          <a:xfrm>
            <a:off x="8559864" y="4083215"/>
            <a:ext cx="851614" cy="369332"/>
          </a:xfrm>
          <a:prstGeom prst="rect">
            <a:avLst/>
          </a:prstGeom>
          <a:noFill/>
        </p:spPr>
        <p:txBody>
          <a:bodyPr wrap="square" rtlCol="0">
            <a:spAutoFit/>
          </a:bodyPr>
          <a:lstStyle/>
          <a:p>
            <a:r>
              <a:rPr lang="en-US" altLang="zh-CN" sz="1800" dirty="0"/>
              <a:t>SpaceX</a:t>
            </a:r>
            <a:endParaRPr lang="zh-CN" altLang="en-US" dirty="0"/>
          </a:p>
        </p:txBody>
      </p:sp>
      <p:sp>
        <p:nvSpPr>
          <p:cNvPr id="13" name="文本框 12">
            <a:extLst>
              <a:ext uri="{FF2B5EF4-FFF2-40B4-BE49-F238E27FC236}">
                <a16:creationId xmlns:a16="http://schemas.microsoft.com/office/drawing/2014/main" id="{B086CC78-4AAC-671D-DB01-25B34C834B86}"/>
              </a:ext>
            </a:extLst>
          </p:cNvPr>
          <p:cNvSpPr txBox="1"/>
          <p:nvPr/>
        </p:nvSpPr>
        <p:spPr>
          <a:xfrm>
            <a:off x="8572305" y="6455792"/>
            <a:ext cx="907597" cy="369332"/>
          </a:xfrm>
          <a:prstGeom prst="rect">
            <a:avLst/>
          </a:prstGeom>
          <a:noFill/>
        </p:spPr>
        <p:txBody>
          <a:bodyPr wrap="square" rtlCol="0">
            <a:spAutoFit/>
          </a:bodyPr>
          <a:lstStyle/>
          <a:p>
            <a:r>
              <a:rPr lang="en-US" altLang="zh-CN" sz="1800" dirty="0"/>
              <a:t>Starlink</a:t>
            </a:r>
            <a:endParaRPr lang="zh-CN" altLang="en-US" dirty="0"/>
          </a:p>
        </p:txBody>
      </p:sp>
    </p:spTree>
    <p:extLst>
      <p:ext uri="{BB962C8B-B14F-4D97-AF65-F5344CB8AC3E}">
        <p14:creationId xmlns:p14="http://schemas.microsoft.com/office/powerpoint/2010/main" val="1029447917"/>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300"/>
                                        <p:tgtEl>
                                          <p:spTgt spid="8">
                                            <p:txEl>
                                              <p:pRg st="0" end="0"/>
                                            </p:txEl>
                                          </p:spTgt>
                                        </p:tgtEl>
                                      </p:cBhvr>
                                    </p:animEffect>
                                    <p:anim calcmode="lin" valueType="num">
                                      <p:cBhvr>
                                        <p:cTn id="13" dur="3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4" dur="300" fill="hold"/>
                                        <p:tgtEl>
                                          <p:spTgt spid="8">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fade">
                                      <p:cBhvr>
                                        <p:cTn id="17" dur="300"/>
                                        <p:tgtEl>
                                          <p:spTgt spid="8">
                                            <p:txEl>
                                              <p:pRg st="1" end="1"/>
                                            </p:txEl>
                                          </p:spTgt>
                                        </p:tgtEl>
                                      </p:cBhvr>
                                    </p:animEffect>
                                    <p:anim calcmode="lin" valueType="num">
                                      <p:cBhvr>
                                        <p:cTn id="18" dur="3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9" dur="300" fill="hold"/>
                                        <p:tgtEl>
                                          <p:spTgt spid="8">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fade">
                                      <p:cBhvr>
                                        <p:cTn id="22" dur="300"/>
                                        <p:tgtEl>
                                          <p:spTgt spid="8">
                                            <p:txEl>
                                              <p:pRg st="2" end="2"/>
                                            </p:txEl>
                                          </p:spTgt>
                                        </p:tgtEl>
                                      </p:cBhvr>
                                    </p:animEffect>
                                    <p:anim calcmode="lin" valueType="num">
                                      <p:cBhvr>
                                        <p:cTn id="23" dur="3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4" dur="300" fill="hold"/>
                                        <p:tgtEl>
                                          <p:spTgt spid="8">
                                            <p:txEl>
                                              <p:pRg st="2" end="2"/>
                                            </p:txEl>
                                          </p:spTgt>
                                        </p:tgtEl>
                                        <p:attrNameLst>
                                          <p:attrName>ppt_y</p:attrName>
                                        </p:attrNameLst>
                                      </p:cBhvr>
                                      <p:tavLst>
                                        <p:tav tm="0">
                                          <p:val>
                                            <p:strVal val="#ppt_y+.1"/>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2054"/>
                                        </p:tgtEl>
                                        <p:attrNameLst>
                                          <p:attrName>style.visibility</p:attrName>
                                        </p:attrNameLst>
                                      </p:cBhvr>
                                      <p:to>
                                        <p:strVal val="visible"/>
                                      </p:to>
                                    </p:set>
                                    <p:animEffect transition="in" filter="fade">
                                      <p:cBhvr>
                                        <p:cTn id="27" dur="500"/>
                                        <p:tgtEl>
                                          <p:spTgt spid="205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animEffect transition="in" filter="fade">
                                      <p:cBhvr>
                                        <p:cTn id="35" dur="300"/>
                                        <p:tgtEl>
                                          <p:spTgt spid="8">
                                            <p:txEl>
                                              <p:pRg st="4" end="4"/>
                                            </p:txEl>
                                          </p:spTgt>
                                        </p:tgtEl>
                                      </p:cBhvr>
                                    </p:animEffect>
                                    <p:anim calcmode="lin" valueType="num">
                                      <p:cBhvr>
                                        <p:cTn id="36" dur="3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7" dur="300" fill="hold"/>
                                        <p:tgtEl>
                                          <p:spTgt spid="8">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8">
                                            <p:txEl>
                                              <p:pRg st="5" end="5"/>
                                            </p:txEl>
                                          </p:spTgt>
                                        </p:tgtEl>
                                        <p:attrNameLst>
                                          <p:attrName>style.visibility</p:attrName>
                                        </p:attrNameLst>
                                      </p:cBhvr>
                                      <p:to>
                                        <p:strVal val="visible"/>
                                      </p:to>
                                    </p:set>
                                    <p:animEffect transition="in" filter="fade">
                                      <p:cBhvr>
                                        <p:cTn id="40" dur="300"/>
                                        <p:tgtEl>
                                          <p:spTgt spid="8">
                                            <p:txEl>
                                              <p:pRg st="5" end="5"/>
                                            </p:txEl>
                                          </p:spTgt>
                                        </p:tgtEl>
                                      </p:cBhvr>
                                    </p:animEffect>
                                    <p:anim calcmode="lin" valueType="num">
                                      <p:cBhvr>
                                        <p:cTn id="41" dur="3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2" dur="300" fill="hold"/>
                                        <p:tgtEl>
                                          <p:spTgt spid="8">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8">
                                            <p:txEl>
                                              <p:pRg st="6" end="6"/>
                                            </p:txEl>
                                          </p:spTgt>
                                        </p:tgtEl>
                                        <p:attrNameLst>
                                          <p:attrName>style.visibility</p:attrName>
                                        </p:attrNameLst>
                                      </p:cBhvr>
                                      <p:to>
                                        <p:strVal val="visible"/>
                                      </p:to>
                                    </p:set>
                                    <p:animEffect transition="in" filter="fade">
                                      <p:cBhvr>
                                        <p:cTn id="45" dur="300"/>
                                        <p:tgtEl>
                                          <p:spTgt spid="8">
                                            <p:txEl>
                                              <p:pRg st="6" end="6"/>
                                            </p:txEl>
                                          </p:spTgt>
                                        </p:tgtEl>
                                      </p:cBhvr>
                                    </p:animEffect>
                                    <p:anim calcmode="lin" valueType="num">
                                      <p:cBhvr>
                                        <p:cTn id="46" dur="3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7" dur="300" fill="hold"/>
                                        <p:tgtEl>
                                          <p:spTgt spid="8">
                                            <p:txEl>
                                              <p:pRg st="6" end="6"/>
                                            </p:txEl>
                                          </p:spTgt>
                                        </p:tgtEl>
                                        <p:attrNameLst>
                                          <p:attrName>ppt_y</p:attrName>
                                        </p:attrNameLst>
                                      </p:cBhvr>
                                      <p:tavLst>
                                        <p:tav tm="0">
                                          <p:val>
                                            <p:strVal val="#ppt_y+.1"/>
                                          </p:val>
                                        </p:tav>
                                        <p:tav tm="100000">
                                          <p:val>
                                            <p:strVal val="#ppt_y"/>
                                          </p:val>
                                        </p:tav>
                                      </p:tavLst>
                                    </p:anim>
                                  </p:childTnLst>
                                </p:cTn>
                              </p:par>
                              <p:par>
                                <p:cTn id="48" presetID="10" presetClass="entr" presetSubtype="0" fill="hold" nodeType="withEffect">
                                  <p:stCondLst>
                                    <p:cond delay="0"/>
                                  </p:stCondLst>
                                  <p:childTnLst>
                                    <p:set>
                                      <p:cBhvr>
                                        <p:cTn id="49" dur="1" fill="hold">
                                          <p:stCondLst>
                                            <p:cond delay="0"/>
                                          </p:stCondLst>
                                        </p:cTn>
                                        <p:tgtEl>
                                          <p:spTgt spid="2050"/>
                                        </p:tgtEl>
                                        <p:attrNameLst>
                                          <p:attrName>style.visibility</p:attrName>
                                        </p:attrNameLst>
                                      </p:cBhvr>
                                      <p:to>
                                        <p:strVal val="visible"/>
                                      </p:to>
                                    </p:set>
                                    <p:animEffect transition="in" filter="fade">
                                      <p:cBhvr>
                                        <p:cTn id="50" dur="500"/>
                                        <p:tgtEl>
                                          <p:spTgt spid="205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500"/>
                                        <p:tgtEl>
                                          <p:spTgt spid="10"/>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8">
                                            <p:txEl>
                                              <p:pRg st="9" end="9"/>
                                            </p:txEl>
                                          </p:spTgt>
                                        </p:tgtEl>
                                        <p:attrNameLst>
                                          <p:attrName>style.visibility</p:attrName>
                                        </p:attrNameLst>
                                      </p:cBhvr>
                                      <p:to>
                                        <p:strVal val="visible"/>
                                      </p:to>
                                    </p:set>
                                    <p:animEffect transition="in" filter="fade">
                                      <p:cBhvr>
                                        <p:cTn id="58" dur="300"/>
                                        <p:tgtEl>
                                          <p:spTgt spid="8">
                                            <p:txEl>
                                              <p:pRg st="9" end="9"/>
                                            </p:txEl>
                                          </p:spTgt>
                                        </p:tgtEl>
                                      </p:cBhvr>
                                    </p:animEffect>
                                    <p:anim calcmode="lin" valueType="num">
                                      <p:cBhvr>
                                        <p:cTn id="59" dur="3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60" dur="300" fill="hold"/>
                                        <p:tgtEl>
                                          <p:spTgt spid="8">
                                            <p:txEl>
                                              <p:pRg st="9" end="9"/>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8">
                                            <p:txEl>
                                              <p:pRg st="10" end="10"/>
                                            </p:txEl>
                                          </p:spTgt>
                                        </p:tgtEl>
                                        <p:attrNameLst>
                                          <p:attrName>style.visibility</p:attrName>
                                        </p:attrNameLst>
                                      </p:cBhvr>
                                      <p:to>
                                        <p:strVal val="visible"/>
                                      </p:to>
                                    </p:set>
                                    <p:animEffect transition="in" filter="fade">
                                      <p:cBhvr>
                                        <p:cTn id="63" dur="300"/>
                                        <p:tgtEl>
                                          <p:spTgt spid="8">
                                            <p:txEl>
                                              <p:pRg st="10" end="10"/>
                                            </p:txEl>
                                          </p:spTgt>
                                        </p:tgtEl>
                                      </p:cBhvr>
                                    </p:animEffect>
                                    <p:anim calcmode="lin" valueType="num">
                                      <p:cBhvr>
                                        <p:cTn id="64" dur="3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65" dur="300" fill="hold"/>
                                        <p:tgtEl>
                                          <p:spTgt spid="8">
                                            <p:txEl>
                                              <p:pRg st="10" end="10"/>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8">
                                            <p:txEl>
                                              <p:pRg st="11" end="11"/>
                                            </p:txEl>
                                          </p:spTgt>
                                        </p:tgtEl>
                                        <p:attrNameLst>
                                          <p:attrName>style.visibility</p:attrName>
                                        </p:attrNameLst>
                                      </p:cBhvr>
                                      <p:to>
                                        <p:strVal val="visible"/>
                                      </p:to>
                                    </p:set>
                                    <p:animEffect transition="in" filter="fade">
                                      <p:cBhvr>
                                        <p:cTn id="68" dur="300"/>
                                        <p:tgtEl>
                                          <p:spTgt spid="8">
                                            <p:txEl>
                                              <p:pRg st="11" end="11"/>
                                            </p:txEl>
                                          </p:spTgt>
                                        </p:tgtEl>
                                      </p:cBhvr>
                                    </p:animEffect>
                                    <p:anim calcmode="lin" valueType="num">
                                      <p:cBhvr>
                                        <p:cTn id="69" dur="300" fill="hold"/>
                                        <p:tgtEl>
                                          <p:spTgt spid="8">
                                            <p:txEl>
                                              <p:pRg st="11" end="11"/>
                                            </p:txEl>
                                          </p:spTgt>
                                        </p:tgtEl>
                                        <p:attrNameLst>
                                          <p:attrName>ppt_x</p:attrName>
                                        </p:attrNameLst>
                                      </p:cBhvr>
                                      <p:tavLst>
                                        <p:tav tm="0">
                                          <p:val>
                                            <p:strVal val="#ppt_x"/>
                                          </p:val>
                                        </p:tav>
                                        <p:tav tm="100000">
                                          <p:val>
                                            <p:strVal val="#ppt_x"/>
                                          </p:val>
                                        </p:tav>
                                      </p:tavLst>
                                    </p:anim>
                                    <p:anim calcmode="lin" valueType="num">
                                      <p:cBhvr>
                                        <p:cTn id="70" dur="300" fill="hold"/>
                                        <p:tgtEl>
                                          <p:spTgt spid="8">
                                            <p:txEl>
                                              <p:pRg st="11" end="11"/>
                                            </p:txEl>
                                          </p:spTgt>
                                        </p:tgtEl>
                                        <p:attrNameLst>
                                          <p:attrName>ppt_y</p:attrName>
                                        </p:attrNameLst>
                                      </p:cBhvr>
                                      <p:tavLst>
                                        <p:tav tm="0">
                                          <p:val>
                                            <p:strVal val="#ppt_y+.1"/>
                                          </p:val>
                                        </p:tav>
                                        <p:tav tm="100000">
                                          <p:val>
                                            <p:strVal val="#ppt_y"/>
                                          </p:val>
                                        </p:tav>
                                      </p:tavLst>
                                    </p:anim>
                                  </p:childTnLst>
                                </p:cTn>
                              </p:par>
                              <p:par>
                                <p:cTn id="71" presetID="10" presetClass="entr" presetSubtype="0" fill="hold" nodeType="withEffect">
                                  <p:stCondLst>
                                    <p:cond delay="0"/>
                                  </p:stCondLst>
                                  <p:childTnLst>
                                    <p:set>
                                      <p:cBhvr>
                                        <p:cTn id="72" dur="1" fill="hold">
                                          <p:stCondLst>
                                            <p:cond delay="0"/>
                                          </p:stCondLst>
                                        </p:cTn>
                                        <p:tgtEl>
                                          <p:spTgt spid="2056"/>
                                        </p:tgtEl>
                                        <p:attrNameLst>
                                          <p:attrName>style.visibility</p:attrName>
                                        </p:attrNameLst>
                                      </p:cBhvr>
                                      <p:to>
                                        <p:strVal val="visible"/>
                                      </p:to>
                                    </p:set>
                                    <p:animEffect transition="in" filter="fade">
                                      <p:cBhvr>
                                        <p:cTn id="73" dur="500"/>
                                        <p:tgtEl>
                                          <p:spTgt spid="205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fade">
                                      <p:cBhvr>
                                        <p:cTn id="7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1116441-0CE8-4C1E-715E-73747E5D25F9}"/>
              </a:ext>
            </a:extLst>
          </p:cNvPr>
          <p:cNvSpPr txBox="1"/>
          <p:nvPr/>
        </p:nvSpPr>
        <p:spPr>
          <a:xfrm>
            <a:off x="267477" y="135685"/>
            <a:ext cx="6096000" cy="523220"/>
          </a:xfrm>
          <a:prstGeom prst="rect">
            <a:avLst/>
          </a:prstGeom>
          <a:noFill/>
        </p:spPr>
        <p:txBody>
          <a:bodyPr wrap="square">
            <a:spAutoFit/>
          </a:bodyPr>
          <a:lstStyle/>
          <a:p>
            <a:r>
              <a:rPr lang="en-US" altLang="zh-CN" sz="2800" b="1" dirty="0">
                <a:latin typeface="+mj-ea"/>
                <a:ea typeface="+mj-ea"/>
              </a:rPr>
              <a:t>Evaluation and Achievements</a:t>
            </a:r>
          </a:p>
        </p:txBody>
      </p:sp>
      <p:sp>
        <p:nvSpPr>
          <p:cNvPr id="6" name="文本框 5">
            <a:extLst>
              <a:ext uri="{FF2B5EF4-FFF2-40B4-BE49-F238E27FC236}">
                <a16:creationId xmlns:a16="http://schemas.microsoft.com/office/drawing/2014/main" id="{24A8D84B-6EC7-4E3A-A24E-8C921F24FE2C}"/>
              </a:ext>
            </a:extLst>
          </p:cNvPr>
          <p:cNvSpPr txBox="1"/>
          <p:nvPr/>
        </p:nvSpPr>
        <p:spPr>
          <a:xfrm>
            <a:off x="702905" y="890130"/>
            <a:ext cx="8708573" cy="5262979"/>
          </a:xfrm>
          <a:prstGeom prst="rect">
            <a:avLst/>
          </a:prstGeom>
          <a:noFill/>
        </p:spPr>
        <p:txBody>
          <a:bodyPr wrap="square">
            <a:spAutoFit/>
          </a:bodyPr>
          <a:lstStyle/>
          <a:p>
            <a:r>
              <a:rPr lang="en-US" altLang="zh-CN" sz="2400" b="1" dirty="0"/>
              <a:t>Achievements          /</a:t>
            </a:r>
            <a:r>
              <a:rPr lang="zh-CN" altLang="en-US" sz="2400" b="1" dirty="0"/>
              <a:t>成就</a:t>
            </a:r>
            <a:r>
              <a:rPr lang="en-US" altLang="zh-CN" sz="2400" dirty="0"/>
              <a:t>:</a:t>
            </a:r>
          </a:p>
          <a:p>
            <a:r>
              <a:rPr lang="en-US" altLang="zh-CN" sz="2400" dirty="0"/>
              <a:t>World's Richest Man</a:t>
            </a:r>
          </a:p>
          <a:p>
            <a:r>
              <a:rPr lang="zh-CN" altLang="en-US" sz="2400" dirty="0"/>
              <a:t>世界首富</a:t>
            </a:r>
            <a:endParaRPr lang="en-US" altLang="zh-CN" sz="2400" dirty="0"/>
          </a:p>
          <a:p>
            <a:r>
              <a:rPr lang="en-US" altLang="zh-CN" sz="2400" dirty="0"/>
              <a:t>Acquired Twitter, now X</a:t>
            </a:r>
          </a:p>
          <a:p>
            <a:r>
              <a:rPr lang="zh-CN" altLang="en-US" sz="2400" dirty="0"/>
              <a:t>收购推特（现为</a:t>
            </a:r>
            <a:r>
              <a:rPr lang="en-US" altLang="zh-CN" sz="2400" dirty="0"/>
              <a:t>X</a:t>
            </a:r>
            <a:r>
              <a:rPr lang="zh-CN" altLang="en-US" sz="2400" dirty="0"/>
              <a:t>）</a:t>
            </a:r>
            <a:endParaRPr lang="en-US" altLang="zh-CN" sz="2400" dirty="0"/>
          </a:p>
          <a:p>
            <a:r>
              <a:rPr lang="en-US" altLang="zh-CN" sz="2400" dirty="0"/>
              <a:t>Launched Starlink satellites</a:t>
            </a:r>
          </a:p>
          <a:p>
            <a:r>
              <a:rPr lang="zh-CN" altLang="en-US" sz="2400" dirty="0"/>
              <a:t>发射星链卫星</a:t>
            </a:r>
            <a:endParaRPr lang="en-US" altLang="zh-CN" sz="2400" dirty="0"/>
          </a:p>
          <a:p>
            <a:endParaRPr lang="en-US" altLang="zh-CN" sz="2400" dirty="0"/>
          </a:p>
          <a:p>
            <a:r>
              <a:rPr lang="en-US" altLang="zh-CN" sz="2400" b="1" dirty="0"/>
              <a:t>Overall Evaluation   /</a:t>
            </a:r>
            <a:r>
              <a:rPr lang="zh-CN" altLang="en-US" sz="2400" b="1" dirty="0"/>
              <a:t>总体评价</a:t>
            </a:r>
            <a:r>
              <a:rPr lang="en-US" altLang="zh-CN" sz="2400" dirty="0"/>
              <a:t>:</a:t>
            </a:r>
          </a:p>
          <a:p>
            <a:r>
              <a:rPr lang="en-US" altLang="zh-CN" sz="2400" dirty="0"/>
              <a:t>He proves that vision and persistence can change the world.</a:t>
            </a:r>
          </a:p>
          <a:p>
            <a:r>
              <a:rPr lang="zh-CN" altLang="en-US" sz="2400" dirty="0"/>
              <a:t>他证明了远见和坚持可以改变世界。</a:t>
            </a:r>
            <a:endParaRPr lang="en-US" altLang="zh-CN" sz="2400" dirty="0"/>
          </a:p>
          <a:p>
            <a:r>
              <a:rPr lang="en-US" altLang="zh-CN" sz="2400" dirty="0"/>
              <a:t>His innovative spirit inspires millions to pursue their dreams.</a:t>
            </a:r>
          </a:p>
          <a:p>
            <a:r>
              <a:rPr lang="zh-CN" altLang="en-US" sz="2400" dirty="0"/>
              <a:t>他的创新精神激励了无数人去追求梦想。</a:t>
            </a:r>
            <a:endParaRPr lang="en-US" altLang="zh-CN" sz="2400" dirty="0"/>
          </a:p>
          <a:p>
            <a:endParaRPr lang="zh-CN" altLang="en-US" sz="2400" dirty="0"/>
          </a:p>
        </p:txBody>
      </p:sp>
      <p:sp>
        <p:nvSpPr>
          <p:cNvPr id="8" name="文本框 7">
            <a:extLst>
              <a:ext uri="{FF2B5EF4-FFF2-40B4-BE49-F238E27FC236}">
                <a16:creationId xmlns:a16="http://schemas.microsoft.com/office/drawing/2014/main" id="{01DBD0B3-A68D-A495-9C92-8B01FD9EF399}"/>
              </a:ext>
            </a:extLst>
          </p:cNvPr>
          <p:cNvSpPr txBox="1"/>
          <p:nvPr/>
        </p:nvSpPr>
        <p:spPr>
          <a:xfrm>
            <a:off x="833534" y="5967870"/>
            <a:ext cx="11059886" cy="954107"/>
          </a:xfrm>
          <a:prstGeom prst="rect">
            <a:avLst/>
          </a:prstGeom>
          <a:noFill/>
        </p:spPr>
        <p:txBody>
          <a:bodyPr wrap="square">
            <a:spAutoFit/>
          </a:bodyPr>
          <a:lstStyle/>
          <a:p>
            <a:pPr algn="ctr"/>
            <a:r>
              <a:rPr lang="en-US" altLang="zh-CN" sz="2800" dirty="0"/>
              <a:t>"</a:t>
            </a:r>
            <a:r>
              <a:rPr lang="en-US" altLang="zh-CN" sz="2800" b="1" dirty="0"/>
              <a:t>The future belongs to those who believe in the beauty of their dreams.</a:t>
            </a:r>
            <a:r>
              <a:rPr lang="en-US" altLang="zh-CN" sz="2800" dirty="0"/>
              <a:t>"</a:t>
            </a:r>
          </a:p>
          <a:p>
            <a:pPr algn="ctr"/>
            <a:r>
              <a:rPr lang="en-US" altLang="zh-CN" sz="2800" dirty="0"/>
              <a:t>“</a:t>
            </a:r>
            <a:r>
              <a:rPr lang="zh-CN" altLang="en-US" sz="2800" dirty="0"/>
              <a:t>未来属于那些相信自己梦想之美的人。”</a:t>
            </a:r>
          </a:p>
        </p:txBody>
      </p:sp>
    </p:spTree>
    <p:extLst>
      <p:ext uri="{BB962C8B-B14F-4D97-AF65-F5344CB8AC3E}">
        <p14:creationId xmlns:p14="http://schemas.microsoft.com/office/powerpoint/2010/main" val="282261176"/>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anim calcmode="lin" valueType="num">
                                      <p:cBhvr>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6">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anim calcmode="lin" valueType="num">
                                      <p:cBhvr>
                                        <p:cTn id="18"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6">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anim calcmode="lin" valueType="num">
                                      <p:cBhvr>
                                        <p:cTn id="2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4" dur="500" fill="hold"/>
                                        <p:tgtEl>
                                          <p:spTgt spid="6">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anim calcmode="lin" valueType="num">
                                      <p:cBhvr>
                                        <p:cTn id="28"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9" dur="500" fill="hold"/>
                                        <p:tgtEl>
                                          <p:spTgt spid="6">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anim calcmode="lin" valueType="num">
                                      <p:cBhvr>
                                        <p:cTn id="3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4" dur="500" fill="hold"/>
                                        <p:tgtEl>
                                          <p:spTgt spid="6">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anim calcmode="lin" valueType="num">
                                      <p:cBhvr>
                                        <p:cTn id="3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9" dur="500" fill="hold"/>
                                        <p:tgtEl>
                                          <p:spTgt spid="6">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500"/>
                                        <p:tgtEl>
                                          <p:spTgt spid="6">
                                            <p:txEl>
                                              <p:pRg st="6" end="6"/>
                                            </p:txEl>
                                          </p:spTgt>
                                        </p:tgtEl>
                                      </p:cBhvr>
                                    </p:animEffect>
                                    <p:anim calcmode="lin" valueType="num">
                                      <p:cBhvr>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44" dur="5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6">
                                            <p:txEl>
                                              <p:pRg st="8" end="8"/>
                                            </p:txEl>
                                          </p:spTgt>
                                        </p:tgtEl>
                                        <p:attrNameLst>
                                          <p:attrName>style.visibility</p:attrName>
                                        </p:attrNameLst>
                                      </p:cBhvr>
                                      <p:to>
                                        <p:strVal val="visible"/>
                                      </p:to>
                                    </p:set>
                                    <p:animEffect transition="in" filter="fade">
                                      <p:cBhvr>
                                        <p:cTn id="49" dur="500"/>
                                        <p:tgtEl>
                                          <p:spTgt spid="6">
                                            <p:txEl>
                                              <p:pRg st="8" end="8"/>
                                            </p:txEl>
                                          </p:spTgt>
                                        </p:tgtEl>
                                      </p:cBhvr>
                                    </p:animEffect>
                                    <p:anim calcmode="lin" valueType="num">
                                      <p:cBhvr>
                                        <p:cTn id="50"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51" dur="500" fill="hold"/>
                                        <p:tgtEl>
                                          <p:spTgt spid="6">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6">
                                            <p:txEl>
                                              <p:pRg st="9" end="9"/>
                                            </p:txEl>
                                          </p:spTgt>
                                        </p:tgtEl>
                                        <p:attrNameLst>
                                          <p:attrName>style.visibility</p:attrName>
                                        </p:attrNameLst>
                                      </p:cBhvr>
                                      <p:to>
                                        <p:strVal val="visible"/>
                                      </p:to>
                                    </p:set>
                                    <p:animEffect transition="in" filter="fade">
                                      <p:cBhvr>
                                        <p:cTn id="54" dur="500"/>
                                        <p:tgtEl>
                                          <p:spTgt spid="6">
                                            <p:txEl>
                                              <p:pRg st="9" end="9"/>
                                            </p:txEl>
                                          </p:spTgt>
                                        </p:tgtEl>
                                      </p:cBhvr>
                                    </p:animEffect>
                                    <p:anim calcmode="lin" valueType="num">
                                      <p:cBhvr>
                                        <p:cTn id="55"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56" dur="500" fill="hold"/>
                                        <p:tgtEl>
                                          <p:spTgt spid="6">
                                            <p:txEl>
                                              <p:pRg st="9" end="9"/>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6">
                                            <p:txEl>
                                              <p:pRg st="10" end="10"/>
                                            </p:txEl>
                                          </p:spTgt>
                                        </p:tgtEl>
                                        <p:attrNameLst>
                                          <p:attrName>style.visibility</p:attrName>
                                        </p:attrNameLst>
                                      </p:cBhvr>
                                      <p:to>
                                        <p:strVal val="visible"/>
                                      </p:to>
                                    </p:set>
                                    <p:animEffect transition="in" filter="fade">
                                      <p:cBhvr>
                                        <p:cTn id="59" dur="500"/>
                                        <p:tgtEl>
                                          <p:spTgt spid="6">
                                            <p:txEl>
                                              <p:pRg st="10" end="10"/>
                                            </p:txEl>
                                          </p:spTgt>
                                        </p:tgtEl>
                                      </p:cBhvr>
                                    </p:animEffect>
                                    <p:anim calcmode="lin" valueType="num">
                                      <p:cBhvr>
                                        <p:cTn id="60"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61" dur="500" fill="hold"/>
                                        <p:tgtEl>
                                          <p:spTgt spid="6">
                                            <p:txEl>
                                              <p:pRg st="10" end="10"/>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6">
                                            <p:txEl>
                                              <p:pRg st="11" end="11"/>
                                            </p:txEl>
                                          </p:spTgt>
                                        </p:tgtEl>
                                        <p:attrNameLst>
                                          <p:attrName>style.visibility</p:attrName>
                                        </p:attrNameLst>
                                      </p:cBhvr>
                                      <p:to>
                                        <p:strVal val="visible"/>
                                      </p:to>
                                    </p:set>
                                    <p:animEffect transition="in" filter="fade">
                                      <p:cBhvr>
                                        <p:cTn id="64" dur="500"/>
                                        <p:tgtEl>
                                          <p:spTgt spid="6">
                                            <p:txEl>
                                              <p:pRg st="11" end="11"/>
                                            </p:txEl>
                                          </p:spTgt>
                                        </p:tgtEl>
                                      </p:cBhvr>
                                    </p:animEffect>
                                    <p:anim calcmode="lin" valueType="num">
                                      <p:cBhvr>
                                        <p:cTn id="65"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p:cTn id="66" dur="500" fill="hold"/>
                                        <p:tgtEl>
                                          <p:spTgt spid="6">
                                            <p:txEl>
                                              <p:pRg st="11" end="11"/>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6">
                                            <p:txEl>
                                              <p:pRg st="12" end="12"/>
                                            </p:txEl>
                                          </p:spTgt>
                                        </p:tgtEl>
                                        <p:attrNameLst>
                                          <p:attrName>style.visibility</p:attrName>
                                        </p:attrNameLst>
                                      </p:cBhvr>
                                      <p:to>
                                        <p:strVal val="visible"/>
                                      </p:to>
                                    </p:set>
                                    <p:animEffect transition="in" filter="fade">
                                      <p:cBhvr>
                                        <p:cTn id="69" dur="500"/>
                                        <p:tgtEl>
                                          <p:spTgt spid="6">
                                            <p:txEl>
                                              <p:pRg st="12" end="12"/>
                                            </p:txEl>
                                          </p:spTgt>
                                        </p:tgtEl>
                                      </p:cBhvr>
                                    </p:animEffect>
                                    <p:anim calcmode="lin" valueType="num">
                                      <p:cBhvr>
                                        <p:cTn id="70"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p:cTn id="71" dur="500" fill="hold"/>
                                        <p:tgtEl>
                                          <p:spTgt spid="6">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grpId="0" nodeType="click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barn(inVertical)">
                                      <p:cBhvr>
                                        <p:cTn id="7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2A78EA4-5C71-6281-4D98-3E3CE37CB75A}"/>
              </a:ext>
            </a:extLst>
          </p:cNvPr>
          <p:cNvSpPr txBox="1"/>
          <p:nvPr/>
        </p:nvSpPr>
        <p:spPr>
          <a:xfrm>
            <a:off x="2360645" y="1213332"/>
            <a:ext cx="7470710" cy="1785104"/>
          </a:xfrm>
          <a:prstGeom prst="rect">
            <a:avLst/>
          </a:prstGeom>
          <a:noFill/>
        </p:spPr>
        <p:txBody>
          <a:bodyPr wrap="square">
            <a:spAutoFit/>
          </a:bodyPr>
          <a:lstStyle/>
          <a:p>
            <a:pPr algn="ctr"/>
            <a:r>
              <a:rPr lang="zh-CN" altLang="en-US" sz="5400" b="1" dirty="0"/>
              <a:t>Thank you for listening!</a:t>
            </a:r>
          </a:p>
          <a:p>
            <a:pPr algn="ctr"/>
            <a:endParaRPr lang="zh-CN" altLang="en-US" sz="2800" b="1" dirty="0"/>
          </a:p>
          <a:p>
            <a:pPr algn="ctr"/>
            <a:r>
              <a:rPr lang="zh-CN" altLang="en-US" sz="2800" b="1" dirty="0"/>
              <a:t>Let</a:t>
            </a:r>
            <a:r>
              <a:rPr lang="en-US" altLang="zh-CN" sz="2800" b="1" dirty="0"/>
              <a:t>’</a:t>
            </a:r>
            <a:r>
              <a:rPr lang="zh-CN" altLang="en-US" sz="2800" b="1" dirty="0"/>
              <a:t>s chase our dreams together!</a:t>
            </a:r>
          </a:p>
        </p:txBody>
      </p:sp>
      <p:pic>
        <p:nvPicPr>
          <p:cNvPr id="3074" name="Picture 2" descr="马斯克被《时代》周刊评为2021“年度风云人物” - 美南新闻 - 全美最大亚裔多媒体集团">
            <a:extLst>
              <a:ext uri="{FF2B5EF4-FFF2-40B4-BE49-F238E27FC236}">
                <a16:creationId xmlns:a16="http://schemas.microsoft.com/office/drawing/2014/main" id="{AE23964E-69F1-AD52-534B-70F48C2B8A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7350" y="3191069"/>
            <a:ext cx="5217299" cy="324705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013745"/>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400"/>
                                        <p:tgtEl>
                                          <p:spTgt spid="5">
                                            <p:txEl>
                                              <p:pRg st="0" end="0"/>
                                            </p:txEl>
                                          </p:spTgt>
                                        </p:tgtEl>
                                      </p:cBhvr>
                                    </p:animEffect>
                                    <p:anim calcmode="lin" valueType="num">
                                      <p:cBhvr>
                                        <p:cTn id="8" dur="4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400"/>
                            </p:stCondLst>
                            <p:childTnLst>
                              <p:par>
                                <p:cTn id="11" presetID="10" presetClass="entr" presetSubtype="0" fill="hold" nodeType="after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074"/>
                                        </p:tgtEl>
                                        <p:attrNameLst>
                                          <p:attrName>style.visibility</p:attrName>
                                        </p:attrNameLst>
                                      </p:cBhvr>
                                      <p:to>
                                        <p:strVal val="visible"/>
                                      </p:to>
                                    </p:set>
                                    <p:animEffect transition="in" filter="fade">
                                      <p:cBhvr>
                                        <p:cTn id="1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537</TotalTime>
  <Words>465</Words>
  <Application>Microsoft Office PowerPoint</Application>
  <PresentationFormat>宽屏</PresentationFormat>
  <Paragraphs>53</Paragraphs>
  <Slides>5</Slides>
  <Notes>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vt:i4>
      </vt:variant>
    </vt:vector>
  </HeadingPairs>
  <TitlesOfParts>
    <vt:vector size="9" baseType="lpstr">
      <vt:lpstr>等线</vt:lpstr>
      <vt:lpstr>Arial</vt:lpstr>
      <vt:lpstr>Calibri</vt:lpstr>
      <vt:lpstr>WPS</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泳贤 宋</cp:lastModifiedBy>
  <cp:revision>6</cp:revision>
  <dcterms:created xsi:type="dcterms:W3CDTF">2023-08-09T12:44:55Z</dcterms:created>
  <dcterms:modified xsi:type="dcterms:W3CDTF">2025-02-22T14:50:15Z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2052-12.1.0.15259</vt:lpwstr>
  </property>
</Properties>
</file>