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3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11.xml" ContentType="application/vnd.openxmlformats-officedocument.presentationml.slide+xml"/>
  <Override PartName="/ppt/slideLayouts/slideLayout1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3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4.xml" ContentType="application/vnd.openxmlformats-officedocument.presentationml.slide+xml"/>
  <Override PartName="/ppt/slideLayouts/slideLayout14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15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16.xml" ContentType="application/vnd.openxmlformats-officedocument.presentationml.slideLayout+xml"/>
  <Override PartName="/ppt/slides/slide17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18.xml" ContentType="application/vnd.openxmlformats-officedocument.presentationml.slide+xml"/>
  <Override PartName="/ppt/slideLayouts/slideLayout18.xml" ContentType="application/vnd.openxmlformats-officedocument.presentationml.slideLayout+xml"/>
  <Override PartName="/ppt/slides/slide19.xml" ContentType="application/vnd.openxmlformats-officedocument.presentationml.slide+xml"/>
  <Override PartName="/ppt/slideLayouts/slideLayout19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20.xml" ContentType="application/vnd.openxmlformats-officedocument.presentationml.slideLayout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713f21e82e6843a2" /><Relationship Type="http://schemas.openxmlformats.org/officeDocument/2006/relationships/extended-properties" Target="/docProps/app.xml" Id="rId2" /><Relationship Type="http://schemas.openxmlformats.org/package/2006/relationships/metadata/core-properties" Target="/docProps/core.xml" Id="Rb59cd06ea8034be0" /><Relationship Type="http://schemas.openxmlformats.org/officeDocument/2006/relationships/custom-properties" Target="/docProps/custom.xml" Id="R42bd1c68487e4795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0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/ppt/presProps.xml" Id="rId1" /><Relationship Type="http://schemas.openxmlformats.org/officeDocument/2006/relationships/viewProps" Target="/ppt/viewProps.xml" Id="rId2" /><Relationship Type="http://schemas.openxmlformats.org/officeDocument/2006/relationships/theme" Target="/ppt/theme/theme1.xml" Id="rId3" /><Relationship Type="http://schemas.openxmlformats.org/officeDocument/2006/relationships/tableStyles" Target="/ppt/tableStyles.xml" Id="rId4" /><Relationship Type="http://schemas.openxmlformats.org/officeDocument/2006/relationships/slideMaster" Target="/ppt/slideMasters/slideMaster1.xml" Id="rId5" /><Relationship Type="http://schemas.openxmlformats.org/officeDocument/2006/relationships/slide" Target="/ppt/slides/slide1.xml" Id="rId6" /><Relationship Type="http://schemas.openxmlformats.org/officeDocument/2006/relationships/slide" Target="/ppt/slides/slide2.xml" Id="rId7" /><Relationship Type="http://schemas.openxmlformats.org/officeDocument/2006/relationships/slide" Target="/ppt/slides/slide3.xml" Id="rId8" /><Relationship Type="http://schemas.openxmlformats.org/officeDocument/2006/relationships/slide" Target="/ppt/slides/slide4.xml" Id="rId9" /><Relationship Type="http://schemas.openxmlformats.org/officeDocument/2006/relationships/slide" Target="/ppt/slides/slide5.xml" Id="rId10" /><Relationship Type="http://schemas.openxmlformats.org/officeDocument/2006/relationships/slide" Target="/ppt/slides/slide6.xml" Id="rId11" /><Relationship Type="http://schemas.openxmlformats.org/officeDocument/2006/relationships/slide" Target="/ppt/slides/slide7.xml" Id="rId12" /><Relationship Type="http://schemas.openxmlformats.org/officeDocument/2006/relationships/slide" Target="/ppt/slides/slide8.xml" Id="rId13" /><Relationship Type="http://schemas.openxmlformats.org/officeDocument/2006/relationships/slide" Target="/ppt/slides/slide9.xml" Id="rId14" /><Relationship Type="http://schemas.openxmlformats.org/officeDocument/2006/relationships/slide" Target="/ppt/slides/slide10.xml" Id="rId15" /><Relationship Type="http://schemas.openxmlformats.org/officeDocument/2006/relationships/slide" Target="/ppt/slides/slide11.xml" Id="rId16" /><Relationship Type="http://schemas.openxmlformats.org/officeDocument/2006/relationships/slide" Target="/ppt/slides/slide12.xml" Id="rId17" /><Relationship Type="http://schemas.openxmlformats.org/officeDocument/2006/relationships/slide" Target="/ppt/slides/slide13.xml" Id="rId18" /><Relationship Type="http://schemas.openxmlformats.org/officeDocument/2006/relationships/slide" Target="/ppt/slides/slide14.xml" Id="rId19" /><Relationship Type="http://schemas.openxmlformats.org/officeDocument/2006/relationships/slide" Target="/ppt/slides/slide15.xml" Id="rId20" /><Relationship Type="http://schemas.openxmlformats.org/officeDocument/2006/relationships/slide" Target="/ppt/slides/slide16.xml" Id="rId21" /><Relationship Type="http://schemas.openxmlformats.org/officeDocument/2006/relationships/slide" Target="/ppt/slides/slide17.xml" Id="rId22" /><Relationship Type="http://schemas.openxmlformats.org/officeDocument/2006/relationships/slide" Target="/ppt/slides/slide18.xml" Id="rId23" /><Relationship Type="http://schemas.openxmlformats.org/officeDocument/2006/relationships/slide" Target="/ppt/slides/slide19.xml" Id="rId24" /><Relationship Type="http://schemas.openxmlformats.org/officeDocument/2006/relationships/slide" Target="/ppt/slides/slide20.xml" Id="rId25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Layouts/slideLayout1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Layouts/slideLayout1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Layouts/slideLayout1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Layouts/slideLayout1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Layouts/slideLayout1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Layouts/slideLayout1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Layouts/slideLayout1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Layouts/slideLayout1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Layouts/slideLayout1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Layouts/slideLayout1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Layouts/slideLayout20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Layouts/slideLayout4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Layouts/slideLayout5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Layouts/slideLayout6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Layouts/slideLayout9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191420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Relationship Type="http://schemas.openxmlformats.org/officeDocument/2006/relationships/theme" Target="/ppt/theme/theme1.xml" Id="rId2" /><Relationship Type="http://schemas.openxmlformats.org/officeDocument/2006/relationships/slideLayout" Target="/ppt/slideLayouts/slideLayout2.xml" Id="rId3" /><Relationship Type="http://schemas.openxmlformats.org/officeDocument/2006/relationships/slideLayout" Target="/ppt/slideLayouts/slideLayout3.xml" Id="rId4" /><Relationship Type="http://schemas.openxmlformats.org/officeDocument/2006/relationships/slideLayout" Target="/ppt/slideLayouts/slideLayout4.xml" Id="rId5" /><Relationship Type="http://schemas.openxmlformats.org/officeDocument/2006/relationships/slideLayout" Target="/ppt/slideLayouts/slideLayout5.xml" Id="rId6" /><Relationship Type="http://schemas.openxmlformats.org/officeDocument/2006/relationships/slideLayout" Target="/ppt/slideLayouts/slideLayout6.xml" Id="rId7" /><Relationship Type="http://schemas.openxmlformats.org/officeDocument/2006/relationships/slideLayout" Target="/ppt/slideLayouts/slideLayout7.xml" Id="rId8" /><Relationship Type="http://schemas.openxmlformats.org/officeDocument/2006/relationships/slideLayout" Target="/ppt/slideLayouts/slideLayout8.xml" Id="rId9" /><Relationship Type="http://schemas.openxmlformats.org/officeDocument/2006/relationships/slideLayout" Target="/ppt/slideLayouts/slideLayout9.xml" Id="rId10" /><Relationship Type="http://schemas.openxmlformats.org/officeDocument/2006/relationships/slideLayout" Target="/ppt/slideLayouts/slideLayout10.xml" Id="rId11" /><Relationship Type="http://schemas.openxmlformats.org/officeDocument/2006/relationships/slideLayout" Target="/ppt/slideLayouts/slideLayout11.xml" Id="rId12" /><Relationship Type="http://schemas.openxmlformats.org/officeDocument/2006/relationships/slideLayout" Target="/ppt/slideLayouts/slideLayout12.xml" Id="rId13" /><Relationship Type="http://schemas.openxmlformats.org/officeDocument/2006/relationships/slideLayout" Target="/ppt/slideLayouts/slideLayout13.xml" Id="rId14" /><Relationship Type="http://schemas.openxmlformats.org/officeDocument/2006/relationships/slideLayout" Target="/ppt/slideLayouts/slideLayout14.xml" Id="rId15" /><Relationship Type="http://schemas.openxmlformats.org/officeDocument/2006/relationships/slideLayout" Target="/ppt/slideLayouts/slideLayout15.xml" Id="rId16" /><Relationship Type="http://schemas.openxmlformats.org/officeDocument/2006/relationships/slideLayout" Target="/ppt/slideLayouts/slideLayout16.xml" Id="rId17" /><Relationship Type="http://schemas.openxmlformats.org/officeDocument/2006/relationships/slideLayout" Target="/ppt/slideLayouts/slideLayout17.xml" Id="rId18" /><Relationship Type="http://schemas.openxmlformats.org/officeDocument/2006/relationships/slideLayout" Target="/ppt/slideLayouts/slideLayout18.xml" Id="rId19" /><Relationship Type="http://schemas.openxmlformats.org/officeDocument/2006/relationships/slideLayout" Target="/ppt/slideLayouts/slideLayout19.xml" Id="rId20" /><Relationship Type="http://schemas.openxmlformats.org/officeDocument/2006/relationships/slideLayout" Target="/ppt/slideLayouts/slideLayout20.xml" Id="rId21" 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37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0.xml" Id="rId1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.xml" Id="rId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.xml" Id="rId1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.xml" Id="rId1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4.xml" Id="rId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5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6.xml" Id="rId1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7.xml" Id="rId1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8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9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20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6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Id1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9.xml" Id="rId1" /></Relationships>
</file>

<file path=ppt/slides/slide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1"/>
          <p:cNvSpPr txBox="1"/>
          <p:nvPr/>
        </p:nvSpPr>
        <p:spPr>
          <a:xfrm>
            <a:off x="433816" y="156524"/>
            <a:ext cx="11325225" cy="596106"/>
          </a:xfrm>
          <a:prstGeom prst="rect">
            <a:avLst/>
          </a:prstGeom>
          <a:noFill/>
        </p:spPr>
        <p:txBody>
          <a:bodyPr anchor="t"/>
          <a:lstStyle/>
          <a:p>
            <a:pPr marL="0" algn="ctr"/>
            <a:r>
              <a:rPr lang="zh-CN" altLang="en-US" sz="27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世界近代史重大历史事件梳理</a:t>
            </a:r>
          </a:p>
        </p:txBody>
      </p:sp>
      <p:sp>
        <p:nvSpPr>
          <p:cNvPr id="3" name="文本2"/>
          <p:cNvSpPr txBox="1"/>
          <p:nvPr/>
        </p:nvSpPr>
        <p:spPr>
          <a:xfrm>
            <a:off x="205235" y="857326"/>
            <a:ext cx="11782425" cy="4796218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</a:rPr>
              <a:t>重要主题与史实：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</a:rPr>
              <a:t>1、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</a:rPr>
              <a:t>走向近代</a:t>
            </a:r>
            <a:r>
              <a:rPr lang="zh-CN" altLang="en-US" sz="2399" b="1" i="0" u="sng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</a:rPr>
              <a:t>（起止时间：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</a:rPr>
              <a:t>14—17世纪</a:t>
            </a:r>
            <a:r>
              <a:rPr lang="zh-CN" altLang="en-US" sz="2399" b="1" i="0" u="sng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</a:rPr>
              <a:t>）“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</a:rPr>
              <a:t>资本主义时代的曙光</a:t>
            </a:r>
            <a:r>
              <a:rPr lang="zh-CN" altLang="en-US" sz="2399" b="1" i="0" u="sng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</a:rPr>
              <a:t>”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</a:rPr>
              <a:t/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</a:rPr>
              <a:t>事件：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</a:rPr>
              <a:t>手工工场和租地农场出现14世纪、文艺复兴14-17世纪、新航路开辟15-16世纪、早期殖民掠夺16-17世纪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</a:rPr>
              <a:t/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</a:rPr>
              <a:t>共同影响：</a:t>
            </a:r>
            <a:r>
              <a:rPr lang="zh-CN" altLang="en-US" sz="2399" b="1" i="0" u="sng" dirty="0">
                <a:solidFill>
                  <a:srgbClr val="3B00FF">
                    <a:alpha val="100000"/>
                  </a:srgbClr>
                </a:solidFill>
                <a:latin typeface="Microsoft YaHei UI"/>
                <a:ea typeface="Microsoft YaHei UI"/>
              </a:rPr>
              <a:t>为资本主义的产生和发展奠定基础（促进资本主义的产生和发展）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</a:rPr>
              <a:t/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</a:rPr>
              <a:t>2、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</a:rPr>
              <a:t>资本主义制度初步确立（17-18世纪）“步入近代的主要国家”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</a:rPr>
              <a:t/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</a:rPr>
              <a:t>事件：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</a:rPr>
              <a:t>英国资产阶级革命1640-1688、美国独立战争1775-1783、法国大革命1789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</a:rPr>
              <a:t/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</a:rPr>
              <a:t>共同影响：</a:t>
            </a:r>
            <a:r>
              <a:rPr lang="zh-CN" altLang="en-US" sz="2399" b="1" i="0" u="sng" dirty="0">
                <a:solidFill>
                  <a:srgbClr val="3B00FF">
                    <a:alpha val="100000"/>
                  </a:srgbClr>
                </a:solidFill>
                <a:latin typeface="Microsoft YaHei UI"/>
                <a:ea typeface="Microsoft YaHei UI"/>
              </a:rPr>
              <a:t>确立了资本主义制度，促进了资本主义发展，推动了世界历史的进程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</a:rPr>
              <a:t/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</a:rPr>
              <a:t>3、</a:t>
            </a:r>
            <a:r>
              <a:rPr lang="zh-CN" altLang="en-US" sz="2399" b="1" i="0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</a:rPr>
              <a:t>第一次工业革命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</a:rPr>
              <a:t>（起止时间：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Microsoft YaHei UI"/>
                <a:ea typeface="Microsoft YaHei UI"/>
              </a:rPr>
              <a:t>18世纪60年代-19世纪中期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</a:rPr>
              <a:t>）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主要发明：</a:t>
            </a:r>
            <a:r>
              <a:rPr lang="zh-CN" altLang="en-US" sz="21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珍妮机、改良蒸汽机、火车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</a:rPr>
              <a:t/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Microsoft YaHei UI"/>
                <a:ea typeface="Microsoft YaHei UI"/>
              </a:rPr>
              <a:t>影响：</a:t>
            </a:r>
            <a:r>
              <a:rPr lang="zh-CN" altLang="en-US" sz="2399" b="1" i="0" u="sng" dirty="0">
                <a:solidFill>
                  <a:srgbClr val="3B00FF">
                    <a:alpha val="100000"/>
                  </a:srgbClr>
                </a:solidFill>
                <a:latin typeface="Microsoft YaHei UI"/>
                <a:ea typeface="Microsoft YaHei UI"/>
              </a:rPr>
              <a:t>极大提高生产力，进入“蒸汽时代”，英国建立现代工厂制度，成为第一个工业化国家。环境破坏问题。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slides/slide1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形状1"/>
          <p:cNvSpPr txBox="1"/>
          <p:nvPr/>
        </p:nvSpPr>
        <p:spPr>
          <a:xfrm>
            <a:off x="4762" y="-89078"/>
            <a:ext cx="12382500" cy="6369685"/>
          </a:xfrm>
          <a:prstGeom prst="rect"/>
          <a:solidFill>
            <a:srgbClr val="FFFFFF">
              <a:alpha val="0"/>
            </a:srgbClr>
          </a:solidFill>
          <a:ln w="9525">
            <a:solidFill>
              <a:srgbClr val="FFFFFF">
                <a:alpha val="0"/>
              </a:srgbClr>
            </a:solidFill>
          </a:ln>
        </p:spPr>
        <p:txBody>
          <a:bodyPr anchor="t"/>
          <a:lstStyle/>
          <a:p>
            <a:pPr marL="0" algn="l"/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（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5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）抗日战争时期（起止时间及标志性事件：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九一八事变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（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1931.9.18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）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--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日本正式签署投降书（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1945.9.2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）</a:t>
            </a:r>
          </a:p>
          <a:p>
            <a:pPr marL="0" algn="l"/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重要史实：九一八事变、杨靖宇东北抗日联军、一二九运动（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1935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）、西安事变（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1936.12.12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）、七七事变（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1937.7.7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）、国共合作宣言的发表，国共两党第二次合作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,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抗日民族统一战线正式形成（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1937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.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9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）、南京大屠杀（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193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7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.12.13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）、正面战场：淞沪会战、平型关大捷（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937.9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）台儿庄战役（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1938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）、武汉会战、第三次长沙会战、豫湘桂战役；敌后战场：中共建立敌后抗日根据地，开展游击战争，延安是敌后战场的战略总后方和指挥中枢。百团大战（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1940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）、中共七大（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1945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）毛泽东思想确立为党的指导思想</a:t>
            </a:r>
          </a:p>
          <a:p>
            <a:pPr marL="0" algn="l"/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胜利原因：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1.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中共中流砥柱（决定性因素）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 2.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国共合作建立抗日民族统一战线，全民族抗战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  3.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正义性，国际支援。</a:t>
            </a:r>
          </a:p>
          <a:p>
            <a:pPr marL="0" algn="l"/>
            <a:r>
              <a:rPr lang="zh-CN" altLang="en-US" sz="1800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胜利意义：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1.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近代以来第一次反侵略完全胜利的民族解放战争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 2.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促进民族觉醒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 3.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反法西斯战争东方主战场，为世界反法西斯战争的胜利、维护世界和平作出巨大贡献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 4.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提高国际地位</a:t>
            </a:r>
          </a:p>
          <a:p>
            <a:pPr marL="0" algn="l"/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（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6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）解放战争时期（起止时间标志：</a:t>
            </a:r>
            <a:r>
              <a:rPr lang="zh-CN" altLang="en-US" sz="1800" b="1" i="0" u="sng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1945.8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重庆谈判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—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1949.4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渡江战役，国民党垮台</a:t>
            </a:r>
          </a:p>
          <a:p>
            <a:pPr marL="0" algn="l"/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重要史实：政治斗争：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重庆谈判</a:t>
            </a:r>
            <a:r>
              <a:rPr lang="zh-CN" altLang="en-US" sz="2400" b="1" i="0" u="sng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签订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和平建国的《双十协定》</a:t>
            </a:r>
          </a:p>
          <a:p>
            <a:pPr marL="0" algn="l"/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军事斗争：粉碎国民党对陕北、山东解放区的重点进攻；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1947.6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刘邓大军挺进大别山（战略反攻）；辽沈战役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948.9-1948.11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、淮海战役、平津战役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1948.11-1949.1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（战略决战）渡江战役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1949.4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（战略决胜）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slides/slide1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形状1"/>
          <p:cNvSpPr txBox="1"/>
          <p:nvPr/>
        </p:nvSpPr>
        <p:spPr>
          <a:xfrm>
            <a:off x="4524" y="4829"/>
            <a:ext cx="12475845" cy="6920227"/>
          </a:xfrm>
          <a:prstGeom prst="rect"/>
          <a:solidFill>
            <a:srgbClr val="FFFFFF">
              <a:alpha val="0"/>
            </a:srgbClr>
          </a:solidFill>
          <a:ln w="9525">
            <a:solidFill>
              <a:srgbClr val="FFFFFF">
                <a:alpha val="0"/>
              </a:srgbClr>
            </a:solidFill>
          </a:ln>
        </p:spPr>
        <p:txBody>
          <a:bodyPr anchor="t"/>
          <a:lstStyle/>
          <a:p>
            <a:pPr marL="0" algn="l"/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中国现代史（开始时间及标志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1949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年新中国成立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—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今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          </a:t>
            </a:r>
            <a:r>
              <a:rPr lang="zh-CN" altLang="en-US" sz="1800" b="1" i="0" u="sng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              </a:t>
            </a:r>
            <a:r>
              <a:rPr lang="zh-CN" altLang="en-US" sz="1800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）</a:t>
            </a:r>
          </a:p>
          <a:p>
            <a:pPr marL="0" algn="l"/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(1)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过渡时期（起止时间及标志：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1949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年新中国成立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----1956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年三大改造完成）</a:t>
            </a:r>
          </a:p>
          <a:p>
            <a:pPr marL="0" algn="l"/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政权建立与巩固</a:t>
            </a:r>
            <a:r>
              <a:rPr lang="zh-CN" altLang="en-US" sz="1999" b="1" i="0" u="sng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新中国成立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巩固：西藏和平解放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抗美援朝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1950-1953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土地改革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1950-1952</a:t>
            </a:r>
          </a:p>
          <a:p>
            <a:pPr marL="0" algn="l"/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制度建设</a:t>
            </a:r>
            <a:r>
              <a:rPr lang="zh-CN" altLang="en-US" sz="1999" b="1" i="0" u="sng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：政治：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一届人大，确立人民代表大会制度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1954</a:t>
            </a:r>
          </a:p>
          <a:p>
            <a:pPr marL="0" algn="l"/>
            <a:r>
              <a:rPr lang="zh-CN" altLang="en-US" sz="1999" b="1" i="0" u="sng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经济：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一五计划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1953-1957 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三大改造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1953-1956</a:t>
            </a:r>
          </a:p>
          <a:p>
            <a:pPr marL="0" algn="l"/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外交成就：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1953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年周恩来首次提出和平共处五项原则，成为处理国与国之间关系的基本准则；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1955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年周恩来在万隆会议上提出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“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求同存异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”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的方针，加强了中国同亚非各国的团结合作。</a:t>
            </a:r>
          </a:p>
          <a:p>
            <a:pPr marL="0" algn="l"/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（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2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）探索建设社会主义时期（起止时间及标志：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1956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年三大改造完成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--1976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年文革结束</a:t>
            </a:r>
            <a:r>
              <a:rPr lang="zh-CN" altLang="en-US" sz="1800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）</a:t>
            </a:r>
          </a:p>
          <a:p>
            <a:pPr marL="0" algn="l"/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成功探索：</a:t>
            </a:r>
            <a:r>
              <a:rPr lang="zh-CN" altLang="en-US" sz="18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中共八大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1956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;“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调整、巩固、充实、提高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”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的八字方针</a:t>
            </a:r>
          </a:p>
          <a:p>
            <a:pPr marL="0" algn="l"/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模范人物：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党的好干部：焦裕禄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_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、党的好战士：雷锋、铁人：王进喜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、两弹元勋：钱学森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邓稼先；</a:t>
            </a:r>
          </a:p>
          <a:p>
            <a:pPr marL="0" algn="l"/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科技成就：（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A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）</a:t>
            </a:r>
            <a:r>
              <a:rPr lang="zh-CN" altLang="en-US" sz="1999" b="1" i="0" u="sng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1956-1966 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第一颗原子弹爆炸成功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1964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；</a:t>
            </a:r>
          </a:p>
          <a:p>
            <a:pPr marL="0" algn="l"/>
            <a:r>
              <a:rPr lang="zh-CN" altLang="en-US" sz="1999" b="1" i="0" u="sng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（</a:t>
            </a:r>
            <a:r>
              <a:rPr lang="zh-CN" altLang="en-US" sz="1999" b="1" i="0" u="sng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B</a:t>
            </a:r>
            <a:r>
              <a:rPr lang="zh-CN" altLang="en-US" sz="1999" b="1" i="0" u="sng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）</a:t>
            </a:r>
            <a:r>
              <a:rPr lang="zh-CN" altLang="en-US" sz="1999" b="1" i="0" u="sng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1966-1976  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第一颗氢弹爆炸成功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1967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；第一颗人造地球卫星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—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东方红一号发射成功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970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；农业：袁隆平培育出籼型杂交水稻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1973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；医学：屠呦呦研制出青蒿素</a:t>
            </a:r>
          </a:p>
          <a:p>
            <a:pPr marL="0" algn="l"/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失误：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总路线提出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 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大跃进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人民公社化运动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1958 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十年文革</a:t>
            </a:r>
          </a:p>
          <a:p>
            <a:pPr marL="0" algn="l"/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外交成就：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1971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年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10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月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中国恢复在联合国的合法席位，大大提高了中国的国际地位；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1972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年尼克松访华，签署并发表《中美联合公报》，中美关系开始走向正常化；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1972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年田中角荣访华，中日建交。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slides/slide1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形状1"/>
          <p:cNvSpPr txBox="1"/>
          <p:nvPr/>
        </p:nvSpPr>
        <p:spPr>
          <a:xfrm>
            <a:off x="0" y="-78105"/>
            <a:ext cx="12258675" cy="7108822"/>
          </a:xfrm>
          <a:prstGeom prst="rect"/>
          <a:solidFill>
            <a:srgbClr val="FFFFFF">
              <a:alpha val="0"/>
            </a:srgbClr>
          </a:solidFill>
          <a:ln w="9525">
            <a:solidFill>
              <a:srgbClr val="FFFFFF">
                <a:alpha val="0"/>
              </a:srgbClr>
            </a:solidFill>
          </a:ln>
        </p:spPr>
        <p:txBody>
          <a:bodyPr anchor="t"/>
          <a:lstStyle/>
          <a:p>
            <a:pPr marL="0" algn="l"/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/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(4)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新时代中国特色社会主义时期：</a:t>
            </a:r>
            <a:r>
              <a:rPr lang="zh-CN" altLang="en-US" sz="2399" b="1" i="0" u="sng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十八大以来</a:t>
            </a:r>
            <a:r>
              <a:rPr lang="zh-CN" altLang="en-US" sz="2399" b="1" i="0" u="sng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 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中国梦：国家富强、民族振兴、人民幸福。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中国特色社会主义理论体系</a:t>
            </a:r>
            <a:r>
              <a:rPr lang="zh-CN" altLang="en-US" sz="2399" b="1" i="0" u="sng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邓小平理论（十五大）、三个代表、科学发展观、习近平新时代中国特色社会主义思想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(5)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改革开放后的成就；外交：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1979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年中美建交、港（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997.7.1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）澳（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1999.12.20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）回归、中国加入世界贸易组织（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WTO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）、中国举办亚太经合组织会议（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APEC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）、一带一路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科技： 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神一无人飞船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1999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，成功完成载人航天工程的第一次飞行试验、神五杨利伟载人飞船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2003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、神七翟志刚实现太空行走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2008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slides/slide1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1"/>
          <p:cNvSpPr txBox="1"/>
          <p:nvPr/>
        </p:nvSpPr>
        <p:spPr>
          <a:xfrm>
            <a:off x="3228203" y="1461268"/>
            <a:ext cx="5375076" cy="3288173"/>
          </a:xfrm>
          <a:prstGeom prst="rect">
            <a:avLst/>
          </a:prstGeom>
          <a:noFill/>
        </p:spPr>
        <p:txBody>
          <a:bodyPr anchor="ctr"/>
          <a:lstStyle/>
          <a:p>
            <a:pPr marL="0" algn="ctr">
              <a:lnSpc>
                <a:spcPts val="8100"/>
              </a:lnSpc>
            </a:pPr>
            <a:r>
              <a:rPr lang="zh-CN" altLang="en-US" sz="72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世界古代史背诵</a:t>
            </a:r>
          </a:p>
          <a:p>
            <a:pPr marL="0" algn="ctr">
              <a:lnSpc>
                <a:spcPts val="8100"/>
              </a:lnSpc>
            </a:pPr>
            <a:r>
              <a:rPr lang="zh-CN" altLang="en-US" sz="72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小册子P1-3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slides/slide1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1"/>
          <p:cNvSpPr txBox="1"/>
          <p:nvPr/>
        </p:nvSpPr>
        <p:spPr>
          <a:xfrm>
            <a:off x="3283878" y="1795294"/>
            <a:ext cx="5375076" cy="2452613"/>
          </a:xfrm>
          <a:prstGeom prst="rect">
            <a:avLst/>
          </a:prstGeom>
          <a:noFill/>
        </p:spPr>
        <p:txBody>
          <a:bodyPr anchor="ctr"/>
          <a:lstStyle/>
          <a:p>
            <a:pPr marL="0" algn="ctr">
              <a:lnSpc>
                <a:spcPts val="8100"/>
              </a:lnSpc>
            </a:pPr>
            <a:r>
              <a:rPr lang="zh-CN" altLang="en-US" sz="72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中国古代史背诵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slides/slide1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1"/>
          <p:cNvSpPr txBox="1"/>
          <p:nvPr/>
        </p:nvSpPr>
        <p:spPr>
          <a:xfrm>
            <a:off x="15208" y="-68042"/>
            <a:ext cx="10487644" cy="1021497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1. 中国古代不同时期的时代特征</a:t>
            </a:r>
          </a:p>
          <a:p>
            <a:pPr marL="0" algn="l"/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</a:t>
            </a:r>
          </a:p>
        </p:txBody>
      </p:sp>
      <p:sp>
        <p:nvSpPr>
          <p:cNvPr id="3" name="文本2"/>
          <p:cNvSpPr txBox="1"/>
          <p:nvPr/>
        </p:nvSpPr>
        <p:spPr>
          <a:xfrm>
            <a:off x="115053" y="3890446"/>
            <a:ext cx="8615909" cy="652165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2. 中华文明的象征  【 物质文明②、精神文明② 】</a:t>
            </a:r>
          </a:p>
        </p:txBody>
      </p:sp>
      <p:sp>
        <p:nvSpPr>
          <p:cNvPr id="4" name="形状1"/>
          <p:cNvSpPr txBox="1"/>
          <p:nvPr/>
        </p:nvSpPr>
        <p:spPr>
          <a:xfrm>
            <a:off x="0" y="385609"/>
            <a:ext cx="12382500" cy="3503523"/>
          </a:xfrm>
          <a:prstGeom prst="rect"/>
          <a:solidFill>
            <a:srgbClr val="FFFFCC">
              <a:alpha val="100000"/>
            </a:srgbClr>
          </a:solidFill>
          <a:ln w="9525">
            <a:solidFill>
              <a:srgbClr val="FFFFFF">
                <a:alpha val="0"/>
              </a:srgbClr>
            </a:solidFill>
          </a:ln>
        </p:spPr>
        <p:txBody>
          <a:bodyPr anchor="t"/>
          <a:lstStyle/>
          <a:p>
            <a:pPr marL="-469900" algn="l">
              <a:lnSpc>
                <a:spcPts val="3800"/>
              </a:lnSpc>
              <a:buFont typeface="Arial"/>
              <a:buChar char=" "/>
            </a:pPr>
            <a:r>
              <a:rPr lang="zh-CN" altLang="en-US" sz="2799" b="1" i="0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夏商西周：</a:t>
            </a:r>
          </a:p>
          <a:p>
            <a:pPr marL="-469900" algn="l">
              <a:lnSpc>
                <a:spcPts val="3800"/>
              </a:lnSpc>
              <a:buFont typeface="Arial"/>
              <a:buChar char=" "/>
            </a:pPr>
            <a:r>
              <a:rPr lang="zh-CN" altLang="en-US" sz="2799" b="1" i="0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春秋战国：</a:t>
            </a:r>
          </a:p>
          <a:p>
            <a:pPr marL="-469900" algn="l">
              <a:lnSpc>
                <a:spcPts val="3800"/>
              </a:lnSpc>
              <a:buFont typeface="Arial"/>
              <a:buChar char=" "/>
            </a:pPr>
            <a:r>
              <a:rPr lang="zh-CN" altLang="en-US" sz="2799" b="1" i="0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秦汉时期：</a:t>
            </a:r>
          </a:p>
          <a:p>
            <a:pPr marL="-469900" algn="l">
              <a:lnSpc>
                <a:spcPts val="3800"/>
              </a:lnSpc>
              <a:buFont typeface="Arial"/>
              <a:buChar char=" "/>
            </a:pPr>
            <a:r>
              <a:rPr lang="zh-CN" altLang="en-US" sz="2799" b="1" i="0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魏晋南北朝：</a:t>
            </a:r>
          </a:p>
          <a:p>
            <a:pPr marL="-469900" algn="l">
              <a:lnSpc>
                <a:spcPts val="3800"/>
              </a:lnSpc>
              <a:buFont typeface="Arial"/>
              <a:buChar char=" "/>
            </a:pPr>
            <a:r>
              <a:rPr lang="zh-CN" altLang="en-US" sz="2799" b="1" i="0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隋唐时期：</a:t>
            </a:r>
          </a:p>
          <a:p>
            <a:pPr marL="-469900" algn="l">
              <a:lnSpc>
                <a:spcPts val="3800"/>
              </a:lnSpc>
              <a:buFont typeface="Arial"/>
              <a:buChar char=" "/>
            </a:pPr>
            <a:r>
              <a:rPr lang="zh-CN" altLang="en-US" sz="2799" b="1" i="0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辽宋夏金元：</a:t>
            </a:r>
          </a:p>
          <a:p>
            <a:pPr marL="-469900" algn="l">
              <a:lnSpc>
                <a:spcPts val="3800"/>
              </a:lnSpc>
              <a:buFont typeface="Arial"/>
              <a:buChar char=" "/>
            </a:pPr>
            <a:r>
              <a:rPr lang="zh-CN" altLang="en-US" sz="2799" b="1" i="0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明清时期：</a:t>
            </a:r>
          </a:p>
        </p:txBody>
      </p:sp>
      <p:sp>
        <p:nvSpPr>
          <p:cNvPr id="5" name="文本3"/>
          <p:cNvSpPr txBox="1"/>
          <p:nvPr/>
        </p:nvSpPr>
        <p:spPr>
          <a:xfrm>
            <a:off x="2203758" y="813799"/>
            <a:ext cx="6527204" cy="682943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600" b="1" i="0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大动荡、大变革、大发展的时代</a:t>
            </a:r>
          </a:p>
        </p:txBody>
      </p:sp>
      <p:sp>
        <p:nvSpPr>
          <p:cNvPr id="6" name="文本4"/>
          <p:cNvSpPr txBox="1"/>
          <p:nvPr/>
        </p:nvSpPr>
        <p:spPr>
          <a:xfrm>
            <a:off x="2287471" y="301171"/>
            <a:ext cx="3743191" cy="682943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600" b="1" i="0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早期国家的建立</a:t>
            </a:r>
          </a:p>
        </p:txBody>
      </p:sp>
      <p:sp>
        <p:nvSpPr>
          <p:cNvPr id="7" name="文本5"/>
          <p:cNvSpPr txBox="1"/>
          <p:nvPr/>
        </p:nvSpPr>
        <p:spPr>
          <a:xfrm>
            <a:off x="2239290" y="1326662"/>
            <a:ext cx="6239171" cy="682943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600" b="1" i="0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统一多民族国家的建立和巩固</a:t>
            </a:r>
          </a:p>
        </p:txBody>
      </p:sp>
      <p:sp>
        <p:nvSpPr>
          <p:cNvPr id="8" name="文本6"/>
          <p:cNvSpPr txBox="1"/>
          <p:nvPr/>
        </p:nvSpPr>
        <p:spPr>
          <a:xfrm>
            <a:off x="2599329" y="1824047"/>
            <a:ext cx="5519092" cy="682943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600" b="1" i="0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政权分立</a:t>
            </a:r>
            <a:r>
              <a:rPr lang="zh-CN" altLang="en-US" sz="26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与</a:t>
            </a:r>
            <a:r>
              <a:rPr lang="zh-CN" altLang="en-US" sz="2600" b="1" i="0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民族交融</a:t>
            </a:r>
          </a:p>
        </p:txBody>
      </p:sp>
      <p:sp>
        <p:nvSpPr>
          <p:cNvPr id="9" name="文本7"/>
          <p:cNvSpPr txBox="1"/>
          <p:nvPr/>
        </p:nvSpPr>
        <p:spPr>
          <a:xfrm>
            <a:off x="2287471" y="2316490"/>
            <a:ext cx="4525888" cy="682943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600" b="1" i="0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繁荣</a:t>
            </a:r>
            <a:r>
              <a:rPr lang="zh-CN" altLang="en-US" sz="26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与</a:t>
            </a:r>
            <a:r>
              <a:rPr lang="zh-CN" altLang="en-US" sz="2600" b="1" i="0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开放的时代</a:t>
            </a:r>
          </a:p>
        </p:txBody>
      </p:sp>
      <p:sp>
        <p:nvSpPr>
          <p:cNvPr id="10" name="文本8"/>
          <p:cNvSpPr txBox="1"/>
          <p:nvPr/>
        </p:nvSpPr>
        <p:spPr>
          <a:xfrm>
            <a:off x="2599325" y="2771585"/>
            <a:ext cx="7104669" cy="567150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600" b="1" i="0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民族政权并立</a:t>
            </a:r>
            <a:r>
              <a:rPr lang="zh-CN" altLang="en-US" sz="26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、</a:t>
            </a:r>
            <a:r>
              <a:rPr lang="zh-CN" altLang="en-US" sz="2600" b="1" i="0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民族交融、经济重心南移等</a:t>
            </a:r>
          </a:p>
        </p:txBody>
      </p:sp>
      <p:sp>
        <p:nvSpPr>
          <p:cNvPr id="11" name="文本9"/>
          <p:cNvSpPr txBox="1"/>
          <p:nvPr/>
        </p:nvSpPr>
        <p:spPr>
          <a:xfrm>
            <a:off x="2333484" y="3268967"/>
            <a:ext cx="5833277" cy="682943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600" b="1" i="0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统一多民族国家的巩固与发展</a:t>
            </a:r>
          </a:p>
        </p:txBody>
      </p:sp>
      <p:sp>
        <p:nvSpPr>
          <p:cNvPr id="12" name="形状2"/>
          <p:cNvSpPr txBox="1"/>
          <p:nvPr/>
        </p:nvSpPr>
        <p:spPr>
          <a:xfrm>
            <a:off x="-5344" y="4403255"/>
            <a:ext cx="12791900" cy="1261884"/>
          </a:xfrm>
          <a:prstGeom prst="rect"/>
          <a:solidFill>
            <a:srgbClr val="FFFFCC">
              <a:alpha val="100000"/>
            </a:srgbClr>
          </a:solidFill>
          <a:ln w="9525">
            <a:solidFill>
              <a:srgbClr val="FFFFFF">
                <a:alpha val="0"/>
              </a:srgbClr>
            </a:solidFill>
          </a:ln>
        </p:spPr>
        <p:txBody>
          <a:bodyPr anchor="t"/>
          <a:lstStyle/>
          <a:p>
            <a:pPr marL="0" algn="l"/>
            <a:r>
              <a:rPr lang="zh-CN" altLang="en-US" sz="2400" b="1" i="0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             青铜器</a:t>
            </a:r>
            <a:r>
              <a:rPr lang="zh-CN" altLang="en-US" sz="2199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【商朝司母戊鼎</a:t>
            </a:r>
            <a:r>
              <a:rPr lang="zh-CN" altLang="en-US" sz="20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（最重）</a:t>
            </a:r>
            <a:r>
              <a:rPr lang="zh-CN" altLang="en-US" sz="2199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和四羊方尊</a:t>
            </a:r>
            <a:r>
              <a:rPr lang="zh-CN" altLang="en-US" sz="20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（最奇特</a:t>
            </a:r>
            <a:r>
              <a:rPr lang="zh-CN" altLang="en-US" sz="2199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），四川三星堆青铜古蜀文明】</a:t>
            </a:r>
          </a:p>
          <a:p>
            <a:pPr marL="0" algn="l"/>
            <a:r>
              <a:rPr lang="zh-CN" altLang="en-US" sz="2799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          </a:t>
            </a:r>
            <a:r>
              <a:rPr lang="zh-CN" altLang="en-US" sz="2400" b="1" i="0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中医药</a:t>
            </a:r>
            <a:r>
              <a:rPr lang="zh-CN" altLang="en-US" sz="23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【张仲景《伤寒杂病论》</a:t>
            </a:r>
            <a:r>
              <a:rPr lang="zh-CN" altLang="en-US" sz="20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，（唐）孙思邈《千金方》，</a:t>
            </a:r>
            <a:r>
              <a:rPr lang="zh-CN" altLang="en-US" sz="23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李时珍《本草纲目》】</a:t>
            </a:r>
          </a:p>
          <a:p>
            <a:pPr marL="0" algn="l"/>
            <a:r>
              <a:rPr lang="zh-CN" altLang="en-US" sz="2000" b="1" i="0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                </a:t>
            </a:r>
            <a:r>
              <a:rPr lang="zh-CN" altLang="en-US" sz="2400" b="1" i="0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长城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【是民族交往的纽带】</a:t>
            </a:r>
          </a:p>
        </p:txBody>
      </p:sp>
      <p:sp>
        <p:nvSpPr>
          <p:cNvPr id="13" name="形状3"/>
          <p:cNvSpPr txBox="1"/>
          <p:nvPr/>
        </p:nvSpPr>
        <p:spPr>
          <a:xfrm>
            <a:off x="-92612" y="5786257"/>
            <a:ext cx="12791900" cy="1261884"/>
          </a:xfrm>
          <a:prstGeom prst="rect"/>
          <a:solidFill>
            <a:srgbClr val="FFFFCC">
              <a:alpha val="100000"/>
            </a:srgbClr>
          </a:solidFill>
          <a:ln w="9525">
            <a:solidFill>
              <a:srgbClr val="FFFFFF">
                <a:alpha val="0"/>
              </a:srgbClr>
            </a:solidFill>
          </a:ln>
        </p:spPr>
        <p:txBody>
          <a:bodyPr anchor="t"/>
          <a:lstStyle/>
          <a:p>
            <a:pPr marL="0" algn="l"/>
            <a:r>
              <a:rPr lang="zh-CN" altLang="en-US" sz="2799" b="1" i="0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            </a:t>
            </a:r>
            <a:r>
              <a:rPr lang="zh-CN" altLang="en-US" sz="2400" b="1" i="0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汉字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【商朝甲骨文是中国最早的文字 】</a:t>
            </a:r>
            <a:r>
              <a:rPr lang="zh-CN" altLang="en-US" sz="2400" b="1" i="0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百家争鸣时期的思想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【儒家、道家、法家等】</a:t>
            </a:r>
          </a:p>
          <a:p>
            <a:pPr marL="0" algn="l"/>
            <a:r>
              <a:rPr lang="zh-CN" altLang="en-US" sz="24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 </a:t>
            </a:r>
          </a:p>
        </p:txBody>
      </p:sp>
      <p:sp>
        <p:nvSpPr>
          <p:cNvPr id="14" name="文本10"/>
          <p:cNvSpPr txBox="1"/>
          <p:nvPr/>
        </p:nvSpPr>
        <p:spPr>
          <a:xfrm>
            <a:off x="-172506" y="4402955"/>
            <a:ext cx="2503954" cy="621387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199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（1）物质文明：</a:t>
            </a:r>
          </a:p>
        </p:txBody>
      </p:sp>
      <p:sp>
        <p:nvSpPr>
          <p:cNvPr id="15" name="文本11"/>
          <p:cNvSpPr txBox="1"/>
          <p:nvPr/>
        </p:nvSpPr>
        <p:spPr>
          <a:xfrm>
            <a:off x="-92496" y="5828539"/>
            <a:ext cx="2646622" cy="621387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199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（2）精神文明： 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ransition spd="slow" p14:dur="500">
    <p:fade/>
  </p:transition>
</p:sld>
</file>

<file path=ppt/slides/slide1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1"/>
          <p:cNvSpPr txBox="1"/>
          <p:nvPr/>
        </p:nvSpPr>
        <p:spPr>
          <a:xfrm>
            <a:off x="115526" y="-21386"/>
            <a:ext cx="10487644" cy="652165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3.中国古代科技成就</a:t>
            </a:r>
          </a:p>
        </p:txBody>
      </p:sp>
      <p:sp>
        <p:nvSpPr>
          <p:cNvPr id="3" name="形状1"/>
          <p:cNvSpPr txBox="1"/>
          <p:nvPr/>
        </p:nvSpPr>
        <p:spPr>
          <a:xfrm>
            <a:off x="0" y="489814"/>
            <a:ext cx="12382500" cy="2651655"/>
          </a:xfrm>
          <a:prstGeom prst="rect"/>
          <a:solidFill>
            <a:srgbClr val="FFFFCC">
              <a:alpha val="100000"/>
            </a:srgbClr>
          </a:solidFill>
          <a:ln w="9525">
            <a:solidFill>
              <a:srgbClr val="FFFFFF">
                <a:alpha val="0"/>
              </a:srgbClr>
            </a:solidFill>
          </a:ln>
        </p:spPr>
        <p:txBody>
          <a:bodyPr anchor="t"/>
          <a:lstStyle/>
          <a:p>
            <a:pPr marL="0" algn="l"/>
            <a:r>
              <a:rPr lang="zh-CN" altLang="en-US" sz="23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/>
            </a:r>
          </a:p>
          <a:p>
            <a:pPr marL="0" algn="l">
              <a:lnSpc>
                <a:spcPts val="3400"/>
              </a:lnSpc>
            </a:pPr>
            <a:r>
              <a:rPr lang="zh-CN" altLang="en-US" sz="23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①</a:t>
            </a:r>
            <a:r>
              <a:rPr lang="zh-CN" altLang="en-US" sz="23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东汉</a:t>
            </a:r>
            <a:r>
              <a:rPr lang="zh-CN" altLang="en-US" sz="23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时期</a:t>
            </a:r>
            <a:r>
              <a:rPr lang="zh-CN" altLang="en-US" sz="23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蔡伦改进造纸术</a:t>
            </a:r>
            <a:r>
              <a:rPr lang="zh-CN" altLang="en-US" sz="23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300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有利于文字的保存和世界文化的传播</a:t>
            </a:r>
            <a:r>
              <a:rPr lang="zh-CN" altLang="en-US" sz="23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  <a:p>
            <a:pPr marL="0" algn="l">
              <a:lnSpc>
                <a:spcPts val="3400"/>
              </a:lnSpc>
            </a:pPr>
            <a:r>
              <a:rPr lang="zh-CN" altLang="en-US" sz="23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②</a:t>
            </a:r>
            <a:r>
              <a:rPr lang="zh-CN" altLang="en-US" sz="23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北宋</a:t>
            </a:r>
            <a:r>
              <a:rPr lang="zh-CN" altLang="en-US" sz="23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时期</a:t>
            </a:r>
            <a:r>
              <a:rPr lang="zh-CN" altLang="en-US" sz="23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毕昇</a:t>
            </a:r>
            <a:r>
              <a:rPr lang="zh-CN" altLang="en-US" sz="23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发明</a:t>
            </a:r>
            <a:r>
              <a:rPr lang="zh-CN" altLang="en-US" sz="23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活字印刷术</a:t>
            </a:r>
            <a:r>
              <a:rPr lang="zh-CN" altLang="en-US" sz="23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300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推动了欧洲文艺复兴运动的发展</a:t>
            </a:r>
            <a:r>
              <a:rPr lang="zh-CN" altLang="en-US" sz="23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  <a:p>
            <a:pPr marL="0" algn="l">
              <a:lnSpc>
                <a:spcPts val="3400"/>
              </a:lnSpc>
            </a:pPr>
            <a:r>
              <a:rPr lang="zh-CN" altLang="en-US" sz="23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③</a:t>
            </a:r>
            <a:r>
              <a:rPr lang="zh-CN" altLang="en-US" sz="23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北宋</a:t>
            </a:r>
            <a:r>
              <a:rPr lang="zh-CN" altLang="en-US" sz="23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时期</a:t>
            </a:r>
            <a:r>
              <a:rPr lang="zh-CN" altLang="en-US" sz="23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指南针</a:t>
            </a:r>
            <a:r>
              <a:rPr lang="zh-CN" altLang="en-US" sz="23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应用于航海</a:t>
            </a:r>
            <a:r>
              <a:rPr lang="zh-CN" altLang="en-US" sz="23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300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为欧洲新航路开辟准备条件</a:t>
            </a:r>
            <a:r>
              <a:rPr lang="zh-CN" altLang="en-US" sz="23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  <a:p>
            <a:pPr marL="0" algn="l">
              <a:lnSpc>
                <a:spcPts val="3400"/>
              </a:lnSpc>
            </a:pPr>
            <a:r>
              <a:rPr lang="zh-CN" altLang="en-US" sz="23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④</a:t>
            </a:r>
            <a:r>
              <a:rPr lang="zh-CN" altLang="en-US" sz="23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宋元</a:t>
            </a:r>
            <a:r>
              <a:rPr lang="zh-CN" altLang="en-US" sz="23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时期</a:t>
            </a:r>
            <a:r>
              <a:rPr lang="zh-CN" altLang="en-US" sz="23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火药</a:t>
            </a:r>
            <a:r>
              <a:rPr lang="zh-CN" altLang="en-US" sz="23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广泛用于军事</a:t>
            </a:r>
            <a:r>
              <a:rPr lang="zh-CN" altLang="en-US" sz="23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300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助西方资产阶级战胜封建统治</a:t>
            </a:r>
            <a:r>
              <a:rPr lang="zh-CN" altLang="en-US" sz="23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</p:txBody>
      </p:sp>
      <p:sp>
        <p:nvSpPr>
          <p:cNvPr id="4" name="形状2"/>
          <p:cNvSpPr txBox="1"/>
          <p:nvPr/>
        </p:nvSpPr>
        <p:spPr>
          <a:xfrm>
            <a:off x="-419" y="3343065"/>
            <a:ext cx="12788900" cy="3234219"/>
          </a:xfrm>
          <a:prstGeom prst="rect"/>
          <a:solidFill>
            <a:srgbClr val="FFFFCC">
              <a:alpha val="100000"/>
            </a:srgbClr>
          </a:solidFill>
          <a:ln w="9525">
            <a:solidFill>
              <a:srgbClr val="FFFFFF">
                <a:alpha val="0"/>
              </a:srgbClr>
            </a:solidFill>
          </a:ln>
        </p:spPr>
        <p:txBody>
          <a:bodyPr anchor="t"/>
          <a:lstStyle/>
          <a:p>
            <a:pPr marL="0" algn="l">
              <a:lnSpc>
                <a:spcPts val="3500"/>
              </a:lnSpc>
            </a:pPr>
            <a:r>
              <a:rPr lang="zh-CN" altLang="en-US" sz="2199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          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南朝</a:t>
            </a:r>
            <a:r>
              <a:rPr lang="zh-CN" altLang="en-US" sz="2000" b="1" i="0" u="sng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，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祖冲之</a:t>
            </a:r>
            <a:r>
              <a:rPr lang="zh-CN" altLang="en-US" sz="2000" b="1" i="0" u="sng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，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第一次精确了圆周率的数值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领先世界近一千年</a:t>
            </a:r>
            <a:r>
              <a:rPr lang="zh-CN" altLang="en-US" sz="2400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  <a:p>
            <a:pPr marL="0" algn="l">
              <a:lnSpc>
                <a:spcPts val="3500"/>
              </a:lnSpc>
            </a:pPr>
            <a:r>
              <a:rPr lang="zh-CN" altLang="en-US" sz="2199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           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东汉</a:t>
            </a:r>
            <a:r>
              <a:rPr lang="zh-CN" altLang="en-US" sz="2000" b="1" i="0" u="sng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，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张仲景</a:t>
            </a:r>
            <a:r>
              <a:rPr lang="zh-CN" altLang="en-US" sz="2000" b="1" i="0" u="sng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，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著有《伤寒杂病论》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为中医药学发展做出巨大贡献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  <a:p>
            <a:pPr marL="0" algn="l">
              <a:lnSpc>
                <a:spcPts val="3500"/>
              </a:lnSpc>
            </a:pPr>
            <a:r>
              <a:rPr lang="zh-CN" altLang="en-US" sz="24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          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东汉</a:t>
            </a:r>
            <a:r>
              <a:rPr lang="zh-CN" altLang="en-US" sz="2000" b="1" i="0" u="sng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，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华佗</a:t>
            </a:r>
            <a:r>
              <a:rPr lang="zh-CN" altLang="en-US" sz="2000" b="1" i="0" u="sng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，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发明针灸和“麻沸散”，创制“五禽戏”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为外科手术做出贡献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  <a:p>
            <a:pPr marL="0" algn="l">
              <a:lnSpc>
                <a:spcPts val="3500"/>
              </a:lnSpc>
            </a:pPr>
            <a:r>
              <a:rPr lang="zh-CN" altLang="en-US" sz="24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          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明朝</a:t>
            </a:r>
            <a:r>
              <a:rPr lang="zh-CN" altLang="en-US" sz="2000" b="1" i="0" u="sng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，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李时珍</a:t>
            </a:r>
            <a:r>
              <a:rPr lang="zh-CN" altLang="en-US" sz="2000" b="1" i="0" u="sng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，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著有《本草纲目》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是一部总结性药物巨著，影响世界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  <a:p>
            <a:pPr marL="0" algn="l">
              <a:lnSpc>
                <a:spcPts val="3500"/>
              </a:lnSpc>
            </a:pPr>
            <a:r>
              <a:rPr lang="zh-CN" altLang="en-US" sz="2199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              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北魏</a:t>
            </a:r>
            <a:r>
              <a:rPr lang="zh-CN" altLang="en-US" sz="2000" b="1" i="0" u="sng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，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贾思勰</a:t>
            </a:r>
            <a:r>
              <a:rPr lang="zh-CN" altLang="en-US" sz="2000" b="1" i="0" u="sng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，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著有《齐民要术》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是我国现存最早的农书，影响世界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  <a:p>
            <a:pPr marL="0" algn="l">
              <a:lnSpc>
                <a:spcPts val="3500"/>
              </a:lnSpc>
            </a:pPr>
            <a:r>
              <a:rPr lang="zh-CN" altLang="en-US" sz="24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             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明朝</a:t>
            </a:r>
            <a:r>
              <a:rPr lang="zh-CN" altLang="en-US" sz="2000" b="1" i="0" u="sng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，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徐光启</a:t>
            </a:r>
            <a:r>
              <a:rPr lang="zh-CN" altLang="en-US" sz="2000" b="1" i="0" u="sng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，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著有《农政全书》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是一部农业百科全书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  <a:p>
            <a:pPr marL="0" algn="l">
              <a:lnSpc>
                <a:spcPts val="3500"/>
              </a:lnSpc>
            </a:pPr>
            <a:r>
              <a:rPr lang="zh-CN" altLang="en-US" sz="2199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              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明朝</a:t>
            </a:r>
            <a:r>
              <a:rPr lang="zh-CN" altLang="en-US" sz="2000" b="1" i="0" u="sng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，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宋应星</a:t>
            </a:r>
            <a:r>
              <a:rPr lang="zh-CN" altLang="en-US" sz="2000" b="1" i="0" u="sng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，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著有《天工开物》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被称为“中国17世纪的工艺百科全书”</a:t>
            </a:r>
          </a:p>
        </p:txBody>
      </p:sp>
      <p:sp>
        <p:nvSpPr>
          <p:cNvPr id="5" name="文本2"/>
          <p:cNvSpPr txBox="1"/>
          <p:nvPr/>
        </p:nvSpPr>
        <p:spPr>
          <a:xfrm>
            <a:off x="-207010" y="478128"/>
            <a:ext cx="4233594" cy="636776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300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  （1）影响世界的四大发明</a:t>
            </a:r>
          </a:p>
        </p:txBody>
      </p:sp>
      <p:sp>
        <p:nvSpPr>
          <p:cNvPr id="6" name="文本3"/>
          <p:cNvSpPr txBox="1"/>
          <p:nvPr/>
        </p:nvSpPr>
        <p:spPr>
          <a:xfrm>
            <a:off x="-206940" y="3247739"/>
            <a:ext cx="7057380" cy="3424719"/>
          </a:xfrm>
          <a:prstGeom prst="rect">
            <a:avLst/>
          </a:prstGeom>
          <a:noFill/>
        </p:spPr>
        <p:txBody>
          <a:bodyPr anchor="t"/>
          <a:lstStyle/>
          <a:p>
            <a:pPr marL="0" algn="l">
              <a:lnSpc>
                <a:spcPts val="3500"/>
              </a:lnSpc>
            </a:pPr>
            <a:r>
              <a:rPr lang="zh-CN" altLang="en-US" sz="2199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（2）数学：</a:t>
            </a:r>
          </a:p>
          <a:p>
            <a:pPr marL="0" algn="l">
              <a:lnSpc>
                <a:spcPts val="3500"/>
              </a:lnSpc>
            </a:pPr>
            <a:r>
              <a:rPr lang="zh-CN" altLang="en-US" sz="2199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（3）医药学：</a:t>
            </a:r>
          </a:p>
          <a:p>
            <a:pPr marL="0" algn="l">
              <a:lnSpc>
                <a:spcPts val="3500"/>
              </a:lnSpc>
            </a:pPr>
            <a:r>
              <a:rPr lang="zh-CN" altLang="en-US" sz="24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/>
            </a:r>
          </a:p>
          <a:p>
            <a:pPr marL="0" algn="l">
              <a:lnSpc>
                <a:spcPts val="3500"/>
              </a:lnSpc>
            </a:pPr>
            <a:r>
              <a:rPr lang="zh-CN" altLang="en-US" sz="24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/>
            </a:r>
          </a:p>
          <a:p>
            <a:pPr marL="0" algn="l">
              <a:lnSpc>
                <a:spcPts val="3500"/>
              </a:lnSpc>
            </a:pPr>
            <a:r>
              <a:rPr lang="zh-CN" altLang="en-US" sz="2199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（4）农业科技：</a:t>
            </a:r>
          </a:p>
          <a:p>
            <a:pPr marL="0" algn="l">
              <a:lnSpc>
                <a:spcPts val="3500"/>
              </a:lnSpc>
            </a:pP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/>
            </a:r>
          </a:p>
          <a:p>
            <a:pPr marL="0" algn="l">
              <a:lnSpc>
                <a:spcPts val="3500"/>
              </a:lnSpc>
            </a:pPr>
            <a:r>
              <a:rPr lang="zh-CN" altLang="en-US" sz="2199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（5）工艺科技：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  <p:transition spd="slow" p14:dur="500">
    <p:fade/>
  </p:transition>
</p:sld>
</file>

<file path=ppt/slides/slide1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形状1"/>
          <p:cNvSpPr txBox="1"/>
          <p:nvPr/>
        </p:nvSpPr>
        <p:spPr>
          <a:xfrm>
            <a:off x="-24908" y="412366"/>
            <a:ext cx="12431859" cy="3981364"/>
          </a:xfrm>
          <a:prstGeom prst="rect"/>
          <a:solidFill>
            <a:srgbClr val="FFFFCC">
              <a:alpha val="100000"/>
            </a:srgbClr>
          </a:solidFill>
          <a:ln w="9525">
            <a:solidFill>
              <a:srgbClr val="FFFFFF">
                <a:alpha val="0"/>
              </a:srgbClr>
            </a:solidFill>
          </a:ln>
        </p:spPr>
        <p:txBody>
          <a:bodyPr anchor="t"/>
          <a:lstStyle/>
          <a:p>
            <a:pPr marL="0" algn="l">
              <a:lnSpc>
                <a:spcPts val="3300"/>
              </a:lnSpc>
            </a:pP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/>
            </a:r>
          </a:p>
          <a:p>
            <a:pPr marL="0" algn="l"/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（西汉）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张骞出使西域后开通丝绸之路 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；</a:t>
            </a:r>
          </a:p>
          <a:p>
            <a:pPr marL="0" algn="l"/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（东汉）</a:t>
            </a:r>
            <a:r>
              <a:rPr lang="zh-CN" altLang="en-US" sz="2400" b="1" i="0" u="sng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甘英出使大秦（古罗马）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；</a:t>
            </a:r>
          </a:p>
          <a:p>
            <a:pPr marL="0" algn="l">
              <a:buFont typeface="Arial"/>
              <a:buChar char=" "/>
            </a:pP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（唐朝）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玄奘西行天竺（印度） 著有《大唐西域记》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；</a:t>
            </a:r>
          </a:p>
          <a:p>
            <a:pPr marL="0" algn="l">
              <a:buFont typeface="Arial"/>
              <a:buChar char=" "/>
            </a:pPr>
            <a:r>
              <a:rPr lang="zh-CN" altLang="en-US" sz="2400" b="1" i="0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         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鉴真东渡日本</a:t>
            </a:r>
            <a:r>
              <a:rPr lang="zh-CN" altLang="en-US" sz="2400" b="1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日本派遣唐使来华 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（影响日本</a:t>
            </a:r>
            <a:r>
              <a:rPr lang="zh-CN" altLang="en-US" sz="2400" b="1" i="0" u="sng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大化改新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）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；</a:t>
            </a:r>
          </a:p>
          <a:p>
            <a:pPr marL="-133985" algn="l">
              <a:buFont typeface="Arial"/>
              <a:buChar char=" "/>
            </a:pP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（宋元）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中国与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阿拉伯</a:t>
            </a:r>
            <a:r>
              <a:rPr lang="zh-CN" altLang="en-US" sz="2400" b="0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、波斯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等有大量商贸往来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</a:p>
          <a:p>
            <a:pPr marL="-133985" algn="l">
              <a:buFont typeface="Arial"/>
              <a:buChar char=" "/>
            </a:pP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       </a:t>
            </a:r>
            <a:r>
              <a:rPr lang="zh-CN" altLang="en-US" sz="2199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中国的</a:t>
            </a:r>
            <a:r>
              <a:rPr lang="zh-CN" altLang="en-US" sz="21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造纸术、火药、指南针</a:t>
            </a:r>
            <a:r>
              <a:rPr lang="zh-CN" altLang="en-US" sz="2199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等发明传往西方；</a:t>
            </a:r>
            <a:r>
              <a:rPr lang="zh-CN" altLang="en-US" sz="21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阿拉伯数字</a:t>
            </a:r>
            <a:r>
              <a:rPr lang="zh-CN" altLang="en-US" sz="2199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、</a:t>
            </a:r>
            <a:r>
              <a:rPr lang="zh-CN" altLang="en-US" sz="21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伊斯兰教</a:t>
            </a:r>
            <a:r>
              <a:rPr lang="zh-CN" altLang="en-US" sz="2199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等传入中国；</a:t>
            </a:r>
          </a:p>
          <a:p>
            <a:pPr marL="-133985" algn="l">
              <a:buFont typeface="Arial"/>
              <a:buChar char=" "/>
            </a:pP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（元朝）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意大利人马可波罗来华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，著有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《马可•波罗行纪》</a:t>
            </a:r>
            <a:r>
              <a:rPr lang="zh-CN" altLang="en-US" sz="2400" b="0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激起了欧洲人对东方的向往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；</a:t>
            </a:r>
          </a:p>
          <a:p>
            <a:pPr marL="-133985" algn="l">
              <a:buFont typeface="Arial"/>
              <a:buChar char=" "/>
            </a:pP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       元朝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海上丝路鼎盛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；</a:t>
            </a:r>
          </a:p>
          <a:p>
            <a:pPr marL="-133985" algn="l">
              <a:lnSpc>
                <a:spcPts val="3300"/>
              </a:lnSpc>
              <a:buFont typeface="Arial"/>
              <a:buChar char=" "/>
            </a:pP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（明朝）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郑和下西洋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</p:txBody>
      </p:sp>
      <p:sp>
        <p:nvSpPr>
          <p:cNvPr id="3" name="文本1"/>
          <p:cNvSpPr txBox="1"/>
          <p:nvPr/>
        </p:nvSpPr>
        <p:spPr>
          <a:xfrm>
            <a:off x="11864" y="-49530"/>
            <a:ext cx="11815441" cy="652165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4.中国古代与世界的交往（中外关系）【方式和史实、态度】</a:t>
            </a:r>
          </a:p>
        </p:txBody>
      </p:sp>
      <p:sp>
        <p:nvSpPr>
          <p:cNvPr id="4" name="文本2"/>
          <p:cNvSpPr txBox="1"/>
          <p:nvPr/>
        </p:nvSpPr>
        <p:spPr>
          <a:xfrm>
            <a:off x="193271" y="412135"/>
            <a:ext cx="4092530" cy="652165"/>
          </a:xfrm>
          <a:prstGeom prst="rect">
            <a:avLst/>
          </a:prstGeom>
          <a:noFill/>
        </p:spPr>
        <p:txBody>
          <a:bodyPr anchor="t"/>
          <a:lstStyle/>
          <a:p>
            <a:pPr marL="0" algn="l">
              <a:lnSpc>
                <a:spcPts val="3300"/>
              </a:lnSpc>
            </a:pPr>
            <a:r>
              <a:rPr lang="zh-CN" altLang="en-US" sz="2400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（1）方式1：</a:t>
            </a:r>
            <a:r>
              <a:rPr lang="zh-CN" altLang="en-US" sz="2400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 和平交往  </a:t>
            </a:r>
            <a:r>
              <a:rPr lang="zh-CN" altLang="en-US" sz="2400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 </a:t>
            </a:r>
          </a:p>
        </p:txBody>
      </p:sp>
      <p:sp>
        <p:nvSpPr>
          <p:cNvPr id="5" name="文本3"/>
          <p:cNvSpPr txBox="1"/>
          <p:nvPr/>
        </p:nvSpPr>
        <p:spPr>
          <a:xfrm>
            <a:off x="-191043" y="6073378"/>
            <a:ext cx="3933832" cy="652165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400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（2）对文明发展的态度：</a:t>
            </a:r>
          </a:p>
        </p:txBody>
      </p:sp>
      <p:sp>
        <p:nvSpPr>
          <p:cNvPr id="6" name="形状2"/>
          <p:cNvSpPr txBox="1"/>
          <p:nvPr/>
        </p:nvSpPr>
        <p:spPr>
          <a:xfrm>
            <a:off x="3336093" y="5843645"/>
            <a:ext cx="7753160" cy="851592"/>
          </a:xfrm>
          <a:prstGeom prst="rect"/>
          <a:solidFill>
            <a:srgbClr val="FFFFCC">
              <a:alpha val="100000"/>
            </a:srgbClr>
          </a:solidFill>
          <a:ln w="9525">
            <a:solidFill>
              <a:srgbClr val="FFFFFF">
                <a:alpha val="0"/>
              </a:srgbClr>
            </a:solidFill>
          </a:ln>
        </p:spPr>
        <p:txBody>
          <a:bodyPr anchor="t"/>
          <a:lstStyle/>
          <a:p>
            <a:pPr marL="133350" algn="l">
              <a:lnSpc>
                <a:spcPts val="3300"/>
              </a:lnSpc>
              <a:buFont typeface="Arial"/>
              <a:buChar char=" "/>
            </a:pP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尊重世界文明多样性，平等对待不同文明，加强文明交流互鉴</a:t>
            </a:r>
          </a:p>
        </p:txBody>
      </p:sp>
      <p:sp>
        <p:nvSpPr>
          <p:cNvPr id="7" name="形状3"/>
          <p:cNvSpPr txBox="1"/>
          <p:nvPr/>
        </p:nvSpPr>
        <p:spPr>
          <a:xfrm>
            <a:off x="193310" y="4482455"/>
            <a:ext cx="12382500" cy="1361911"/>
          </a:xfrm>
          <a:prstGeom prst="rect"/>
          <a:solidFill>
            <a:srgbClr val="FFFFCC">
              <a:alpha val="100000"/>
            </a:srgbClr>
          </a:solidFill>
          <a:ln w="9525">
            <a:solidFill>
              <a:srgbClr val="FFFFFF">
                <a:alpha val="0"/>
              </a:srgbClr>
            </a:solidFill>
          </a:ln>
        </p:spPr>
        <p:txBody>
          <a:bodyPr anchor="t"/>
          <a:lstStyle/>
          <a:p>
            <a:pPr marL="133350" algn="l">
              <a:lnSpc>
                <a:spcPts val="3300"/>
              </a:lnSpc>
              <a:buFont typeface="Arial"/>
              <a:buChar char=" "/>
            </a:pP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（明朝）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戚继光抗倭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葡萄牙攫取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中国澳门</a:t>
            </a:r>
            <a:r>
              <a:rPr lang="zh-CN" altLang="en-US" sz="2400" b="0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居住权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；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荷兰入侵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台湾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；</a:t>
            </a:r>
          </a:p>
          <a:p>
            <a:pPr marL="133350" algn="l">
              <a:lnSpc>
                <a:spcPts val="3300"/>
              </a:lnSpc>
              <a:buFont typeface="Arial"/>
              <a:buChar char=" "/>
            </a:pP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（清朝）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郑成功收复台湾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；中俄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雅克萨之战</a:t>
            </a:r>
            <a:r>
              <a:rPr lang="zh-CN" altLang="en-US" sz="2400" b="1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签订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中俄《尼布楚条约》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；</a:t>
            </a:r>
          </a:p>
          <a:p>
            <a:pPr marL="133350" algn="l">
              <a:lnSpc>
                <a:spcPts val="3300"/>
              </a:lnSpc>
              <a:buFont typeface="Arial"/>
              <a:buChar char=" "/>
            </a:pP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       对外实行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闭关锁国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政策。</a:t>
            </a:r>
          </a:p>
        </p:txBody>
      </p:sp>
      <p:sp>
        <p:nvSpPr>
          <p:cNvPr id="8" name="文本4"/>
          <p:cNvSpPr txBox="1"/>
          <p:nvPr/>
        </p:nvSpPr>
        <p:spPr>
          <a:xfrm>
            <a:off x="-801110" y="4170674"/>
            <a:ext cx="4869428" cy="1028700"/>
          </a:xfrm>
          <a:prstGeom prst="rect">
            <a:avLst/>
          </a:prstGeom>
          <a:noFill/>
        </p:spPr>
        <p:txBody>
          <a:bodyPr anchor="t"/>
          <a:lstStyle/>
          <a:p>
            <a:pPr marL="133350" algn="l">
              <a:lnSpc>
                <a:spcPts val="3300"/>
              </a:lnSpc>
              <a:buFont typeface="Arial"/>
              <a:buChar char=" "/>
            </a:pPr>
            <a:r>
              <a:rPr lang="zh-CN" altLang="en-US" sz="2400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方式2：</a:t>
            </a:r>
            <a:r>
              <a:rPr lang="zh-CN" altLang="en-US" sz="2400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 战争 </a:t>
            </a:r>
            <a:r>
              <a:rPr lang="zh-CN" altLang="en-US" sz="2400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slides/slide1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1"/>
          <p:cNvSpPr txBox="1"/>
          <p:nvPr/>
        </p:nvSpPr>
        <p:spPr>
          <a:xfrm>
            <a:off x="-3810" y="-49530"/>
            <a:ext cx="10678988" cy="652165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5.中国古代的思想发展与思想专制</a:t>
            </a:r>
          </a:p>
        </p:txBody>
      </p:sp>
      <p:sp>
        <p:nvSpPr>
          <p:cNvPr id="3" name="形状1"/>
          <p:cNvSpPr txBox="1"/>
          <p:nvPr/>
        </p:nvSpPr>
        <p:spPr>
          <a:xfrm>
            <a:off x="0" y="461665"/>
            <a:ext cx="12382500" cy="6386364"/>
          </a:xfrm>
          <a:prstGeom prst="rect"/>
          <a:solidFill>
            <a:srgbClr val="FFFFCC">
              <a:alpha val="100000"/>
            </a:srgbClr>
          </a:solidFill>
          <a:ln w="9525">
            <a:solidFill>
              <a:srgbClr val="FFFFFF">
                <a:alpha val="0"/>
              </a:srgbClr>
            </a:solidFill>
          </a:ln>
        </p:spPr>
        <p:txBody>
          <a:bodyPr anchor="t"/>
          <a:lstStyle/>
          <a:p>
            <a:pPr marL="0" algn="l"/>
            <a:r>
              <a:rPr lang="zh-CN" altLang="en-US" sz="2400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（1）</a:t>
            </a:r>
            <a:r>
              <a:rPr lang="zh-CN" altLang="en-US" sz="2400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思想大繁荣</a:t>
            </a:r>
            <a:r>
              <a:rPr lang="zh-CN" altLang="en-US" sz="2400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：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春秋战国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时期</a:t>
            </a:r>
            <a:r>
              <a:rPr lang="zh-CN" altLang="en-US" sz="24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百家争鸣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，促进了思想学术的繁荣。</a:t>
            </a:r>
          </a:p>
          <a:p>
            <a:pPr marL="0" algn="l"/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 儒家：</a:t>
            </a:r>
            <a:r>
              <a:rPr lang="zh-CN" altLang="en-US" sz="24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春秋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孔子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主张：</a:t>
            </a:r>
            <a:r>
              <a:rPr lang="zh-CN" altLang="en-US" sz="2400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“仁”，仁者爱人，以德治国；注重因材施教，教育公平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  <a:p>
            <a:pPr marL="0" algn="l"/>
            <a:r>
              <a:rPr lang="zh-CN" altLang="en-US" sz="2400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         </a:t>
            </a:r>
            <a:r>
              <a:rPr lang="zh-CN" altLang="en-US" sz="24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战国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孟子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主张：</a:t>
            </a:r>
            <a:r>
              <a:rPr lang="zh-CN" altLang="en-US" sz="2400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“仁政”，“民贵君轻”，反对征伐（非正义战争），注意保护生态</a:t>
            </a:r>
            <a:r>
              <a:rPr lang="zh-CN" altLang="en-US" sz="2400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  <a:p>
            <a:pPr marL="-401320" algn="l">
              <a:buFont typeface="Arial"/>
              <a:buChar char=" "/>
            </a:pPr>
            <a:r>
              <a:rPr lang="zh-CN" altLang="en-US" sz="2400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      </a:t>
            </a:r>
            <a:r>
              <a:rPr lang="zh-CN" altLang="en-US" sz="24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战国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荀子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主张：</a:t>
            </a:r>
            <a:r>
              <a:rPr lang="zh-CN" altLang="en-US" sz="2400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实行礼治，明确尊卑等级</a:t>
            </a:r>
            <a:r>
              <a:rPr lang="zh-CN" altLang="en-US" sz="2400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  <a:p>
            <a:pPr marL="-401320" algn="l">
              <a:buFont typeface="Arial"/>
              <a:buChar char=" "/>
            </a:pP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道家：</a:t>
            </a:r>
            <a:r>
              <a:rPr lang="zh-CN" altLang="en-US" sz="24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春秋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老子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主张：</a:t>
            </a:r>
            <a:r>
              <a:rPr lang="zh-CN" altLang="en-US" sz="2400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无为而治，顺应自然，有矛盾转化的哲学思想</a:t>
            </a:r>
            <a:r>
              <a:rPr lang="zh-CN" altLang="en-US" sz="2400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  <a:p>
            <a:pPr marL="-401320" algn="l">
              <a:buFont typeface="Arial"/>
              <a:buChar char=" "/>
            </a:pPr>
            <a:r>
              <a:rPr lang="zh-CN" altLang="en-US" sz="2400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      </a:t>
            </a:r>
            <a:r>
              <a:rPr lang="zh-CN" altLang="en-US" sz="24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战国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庄子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主张：</a:t>
            </a:r>
            <a:r>
              <a:rPr lang="zh-CN" altLang="en-US" sz="2400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顺其自然，追求精神自由和人格独立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  <a:p>
            <a:pPr marL="-401320" algn="l">
              <a:buFont typeface="Arial"/>
              <a:buChar char=" "/>
            </a:pP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墨家：</a:t>
            </a:r>
            <a:r>
              <a:rPr lang="zh-CN" altLang="en-US" sz="24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战国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墨子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主张：</a:t>
            </a:r>
            <a:r>
              <a:rPr lang="zh-CN" altLang="en-US" sz="2400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兼爱、非攻、尚贤、节俭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  <a:p>
            <a:pPr marL="-401320" algn="l">
              <a:buFont typeface="Arial"/>
              <a:buChar char=" "/>
            </a:pP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法家：</a:t>
            </a:r>
            <a:r>
              <a:rPr lang="zh-CN" altLang="en-US" sz="24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战国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韩非子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主张：</a:t>
            </a:r>
            <a:r>
              <a:rPr lang="zh-CN" altLang="en-US" sz="2400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以法治国、建立中央集权国家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  <a:p>
            <a:pPr marL="0" algn="l"/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【</a:t>
            </a:r>
            <a:r>
              <a:rPr lang="zh-CN" altLang="en-US" sz="2400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同时期古希腊的哲学思想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：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德谟克利特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（发明原子论）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苏格拉底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（人要认识你自己）</a:t>
            </a:r>
          </a:p>
          <a:p>
            <a:pPr marL="0" algn="l"/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                       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亚里士多德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（创立逻辑学，“吾爱吾师，吾更爱真理”）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】</a:t>
            </a:r>
          </a:p>
          <a:p>
            <a:pPr marL="0" algn="l"/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 宋朝：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“重文轻武”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政策，促进了</a:t>
            </a:r>
            <a:r>
              <a:rPr lang="zh-CN" altLang="en-US" sz="2400" b="1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思想文化的繁荣与科技的发达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  <a:p>
            <a:pPr marL="0" algn="l"/>
            <a:r>
              <a:rPr lang="zh-CN" altLang="en-US" sz="2400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（2）思想控制：</a:t>
            </a:r>
          </a:p>
          <a:p>
            <a:pPr marL="0" algn="l"/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 （秦朝）</a:t>
            </a:r>
            <a:r>
              <a:rPr lang="zh-CN" altLang="en-US" sz="2400" b="1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焚书坑儒</a:t>
            </a:r>
            <a:r>
              <a:rPr lang="zh-CN" altLang="en-US" sz="2400" b="1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 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；         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（西汉）</a:t>
            </a:r>
            <a:r>
              <a:rPr lang="zh-CN" altLang="en-US" sz="2400" b="0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罢黜百家，独尊儒术  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；</a:t>
            </a:r>
          </a:p>
          <a:p>
            <a:pPr marL="0" algn="l"/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 （明朝）</a:t>
            </a:r>
            <a:r>
              <a:rPr lang="zh-CN" altLang="en-US" sz="2400" b="1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八股取士</a:t>
            </a:r>
            <a:r>
              <a:rPr lang="zh-CN" altLang="en-US" sz="2400" b="1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 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；         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（清朝）</a:t>
            </a:r>
            <a:r>
              <a:rPr lang="zh-CN" altLang="en-US" sz="2400" b="1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大兴“文字狱”</a:t>
            </a:r>
            <a:r>
              <a:rPr lang="zh-CN" altLang="en-US" sz="2400" b="1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    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slides/slide1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1"/>
          <p:cNvSpPr txBox="1"/>
          <p:nvPr/>
        </p:nvSpPr>
        <p:spPr>
          <a:xfrm>
            <a:off x="-3810" y="-49530"/>
            <a:ext cx="4270276" cy="652165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6.中国古代的艺术成就</a:t>
            </a:r>
          </a:p>
        </p:txBody>
      </p:sp>
      <p:sp>
        <p:nvSpPr>
          <p:cNvPr id="3" name="形状1"/>
          <p:cNvSpPr txBox="1"/>
          <p:nvPr/>
        </p:nvSpPr>
        <p:spPr>
          <a:xfrm>
            <a:off x="0" y="479985"/>
            <a:ext cx="12382500" cy="5516895"/>
          </a:xfrm>
          <a:prstGeom prst="rect"/>
          <a:solidFill>
            <a:srgbClr val="FFFFCC">
              <a:alpha val="100000"/>
            </a:srgbClr>
          </a:solidFill>
          <a:ln w="9525">
            <a:solidFill>
              <a:srgbClr val="FFFFFF">
                <a:alpha val="0"/>
              </a:srgbClr>
            </a:solidFill>
          </a:ln>
        </p:spPr>
        <p:txBody>
          <a:bodyPr anchor="t"/>
          <a:lstStyle/>
          <a:p>
            <a:pPr marL="0" algn="l">
              <a:lnSpc>
                <a:spcPts val="2800"/>
              </a:lnSpc>
            </a:pP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（1）古代建筑（遗址遗迹）：</a:t>
            </a:r>
          </a:p>
          <a:p>
            <a:pPr marL="0" algn="l">
              <a:lnSpc>
                <a:spcPts val="2600"/>
              </a:lnSpc>
            </a:pPr>
            <a:r>
              <a:rPr lang="zh-CN" altLang="en-US" sz="2199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</a:t>
            </a:r>
            <a:r>
              <a:rPr lang="zh-CN" altLang="en-US" sz="2199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战国</a:t>
            </a:r>
            <a:r>
              <a:rPr lang="zh-CN" altLang="en-US" sz="2199" b="0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199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都江堰</a:t>
            </a:r>
            <a:r>
              <a:rPr lang="zh-CN" altLang="en-US" sz="2199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199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地位：</a:t>
            </a:r>
            <a:r>
              <a:rPr lang="zh-CN" altLang="en-US" sz="2199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是一座综合性水利工程，使四川成都平原成为“天府之国”</a:t>
            </a:r>
            <a:r>
              <a:rPr lang="zh-CN" altLang="en-US" sz="2199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  <a:p>
            <a:pPr marL="0" algn="l">
              <a:lnSpc>
                <a:spcPts val="2600"/>
              </a:lnSpc>
            </a:pPr>
            <a:r>
              <a:rPr lang="zh-CN" altLang="en-US" sz="2199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</a:t>
            </a:r>
            <a:r>
              <a:rPr lang="zh-CN" altLang="en-US" sz="2199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明清</a:t>
            </a:r>
            <a:r>
              <a:rPr lang="zh-CN" altLang="en-US" sz="2199" b="0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199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北京城</a:t>
            </a:r>
            <a:r>
              <a:rPr lang="zh-CN" altLang="en-US" sz="2199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199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地位：</a:t>
            </a:r>
            <a:r>
              <a:rPr lang="zh-CN" altLang="en-US" sz="2199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是世界建筑瑰宝，紫禁城是当时世界最宏大最辉煌的皇家建筑群</a:t>
            </a:r>
            <a:r>
              <a:rPr lang="zh-CN" altLang="en-US" sz="2199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  <a:p>
            <a:pPr marL="0" algn="l">
              <a:lnSpc>
                <a:spcPts val="2700"/>
              </a:lnSpc>
            </a:pPr>
            <a:r>
              <a:rPr lang="zh-CN" altLang="en-US" sz="2199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</a:t>
            </a:r>
            <a:r>
              <a:rPr lang="zh-CN" altLang="en-US" sz="2199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明朝</a:t>
            </a:r>
            <a:r>
              <a:rPr lang="zh-CN" altLang="en-US" sz="2199" b="1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199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明长城</a:t>
            </a:r>
            <a:r>
              <a:rPr lang="zh-CN" altLang="en-US" sz="23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199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地位：</a:t>
            </a:r>
            <a:r>
              <a:rPr lang="zh-CN" altLang="en-US" sz="2300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是中国各民族交往的纽带，是中华民族的精神象征</a:t>
            </a:r>
            <a:r>
              <a:rPr lang="zh-CN" altLang="en-US" sz="23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  <a:p>
            <a:pPr marL="0" algn="l">
              <a:lnSpc>
                <a:spcPts val="2800"/>
              </a:lnSpc>
            </a:pP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（2）古代书法：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东晋</a:t>
            </a:r>
            <a:r>
              <a:rPr lang="zh-CN" altLang="en-US" sz="2400" b="0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王羲之</a:t>
            </a:r>
            <a:r>
              <a:rPr lang="zh-CN" altLang="en-US" sz="2400" b="0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《兰亭集序》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被誉为“天下第一行书”</a:t>
            </a:r>
            <a:r>
              <a:rPr lang="zh-CN" altLang="en-US" sz="2400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  <a:p>
            <a:pPr marL="0" algn="l">
              <a:lnSpc>
                <a:spcPts val="2800"/>
              </a:lnSpc>
            </a:pP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（3）古代绘画：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东晋</a:t>
            </a:r>
            <a:r>
              <a:rPr lang="zh-CN" altLang="en-US" sz="2400" b="0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顾恺之</a:t>
            </a:r>
            <a:r>
              <a:rPr lang="zh-CN" altLang="en-US" sz="2400" b="0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《洛神赋图》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开中国长卷绘画先河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  <a:p>
            <a:pPr marL="0" algn="l">
              <a:lnSpc>
                <a:spcPts val="2800"/>
              </a:lnSpc>
            </a:pP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             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唐朝</a:t>
            </a:r>
            <a:r>
              <a:rPr lang="zh-CN" altLang="en-US" sz="2400" b="0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吴道子</a:t>
            </a:r>
            <a:r>
              <a:rPr lang="zh-CN" altLang="en-US" sz="2400" b="0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《送子天王图》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是佛教与中国传统文化结合的名画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  <a:p>
            <a:pPr marL="-937260" algn="l">
              <a:lnSpc>
                <a:spcPts val="2800"/>
              </a:lnSpc>
              <a:buFont typeface="Arial"/>
              <a:buChar char=" "/>
            </a:pP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       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宋朝</a:t>
            </a:r>
            <a:r>
              <a:rPr lang="zh-CN" altLang="en-US" sz="2400" b="0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张择端</a:t>
            </a:r>
            <a:r>
              <a:rPr lang="zh-CN" altLang="en-US" sz="2400" b="0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《清明上河图》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1" i="0" u="sng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描绘了北宋都城东京汴河两岸的繁荣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  <a:p>
            <a:pPr marL="0" algn="l">
              <a:lnSpc>
                <a:spcPts val="2800"/>
              </a:lnSpc>
            </a:pP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（4）石窟艺术：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甘肃敦煌莫高窟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（世界上现存规模最大、内容最丰富的佛教石窟）；</a:t>
            </a:r>
          </a:p>
          <a:p>
            <a:pPr marL="0" algn="l">
              <a:lnSpc>
                <a:spcPts val="2800"/>
              </a:lnSpc>
            </a:pPr>
            <a:r>
              <a:rPr lang="zh-CN" altLang="en-US" sz="24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               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龙门石窟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（河南洛阳）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；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云冈石窟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（山西大同）。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slides/slide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1"/>
          <p:cNvSpPr txBox="1"/>
          <p:nvPr/>
        </p:nvSpPr>
        <p:spPr>
          <a:xfrm>
            <a:off x="136531" y="156534"/>
            <a:ext cx="11696700" cy="5600764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4.工业革命影响下的世界（1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9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世纪中期）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主题（1）：_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资本主义制度的扩展_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（1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9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世纪6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0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年代）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 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      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事件：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俄国1861年改革，美国内战1861-1865，日本明治维新1868_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 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      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共同影响：</a:t>
            </a:r>
            <a:r>
              <a:rPr lang="zh-CN" altLang="en-US" sz="2399" b="1" i="0" u="sng" dirty="0">
                <a:solidFill>
                  <a:srgbClr val="3B00FF">
                    <a:alpha val="100000"/>
                  </a:srgbClr>
                </a:solidFill>
                <a:latin typeface="黑体"/>
                <a:ea typeface="黑体"/>
              </a:rPr>
              <a:t>扫除了资本主义发展的障碍，促进了资本主义的发展，资产阶级的统治得到巩固和加强__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/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主题（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2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）：_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国际共产主义运动兴起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/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 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      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事件：_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马克思主义诞生1848，第一国际建立1864，巴黎公社1871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主题（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3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）：_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殖民地人民的反抗斗争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_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       事件：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拉美独立运动18世纪末19世纪初，印度民族大起义1857_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5.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第二次工业革命（起止时间：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19世纪六七十年代到20世纪初_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）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影响：</a:t>
            </a:r>
            <a:r>
              <a:rPr lang="zh-CN" altLang="en-US" sz="2399" b="1" i="0" dirty="0">
                <a:solidFill>
                  <a:srgbClr val="3B00FF">
                    <a:alpha val="100000"/>
                  </a:srgbClr>
                </a:solidFill>
                <a:latin typeface="宋体"/>
                <a:ea typeface="宋体"/>
              </a:rPr>
              <a:t>_</a:t>
            </a:r>
            <a:r>
              <a:rPr lang="zh-CN" altLang="en-US" sz="2399" b="1" i="0" u="sng" dirty="0">
                <a:solidFill>
                  <a:srgbClr val="3B00FF">
                    <a:alpha val="100000"/>
                  </a:srgbClr>
                </a:solidFill>
                <a:latin typeface="黑体"/>
                <a:ea typeface="黑体"/>
              </a:rPr>
              <a:t>第二次工业革命促进了生产力发展，极大地改善了人们的生活。一些资本主义国家成为工业化强国。主要资本主义国家出现垄断组织，资本主义由自由资本主义向垄断资本主义即帝国主义阶段过渡。资本主义对外扩张增强，对世界产生了深远影响。帝国主义政治经济发展不平衡，德国崛起要求重新分割世界，与英法矛盾加剧，最终导致一战。新社会问题和环境问题（贫富分化和环境污染）。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slides/slide2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1"/>
          <p:cNvSpPr txBox="1"/>
          <p:nvPr/>
        </p:nvSpPr>
        <p:spPr>
          <a:xfrm>
            <a:off x="-3810" y="-49530"/>
            <a:ext cx="4270276" cy="652165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7.中国古代的政治建设</a:t>
            </a:r>
          </a:p>
        </p:txBody>
      </p:sp>
      <p:sp>
        <p:nvSpPr>
          <p:cNvPr id="3" name="形状1"/>
          <p:cNvSpPr txBox="1"/>
          <p:nvPr/>
        </p:nvSpPr>
        <p:spPr>
          <a:xfrm>
            <a:off x="-3572" y="505311"/>
            <a:ext cx="12125325" cy="5774950"/>
          </a:xfrm>
          <a:prstGeom prst="rect"/>
          <a:solidFill>
            <a:srgbClr val="FFFFCC">
              <a:alpha val="100000"/>
            </a:srgbClr>
          </a:solidFill>
          <a:ln w="9525">
            <a:solidFill>
              <a:srgbClr val="FFFFFF">
                <a:alpha val="0"/>
              </a:srgbClr>
            </a:solidFill>
          </a:ln>
        </p:spPr>
        <p:txBody>
          <a:bodyPr anchor="t"/>
          <a:lstStyle/>
          <a:p>
            <a:pPr marL="0" algn="l"/>
            <a:r>
              <a:rPr lang="zh-CN" altLang="en-US" sz="2400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（1）盛世局面：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（西汉）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文景之治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；  </a:t>
            </a:r>
            <a:r>
              <a:rPr lang="zh-CN" altLang="en-US" sz="2199" b="1" i="0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（东汉）</a:t>
            </a:r>
            <a:r>
              <a:rPr lang="zh-CN" altLang="en-US" sz="2199" b="1" i="0" u="sng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光武中兴</a:t>
            </a:r>
            <a:r>
              <a:rPr lang="zh-CN" altLang="en-US" sz="2199" b="1" i="0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；  （隋）</a:t>
            </a:r>
            <a:r>
              <a:rPr lang="zh-CN" altLang="en-US" sz="2199" b="1" i="0" u="sng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开皇之治（隋文帝）</a:t>
            </a:r>
            <a:r>
              <a:rPr lang="zh-CN" altLang="en-US" sz="2199" b="1" i="0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；</a:t>
            </a:r>
          </a:p>
          <a:p>
            <a:pPr marL="-1071245" algn="l">
              <a:buFont typeface="Arial"/>
              <a:buChar char=" "/>
            </a:pP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      （唐）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贞观之治</a:t>
            </a:r>
            <a:r>
              <a:rPr lang="zh-CN" altLang="en-US" sz="2400" b="1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（唐太宗）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、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开元盛世</a:t>
            </a:r>
            <a:r>
              <a:rPr lang="zh-CN" altLang="en-US" sz="2400" b="1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（唐玄宗）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；</a:t>
            </a:r>
          </a:p>
          <a:p>
            <a:pPr marL="-1071245" algn="l">
              <a:buFont typeface="Arial"/>
              <a:buChar char=" "/>
            </a:pP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      （清）：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康乾盛世 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（康熙乾隆）。</a:t>
            </a:r>
          </a:p>
          <a:p>
            <a:pPr marL="0" algn="l"/>
            <a:r>
              <a:rPr lang="zh-CN" altLang="en-US" sz="2400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（2）制度创新：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（夏）</a:t>
            </a:r>
            <a:r>
              <a:rPr lang="zh-CN" altLang="en-US" sz="2400" b="1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世袭制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——（西周）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分封制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—— （秦）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中央集权制度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——</a:t>
            </a:r>
          </a:p>
          <a:p>
            <a:pPr marL="0" algn="l">
              <a:buFont typeface="Arial"/>
              <a:buChar char=" "/>
            </a:pP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（汉）</a:t>
            </a:r>
            <a:r>
              <a:rPr lang="zh-CN" altLang="en-US" sz="2400" b="0" i="0" u="sng" dirty="0">
                <a:solidFill>
                  <a:srgbClr val="C00000">
                    <a:alpha val="100000"/>
                  </a:srgbClr>
                </a:solidFill>
                <a:latin typeface="楷体"/>
                <a:ea typeface="楷体"/>
              </a:rPr>
              <a:t>刺史制度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（监察）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—（隋唐）</a:t>
            </a:r>
            <a:r>
              <a:rPr lang="zh-CN" altLang="en-US" sz="2400" b="1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科举制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和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三省六部制</a:t>
            </a:r>
            <a:r>
              <a:rPr lang="zh-CN" altLang="en-US" sz="24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 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——（宋）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重文轻武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政策—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（明）</a:t>
            </a:r>
            <a:r>
              <a:rPr lang="zh-CN" altLang="en-US" sz="2400" b="0" i="0" u="sng" dirty="0">
                <a:solidFill>
                  <a:srgbClr val="C00000">
                    <a:alpha val="100000"/>
                  </a:srgbClr>
                </a:solidFill>
                <a:latin typeface="楷体"/>
                <a:ea typeface="楷体"/>
              </a:rPr>
              <a:t>厂卫制度</a:t>
            </a:r>
            <a:r>
              <a:rPr lang="zh-CN" altLang="en-US" sz="2400" b="0" i="0" u="sng" dirty="0">
                <a:solidFill>
                  <a:srgbClr val="000000">
                    <a:alpha val="100000"/>
                  </a:srgbClr>
                </a:solidFill>
                <a:latin typeface="楷体"/>
                <a:ea typeface="楷体"/>
              </a:rPr>
              <a:t>（监察）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—（清）</a:t>
            </a:r>
            <a:r>
              <a:rPr lang="zh-CN" altLang="en-US" sz="2400" b="0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设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军机处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  <a:p>
            <a:pPr marL="0" algn="l"/>
            <a:r>
              <a:rPr lang="zh-CN" altLang="en-US" sz="2400" b="1" i="0" dirty="0">
                <a:solidFill>
                  <a:srgbClr val="0000FF">
                    <a:alpha val="100000"/>
                  </a:srgbClr>
                </a:solidFill>
                <a:latin typeface="黑体"/>
                <a:ea typeface="黑体"/>
              </a:rPr>
              <a:t>（3）边疆管理（民族关系）：</a:t>
            </a:r>
          </a:p>
          <a:p>
            <a:pPr marL="0" algn="l"/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   （秦汉）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北击匈奴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—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（魏晋）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民族交融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—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（隋唐）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开明包容</a:t>
            </a:r>
            <a:r>
              <a:rPr lang="zh-CN" altLang="en-US" sz="24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 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—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（宋元）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民族交融</a:t>
            </a:r>
          </a:p>
          <a:p>
            <a:pPr marL="0" algn="l"/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① 新疆地区：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（西汉）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西域都护府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—（唐）</a:t>
            </a:r>
            <a:r>
              <a:rPr lang="zh-CN" altLang="en-US" sz="2199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安西都护府、北庭都护府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—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（清）设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伊犁将军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  <a:p>
            <a:pPr marL="0" algn="l"/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② 西藏地区：（唐）</a:t>
            </a:r>
            <a:r>
              <a:rPr lang="zh-CN" altLang="en-US" sz="2199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文成公主入吐蕃 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—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（元）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宣政院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—（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清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）</a:t>
            </a:r>
            <a:r>
              <a:rPr lang="zh-CN" altLang="en-US" sz="2199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册封达赖班禅，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设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驻藏大臣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。</a:t>
            </a:r>
          </a:p>
          <a:p>
            <a:pPr marL="0" algn="l"/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③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台湾地区：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（元）设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澎湖巡检司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（台湾地区正是归属中央地区管辖）—（明清）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郑成功收复台湾 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— 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（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清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）1683年</a:t>
            </a:r>
            <a:r>
              <a:rPr lang="zh-CN" altLang="en-US" sz="2199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台湾归入清版图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，1684年设</a:t>
            </a:r>
            <a:r>
              <a:rPr lang="zh-CN" altLang="en-US" sz="2400" b="0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 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台湾府 </a:t>
            </a:r>
            <a:r>
              <a:rPr lang="zh-CN" altLang="en-US" sz="2400" b="1" i="0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，</a:t>
            </a:r>
            <a:r>
              <a:rPr lang="zh-CN" altLang="en-US" sz="2400" b="0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1885年设</a:t>
            </a:r>
            <a:r>
              <a:rPr lang="zh-CN" altLang="en-US" sz="2400" b="0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 </a:t>
            </a:r>
            <a:r>
              <a:rPr lang="zh-CN" altLang="en-US" sz="2400" b="1" i="0" u="sng" dirty="0">
                <a:solidFill>
                  <a:srgbClr val="C00000">
                    <a:alpha val="100000"/>
                  </a:srgbClr>
                </a:solidFill>
                <a:latin typeface="黑体"/>
                <a:ea typeface="黑体"/>
              </a:rPr>
              <a:t>台湾省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slides/slide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1"/>
          <p:cNvSpPr txBox="1"/>
          <p:nvPr/>
        </p:nvSpPr>
        <p:spPr>
          <a:xfrm>
            <a:off x="247755" y="279006"/>
            <a:ext cx="11696700" cy="4014788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/>
            </a:r>
          </a:p>
          <a:p>
            <a:pPr marL="0" algn="l"/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/>
            </a:r>
          </a:p>
          <a:p>
            <a:pPr marL="0" algn="l"/>
            <a:r>
              <a:rPr lang="zh-CN" altLang="en-US" sz="2399" b="1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世界现代史起止时间（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20世纪初—今</a:t>
            </a:r>
            <a:r>
              <a:rPr lang="zh-CN" altLang="en-US" sz="2399" b="1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）</a:t>
            </a:r>
          </a:p>
          <a:p>
            <a:pPr marL="0" algn="l"/>
            <a:r>
              <a:rPr lang="zh-CN" altLang="en-US" sz="2399" b="1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重要主题与史实：</a:t>
            </a:r>
          </a:p>
          <a:p>
            <a:pPr marL="0" algn="l"/>
            <a:r>
              <a:rPr lang="zh-CN" altLang="en-US" sz="2399" b="1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1、第一次世界大战（起止时间及标志：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1914奥匈帝国向塞尔维亚宣战__-_1918德国投降</a:t>
            </a:r>
            <a:r>
              <a:rPr lang="zh-CN" altLang="en-US" sz="2399" b="1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）</a:t>
            </a:r>
          </a:p>
          <a:p>
            <a:pPr marL="0" algn="l"/>
            <a:r>
              <a:rPr lang="zh-CN" altLang="en-US" sz="2399" b="1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重要事件：_____导火索：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1914萨拉热窝事件，1916德法凡尔登战役（凡尔登绞肉机），1917美国参战，俄国十月革命退出一战，1918德国投降</a:t>
            </a:r>
            <a:r>
              <a:rPr lang="zh-CN" altLang="en-US" sz="2399" b="1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/>
            </a:r>
          </a:p>
          <a:p>
            <a:pPr marL="0" algn="l"/>
            <a:r>
              <a:rPr lang="zh-CN" altLang="en-US" sz="2399" b="1" i="0" u="sng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影响：___</a:t>
            </a:r>
            <a:r>
              <a:rPr lang="zh-CN" altLang="en-US" sz="2399" b="1" i="0" u="sng" dirty="0">
                <a:solidFill>
                  <a:srgbClr val="3B00FF">
                    <a:alpha val="100000"/>
                  </a:srgbClr>
                </a:solidFill>
                <a:latin typeface="黑体"/>
                <a:ea typeface="黑体"/>
              </a:rPr>
              <a:t>是一场非正义的帝国主义掠夺战争。给人类带来深重灾难，削弱了欧洲的力量，动摇了欧洲的优势地位，促进了美国和日本的崛起。削弱了帝国主义的殖民力量，促进了殖民地半殖民地国家的民族觉醒。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slides/slide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1"/>
          <p:cNvSpPr txBox="1"/>
          <p:nvPr/>
        </p:nvSpPr>
        <p:spPr>
          <a:xfrm>
            <a:off x="305" y="-689667"/>
            <a:ext cx="11696700" cy="6619335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/>
            </a:r>
          </a:p>
          <a:p>
            <a:pPr marL="0" algn="l"/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/>
            </a:r>
          </a:p>
          <a:p>
            <a:pPr marL="0" algn="l"/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/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2.两战间的世界（1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919-1939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）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主题（1）：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社会主义国家的建立和建设_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（社会主义由理想变成现实）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 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      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事件：（列宁）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十月革命，苏俄建立1917.11，新经济政策1921，苏联建立1922；</a:t>
            </a:r>
          </a:p>
          <a:p>
            <a:pPr marL="0" algn="l"/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（斯大林）两个五年计划1928-1937，农业集体化1928-1934，新宪法1936（形成苏联模式）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主题（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2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）：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凡尔赛—华盛顿体系的形成和瓦解_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（一战后的世界格局）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 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      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事件：_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1919巴黎和会，《凡尔赛条约》，凡尔赛体系；1921-1922华盛顿会议，《九国公约》，华盛顿体系；经济大危机1929-1933，罗斯福新政1933，德1933日1936建立西斯专政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_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 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    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一战后世界格局的影响：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确立了战后新秩序，暂时调整了帝国主义之间的矛盾，维持了战后和平稳定与繁荣，但不可能消除帝国主义之间矛盾，因此不能长久。为二战爆发埋下了隐患。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主题（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3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）：_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亚非拉民族民主运动的高涨_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（亚非拉）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    事件：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印度非暴力不合作运动，埃及华夫脱运动，墨西哥卡德纳斯改革_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1"/>
          <p:cNvSpPr txBox="1"/>
          <p:nvPr/>
        </p:nvSpPr>
        <p:spPr>
          <a:xfrm>
            <a:off x="158677" y="-355644"/>
            <a:ext cx="11696700" cy="5429853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/>
            </a:r>
          </a:p>
          <a:p>
            <a:pPr marL="0" algn="l"/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/>
            </a:r>
          </a:p>
          <a:p>
            <a:pPr marL="0" algn="l"/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/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3.第二次世界大战（起止时间：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___1939—1945___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）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 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  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重要事件：_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1939.9.1德军闪击波兰，英法对德宣战，二战全面爆发；1940.6德国进攻北欧、法国，法国投降；英国遭到轰炸（绥靖政策恶果）；1941.6德军入侵苏联，1941.10莫斯科保卫战；1941.12日军偷袭珍珠港，太平洋战争爆发，二战规模达到最大；中国战场是东方主战场。</a:t>
            </a:r>
          </a:p>
          <a:p>
            <a:pPr marL="0" algn="l"/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1942.1《联合国家宣言》签署，世界反法西斯同盟正式形成。</a:t>
            </a:r>
          </a:p>
          <a:p>
            <a:pPr marL="0" algn="l"/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1942.7-1943.2斯大林格勒保卫战，二战转折点。</a:t>
            </a:r>
          </a:p>
          <a:p>
            <a:pPr marL="0" algn="l"/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1943.7意大利投降。1944.6诺曼底登陆，开辟欧洲第二战场。1945.2雅尔塔会议。</a:t>
            </a:r>
          </a:p>
          <a:p>
            <a:pPr marL="0" algn="l"/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1945.5.8德国投降，1945.9.2，日本正式签署投降书，二战结束。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影响：_</a:t>
            </a:r>
            <a:r>
              <a:rPr lang="zh-CN" altLang="en-US" sz="2399" b="1" i="0" u="sng" dirty="0">
                <a:solidFill>
                  <a:srgbClr val="3B00FF">
                    <a:alpha val="100000"/>
                  </a:srgbClr>
                </a:solidFill>
                <a:latin typeface="黑体"/>
                <a:ea typeface="黑体"/>
              </a:rPr>
              <a:t>规模空前，给人类带来深重灾难；粉碎法西斯和军国主义称霸世界野心，结束了列强通过争夺殖民地瓜分世界的历史，促进世界殖民体系瓦解，对维护世界和平、促进共同发展影响深远。</a:t>
            </a:r>
            <a:r>
              <a:rPr lang="zh-CN" altLang="en-US" sz="2399" b="1" i="0" dirty="0">
                <a:solidFill>
                  <a:srgbClr val="3B00FF">
                    <a:alpha val="100000"/>
                  </a:srgbClr>
                </a:solidFill>
                <a:latin typeface="宋体"/>
                <a:ea typeface="宋体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slides/slide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1"/>
          <p:cNvSpPr txBox="1"/>
          <p:nvPr/>
        </p:nvSpPr>
        <p:spPr>
          <a:xfrm>
            <a:off x="192081" y="-411318"/>
            <a:ext cx="11696700" cy="6551866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/>
            </a:r>
          </a:p>
          <a:p>
            <a:pPr marL="0" algn="l"/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/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4.二战后的世界（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1945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—今）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（1）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__两极格局下的世界__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（1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945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—1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991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）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特点：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__美苏冷战对峙；多极化趋势初步呈现__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主题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微软雅黑"/>
                <a:ea typeface="微软雅黑"/>
              </a:rPr>
              <a:t>①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：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社会主义的发展与挫折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_______（社会主义）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事件：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社会主义一国变多国、经互会、《中苏友好同盟互助条约》、苏联的发展与改革（赫鲁晓夫、勃列日涅夫、戈尔巴乔夫改革）、东欧剧变、1991年苏联解体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主题②：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二战后资本主义的新变化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_（资本主义）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表现：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欧洲走向联合：50-70年代持续繁荣，1967成立欧共体；美国创新发展：二战后成为世界霸主，七八十年代放缓，90年代以后“新经济”（信息化、全球化）；</a:t>
            </a:r>
          </a:p>
          <a:p>
            <a:pPr marL="0" algn="l"/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日本崛起：美国扶持，适当政策，引进技术，1968资本主义世界仅次于美国的第二经济大国；社会保障制度的建立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主题③：_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亚非拉国家的独立、振兴_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_（亚非拉）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表现：__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亚洲：万隆会议，万隆精神</a:t>
            </a:r>
          </a:p>
          <a:p>
            <a:pPr marL="0" algn="l"/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非洲：50年代，利比亚、埃及独立；1960非洲年（17国独立）；1990纳米比亚独立，非洲摆脱殖民枷锁（世界殖民体系崩溃）</a:t>
            </a:r>
          </a:p>
          <a:p>
            <a:pPr marL="0" algn="l"/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拉美：1959年古巴独立，走社会主义道路；1999巴拿马收回运河主权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slides/slide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1"/>
          <p:cNvSpPr txBox="1"/>
          <p:nvPr/>
        </p:nvSpPr>
        <p:spPr>
          <a:xfrm>
            <a:off x="147542" y="267872"/>
            <a:ext cx="11877675" cy="3789204"/>
          </a:xfrm>
          <a:prstGeom prst="rect">
            <a:avLst/>
          </a:prstGeom>
          <a:noFill/>
        </p:spPr>
        <p:txBody>
          <a:bodyPr anchor="t"/>
          <a:lstStyle/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（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2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）__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走向和平发展世界_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_（19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91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—今）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世界局势的特点：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_和平与动荡并存_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_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时代主题：_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和平与发展__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政治格局：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_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向多极化趋势发展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经济格局：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经济全球化趋势加强__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社会：_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_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信息化__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__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;   文化：_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_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多样化_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维护世界和平与发展的两大支柱：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_联合国、世贸组织__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当今世界各国面临的共同问题：</a:t>
            </a:r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_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_人口、资源、环境、传染病、社会治理、霸权主义强权政治、恐怖主义、地区冲突、民族矛盾、宗教纷争等____</a:t>
            </a:r>
          </a:p>
          <a:p>
            <a:pPr marL="0" algn="l"/>
            <a:r>
              <a:rPr lang="zh-CN" altLang="en-US" sz="23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中国提出的行动方案：</a:t>
            </a:r>
            <a:r>
              <a:rPr lang="zh-CN" altLang="en-US" sz="2399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_构建人类命运共同体___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slides/slide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形状1"/>
          <p:cNvSpPr txBox="1"/>
          <p:nvPr/>
        </p:nvSpPr>
        <p:spPr>
          <a:xfrm>
            <a:off x="-95736" y="22012"/>
            <a:ext cx="12382500" cy="6831965"/>
          </a:xfrm>
          <a:prstGeom prst="rect"/>
          <a:solidFill>
            <a:srgbClr val="FFFFFF">
              <a:alpha val="0"/>
            </a:srgbClr>
          </a:solidFill>
          <a:ln w="9525">
            <a:solidFill>
              <a:srgbClr val="FFFFFF">
                <a:alpha val="0"/>
              </a:srgbClr>
            </a:solidFill>
          </a:ln>
        </p:spPr>
        <p:txBody>
          <a:bodyPr anchor="t"/>
          <a:lstStyle/>
          <a:p>
            <a:pPr marL="0" algn="l"/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中国近代史（起止时间及标志：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1840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年鸦片战争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 </a:t>
            </a:r>
            <a:r>
              <a:rPr lang="zh-CN" altLang="en-US" sz="2400" b="1" i="0" dirty="0">
                <a:solidFill>
                  <a:srgbClr val="000000">
                    <a:alpha val="100000"/>
                  </a:srgbClr>
                </a:solidFill>
                <a:latin typeface="黑体"/>
                <a:ea typeface="黑体"/>
              </a:rPr>
              <a:t> -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1949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年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10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月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日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新中国成立</a:t>
            </a:r>
            <a:r>
              <a:rPr lang="zh-CN" altLang="en-US" sz="18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 </a:t>
            </a:r>
            <a:r>
              <a:rPr lang="zh-CN" altLang="en-US" sz="1800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）</a:t>
            </a:r>
          </a:p>
          <a:p>
            <a:pPr marL="0" algn="l"/>
            <a:r>
              <a:rPr lang="zh-CN" altLang="en-US" sz="1800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分期：</a:t>
            </a:r>
            <a:r>
              <a:rPr lang="zh-CN" altLang="en-US" sz="1800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1</a:t>
            </a:r>
            <a:r>
              <a:rPr lang="zh-CN" altLang="en-US" sz="1800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、</a:t>
            </a:r>
            <a:r>
              <a:rPr lang="zh-CN" altLang="en-US" sz="1800" b="1" i="0" u="sng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旧民主主义革命时期</a:t>
            </a:r>
            <a:r>
              <a:rPr lang="zh-CN" altLang="en-US" sz="18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  </a:t>
            </a:r>
            <a:r>
              <a:rPr lang="zh-CN" altLang="en-US" sz="1800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（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起止时间及标志：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1840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年鸦片战争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—1919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五四运动</a:t>
            </a:r>
            <a:r>
              <a:rPr lang="zh-CN" altLang="en-US" sz="18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 </a:t>
            </a:r>
            <a:r>
              <a:rPr lang="zh-CN" altLang="en-US" sz="1800" b="1" i="0" u="sng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）</a:t>
            </a:r>
          </a:p>
          <a:p>
            <a:pPr marL="0" algn="l"/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重要主题与史实：</a:t>
            </a:r>
          </a:p>
          <a:p>
            <a:pPr marL="0" algn="l"/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（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1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） 列强侵略史；</a:t>
            </a:r>
            <a:r>
              <a:rPr lang="zh-CN" altLang="en-US" sz="1800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/>
            </a:r>
          </a:p>
          <a:p>
            <a:pPr marL="0" algn="l"/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1840—1842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年鸦片战争；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1856—1860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年第二次鸦片战争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；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9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世纪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70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年代阿古柏占领新疆；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1894—1895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甲午中日战争；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1900—1901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年八国联军侵华战争</a:t>
            </a:r>
          </a:p>
          <a:p>
            <a:pPr marL="0" algn="l"/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（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2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）中国人民抗争史</a:t>
            </a:r>
            <a:r>
              <a:rPr lang="zh-CN" altLang="en-US" sz="1800" b="1" i="0" u="sng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林则徐虎门销烟；太平军抗击洋枪队；左宗棠收复新疆；邓世昌黄海海战中抗击日军；义和团抗击八国联军</a:t>
            </a:r>
          </a:p>
          <a:p>
            <a:pPr marL="0" algn="l"/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（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3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）近代化探索史</a:t>
            </a:r>
            <a:r>
              <a:rPr lang="zh-CN" altLang="en-US" sz="1800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/>
            </a:r>
          </a:p>
          <a:p>
            <a:pPr marL="0" algn="l"/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19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世纪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60-90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年代地主阶级发动洋务运动，是近代化的开端，促进民族资本主义的产生，一定程度上抵制了外国资本的入侵</a:t>
            </a:r>
          </a:p>
          <a:p>
            <a:pPr marL="0" algn="l"/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1895—1898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，资产阶级改良派发动戊戌变法，在社会上起到思想启蒙的作用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,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在思想文化方面产生了广泛而深远的影响</a:t>
            </a:r>
          </a:p>
          <a:p>
            <a:pPr marL="0" algn="l"/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1911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年资产阶级革命派发动辛亥革命，推翻封建君主专制统治，开创完全意义上的民族民主革命</a:t>
            </a:r>
          </a:p>
          <a:p>
            <a:pPr marL="0" algn="l"/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1915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年先进的知识分子发动新文化运动，是一场思想解放运动，为五四运动起了思想宣传和铺垫作用</a:t>
            </a:r>
          </a:p>
          <a:p>
            <a:pPr marL="0" algn="l"/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近代化探索经历了学习西方的科学技术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-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政治制度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-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思想文化这样一个由浅入深、由表及里、层层深入的过程。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slides/slide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形状1"/>
          <p:cNvSpPr txBox="1"/>
          <p:nvPr/>
        </p:nvSpPr>
        <p:spPr>
          <a:xfrm>
            <a:off x="-80645" y="0"/>
            <a:ext cx="12463145" cy="5908040"/>
          </a:xfrm>
          <a:prstGeom prst="rect"/>
          <a:solidFill>
            <a:srgbClr val="FFFFFF">
              <a:alpha val="0"/>
            </a:srgbClr>
          </a:solidFill>
          <a:ln w="9525">
            <a:solidFill>
              <a:srgbClr val="FFFFFF">
                <a:alpha val="0"/>
              </a:srgbClr>
            </a:solidFill>
          </a:ln>
        </p:spPr>
        <p:txBody>
          <a:bodyPr anchor="t"/>
          <a:lstStyle/>
          <a:p>
            <a:pPr marL="0" algn="l"/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分期：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2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、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新民主主义革命时期</a:t>
            </a:r>
            <a:r>
              <a:rPr lang="zh-CN" altLang="en-US" sz="18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 </a:t>
            </a:r>
            <a:r>
              <a:rPr lang="zh-CN" altLang="en-US" sz="1800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（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起止时间及标志：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1919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年五四运动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-1949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年新中国成立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）</a:t>
            </a:r>
          </a:p>
          <a:p>
            <a:pPr marL="0" algn="l"/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（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1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）兴起及时间：</a:t>
            </a:r>
            <a:r>
              <a:rPr lang="zh-CN" altLang="en-US" sz="1800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_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五四运动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_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性质</a:t>
            </a:r>
            <a:r>
              <a:rPr lang="zh-CN" altLang="en-US" sz="1800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_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彻底的反帝反封建爱国运动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_</a:t>
            </a:r>
            <a:r>
              <a:rPr lang="zh-CN" altLang="en-US" sz="1800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_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影响：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新民主主义革命的开端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_</a:t>
            </a:r>
          </a:p>
          <a:p>
            <a:pPr marL="0" algn="l"/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（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1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） 中国共产党成立时间及地点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1921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年上海、嘉兴南湖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_</a:t>
            </a:r>
            <a:r>
              <a:rPr lang="zh-CN" altLang="en-US" sz="1800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_</a:t>
            </a:r>
            <a:r>
              <a:rPr lang="zh-CN" altLang="en-US" sz="1800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意义：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中国历史上开天辟地大事，革命面貌焕然一新</a:t>
            </a:r>
          </a:p>
          <a:p>
            <a:pPr marL="0" algn="l"/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（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2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） 国民大革命时期：</a:t>
            </a:r>
          </a:p>
          <a:p>
            <a:pPr marL="0" algn="l"/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起止时间及标志：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1924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年国民党一大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 — 1927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年蒋介石等国民党右派叛变革命（四一二反革命政变、七一五反革命政变）</a:t>
            </a:r>
          </a:p>
          <a:p>
            <a:pPr marL="0" algn="l"/>
            <a:r>
              <a:rPr lang="zh-CN" altLang="en-US" sz="1800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重要史实：</a:t>
            </a:r>
            <a:r>
              <a:rPr lang="zh-CN" altLang="en-US" sz="1800" b="1" i="0" u="sng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1924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国民党一大召开；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1924.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5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建立黄埔军校，培养军事政治人才；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1926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-1927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北伐战争，从珠江流域打到长江流域，基本推翻北洋军阀统治；</a:t>
            </a:r>
          </a:p>
          <a:p>
            <a:pPr marL="0" algn="l"/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（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4</a:t>
            </a:r>
            <a:r>
              <a:rPr lang="zh-CN" altLang="en-US" sz="1999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）国共十年对峙时期：起止时间及标志：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1927.8.1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南昌起义（打响武装反抗国民党反动统治的第一枪）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-- 1937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七七事变，日本全面侵华</a:t>
            </a:r>
          </a:p>
          <a:p>
            <a:pPr marL="0" algn="l"/>
            <a:r>
              <a:rPr lang="zh-CN" altLang="en-US" sz="1800" b="1" i="0" dirty="0">
                <a:solidFill>
                  <a:srgbClr val="000000">
                    <a:alpha val="100000"/>
                  </a:srgbClr>
                </a:solidFill>
                <a:latin typeface="宋体"/>
                <a:ea typeface="宋体"/>
              </a:rPr>
              <a:t>重要史实：</a:t>
            </a:r>
            <a:r>
              <a:rPr lang="zh-CN" altLang="en-US" sz="1800" b="1" i="0" u="sng" dirty="0">
                <a:solidFill>
                  <a:srgbClr val="000000">
                    <a:alpha val="100000"/>
                  </a:srgbClr>
                </a:solidFill>
                <a:latin typeface="Calibri"/>
                <a:ea typeface="Calibri"/>
              </a:rPr>
              <a:t>  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南昌起义（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1927.8.1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）、八七会议、秋收起义（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927.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9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）、建立井冈山革命根据地、井冈山会师，创建红四军（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928.4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）形成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“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工农武装割据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”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局面，探索出农村包围城市，武装夺取政权的中国特色革命道路；长征（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1934—1936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）；遵义会议（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黑体"/>
                <a:ea typeface="黑体"/>
              </a:rPr>
              <a:t>935.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Calibri"/>
                <a:ea typeface="Calibri"/>
              </a:rPr>
              <a:t>1</a:t>
            </a:r>
            <a:r>
              <a:rPr lang="zh-CN" altLang="en-US" sz="2400" b="1" i="0" u="sng" dirty="0">
                <a:solidFill>
                  <a:srgbClr val="FF0000">
                    <a:alpha val="100000"/>
                  </a:srgbClr>
                </a:solidFill>
                <a:latin typeface="宋体"/>
                <a:ea typeface="宋体"/>
              </a:rPr>
              <a:t>），是党的历史上生死攸关的转折点</a:t>
            </a:r>
          </a:p>
        </p:txBody>
      </p:sp>
    </p:spTree>
    <p:extLst>
      <p:ext uri="{BB962C8B-B14F-4D97-AF65-F5344CB8AC3E}">
        <p14:creationId xmlns:p14="http://schemas.microsoft.com/office/powerpoint/2010/main" val="840519474"/>
      </p:ext>
    </p:extLst>
  </p:cSld>
  <p:clrMapOvr>
    <a:masterClrMapping/>
  </p:clrMapOvr>
</p:sld>
</file>

<file path=ppt/theme/theme1.xml><?xml version="1.0" encoding="utf-8"?>
<a:theme xmlns:thm15="http://schemas.microsoft.com/office/thememl/2012/main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ap:Properties xmlns:vt="http://schemas.openxmlformats.org/officeDocument/2006/docPropsVTypes" xmlns:ap="http://schemas.openxmlformats.org/officeDocument/2006/extended-properties">
  <ap:TotalTime>0</ap:TotalTime>
  <ap:Words>0</ap:Words>
  <ap:Application>Microsoft Office PowerPoint</ap:Application>
  <ap:PresentationFormat>宽屏</ap:PresentationFormat>
  <ap:Paragraphs>0</ap:Paragraphs>
  <ap:Slides>1</ap:Slides>
  <ap:Notes>0</ap:Notes>
  <ap:HiddenSlides>0</ap:HiddenSlides>
  <ap:MMClips>0</ap:MMClips>
  <ap:ScaleCrop>false</ap:ScaleCrop>
  <ap:HeadingPairs>
    <vt:vector baseType="variant" size="6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ap:HeadingPairs>
  <ap:TitlesOfParts>
    <vt:vector baseType="lpstr" size="3">
      <vt:lpstr>Arial</vt:lpstr>
      <vt:lpstr>Office 主题​​</vt:lpstr>
      <vt:lpstr>PowerPoint 演示文稿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creator>李永娥</dc:creator>
  <dc:title>历史一模考前大事背诵</dc:title>
  <revision>1</revision>
  <dcterms:created xsi:type="dcterms:W3CDTF">2025-03-28T10:44:15.5828480Z</dcterms:created>
  <dcterms:modified xsi:type="dcterms:W3CDTF">2025-03-28T10:44:15.5828529Z</dcterms:modified>
  <lastModifiedBy>李永娥</lastModifiedBy>
</coreProperties>
</file>

<file path=docProps/custom.xml><?xml version="1.0" encoding="utf-8"?>
<op:Properties xmlns:vt="http://schemas.openxmlformats.org/officeDocument/2006/docPropsVTypes" xmlns:op="http://schemas.openxmlformats.org/officeDocument/2006/custom-properties">
  <op:property fmtid="{D5CDD505-2E9C-101B-9397-08002B2CF9AE}" pid="2" name="ApplicationName">
    <vt:lpwstr>EasiNote5</vt:lpwstr>
  </op:property>
  <op:property fmtid="{D5CDD505-2E9C-101B-9397-08002B2CF9AE}" pid="3" name="ApplicationVersion">
    <vt:lpwstr>5.2.4.8772</vt:lpwstr>
  </op:property>
  <op:property fmtid="{D5CDD505-2E9C-101B-9397-08002B2CF9AE}" pid="4" name="EasiNoteCoursewareInfo">
    <vt:lpwstr>101d2d90-de73-4314-8f77-cb5d02fa2285:5</vt:lpwstr>
  </op:property>
  <op:property fmtid="{D5CDD505-2E9C-101B-9397-08002B2CF9AE}" pid="5" name="EasiNoteDocumentName">
    <vt:lpwstr>历史一模考前大事背诵</vt:lpwstr>
  </op:property>
  <op:property fmtid="{D5CDD505-2E9C-101B-9397-08002B2CF9AE}" pid="6" name="EasiNoteAuthor">
    <vt:lpwstr>vxzvmvrkojknrrxyiqmqits957994691</vt:lpwstr>
  </op:property>
  <op:property fmtid="{D5CDD505-2E9C-101B-9397-08002B2CF9AE}" pid="7" name="EasiNoteUpstreamCoursewareInfo_0">
    <vt:lpwstr>0b71868e-683e-40e0-885f-213a51ce5d24</vt:lpwstr>
  </op:property>
  <op:property fmtid="{D5CDD505-2E9C-101B-9397-08002B2CF9AE}" pid="8" name="EasiNoteUpstreamCoursewareInfo_1">
    <vt:lpwstr>390550ea-9ea9-437e-b004-ed93bad25815</vt:lpwstr>
  </op:property>
  <op:property fmtid="{D5CDD505-2E9C-101B-9397-08002B2CF9AE}" pid="9" name="EasiNoteUpstreamCoursewareInfo_2">
    <vt:lpwstr>101d2d90-de73-4314-8f77-cb5d02fa2285</vt:lpwstr>
  </op:property>
</op:Properties>
</file>