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8"/>
  </p:notesMasterIdLst>
  <p:sldIdLst>
    <p:sldId id="265" r:id="rId2"/>
    <p:sldId id="266" r:id="rId3"/>
    <p:sldId id="267" r:id="rId4"/>
    <p:sldId id="268" r:id="rId5"/>
    <p:sldId id="269" r:id="rId6"/>
    <p:sldId id="270" r:id="rId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  <a:srgbClr val="FFFF00"/>
    <a:srgbClr val="303B72"/>
    <a:srgbClr val="343E6E"/>
    <a:srgbClr val="455191"/>
    <a:srgbClr val="333353"/>
    <a:srgbClr val="61619D"/>
    <a:srgbClr val="9B9BBF"/>
    <a:srgbClr val="064571"/>
    <a:srgbClr val="8979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3" autoAdjust="0"/>
    <p:restoredTop sz="89992" autoAdjust="0"/>
  </p:normalViewPr>
  <p:slideViewPr>
    <p:cSldViewPr>
      <p:cViewPr varScale="1">
        <p:scale>
          <a:sx n="146" d="100"/>
          <a:sy n="146" d="100"/>
        </p:scale>
        <p:origin x="12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207BBED8-01B4-4584-AE94-EC2BD578631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85205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fld id="{3F7F42C0-E396-4421-957B-861628205F68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1713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fld id="{9EE6BB15-BA64-4570-85CB-9CF07E8B94E4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844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fld id="{ED2113DA-79AF-40ED-9AAA-9B50E14B70B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458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2907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fld id="{21DF5483-96BE-4479-9007-9DF4E89A465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6316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fld id="{D4094092-52D6-439B-A2BA-35C1572F2C2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622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fld id="{86C73D05-F93B-4DE0-957C-DCBD78354E0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0412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fld id="{2F55A921-5E36-4AD1-B4AF-3E69BD60FEF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113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fld id="{B90E187B-6E8C-4954-8368-AA7CC9BF3124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6133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fld id="{682434CE-8B55-4B59-89DE-B82E7982B94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4981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fld id="{2B8E706D-33A8-48F8-8F67-1BDB5E42EC64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5646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0" y="6453188"/>
            <a:ext cx="9144000" cy="431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de-DE" altLang="de-DE">
              <a:cs typeface="+mn-cs"/>
            </a:endParaRPr>
          </a:p>
        </p:txBody>
      </p:sp>
      <p:sp>
        <p:nvSpPr>
          <p:cNvPr id="1028" name="Line 17"/>
          <p:cNvSpPr>
            <a:spLocks noChangeShapeType="1"/>
          </p:cNvSpPr>
          <p:nvPr/>
        </p:nvSpPr>
        <p:spPr bwMode="auto">
          <a:xfrm>
            <a:off x="0" y="6381750"/>
            <a:ext cx="9144000" cy="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hteck 1"/>
          <p:cNvSpPr>
            <a:spLocks noChangeArrowheads="1"/>
          </p:cNvSpPr>
          <p:nvPr userDrawn="1"/>
        </p:nvSpPr>
        <p:spPr bwMode="auto">
          <a:xfrm>
            <a:off x="2627313" y="6488113"/>
            <a:ext cx="42242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dirty="0">
                <a:solidFill>
                  <a:schemeClr val="bg1"/>
                </a:solidFill>
              </a:rPr>
              <a:t>NGS – </a:t>
            </a:r>
            <a:r>
              <a:rPr lang="de-DE" altLang="en-US" dirty="0" err="1">
                <a:solidFill>
                  <a:schemeClr val="bg1"/>
                </a:solidFill>
              </a:rPr>
              <a:t>data</a:t>
            </a:r>
            <a:r>
              <a:rPr lang="de-DE" altLang="en-US" dirty="0">
                <a:solidFill>
                  <a:schemeClr val="bg1"/>
                </a:solidFill>
              </a:rPr>
              <a:t> </a:t>
            </a:r>
            <a:r>
              <a:rPr lang="de-DE" altLang="en-US" dirty="0" err="1">
                <a:solidFill>
                  <a:schemeClr val="bg1"/>
                </a:solidFill>
              </a:rPr>
              <a:t>analysis</a:t>
            </a:r>
            <a:r>
              <a:rPr lang="de-DE" altLang="en-US" baseline="0" dirty="0">
                <a:solidFill>
                  <a:schemeClr val="bg1"/>
                </a:solidFill>
              </a:rPr>
              <a:t> </a:t>
            </a:r>
            <a:r>
              <a:rPr lang="de-DE" altLang="en-US" baseline="0" dirty="0" err="1">
                <a:solidFill>
                  <a:schemeClr val="bg1"/>
                </a:solidFill>
              </a:rPr>
              <a:t>and</a:t>
            </a:r>
            <a:r>
              <a:rPr lang="de-DE" altLang="en-US" baseline="0" dirty="0">
                <a:solidFill>
                  <a:schemeClr val="bg1"/>
                </a:solidFill>
              </a:rPr>
              <a:t> </a:t>
            </a:r>
            <a:r>
              <a:rPr lang="de-DE" altLang="en-US" baseline="0" dirty="0" err="1">
                <a:solidFill>
                  <a:schemeClr val="bg1"/>
                </a:solidFill>
              </a:rPr>
              <a:t>quality</a:t>
            </a:r>
            <a:r>
              <a:rPr lang="de-DE" altLang="en-US" baseline="0" dirty="0">
                <a:solidFill>
                  <a:schemeClr val="bg1"/>
                </a:solidFill>
              </a:rPr>
              <a:t> </a:t>
            </a:r>
            <a:r>
              <a:rPr lang="de-DE" altLang="en-US" baseline="0" dirty="0" err="1">
                <a:solidFill>
                  <a:schemeClr val="bg1"/>
                </a:solidFill>
              </a:rPr>
              <a:t>control</a:t>
            </a:r>
            <a:endParaRPr lang="de-DE" alt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5" r:id="rId1"/>
    <p:sldLayoutId id="2147484324" r:id="rId2"/>
    <p:sldLayoutId id="2147484326" r:id="rId3"/>
    <p:sldLayoutId id="2147484327" r:id="rId4"/>
    <p:sldLayoutId id="2147484328" r:id="rId5"/>
    <p:sldLayoutId id="2147484329" r:id="rId6"/>
    <p:sldLayoutId id="2147484330" r:id="rId7"/>
    <p:sldLayoutId id="2147484331" r:id="rId8"/>
    <p:sldLayoutId id="2147484332" r:id="rId9"/>
    <p:sldLayoutId id="2147484333" r:id="rId10"/>
    <p:sldLayoutId id="21474843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107950" y="31004"/>
            <a:ext cx="9036050" cy="836613"/>
          </a:xfrm>
        </p:spPr>
        <p:txBody>
          <a:bodyPr/>
          <a:lstStyle/>
          <a:p>
            <a:pPr eaLnBrk="1" hangingPunct="1"/>
            <a:r>
              <a:rPr lang="en-US" altLang="en-US" dirty="0"/>
              <a:t>Single-sample analysis pipeline</a:t>
            </a:r>
          </a:p>
        </p:txBody>
      </p:sp>
      <p:sp>
        <p:nvSpPr>
          <p:cNvPr id="68" name="Flussdiagramm: Dokument 67">
            <a:extLst>
              <a:ext uri="{FF2B5EF4-FFF2-40B4-BE49-F238E27FC236}">
                <a16:creationId xmlns:a16="http://schemas.microsoft.com/office/drawing/2014/main" id="{5F25C4B8-6CE3-425D-AEF6-D6AD313E7D5C}"/>
              </a:ext>
            </a:extLst>
          </p:cNvPr>
          <p:cNvSpPr/>
          <p:nvPr/>
        </p:nvSpPr>
        <p:spPr>
          <a:xfrm>
            <a:off x="327201" y="2420888"/>
            <a:ext cx="1081087" cy="792163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cs typeface="Arial" panose="020B0604020202020204" pitchFamily="34" charset="0"/>
              </a:rPr>
              <a:t>FASTQ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ED616F7E-E5BD-48DB-99F0-7F33F9EFD677}"/>
              </a:ext>
            </a:extLst>
          </p:cNvPr>
          <p:cNvSpPr/>
          <p:nvPr/>
        </p:nvSpPr>
        <p:spPr>
          <a:xfrm>
            <a:off x="1910533" y="2420888"/>
            <a:ext cx="1223962" cy="792163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cs typeface="Arial" panose="020B0604020202020204" pitchFamily="34" charset="0"/>
              </a:rPr>
              <a:t>mapping</a:t>
            </a:r>
          </a:p>
        </p:txBody>
      </p:sp>
      <p:cxnSp>
        <p:nvCxnSpPr>
          <p:cNvPr id="70" name="Gerade Verbindung mit Pfeil 14">
            <a:extLst>
              <a:ext uri="{FF2B5EF4-FFF2-40B4-BE49-F238E27FC236}">
                <a16:creationId xmlns:a16="http://schemas.microsoft.com/office/drawing/2014/main" id="{99662941-CF15-4683-893B-B2C3D3D78D2A}"/>
              </a:ext>
            </a:extLst>
          </p:cNvPr>
          <p:cNvCxnSpPr>
            <a:stCxn id="68" idx="3"/>
            <a:endCxn id="69" idx="1"/>
          </p:cNvCxnSpPr>
          <p:nvPr/>
        </p:nvCxnSpPr>
        <p:spPr>
          <a:xfrm>
            <a:off x="1408288" y="2816970"/>
            <a:ext cx="50224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14">
            <a:extLst>
              <a:ext uri="{FF2B5EF4-FFF2-40B4-BE49-F238E27FC236}">
                <a16:creationId xmlns:a16="http://schemas.microsoft.com/office/drawing/2014/main" id="{F446927B-845A-497B-AC86-D253470DD998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3134495" y="2816970"/>
            <a:ext cx="502245" cy="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ussdiagramm: Dokument 71">
            <a:extLst>
              <a:ext uri="{FF2B5EF4-FFF2-40B4-BE49-F238E27FC236}">
                <a16:creationId xmlns:a16="http://schemas.microsoft.com/office/drawing/2014/main" id="{0A8CB7F5-6D1A-46E6-86A2-8E090420EFAD}"/>
              </a:ext>
            </a:extLst>
          </p:cNvPr>
          <p:cNvSpPr/>
          <p:nvPr/>
        </p:nvSpPr>
        <p:spPr>
          <a:xfrm>
            <a:off x="6946278" y="1489970"/>
            <a:ext cx="1081088" cy="792163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cs typeface="Arial" panose="020B0604020202020204" pitchFamily="34" charset="0"/>
              </a:rPr>
              <a:t>VCF + 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cs typeface="Arial" panose="020B0604020202020204" pitchFamily="34" charset="0"/>
              </a:rPr>
              <a:t>GSvar</a:t>
            </a:r>
          </a:p>
        </p:txBody>
      </p:sp>
      <p:sp>
        <p:nvSpPr>
          <p:cNvPr id="73" name="Flussdiagramm: Dokument 72">
            <a:extLst>
              <a:ext uri="{FF2B5EF4-FFF2-40B4-BE49-F238E27FC236}">
                <a16:creationId xmlns:a16="http://schemas.microsoft.com/office/drawing/2014/main" id="{E07D9F11-8004-456F-8F2D-DAD5DB554685}"/>
              </a:ext>
            </a:extLst>
          </p:cNvPr>
          <p:cNvSpPr/>
          <p:nvPr/>
        </p:nvSpPr>
        <p:spPr>
          <a:xfrm>
            <a:off x="3636740" y="2420889"/>
            <a:ext cx="1081087" cy="792163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cs typeface="Arial" panose="020B0604020202020204" pitchFamily="34" charset="0"/>
              </a:rPr>
              <a:t>BAM</a:t>
            </a:r>
          </a:p>
        </p:txBody>
      </p:sp>
      <p:sp>
        <p:nvSpPr>
          <p:cNvPr id="74" name="Flussdiagramm: Prozess 73">
            <a:extLst>
              <a:ext uri="{FF2B5EF4-FFF2-40B4-BE49-F238E27FC236}">
                <a16:creationId xmlns:a16="http://schemas.microsoft.com/office/drawing/2014/main" id="{F3510237-E5DE-4A68-BE63-FBDE9823F74E}"/>
              </a:ext>
            </a:extLst>
          </p:cNvPr>
          <p:cNvSpPr/>
          <p:nvPr/>
        </p:nvSpPr>
        <p:spPr>
          <a:xfrm>
            <a:off x="5220072" y="1489970"/>
            <a:ext cx="1223962" cy="792163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cs typeface="Arial" panose="020B0604020202020204" pitchFamily="34" charset="0"/>
              </a:rPr>
              <a:t>variant calling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cs typeface="Arial" panose="020B0604020202020204" pitchFamily="34" charset="0"/>
              </a:rPr>
              <a:t>+ annotation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cs typeface="Arial" panose="020B0604020202020204" pitchFamily="34" charset="0"/>
              </a:rPr>
              <a:t>(small variants)</a:t>
            </a:r>
          </a:p>
        </p:txBody>
      </p:sp>
      <p:sp>
        <p:nvSpPr>
          <p:cNvPr id="75" name="Flussdiagramm: Dokument 74">
            <a:extLst>
              <a:ext uri="{FF2B5EF4-FFF2-40B4-BE49-F238E27FC236}">
                <a16:creationId xmlns:a16="http://schemas.microsoft.com/office/drawing/2014/main" id="{25A0FA69-B9F7-44D2-9CA3-A9DAAB13A163}"/>
              </a:ext>
            </a:extLst>
          </p:cNvPr>
          <p:cNvSpPr/>
          <p:nvPr/>
        </p:nvSpPr>
        <p:spPr>
          <a:xfrm>
            <a:off x="6946278" y="2420888"/>
            <a:ext cx="1081088" cy="792163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cs typeface="Arial" panose="020B0604020202020204" pitchFamily="34" charset="0"/>
              </a:rPr>
              <a:t>TSV</a:t>
            </a:r>
          </a:p>
        </p:txBody>
      </p:sp>
      <p:sp>
        <p:nvSpPr>
          <p:cNvPr id="76" name="Flussdiagramm: Prozess 75">
            <a:extLst>
              <a:ext uri="{FF2B5EF4-FFF2-40B4-BE49-F238E27FC236}">
                <a16:creationId xmlns:a16="http://schemas.microsoft.com/office/drawing/2014/main" id="{B9CD8CB8-0FD6-4BBB-8B85-93DC1881657E}"/>
              </a:ext>
            </a:extLst>
          </p:cNvPr>
          <p:cNvSpPr/>
          <p:nvPr/>
        </p:nvSpPr>
        <p:spPr>
          <a:xfrm>
            <a:off x="5220072" y="2420888"/>
            <a:ext cx="1223962" cy="792163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cs typeface="Arial" panose="020B0604020202020204" pitchFamily="34" charset="0"/>
              </a:rPr>
              <a:t>variant calling + annotation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cs typeface="Arial" panose="020B0604020202020204" pitchFamily="34" charset="0"/>
              </a:rPr>
              <a:t>(CNVs)</a:t>
            </a:r>
          </a:p>
        </p:txBody>
      </p:sp>
      <p:sp>
        <p:nvSpPr>
          <p:cNvPr id="77" name="Flussdiagramm: Dokument 76">
            <a:extLst>
              <a:ext uri="{FF2B5EF4-FFF2-40B4-BE49-F238E27FC236}">
                <a16:creationId xmlns:a16="http://schemas.microsoft.com/office/drawing/2014/main" id="{3379AC83-AF72-4B47-BE97-8AE600216E07}"/>
              </a:ext>
            </a:extLst>
          </p:cNvPr>
          <p:cNvSpPr/>
          <p:nvPr/>
        </p:nvSpPr>
        <p:spPr>
          <a:xfrm>
            <a:off x="6946278" y="3339974"/>
            <a:ext cx="1081088" cy="792163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cs typeface="Arial" panose="020B0604020202020204" pitchFamily="34" charset="0"/>
              </a:rPr>
              <a:t>BEDPE</a:t>
            </a:r>
          </a:p>
        </p:txBody>
      </p:sp>
      <p:cxnSp>
        <p:nvCxnSpPr>
          <p:cNvPr id="78" name="Gerade Verbindung mit Pfeil 14">
            <a:extLst>
              <a:ext uri="{FF2B5EF4-FFF2-40B4-BE49-F238E27FC236}">
                <a16:creationId xmlns:a16="http://schemas.microsoft.com/office/drawing/2014/main" id="{514644CE-3948-4866-8E60-15F744568CFE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 flipV="1">
            <a:off x="4717827" y="1886052"/>
            <a:ext cx="502245" cy="93091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14">
            <a:extLst>
              <a:ext uri="{FF2B5EF4-FFF2-40B4-BE49-F238E27FC236}">
                <a16:creationId xmlns:a16="http://schemas.microsoft.com/office/drawing/2014/main" id="{28224037-74BD-4BAD-887B-1A2AEFC4F3E2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 flipV="1">
            <a:off x="4717827" y="2816970"/>
            <a:ext cx="502245" cy="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14">
            <a:extLst>
              <a:ext uri="{FF2B5EF4-FFF2-40B4-BE49-F238E27FC236}">
                <a16:creationId xmlns:a16="http://schemas.microsoft.com/office/drawing/2014/main" id="{1C33F330-EDBF-47B0-9FA7-25CF4B4B0C53}"/>
              </a:ext>
            </a:extLst>
          </p:cNvPr>
          <p:cNvCxnSpPr>
            <a:cxnSpLocks/>
            <a:stCxn id="73" idx="3"/>
            <a:endCxn id="81" idx="1"/>
          </p:cNvCxnSpPr>
          <p:nvPr/>
        </p:nvCxnSpPr>
        <p:spPr>
          <a:xfrm>
            <a:off x="4717827" y="2816971"/>
            <a:ext cx="504899" cy="930917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ussdiagramm: Prozess 80">
            <a:extLst>
              <a:ext uri="{FF2B5EF4-FFF2-40B4-BE49-F238E27FC236}">
                <a16:creationId xmlns:a16="http://schemas.microsoft.com/office/drawing/2014/main" id="{8037BA9B-50CE-4599-BEDF-34BFDCEE6045}"/>
              </a:ext>
            </a:extLst>
          </p:cNvPr>
          <p:cNvSpPr/>
          <p:nvPr/>
        </p:nvSpPr>
        <p:spPr>
          <a:xfrm>
            <a:off x="5222726" y="3351806"/>
            <a:ext cx="1223962" cy="792163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cs typeface="Arial" panose="020B0604020202020204" pitchFamily="34" charset="0"/>
              </a:rPr>
              <a:t>variant calling + annotation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cs typeface="Arial" panose="020B0604020202020204" pitchFamily="34" charset="0"/>
              </a:rPr>
              <a:t>(SVs)</a:t>
            </a:r>
          </a:p>
        </p:txBody>
      </p:sp>
      <p:cxnSp>
        <p:nvCxnSpPr>
          <p:cNvPr id="82" name="Gerade Verbindung mit Pfeil 14">
            <a:extLst>
              <a:ext uri="{FF2B5EF4-FFF2-40B4-BE49-F238E27FC236}">
                <a16:creationId xmlns:a16="http://schemas.microsoft.com/office/drawing/2014/main" id="{7203CE06-A4B5-4862-BA53-FD77ABA6CC59}"/>
              </a:ext>
            </a:extLst>
          </p:cNvPr>
          <p:cNvCxnSpPr>
            <a:cxnSpLocks/>
            <a:stCxn id="74" idx="3"/>
            <a:endCxn id="72" idx="1"/>
          </p:cNvCxnSpPr>
          <p:nvPr/>
        </p:nvCxnSpPr>
        <p:spPr>
          <a:xfrm>
            <a:off x="6444034" y="1886052"/>
            <a:ext cx="502244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14">
            <a:extLst>
              <a:ext uri="{FF2B5EF4-FFF2-40B4-BE49-F238E27FC236}">
                <a16:creationId xmlns:a16="http://schemas.microsoft.com/office/drawing/2014/main" id="{986211AB-B1F5-438A-8B87-991B53AEBF1D}"/>
              </a:ext>
            </a:extLst>
          </p:cNvPr>
          <p:cNvCxnSpPr>
            <a:cxnSpLocks/>
            <a:stCxn id="76" idx="3"/>
            <a:endCxn id="75" idx="1"/>
          </p:cNvCxnSpPr>
          <p:nvPr/>
        </p:nvCxnSpPr>
        <p:spPr>
          <a:xfrm>
            <a:off x="6444034" y="2816970"/>
            <a:ext cx="502244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14">
            <a:extLst>
              <a:ext uri="{FF2B5EF4-FFF2-40B4-BE49-F238E27FC236}">
                <a16:creationId xmlns:a16="http://schemas.microsoft.com/office/drawing/2014/main" id="{49B09CA7-13C9-4A86-9C2D-226D43F555BA}"/>
              </a:ext>
            </a:extLst>
          </p:cNvPr>
          <p:cNvCxnSpPr>
            <a:cxnSpLocks/>
            <a:stCxn id="81" idx="3"/>
            <a:endCxn id="77" idx="1"/>
          </p:cNvCxnSpPr>
          <p:nvPr/>
        </p:nvCxnSpPr>
        <p:spPr>
          <a:xfrm flipV="1">
            <a:off x="6446688" y="3736056"/>
            <a:ext cx="499590" cy="11832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prechblase: rechteckig 84">
            <a:extLst>
              <a:ext uri="{FF2B5EF4-FFF2-40B4-BE49-F238E27FC236}">
                <a16:creationId xmlns:a16="http://schemas.microsoft.com/office/drawing/2014/main" id="{CE0B9B2A-61E1-45C1-96C8-CD6F7705C552}"/>
              </a:ext>
            </a:extLst>
          </p:cNvPr>
          <p:cNvSpPr/>
          <p:nvPr/>
        </p:nvSpPr>
        <p:spPr>
          <a:xfrm>
            <a:off x="610099" y="3754485"/>
            <a:ext cx="1081087" cy="836613"/>
          </a:xfrm>
          <a:prstGeom prst="wedgeRectCallout">
            <a:avLst>
              <a:gd name="adj1" fmla="val -41391"/>
              <a:gd name="adj2" fmla="val -12877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</a:rPr>
              <a:t>Raw reads: bases and base qualities</a:t>
            </a:r>
          </a:p>
        </p:txBody>
      </p:sp>
      <p:sp>
        <p:nvSpPr>
          <p:cNvPr id="86" name="Sprechblase: rechteckig 85">
            <a:extLst>
              <a:ext uri="{FF2B5EF4-FFF2-40B4-BE49-F238E27FC236}">
                <a16:creationId xmlns:a16="http://schemas.microsoft.com/office/drawing/2014/main" id="{5F555A3D-29FB-4E5F-8578-63AE8A67E917}"/>
              </a:ext>
            </a:extLst>
          </p:cNvPr>
          <p:cNvSpPr/>
          <p:nvPr/>
        </p:nvSpPr>
        <p:spPr>
          <a:xfrm>
            <a:off x="3529211" y="3754485"/>
            <a:ext cx="1296144" cy="836613"/>
          </a:xfrm>
          <a:prstGeom prst="wedgeRectCallout">
            <a:avLst>
              <a:gd name="adj1" fmla="val 2794"/>
              <a:gd name="adj2" fmla="val -13408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</a:rPr>
              <a:t>Mapped reads: reads, base qualities and alignment to genome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107950" y="0"/>
            <a:ext cx="9036050" cy="836613"/>
          </a:xfrm>
        </p:spPr>
        <p:txBody>
          <a:bodyPr/>
          <a:lstStyle/>
          <a:p>
            <a:pPr eaLnBrk="1" hangingPunct="1"/>
            <a:r>
              <a:rPr lang="en-US" altLang="en-US" dirty="0"/>
              <a:t>Trio/multi-sample analysis pipeline</a:t>
            </a:r>
          </a:p>
        </p:txBody>
      </p:sp>
      <p:sp>
        <p:nvSpPr>
          <p:cNvPr id="20" name="Flussdiagramm: Dokument 19"/>
          <p:cNvSpPr/>
          <p:nvPr/>
        </p:nvSpPr>
        <p:spPr>
          <a:xfrm>
            <a:off x="5686225" y="1628799"/>
            <a:ext cx="1081088" cy="792163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cs typeface="Arial" panose="020B0604020202020204" pitchFamily="34" charset="0"/>
              </a:rPr>
              <a:t>VCF + 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cs typeface="Arial" panose="020B0604020202020204" pitchFamily="34" charset="0"/>
              </a:rPr>
              <a:t>GSvar</a:t>
            </a:r>
          </a:p>
        </p:txBody>
      </p:sp>
      <p:sp>
        <p:nvSpPr>
          <p:cNvPr id="22" name="Flussdiagramm: Dokument 21">
            <a:extLst>
              <a:ext uri="{FF2B5EF4-FFF2-40B4-BE49-F238E27FC236}">
                <a16:creationId xmlns:a16="http://schemas.microsoft.com/office/drawing/2014/main" id="{C59025AC-DCBF-4461-B4FC-BEA4FB4639D2}"/>
              </a:ext>
            </a:extLst>
          </p:cNvPr>
          <p:cNvSpPr/>
          <p:nvPr/>
        </p:nvSpPr>
        <p:spPr>
          <a:xfrm>
            <a:off x="1937419" y="2030438"/>
            <a:ext cx="1081087" cy="792163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cs typeface="Arial" panose="020B0604020202020204" pitchFamily="34" charset="0"/>
              </a:rPr>
              <a:t>BAM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cs typeface="Arial" panose="020B0604020202020204" pitchFamily="34" charset="0"/>
              </a:rPr>
              <a:t>Sample 1</a:t>
            </a:r>
          </a:p>
        </p:txBody>
      </p:sp>
      <p:sp>
        <p:nvSpPr>
          <p:cNvPr id="33" name="Flussdiagramm: Prozess 32">
            <a:extLst>
              <a:ext uri="{FF2B5EF4-FFF2-40B4-BE49-F238E27FC236}">
                <a16:creationId xmlns:a16="http://schemas.microsoft.com/office/drawing/2014/main" id="{749883A7-7FD9-493D-B374-E7712411DF99}"/>
              </a:ext>
            </a:extLst>
          </p:cNvPr>
          <p:cNvSpPr/>
          <p:nvPr/>
        </p:nvSpPr>
        <p:spPr>
          <a:xfrm>
            <a:off x="3960019" y="1628800"/>
            <a:ext cx="1223962" cy="792163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cs typeface="Arial" panose="020B0604020202020204" pitchFamily="34" charset="0"/>
              </a:rPr>
              <a:t>variant calling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cs typeface="Arial" panose="020B0604020202020204" pitchFamily="34" charset="0"/>
              </a:rPr>
              <a:t>+ annotation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cs typeface="Arial" panose="020B0604020202020204" pitchFamily="34" charset="0"/>
              </a:rPr>
              <a:t>(small variants)</a:t>
            </a:r>
          </a:p>
        </p:txBody>
      </p:sp>
      <p:sp>
        <p:nvSpPr>
          <p:cNvPr id="37" name="Flussdiagramm: Dokument 36">
            <a:extLst>
              <a:ext uri="{FF2B5EF4-FFF2-40B4-BE49-F238E27FC236}">
                <a16:creationId xmlns:a16="http://schemas.microsoft.com/office/drawing/2014/main" id="{BB305E95-18EA-47C5-8F0A-5285F70FE75F}"/>
              </a:ext>
            </a:extLst>
          </p:cNvPr>
          <p:cNvSpPr/>
          <p:nvPr/>
        </p:nvSpPr>
        <p:spPr>
          <a:xfrm>
            <a:off x="5686225" y="2559718"/>
            <a:ext cx="1081088" cy="792163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cs typeface="Arial" panose="020B0604020202020204" pitchFamily="34" charset="0"/>
              </a:rPr>
              <a:t>TSV</a:t>
            </a:r>
          </a:p>
        </p:txBody>
      </p:sp>
      <p:sp>
        <p:nvSpPr>
          <p:cNvPr id="38" name="Flussdiagramm: Prozess 37">
            <a:extLst>
              <a:ext uri="{FF2B5EF4-FFF2-40B4-BE49-F238E27FC236}">
                <a16:creationId xmlns:a16="http://schemas.microsoft.com/office/drawing/2014/main" id="{B0A1DCC4-DED8-4D19-AADF-B2643F7F0267}"/>
              </a:ext>
            </a:extLst>
          </p:cNvPr>
          <p:cNvSpPr/>
          <p:nvPr/>
        </p:nvSpPr>
        <p:spPr>
          <a:xfrm>
            <a:off x="3960019" y="2559718"/>
            <a:ext cx="1223962" cy="792163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cs typeface="Arial" panose="020B0604020202020204" pitchFamily="34" charset="0"/>
              </a:rPr>
              <a:t>variant calling + annotation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cs typeface="Arial" panose="020B0604020202020204" pitchFamily="34" charset="0"/>
              </a:rPr>
              <a:t>(CNVs)</a:t>
            </a:r>
          </a:p>
        </p:txBody>
      </p:sp>
      <p:sp>
        <p:nvSpPr>
          <p:cNvPr id="40" name="Flussdiagramm: Dokument 39">
            <a:extLst>
              <a:ext uri="{FF2B5EF4-FFF2-40B4-BE49-F238E27FC236}">
                <a16:creationId xmlns:a16="http://schemas.microsoft.com/office/drawing/2014/main" id="{D7B00F67-1421-4DF8-BDB9-2E9A41E9FE34}"/>
              </a:ext>
            </a:extLst>
          </p:cNvPr>
          <p:cNvSpPr/>
          <p:nvPr/>
        </p:nvSpPr>
        <p:spPr>
          <a:xfrm>
            <a:off x="5686225" y="3478804"/>
            <a:ext cx="1081088" cy="792163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cs typeface="Arial" panose="020B0604020202020204" pitchFamily="34" charset="0"/>
              </a:rPr>
              <a:t>BEDPE</a:t>
            </a:r>
          </a:p>
        </p:txBody>
      </p:sp>
      <p:cxnSp>
        <p:nvCxnSpPr>
          <p:cNvPr id="43" name="Gerade Verbindung mit Pfeil 14">
            <a:extLst>
              <a:ext uri="{FF2B5EF4-FFF2-40B4-BE49-F238E27FC236}">
                <a16:creationId xmlns:a16="http://schemas.microsoft.com/office/drawing/2014/main" id="{B12E3641-AD6F-4EAA-80D3-A999BE31CA13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3018506" y="2024882"/>
            <a:ext cx="941513" cy="401638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14">
            <a:extLst>
              <a:ext uri="{FF2B5EF4-FFF2-40B4-BE49-F238E27FC236}">
                <a16:creationId xmlns:a16="http://schemas.microsoft.com/office/drawing/2014/main" id="{A10CC1CC-60B8-4368-B2DE-A4EC90C758D9}"/>
              </a:ext>
            </a:extLst>
          </p:cNvPr>
          <p:cNvCxnSpPr>
            <a:cxnSpLocks/>
            <a:stCxn id="22" idx="3"/>
            <a:endCxn id="38" idx="1"/>
          </p:cNvCxnSpPr>
          <p:nvPr/>
        </p:nvCxnSpPr>
        <p:spPr>
          <a:xfrm>
            <a:off x="3018506" y="2426520"/>
            <a:ext cx="941513" cy="52928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14">
            <a:extLst>
              <a:ext uri="{FF2B5EF4-FFF2-40B4-BE49-F238E27FC236}">
                <a16:creationId xmlns:a16="http://schemas.microsoft.com/office/drawing/2014/main" id="{56F06D07-975F-4FDC-8980-442FA8ECA139}"/>
              </a:ext>
            </a:extLst>
          </p:cNvPr>
          <p:cNvCxnSpPr>
            <a:cxnSpLocks/>
            <a:stCxn id="22" idx="3"/>
            <a:endCxn id="48" idx="1"/>
          </p:cNvCxnSpPr>
          <p:nvPr/>
        </p:nvCxnSpPr>
        <p:spPr>
          <a:xfrm>
            <a:off x="3018506" y="2426520"/>
            <a:ext cx="944167" cy="1460198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ssdiagramm: Prozess 47">
            <a:extLst>
              <a:ext uri="{FF2B5EF4-FFF2-40B4-BE49-F238E27FC236}">
                <a16:creationId xmlns:a16="http://schemas.microsoft.com/office/drawing/2014/main" id="{708977C8-A61E-4334-BE41-CD7398D64F2C}"/>
              </a:ext>
            </a:extLst>
          </p:cNvPr>
          <p:cNvSpPr/>
          <p:nvPr/>
        </p:nvSpPr>
        <p:spPr>
          <a:xfrm>
            <a:off x="3962673" y="3490636"/>
            <a:ext cx="1223962" cy="792163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cs typeface="Arial" panose="020B0604020202020204" pitchFamily="34" charset="0"/>
              </a:rPr>
              <a:t>variant calling + annotation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cs typeface="Arial" panose="020B0604020202020204" pitchFamily="34" charset="0"/>
              </a:rPr>
              <a:t>(SVs)</a:t>
            </a:r>
          </a:p>
        </p:txBody>
      </p:sp>
      <p:cxnSp>
        <p:nvCxnSpPr>
          <p:cNvPr id="55" name="Gerade Verbindung mit Pfeil 14">
            <a:extLst>
              <a:ext uri="{FF2B5EF4-FFF2-40B4-BE49-F238E27FC236}">
                <a16:creationId xmlns:a16="http://schemas.microsoft.com/office/drawing/2014/main" id="{D6E1A31B-6E3D-455A-9820-BF78DE7C1765}"/>
              </a:ext>
            </a:extLst>
          </p:cNvPr>
          <p:cNvCxnSpPr>
            <a:cxnSpLocks/>
            <a:stCxn id="33" idx="3"/>
            <a:endCxn id="20" idx="1"/>
          </p:cNvCxnSpPr>
          <p:nvPr/>
        </p:nvCxnSpPr>
        <p:spPr>
          <a:xfrm flipV="1">
            <a:off x="5183981" y="2024881"/>
            <a:ext cx="502244" cy="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14">
            <a:extLst>
              <a:ext uri="{FF2B5EF4-FFF2-40B4-BE49-F238E27FC236}">
                <a16:creationId xmlns:a16="http://schemas.microsoft.com/office/drawing/2014/main" id="{BEC96846-0FB0-492F-9070-988A6073AC62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>
            <a:off x="5183981" y="2955800"/>
            <a:ext cx="502244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14">
            <a:extLst>
              <a:ext uri="{FF2B5EF4-FFF2-40B4-BE49-F238E27FC236}">
                <a16:creationId xmlns:a16="http://schemas.microsoft.com/office/drawing/2014/main" id="{E6682C72-2B1F-4781-9D26-E684DD9AE1FB}"/>
              </a:ext>
            </a:extLst>
          </p:cNvPr>
          <p:cNvCxnSpPr>
            <a:cxnSpLocks/>
            <a:stCxn id="48" idx="3"/>
            <a:endCxn id="40" idx="1"/>
          </p:cNvCxnSpPr>
          <p:nvPr/>
        </p:nvCxnSpPr>
        <p:spPr>
          <a:xfrm flipV="1">
            <a:off x="5186635" y="3874886"/>
            <a:ext cx="499590" cy="11832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Dokument 28">
            <a:extLst>
              <a:ext uri="{FF2B5EF4-FFF2-40B4-BE49-F238E27FC236}">
                <a16:creationId xmlns:a16="http://schemas.microsoft.com/office/drawing/2014/main" id="{347BA2A7-346E-45AB-B447-44C458E39776}"/>
              </a:ext>
            </a:extLst>
          </p:cNvPr>
          <p:cNvSpPr/>
          <p:nvPr/>
        </p:nvSpPr>
        <p:spPr>
          <a:xfrm>
            <a:off x="1962944" y="3213816"/>
            <a:ext cx="1081087" cy="792163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cs typeface="Arial" panose="020B0604020202020204" pitchFamily="34" charset="0"/>
              </a:rPr>
              <a:t>BAM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cs typeface="Arial" panose="020B0604020202020204" pitchFamily="34" charset="0"/>
              </a:rPr>
              <a:t>Sample 2</a:t>
            </a:r>
          </a:p>
        </p:txBody>
      </p:sp>
      <p:cxnSp>
        <p:nvCxnSpPr>
          <p:cNvPr id="30" name="Gerade Verbindung mit Pfeil 14">
            <a:extLst>
              <a:ext uri="{FF2B5EF4-FFF2-40B4-BE49-F238E27FC236}">
                <a16:creationId xmlns:a16="http://schemas.microsoft.com/office/drawing/2014/main" id="{17D2936E-0F1A-4A52-8BBF-FDA8B0DECC82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3044031" y="2024882"/>
            <a:ext cx="915988" cy="158501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14">
            <a:extLst>
              <a:ext uri="{FF2B5EF4-FFF2-40B4-BE49-F238E27FC236}">
                <a16:creationId xmlns:a16="http://schemas.microsoft.com/office/drawing/2014/main" id="{B7B5BCBA-82AF-4981-9DAC-536B0805A0B0}"/>
              </a:ext>
            </a:extLst>
          </p:cNvPr>
          <p:cNvCxnSpPr>
            <a:cxnSpLocks/>
            <a:stCxn id="29" idx="3"/>
            <a:endCxn id="38" idx="1"/>
          </p:cNvCxnSpPr>
          <p:nvPr/>
        </p:nvCxnSpPr>
        <p:spPr>
          <a:xfrm flipV="1">
            <a:off x="3044031" y="2955800"/>
            <a:ext cx="915988" cy="654098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14">
            <a:extLst>
              <a:ext uri="{FF2B5EF4-FFF2-40B4-BE49-F238E27FC236}">
                <a16:creationId xmlns:a16="http://schemas.microsoft.com/office/drawing/2014/main" id="{1B6E3F16-DAB2-4EA8-9670-35284D8FE661}"/>
              </a:ext>
            </a:extLst>
          </p:cNvPr>
          <p:cNvCxnSpPr>
            <a:cxnSpLocks/>
            <a:stCxn id="29" idx="3"/>
            <a:endCxn id="48" idx="1"/>
          </p:cNvCxnSpPr>
          <p:nvPr/>
        </p:nvCxnSpPr>
        <p:spPr>
          <a:xfrm>
            <a:off x="3044031" y="3609898"/>
            <a:ext cx="918642" cy="2768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95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4E5B7-D8D4-479D-B51D-20194B72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cfDNA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pipeline</a:t>
            </a:r>
            <a:endParaRPr lang="de-DE" dirty="0"/>
          </a:p>
        </p:txBody>
      </p:sp>
      <p:sp>
        <p:nvSpPr>
          <p:cNvPr id="4" name="Flussdiagramm: Dokument 3">
            <a:extLst>
              <a:ext uri="{FF2B5EF4-FFF2-40B4-BE49-F238E27FC236}">
                <a16:creationId xmlns:a16="http://schemas.microsoft.com/office/drawing/2014/main" id="{9716BD6E-1C21-465E-93A7-6E549EB35A3A}"/>
              </a:ext>
            </a:extLst>
          </p:cNvPr>
          <p:cNvSpPr/>
          <p:nvPr/>
        </p:nvSpPr>
        <p:spPr>
          <a:xfrm>
            <a:off x="686583" y="2636837"/>
            <a:ext cx="1223962" cy="792163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cs typeface="Arial" panose="020B0604020202020204" pitchFamily="34" charset="0"/>
              </a:rPr>
              <a:t>FASTQ</a:t>
            </a:r>
            <a:br>
              <a:rPr lang="en-US" sz="1600" dirty="0">
                <a:cs typeface="Arial" panose="020B0604020202020204" pitchFamily="34" charset="0"/>
              </a:rPr>
            </a:br>
            <a:r>
              <a:rPr lang="en-US" sz="1100" dirty="0">
                <a:cs typeface="Arial" panose="020B0604020202020204" pitchFamily="34" charset="0"/>
              </a:rPr>
              <a:t>with UMIs</a:t>
            </a:r>
          </a:p>
        </p:txBody>
      </p:sp>
      <p:sp>
        <p:nvSpPr>
          <p:cNvPr id="5" name="Flussdiagramm: Prozess 4">
            <a:extLst>
              <a:ext uri="{FF2B5EF4-FFF2-40B4-BE49-F238E27FC236}">
                <a16:creationId xmlns:a16="http://schemas.microsoft.com/office/drawing/2014/main" id="{ABF2DA4A-060C-4A10-9493-2683E1F90866}"/>
              </a:ext>
            </a:extLst>
          </p:cNvPr>
          <p:cNvSpPr/>
          <p:nvPr/>
        </p:nvSpPr>
        <p:spPr>
          <a:xfrm>
            <a:off x="2341340" y="2636837"/>
            <a:ext cx="1223962" cy="792163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cs typeface="Arial" panose="020B0604020202020204" pitchFamily="34" charset="0"/>
              </a:rPr>
              <a:t>mapping</a:t>
            </a:r>
            <a:br>
              <a:rPr lang="en-US" sz="1400" dirty="0">
                <a:cs typeface="Arial" panose="020B0604020202020204" pitchFamily="34" charset="0"/>
              </a:rPr>
            </a:br>
            <a:r>
              <a:rPr lang="en-US" sz="1100" dirty="0">
                <a:cs typeface="Arial" panose="020B0604020202020204" pitchFamily="34" charset="0"/>
              </a:rPr>
              <a:t>+ deduplication</a:t>
            </a:r>
          </a:p>
        </p:txBody>
      </p:sp>
      <p:cxnSp>
        <p:nvCxnSpPr>
          <p:cNvPr id="6" name="Gerade Verbindung mit Pfeil 14">
            <a:extLst>
              <a:ext uri="{FF2B5EF4-FFF2-40B4-BE49-F238E27FC236}">
                <a16:creationId xmlns:a16="http://schemas.microsoft.com/office/drawing/2014/main" id="{AAE55571-DE08-45F4-8F0A-63DFA00412F9}"/>
              </a:ext>
            </a:extLst>
          </p:cNvPr>
          <p:cNvCxnSpPr>
            <a:cxnSpLocks/>
          </p:cNvCxnSpPr>
          <p:nvPr/>
        </p:nvCxnSpPr>
        <p:spPr>
          <a:xfrm>
            <a:off x="1910545" y="3032918"/>
            <a:ext cx="43079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14">
            <a:extLst>
              <a:ext uri="{FF2B5EF4-FFF2-40B4-BE49-F238E27FC236}">
                <a16:creationId xmlns:a16="http://schemas.microsoft.com/office/drawing/2014/main" id="{E5928557-6C04-498B-B199-5A492BD5B023}"/>
              </a:ext>
            </a:extLst>
          </p:cNvPr>
          <p:cNvCxnSpPr>
            <a:cxnSpLocks/>
          </p:cNvCxnSpPr>
          <p:nvPr/>
        </p:nvCxnSpPr>
        <p:spPr>
          <a:xfrm>
            <a:off x="3565302" y="3032918"/>
            <a:ext cx="430807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ussdiagramm: Dokument 7">
            <a:extLst>
              <a:ext uri="{FF2B5EF4-FFF2-40B4-BE49-F238E27FC236}">
                <a16:creationId xmlns:a16="http://schemas.microsoft.com/office/drawing/2014/main" id="{5C5F965D-7432-412A-95D4-0209CD5C84E1}"/>
              </a:ext>
            </a:extLst>
          </p:cNvPr>
          <p:cNvSpPr/>
          <p:nvPr/>
        </p:nvSpPr>
        <p:spPr>
          <a:xfrm>
            <a:off x="5650878" y="1463080"/>
            <a:ext cx="1223957" cy="792163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cs typeface="Arial" panose="020B0604020202020204" pitchFamily="34" charset="0"/>
              </a:rPr>
              <a:t>cfDNA</a:t>
            </a:r>
            <a:r>
              <a:rPr lang="en-US" sz="1600" dirty="0">
                <a:cs typeface="Arial" panose="020B0604020202020204" pitchFamily="34" charset="0"/>
              </a:rPr>
              <a:t> panel</a:t>
            </a:r>
          </a:p>
        </p:txBody>
      </p:sp>
      <p:sp>
        <p:nvSpPr>
          <p:cNvPr id="9" name="Flussdiagramm: Dokument 8">
            <a:extLst>
              <a:ext uri="{FF2B5EF4-FFF2-40B4-BE49-F238E27FC236}">
                <a16:creationId xmlns:a16="http://schemas.microsoft.com/office/drawing/2014/main" id="{389E820D-107F-49CF-B4EB-1EC8A864A7F9}"/>
              </a:ext>
            </a:extLst>
          </p:cNvPr>
          <p:cNvSpPr/>
          <p:nvPr/>
        </p:nvSpPr>
        <p:spPr>
          <a:xfrm>
            <a:off x="3996109" y="2636837"/>
            <a:ext cx="1223962" cy="792163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cs typeface="Arial" panose="020B0604020202020204" pitchFamily="34" charset="0"/>
              </a:rPr>
              <a:t>BAM</a:t>
            </a:r>
          </a:p>
        </p:txBody>
      </p:sp>
      <p:sp>
        <p:nvSpPr>
          <p:cNvPr id="10" name="Flussdiagramm: Prozess 9">
            <a:extLst>
              <a:ext uri="{FF2B5EF4-FFF2-40B4-BE49-F238E27FC236}">
                <a16:creationId xmlns:a16="http://schemas.microsoft.com/office/drawing/2014/main" id="{BD635720-DFA2-4BF8-B4A8-D546D02CABB8}"/>
              </a:ext>
            </a:extLst>
          </p:cNvPr>
          <p:cNvSpPr/>
          <p:nvPr/>
        </p:nvSpPr>
        <p:spPr>
          <a:xfrm>
            <a:off x="5650878" y="2636837"/>
            <a:ext cx="1223962" cy="792163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cs typeface="Arial" panose="020B0604020202020204" pitchFamily="34" charset="0"/>
              </a:rPr>
              <a:t>variant calling</a:t>
            </a:r>
            <a:br>
              <a:rPr lang="en-US" sz="1200" dirty="0">
                <a:cs typeface="Arial" panose="020B0604020202020204" pitchFamily="34" charset="0"/>
              </a:rPr>
            </a:br>
            <a:r>
              <a:rPr lang="en-US" sz="1200" dirty="0">
                <a:cs typeface="Arial" panose="020B0604020202020204" pitchFamily="34" charset="0"/>
              </a:rPr>
              <a:t>+ annotation</a:t>
            </a:r>
            <a:br>
              <a:rPr lang="en-US" sz="1200" dirty="0">
                <a:cs typeface="Arial" panose="020B0604020202020204" pitchFamily="34" charset="0"/>
              </a:rPr>
            </a:br>
            <a:r>
              <a:rPr lang="en-US" sz="1200" dirty="0">
                <a:cs typeface="Arial" panose="020B0604020202020204" pitchFamily="34" charset="0"/>
              </a:rPr>
              <a:t>(small variants)</a:t>
            </a:r>
          </a:p>
        </p:txBody>
      </p:sp>
      <p:cxnSp>
        <p:nvCxnSpPr>
          <p:cNvPr id="14" name="Gerade Verbindung mit Pfeil 14">
            <a:extLst>
              <a:ext uri="{FF2B5EF4-FFF2-40B4-BE49-F238E27FC236}">
                <a16:creationId xmlns:a16="http://schemas.microsoft.com/office/drawing/2014/main" id="{FCB548C6-74E5-48F0-A820-27C9F55B0318}"/>
              </a:ext>
            </a:extLst>
          </p:cNvPr>
          <p:cNvCxnSpPr>
            <a:cxnSpLocks/>
          </p:cNvCxnSpPr>
          <p:nvPr/>
        </p:nvCxnSpPr>
        <p:spPr>
          <a:xfrm>
            <a:off x="5220071" y="3032918"/>
            <a:ext cx="430807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4">
            <a:extLst>
              <a:ext uri="{FF2B5EF4-FFF2-40B4-BE49-F238E27FC236}">
                <a16:creationId xmlns:a16="http://schemas.microsoft.com/office/drawing/2014/main" id="{E65DDBA4-BEBD-4E70-B9C7-9019CE4E05D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262857" y="2202872"/>
            <a:ext cx="2" cy="43396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ussdiagramm: Dokument 66">
            <a:extLst>
              <a:ext uri="{FF2B5EF4-FFF2-40B4-BE49-F238E27FC236}">
                <a16:creationId xmlns:a16="http://schemas.microsoft.com/office/drawing/2014/main" id="{A88B5627-EC3B-491D-B7BA-06A6BD81F63F}"/>
              </a:ext>
            </a:extLst>
          </p:cNvPr>
          <p:cNvSpPr/>
          <p:nvPr/>
        </p:nvSpPr>
        <p:spPr>
          <a:xfrm>
            <a:off x="7305638" y="2636837"/>
            <a:ext cx="1223957" cy="792163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cs typeface="Arial" panose="020B0604020202020204" pitchFamily="34" charset="0"/>
              </a:rPr>
              <a:t>VCF + 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cs typeface="Arial" panose="020B0604020202020204" pitchFamily="34" charset="0"/>
              </a:rPr>
              <a:t>GSvar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D606AF6F-9D20-4BE2-B19D-402228C5932B}"/>
              </a:ext>
            </a:extLst>
          </p:cNvPr>
          <p:cNvCxnSpPr>
            <a:cxnSpLocks/>
          </p:cNvCxnSpPr>
          <p:nvPr/>
        </p:nvCxnSpPr>
        <p:spPr>
          <a:xfrm>
            <a:off x="6874840" y="3032918"/>
            <a:ext cx="430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17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CE5FF-F58E-4091-94F9-85AEADDE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pipeline</a:t>
            </a:r>
            <a:endParaRPr lang="de-DE" dirty="0"/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7BB5D6D8-79DA-4804-B1D5-D0DBF7FC298C}"/>
              </a:ext>
            </a:extLst>
          </p:cNvPr>
          <p:cNvGrpSpPr/>
          <p:nvPr/>
        </p:nvGrpSpPr>
        <p:grpSpPr>
          <a:xfrm>
            <a:off x="179513" y="1325141"/>
            <a:ext cx="8640960" cy="3265957"/>
            <a:chOff x="327201" y="1325141"/>
            <a:chExt cx="9440687" cy="3265957"/>
          </a:xfrm>
        </p:grpSpPr>
        <p:sp>
          <p:nvSpPr>
            <p:cNvPr id="4" name="Flussdiagramm: Dokument 3">
              <a:extLst>
                <a:ext uri="{FF2B5EF4-FFF2-40B4-BE49-F238E27FC236}">
                  <a16:creationId xmlns:a16="http://schemas.microsoft.com/office/drawing/2014/main" id="{5AD83F34-C5BB-41B7-8E4E-43CFF0D559EB}"/>
                </a:ext>
              </a:extLst>
            </p:cNvPr>
            <p:cNvSpPr/>
            <p:nvPr/>
          </p:nvSpPr>
          <p:spPr>
            <a:xfrm>
              <a:off x="327201" y="2420888"/>
              <a:ext cx="1081087" cy="792163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cs typeface="Arial" panose="020B0604020202020204" pitchFamily="34" charset="0"/>
                </a:rPr>
                <a:t>FASTQ</a:t>
              </a:r>
            </a:p>
          </p:txBody>
        </p:sp>
        <p:sp>
          <p:nvSpPr>
            <p:cNvPr id="5" name="Flussdiagramm: Prozess 4">
              <a:extLst>
                <a:ext uri="{FF2B5EF4-FFF2-40B4-BE49-F238E27FC236}">
                  <a16:creationId xmlns:a16="http://schemas.microsoft.com/office/drawing/2014/main" id="{C2863AA6-23D2-448E-B7BB-B8E9667179C9}"/>
                </a:ext>
              </a:extLst>
            </p:cNvPr>
            <p:cNvSpPr/>
            <p:nvPr/>
          </p:nvSpPr>
          <p:spPr>
            <a:xfrm>
              <a:off x="1910533" y="2420888"/>
              <a:ext cx="1223962" cy="792163"/>
            </a:xfrm>
            <a:prstGeom prst="flowChartProcess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cs typeface="Arial" panose="020B0604020202020204" pitchFamily="34" charset="0"/>
                </a:rPr>
                <a:t>mapping</a:t>
              </a:r>
            </a:p>
          </p:txBody>
        </p:sp>
        <p:cxnSp>
          <p:nvCxnSpPr>
            <p:cNvPr id="6" name="Gerade Verbindung mit Pfeil 14">
              <a:extLst>
                <a:ext uri="{FF2B5EF4-FFF2-40B4-BE49-F238E27FC236}">
                  <a16:creationId xmlns:a16="http://schemas.microsoft.com/office/drawing/2014/main" id="{718F3D3F-AA64-4384-A745-F820C3D6C524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1408288" y="2816970"/>
              <a:ext cx="502245" cy="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14">
              <a:extLst>
                <a:ext uri="{FF2B5EF4-FFF2-40B4-BE49-F238E27FC236}">
                  <a16:creationId xmlns:a16="http://schemas.microsoft.com/office/drawing/2014/main" id="{6C49D2DF-406A-4685-8460-5834BB2E06AA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3134495" y="2816970"/>
              <a:ext cx="502245" cy="1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ussdiagramm: Dokument 8">
              <a:extLst>
                <a:ext uri="{FF2B5EF4-FFF2-40B4-BE49-F238E27FC236}">
                  <a16:creationId xmlns:a16="http://schemas.microsoft.com/office/drawing/2014/main" id="{D8BE1202-11E2-49C2-A2CA-35502BD05191}"/>
                </a:ext>
              </a:extLst>
            </p:cNvPr>
            <p:cNvSpPr/>
            <p:nvPr/>
          </p:nvSpPr>
          <p:spPr>
            <a:xfrm>
              <a:off x="3636740" y="2420889"/>
              <a:ext cx="1081087" cy="792163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cs typeface="Arial" panose="020B0604020202020204" pitchFamily="34" charset="0"/>
                </a:rPr>
                <a:t>BAM</a:t>
              </a:r>
            </a:p>
          </p:txBody>
        </p:sp>
        <p:sp>
          <p:nvSpPr>
            <p:cNvPr id="11" name="Flussdiagramm: Dokument 10">
              <a:extLst>
                <a:ext uri="{FF2B5EF4-FFF2-40B4-BE49-F238E27FC236}">
                  <a16:creationId xmlns:a16="http://schemas.microsoft.com/office/drawing/2014/main" id="{475FAC8E-0BEC-40AA-AF5C-CEE9F9C84F06}"/>
                </a:ext>
              </a:extLst>
            </p:cNvPr>
            <p:cNvSpPr/>
            <p:nvPr/>
          </p:nvSpPr>
          <p:spPr>
            <a:xfrm>
              <a:off x="8670457" y="2420888"/>
              <a:ext cx="1081088" cy="792163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cs typeface="Arial" panose="020B0604020202020204" pitchFamily="34" charset="0"/>
                </a:rPr>
                <a:t>TSV</a:t>
              </a:r>
            </a:p>
          </p:txBody>
        </p:sp>
        <p:sp>
          <p:nvSpPr>
            <p:cNvPr id="12" name="Flussdiagramm: Prozess 11">
              <a:extLst>
                <a:ext uri="{FF2B5EF4-FFF2-40B4-BE49-F238E27FC236}">
                  <a16:creationId xmlns:a16="http://schemas.microsoft.com/office/drawing/2014/main" id="{C372A0B6-458F-4EB5-88F8-855D4D1AAD06}"/>
                </a:ext>
              </a:extLst>
            </p:cNvPr>
            <p:cNvSpPr/>
            <p:nvPr/>
          </p:nvSpPr>
          <p:spPr>
            <a:xfrm>
              <a:off x="5220072" y="2420888"/>
              <a:ext cx="1223962" cy="792163"/>
            </a:xfrm>
            <a:prstGeom prst="flowChartProcess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cs typeface="Arial" panose="020B0604020202020204" pitchFamily="34" charset="0"/>
                </a:rPr>
                <a:t>read counting</a:t>
              </a:r>
            </a:p>
          </p:txBody>
        </p:sp>
        <p:sp>
          <p:nvSpPr>
            <p:cNvPr id="13" name="Flussdiagramm: Dokument 12">
              <a:extLst>
                <a:ext uri="{FF2B5EF4-FFF2-40B4-BE49-F238E27FC236}">
                  <a16:creationId xmlns:a16="http://schemas.microsoft.com/office/drawing/2014/main" id="{AA25C15A-136B-40B1-A236-EA5F53D2A8E0}"/>
                </a:ext>
              </a:extLst>
            </p:cNvPr>
            <p:cNvSpPr/>
            <p:nvPr/>
          </p:nvSpPr>
          <p:spPr>
            <a:xfrm>
              <a:off x="8670457" y="1325141"/>
              <a:ext cx="1081088" cy="792163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cs typeface="Arial" panose="020B0604020202020204" pitchFamily="34" charset="0"/>
                </a:rPr>
                <a:t>PNG</a:t>
              </a:r>
            </a:p>
          </p:txBody>
        </p: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A7AF11B6-21FA-487E-9290-D93B7B7BF67A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 flipV="1">
              <a:off x="4717827" y="2816970"/>
              <a:ext cx="502245" cy="1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ussdiagramm: Prozess 16">
              <a:extLst>
                <a:ext uri="{FF2B5EF4-FFF2-40B4-BE49-F238E27FC236}">
                  <a16:creationId xmlns:a16="http://schemas.microsoft.com/office/drawing/2014/main" id="{1BB39392-62BD-4824-9244-B9B665DF758E}"/>
                </a:ext>
              </a:extLst>
            </p:cNvPr>
            <p:cNvSpPr/>
            <p:nvPr/>
          </p:nvSpPr>
          <p:spPr>
            <a:xfrm>
              <a:off x="6946279" y="2420888"/>
              <a:ext cx="1223962" cy="792163"/>
            </a:xfrm>
            <a:prstGeom prst="flowChartProcess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cs typeface="Arial" panose="020B0604020202020204" pitchFamily="34" charset="0"/>
                </a:rPr>
                <a:t>annotation</a:t>
              </a:r>
            </a:p>
          </p:txBody>
        </p:sp>
        <p:cxnSp>
          <p:nvCxnSpPr>
            <p:cNvPr id="19" name="Gerade Verbindung mit Pfeil 14">
              <a:extLst>
                <a:ext uri="{FF2B5EF4-FFF2-40B4-BE49-F238E27FC236}">
                  <a16:creationId xmlns:a16="http://schemas.microsoft.com/office/drawing/2014/main" id="{5DAAACBE-D2C3-4F5B-B2CC-A9825912F9C1}"/>
                </a:ext>
              </a:extLst>
            </p:cNvPr>
            <p:cNvCxnSpPr>
              <a:cxnSpLocks/>
              <a:stCxn id="12" idx="3"/>
              <a:endCxn id="17" idx="1"/>
            </p:cNvCxnSpPr>
            <p:nvPr/>
          </p:nvCxnSpPr>
          <p:spPr>
            <a:xfrm>
              <a:off x="6444034" y="2816970"/>
              <a:ext cx="502245" cy="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4">
              <a:extLst>
                <a:ext uri="{FF2B5EF4-FFF2-40B4-BE49-F238E27FC236}">
                  <a16:creationId xmlns:a16="http://schemas.microsoft.com/office/drawing/2014/main" id="{A159FB08-80CF-4876-8BA2-728E1A708FE7}"/>
                </a:ext>
              </a:extLst>
            </p:cNvPr>
            <p:cNvCxnSpPr>
              <a:cxnSpLocks/>
              <a:stCxn id="17" idx="3"/>
              <a:endCxn id="11" idx="1"/>
            </p:cNvCxnSpPr>
            <p:nvPr/>
          </p:nvCxnSpPr>
          <p:spPr>
            <a:xfrm>
              <a:off x="8170241" y="2816970"/>
              <a:ext cx="500216" cy="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prechblase: rechteckig 20">
              <a:extLst>
                <a:ext uri="{FF2B5EF4-FFF2-40B4-BE49-F238E27FC236}">
                  <a16:creationId xmlns:a16="http://schemas.microsoft.com/office/drawing/2014/main" id="{A004B3F9-60BB-4600-8080-634AD182ED56}"/>
                </a:ext>
              </a:extLst>
            </p:cNvPr>
            <p:cNvSpPr/>
            <p:nvPr/>
          </p:nvSpPr>
          <p:spPr>
            <a:xfrm>
              <a:off x="610099" y="3754485"/>
              <a:ext cx="1081087" cy="836613"/>
            </a:xfrm>
            <a:prstGeom prst="wedgeRectCallout">
              <a:avLst>
                <a:gd name="adj1" fmla="val -41391"/>
                <a:gd name="adj2" fmla="val -128772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Raw reads: bases and base qualities</a:t>
              </a:r>
            </a:p>
          </p:txBody>
        </p:sp>
        <p:sp>
          <p:nvSpPr>
            <p:cNvPr id="22" name="Sprechblase: rechteckig 21">
              <a:extLst>
                <a:ext uri="{FF2B5EF4-FFF2-40B4-BE49-F238E27FC236}">
                  <a16:creationId xmlns:a16="http://schemas.microsoft.com/office/drawing/2014/main" id="{811B38E3-EDC1-4588-AC0A-FC22F9ECA195}"/>
                </a:ext>
              </a:extLst>
            </p:cNvPr>
            <p:cNvSpPr/>
            <p:nvPr/>
          </p:nvSpPr>
          <p:spPr>
            <a:xfrm>
              <a:off x="3529211" y="3754485"/>
              <a:ext cx="1296144" cy="836613"/>
            </a:xfrm>
            <a:prstGeom prst="wedgeRectCallout">
              <a:avLst>
                <a:gd name="adj1" fmla="val 2794"/>
                <a:gd name="adj2" fmla="val -134085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</a:rPr>
                <a:t>Mapped reads: reads, base qualities and alignment to genome</a:t>
              </a:r>
            </a:p>
          </p:txBody>
        </p:sp>
        <p:sp>
          <p:nvSpPr>
            <p:cNvPr id="29" name="Flussdiagramm: Prozess 28">
              <a:extLst>
                <a:ext uri="{FF2B5EF4-FFF2-40B4-BE49-F238E27FC236}">
                  <a16:creationId xmlns:a16="http://schemas.microsoft.com/office/drawing/2014/main" id="{5DDA1A7C-4D1F-4868-9FB0-F0F971D37D3B}"/>
                </a:ext>
              </a:extLst>
            </p:cNvPr>
            <p:cNvSpPr/>
            <p:nvPr/>
          </p:nvSpPr>
          <p:spPr>
            <a:xfrm>
              <a:off x="6946279" y="1325141"/>
              <a:ext cx="1223962" cy="792163"/>
            </a:xfrm>
            <a:prstGeom prst="flowChartProcess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cs typeface="Arial" panose="020B0604020202020204" pitchFamily="34" charset="0"/>
                </a:rPr>
                <a:t>plot generation</a:t>
              </a:r>
            </a:p>
          </p:txBody>
        </p: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BA5F3FBB-368A-40C3-A4E4-86F5386F9D3F}"/>
                </a:ext>
              </a:extLst>
            </p:cNvPr>
            <p:cNvCxnSpPr>
              <a:cxnSpLocks/>
              <a:stCxn id="12" idx="3"/>
              <a:endCxn id="29" idx="1"/>
            </p:cNvCxnSpPr>
            <p:nvPr/>
          </p:nvCxnSpPr>
          <p:spPr>
            <a:xfrm flipV="1">
              <a:off x="6444034" y="1721223"/>
              <a:ext cx="502245" cy="109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E1105B36-F003-4339-AAC7-3EC5E4CB4E74}"/>
                </a:ext>
              </a:extLst>
            </p:cNvPr>
            <p:cNvCxnSpPr>
              <a:cxnSpLocks/>
              <a:stCxn id="29" idx="3"/>
              <a:endCxn id="13" idx="1"/>
            </p:cNvCxnSpPr>
            <p:nvPr/>
          </p:nvCxnSpPr>
          <p:spPr>
            <a:xfrm>
              <a:off x="8170241" y="1721223"/>
              <a:ext cx="50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ussdiagramm: Prozess 48">
              <a:extLst>
                <a:ext uri="{FF2B5EF4-FFF2-40B4-BE49-F238E27FC236}">
                  <a16:creationId xmlns:a16="http://schemas.microsoft.com/office/drawing/2014/main" id="{BC603525-80E5-41C4-A07B-54E1C28EEBB3}"/>
                </a:ext>
              </a:extLst>
            </p:cNvPr>
            <p:cNvSpPr/>
            <p:nvPr/>
          </p:nvSpPr>
          <p:spPr>
            <a:xfrm>
              <a:off x="5220072" y="3517465"/>
              <a:ext cx="1223962" cy="792163"/>
            </a:xfrm>
            <a:prstGeom prst="flowChartProcess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cs typeface="Arial" panose="020B0604020202020204" pitchFamily="34" charset="0"/>
                </a:rPr>
                <a:t>fusion detection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6D0369F3-549A-4F64-8B0B-D8B4563C88F2}"/>
                </a:ext>
              </a:extLst>
            </p:cNvPr>
            <p:cNvCxnSpPr>
              <a:cxnSpLocks/>
              <a:stCxn id="9" idx="3"/>
              <a:endCxn id="49" idx="1"/>
            </p:cNvCxnSpPr>
            <p:nvPr/>
          </p:nvCxnSpPr>
          <p:spPr>
            <a:xfrm>
              <a:off x="4717827" y="2816971"/>
              <a:ext cx="502245" cy="1096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lussdiagramm: Dokument 52">
              <a:extLst>
                <a:ext uri="{FF2B5EF4-FFF2-40B4-BE49-F238E27FC236}">
                  <a16:creationId xmlns:a16="http://schemas.microsoft.com/office/drawing/2014/main" id="{B373CE87-0181-4884-A2D2-57D2B4DE2FAC}"/>
                </a:ext>
              </a:extLst>
            </p:cNvPr>
            <p:cNvSpPr/>
            <p:nvPr/>
          </p:nvSpPr>
          <p:spPr>
            <a:xfrm>
              <a:off x="8686800" y="3516633"/>
              <a:ext cx="1081088" cy="792163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cs typeface="Arial" panose="020B0604020202020204" pitchFamily="34" charset="0"/>
                </a:rPr>
                <a:t>TSV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cs typeface="Arial" panose="020B0604020202020204" pitchFamily="34" charset="0"/>
                </a:rPr>
                <a:t>(+ PDF)</a:t>
              </a:r>
            </a:p>
          </p:txBody>
        </p: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CA86C469-C103-48A2-8072-5BAA92CA2C32}"/>
                </a:ext>
              </a:extLst>
            </p:cNvPr>
            <p:cNvCxnSpPr>
              <a:cxnSpLocks/>
              <a:stCxn id="49" idx="3"/>
              <a:endCxn id="53" idx="1"/>
            </p:cNvCxnSpPr>
            <p:nvPr/>
          </p:nvCxnSpPr>
          <p:spPr>
            <a:xfrm flipV="1">
              <a:off x="6444034" y="3912715"/>
              <a:ext cx="2242766" cy="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762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107950" y="0"/>
            <a:ext cx="9036050" cy="836613"/>
          </a:xfrm>
        </p:spPr>
        <p:txBody>
          <a:bodyPr/>
          <a:lstStyle/>
          <a:p>
            <a:pPr eaLnBrk="1" hangingPunct="1"/>
            <a:r>
              <a:rPr lang="en-US" altLang="en-US" dirty="0"/>
              <a:t>Somatic analysis pipeline</a:t>
            </a:r>
          </a:p>
        </p:txBody>
      </p:sp>
      <p:sp>
        <p:nvSpPr>
          <p:cNvPr id="22" name="Flussdiagramm: Dokument 21">
            <a:extLst>
              <a:ext uri="{FF2B5EF4-FFF2-40B4-BE49-F238E27FC236}">
                <a16:creationId xmlns:a16="http://schemas.microsoft.com/office/drawing/2014/main" id="{C59025AC-DCBF-4461-B4FC-BEA4FB4639D2}"/>
              </a:ext>
            </a:extLst>
          </p:cNvPr>
          <p:cNvSpPr/>
          <p:nvPr/>
        </p:nvSpPr>
        <p:spPr>
          <a:xfrm>
            <a:off x="1307325" y="1556717"/>
            <a:ext cx="1081087" cy="792163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cs typeface="Arial" panose="020B0604020202020204" pitchFamily="34" charset="0"/>
              </a:rPr>
              <a:t>Normal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cs typeface="Arial" panose="020B0604020202020204" pitchFamily="34" charset="0"/>
              </a:rPr>
              <a:t>BAM</a:t>
            </a:r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33" name="Flussdiagramm: Prozess 32">
            <a:extLst>
              <a:ext uri="{FF2B5EF4-FFF2-40B4-BE49-F238E27FC236}">
                <a16:creationId xmlns:a16="http://schemas.microsoft.com/office/drawing/2014/main" id="{749883A7-7FD9-493D-B374-E7712411DF99}"/>
              </a:ext>
            </a:extLst>
          </p:cNvPr>
          <p:cNvSpPr/>
          <p:nvPr/>
        </p:nvSpPr>
        <p:spPr>
          <a:xfrm>
            <a:off x="2915816" y="1484786"/>
            <a:ext cx="1223962" cy="78610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cs typeface="Arial" panose="020B0604020202020204" pitchFamily="34" charset="0"/>
              </a:rPr>
              <a:t>variant calling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cs typeface="Arial" panose="020B0604020202020204" pitchFamily="34" charset="0"/>
              </a:rPr>
              <a:t>+</a:t>
            </a:r>
            <a:r>
              <a:rPr lang="en-US" sz="1200" dirty="0">
                <a:cs typeface="Arial" panose="020B0604020202020204" pitchFamily="34" charset="0"/>
              </a:rPr>
              <a:t> annotation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cs typeface="Arial" panose="020B0604020202020204" pitchFamily="34" charset="0"/>
              </a:rPr>
              <a:t>(SNVs + SVs)</a:t>
            </a:r>
          </a:p>
        </p:txBody>
      </p:sp>
      <p:sp>
        <p:nvSpPr>
          <p:cNvPr id="37" name="Flussdiagramm: Dokument 36">
            <a:extLst>
              <a:ext uri="{FF2B5EF4-FFF2-40B4-BE49-F238E27FC236}">
                <a16:creationId xmlns:a16="http://schemas.microsoft.com/office/drawing/2014/main" id="{BB305E95-18EA-47C5-8F0A-5285F70FE75F}"/>
              </a:ext>
            </a:extLst>
          </p:cNvPr>
          <p:cNvSpPr/>
          <p:nvPr/>
        </p:nvSpPr>
        <p:spPr>
          <a:xfrm>
            <a:off x="4430622" y="3003483"/>
            <a:ext cx="1081088" cy="792163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cs typeface="Arial" panose="020B0604020202020204" pitchFamily="34" charset="0"/>
              </a:rPr>
              <a:t>TSV</a:t>
            </a:r>
          </a:p>
        </p:txBody>
      </p:sp>
      <p:sp>
        <p:nvSpPr>
          <p:cNvPr id="38" name="Flussdiagramm: Prozess 37">
            <a:extLst>
              <a:ext uri="{FF2B5EF4-FFF2-40B4-BE49-F238E27FC236}">
                <a16:creationId xmlns:a16="http://schemas.microsoft.com/office/drawing/2014/main" id="{B0A1DCC4-DED8-4D19-AADF-B2643F7F0267}"/>
              </a:ext>
            </a:extLst>
          </p:cNvPr>
          <p:cNvSpPr/>
          <p:nvPr/>
        </p:nvSpPr>
        <p:spPr>
          <a:xfrm>
            <a:off x="2915816" y="3006020"/>
            <a:ext cx="1223962" cy="792163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cs typeface="Arial" panose="020B0604020202020204" pitchFamily="34" charset="0"/>
              </a:rPr>
              <a:t>Copy </a:t>
            </a:r>
            <a:r>
              <a:rPr lang="de-DE" sz="1200" dirty="0" err="1">
                <a:cs typeface="Arial" panose="020B0604020202020204" pitchFamily="34" charset="0"/>
              </a:rPr>
              <a:t>number</a:t>
            </a:r>
            <a:r>
              <a:rPr lang="de-DE" sz="1200" dirty="0">
                <a:cs typeface="Arial" panose="020B0604020202020204" pitchFamily="34" charset="0"/>
              </a:rPr>
              <a:t> </a:t>
            </a:r>
            <a:r>
              <a:rPr lang="de-DE" sz="1200" dirty="0" err="1">
                <a:cs typeface="Arial" panose="020B0604020202020204" pitchFamily="34" charset="0"/>
              </a:rPr>
              <a:t>analysis</a:t>
            </a:r>
            <a:endParaRPr lang="en-US" sz="1200" dirty="0">
              <a:cs typeface="Arial" panose="020B0604020202020204" pitchFamily="34" charset="0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cs typeface="Arial" panose="020B0604020202020204" pitchFamily="34" charset="0"/>
              </a:rPr>
              <a:t>(CNVs)</a:t>
            </a:r>
          </a:p>
        </p:txBody>
      </p:sp>
      <p:cxnSp>
        <p:nvCxnSpPr>
          <p:cNvPr id="43" name="Gerade Verbindung mit Pfeil 14">
            <a:extLst>
              <a:ext uri="{FF2B5EF4-FFF2-40B4-BE49-F238E27FC236}">
                <a16:creationId xmlns:a16="http://schemas.microsoft.com/office/drawing/2014/main" id="{B12E3641-AD6F-4EAA-80D3-A999BE31CA13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2388412" y="1877836"/>
            <a:ext cx="527404" cy="74963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14">
            <a:extLst>
              <a:ext uri="{FF2B5EF4-FFF2-40B4-BE49-F238E27FC236}">
                <a16:creationId xmlns:a16="http://schemas.microsoft.com/office/drawing/2014/main" id="{A10CC1CC-60B8-4368-B2DE-A4EC90C758D9}"/>
              </a:ext>
            </a:extLst>
          </p:cNvPr>
          <p:cNvCxnSpPr>
            <a:cxnSpLocks/>
            <a:stCxn id="22" idx="3"/>
            <a:endCxn id="38" idx="1"/>
          </p:cNvCxnSpPr>
          <p:nvPr/>
        </p:nvCxnSpPr>
        <p:spPr>
          <a:xfrm>
            <a:off x="2388412" y="1952799"/>
            <a:ext cx="527404" cy="1449303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ssdiagramm: Prozess 47">
            <a:extLst>
              <a:ext uri="{FF2B5EF4-FFF2-40B4-BE49-F238E27FC236}">
                <a16:creationId xmlns:a16="http://schemas.microsoft.com/office/drawing/2014/main" id="{708977C8-A61E-4334-BE41-CD7398D64F2C}"/>
              </a:ext>
            </a:extLst>
          </p:cNvPr>
          <p:cNvSpPr/>
          <p:nvPr/>
        </p:nvSpPr>
        <p:spPr>
          <a:xfrm>
            <a:off x="2918470" y="3936938"/>
            <a:ext cx="1223962" cy="792163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cs typeface="Arial" panose="020B0604020202020204" pitchFamily="34" charset="0"/>
              </a:rPr>
              <a:t>Virus </a:t>
            </a:r>
            <a:r>
              <a:rPr lang="de-DE" sz="1200" dirty="0" err="1">
                <a:cs typeface="Arial" panose="020B0604020202020204" pitchFamily="34" charset="0"/>
              </a:rPr>
              <a:t>detection</a:t>
            </a:r>
            <a:endParaRPr lang="en-US" sz="1200" dirty="0">
              <a:cs typeface="Arial" panose="020B0604020202020204" pitchFamily="34" charset="0"/>
            </a:endParaRPr>
          </a:p>
        </p:txBody>
      </p:sp>
      <p:cxnSp>
        <p:nvCxnSpPr>
          <p:cNvPr id="55" name="Gerade Verbindung mit Pfeil 14">
            <a:extLst>
              <a:ext uri="{FF2B5EF4-FFF2-40B4-BE49-F238E27FC236}">
                <a16:creationId xmlns:a16="http://schemas.microsoft.com/office/drawing/2014/main" id="{D6E1A31B-6E3D-455A-9820-BF78DE7C1765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 flipV="1">
            <a:off x="4139778" y="1519850"/>
            <a:ext cx="290888" cy="35798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14">
            <a:extLst>
              <a:ext uri="{FF2B5EF4-FFF2-40B4-BE49-F238E27FC236}">
                <a16:creationId xmlns:a16="http://schemas.microsoft.com/office/drawing/2014/main" id="{BEC96846-0FB0-492F-9070-988A6073AC62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4139778" y="3399565"/>
            <a:ext cx="290844" cy="2537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14">
            <a:extLst>
              <a:ext uri="{FF2B5EF4-FFF2-40B4-BE49-F238E27FC236}">
                <a16:creationId xmlns:a16="http://schemas.microsoft.com/office/drawing/2014/main" id="{E6682C72-2B1F-4781-9D26-E684DD9AE1FB}"/>
              </a:ext>
            </a:extLst>
          </p:cNvPr>
          <p:cNvCxnSpPr>
            <a:cxnSpLocks/>
            <a:stCxn id="48" idx="3"/>
            <a:endCxn id="34" idx="1"/>
          </p:cNvCxnSpPr>
          <p:nvPr/>
        </p:nvCxnSpPr>
        <p:spPr>
          <a:xfrm>
            <a:off x="4142432" y="4333020"/>
            <a:ext cx="285552" cy="1304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Dokument 28">
            <a:extLst>
              <a:ext uri="{FF2B5EF4-FFF2-40B4-BE49-F238E27FC236}">
                <a16:creationId xmlns:a16="http://schemas.microsoft.com/office/drawing/2014/main" id="{347BA2A7-346E-45AB-B447-44C458E39776}"/>
              </a:ext>
            </a:extLst>
          </p:cNvPr>
          <p:cNvSpPr/>
          <p:nvPr/>
        </p:nvSpPr>
        <p:spPr>
          <a:xfrm>
            <a:off x="1332850" y="3004323"/>
            <a:ext cx="1081087" cy="792163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cs typeface="Arial" panose="020B0604020202020204" pitchFamily="34" charset="0"/>
              </a:rPr>
              <a:t>Tumor</a:t>
            </a:r>
            <a:endParaRPr lang="en-US" sz="1600" dirty="0">
              <a:cs typeface="Arial" panose="020B0604020202020204" pitchFamily="34" charset="0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cs typeface="Arial" panose="020B0604020202020204" pitchFamily="34" charset="0"/>
              </a:rPr>
              <a:t>BAM</a:t>
            </a:r>
          </a:p>
        </p:txBody>
      </p:sp>
      <p:cxnSp>
        <p:nvCxnSpPr>
          <p:cNvPr id="30" name="Gerade Verbindung mit Pfeil 14">
            <a:extLst>
              <a:ext uri="{FF2B5EF4-FFF2-40B4-BE49-F238E27FC236}">
                <a16:creationId xmlns:a16="http://schemas.microsoft.com/office/drawing/2014/main" id="{17D2936E-0F1A-4A52-8BBF-FDA8B0DECC82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2413937" y="1877836"/>
            <a:ext cx="501879" cy="152256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14">
            <a:extLst>
              <a:ext uri="{FF2B5EF4-FFF2-40B4-BE49-F238E27FC236}">
                <a16:creationId xmlns:a16="http://schemas.microsoft.com/office/drawing/2014/main" id="{B7B5BCBA-82AF-4981-9DAC-536B0805A0B0}"/>
              </a:ext>
            </a:extLst>
          </p:cNvPr>
          <p:cNvCxnSpPr>
            <a:cxnSpLocks/>
            <a:stCxn id="29" idx="3"/>
            <a:endCxn id="38" idx="1"/>
          </p:cNvCxnSpPr>
          <p:nvPr/>
        </p:nvCxnSpPr>
        <p:spPr>
          <a:xfrm>
            <a:off x="2413937" y="3400405"/>
            <a:ext cx="501879" cy="1697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14">
            <a:extLst>
              <a:ext uri="{FF2B5EF4-FFF2-40B4-BE49-F238E27FC236}">
                <a16:creationId xmlns:a16="http://schemas.microsoft.com/office/drawing/2014/main" id="{1B6E3F16-DAB2-4EA8-9670-35284D8FE661}"/>
              </a:ext>
            </a:extLst>
          </p:cNvPr>
          <p:cNvCxnSpPr>
            <a:cxnSpLocks/>
            <a:stCxn id="29" idx="3"/>
            <a:endCxn id="48" idx="1"/>
          </p:cNvCxnSpPr>
          <p:nvPr/>
        </p:nvCxnSpPr>
        <p:spPr>
          <a:xfrm>
            <a:off x="2413937" y="3400405"/>
            <a:ext cx="504533" cy="93261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ssdiagramm: Prozess 47">
            <a:extLst>
              <a:ext uri="{FF2B5EF4-FFF2-40B4-BE49-F238E27FC236}">
                <a16:creationId xmlns:a16="http://schemas.microsoft.com/office/drawing/2014/main" id="{23A6E427-3198-4D1C-8668-1FA7E02DAE13}"/>
              </a:ext>
            </a:extLst>
          </p:cNvPr>
          <p:cNvSpPr/>
          <p:nvPr/>
        </p:nvSpPr>
        <p:spPr>
          <a:xfrm>
            <a:off x="2915816" y="4856023"/>
            <a:ext cx="1223962" cy="792163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err="1">
                <a:cs typeface="Arial" panose="020B0604020202020204" pitchFamily="34" charset="0"/>
              </a:rPr>
              <a:t>Microsatellite</a:t>
            </a:r>
            <a:r>
              <a:rPr lang="de-DE" sz="1200" dirty="0">
                <a:cs typeface="Arial" panose="020B0604020202020204" pitchFamily="34" charset="0"/>
              </a:rPr>
              <a:t> </a:t>
            </a:r>
            <a:r>
              <a:rPr lang="de-DE" sz="1200" dirty="0" err="1">
                <a:cs typeface="Arial" panose="020B0604020202020204" pitchFamily="34" charset="0"/>
              </a:rPr>
              <a:t>analysis</a:t>
            </a:r>
            <a:endParaRPr lang="en-US" sz="1200" dirty="0">
              <a:cs typeface="Arial" panose="020B0604020202020204" pitchFamily="34" charset="0"/>
            </a:endParaRPr>
          </a:p>
        </p:txBody>
      </p:sp>
      <p:sp>
        <p:nvSpPr>
          <p:cNvPr id="23" name="Sprechblase: rechteckig 21">
            <a:extLst>
              <a:ext uri="{FF2B5EF4-FFF2-40B4-BE49-F238E27FC236}">
                <a16:creationId xmlns:a16="http://schemas.microsoft.com/office/drawing/2014/main" id="{7EA7F104-CD8A-4FF5-8C22-13C98D1C676B}"/>
              </a:ext>
            </a:extLst>
          </p:cNvPr>
          <p:cNvSpPr/>
          <p:nvPr/>
        </p:nvSpPr>
        <p:spPr>
          <a:xfrm>
            <a:off x="251520" y="1668771"/>
            <a:ext cx="902179" cy="568054"/>
          </a:xfrm>
          <a:prstGeom prst="wedgeRectCallout">
            <a:avLst>
              <a:gd name="adj1" fmla="val 92565"/>
              <a:gd name="adj2" fmla="val -415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If available</a:t>
            </a:r>
          </a:p>
        </p:txBody>
      </p:sp>
      <p:cxnSp>
        <p:nvCxnSpPr>
          <p:cNvPr id="24" name="Gerade Verbindung mit Pfeil 14">
            <a:extLst>
              <a:ext uri="{FF2B5EF4-FFF2-40B4-BE49-F238E27FC236}">
                <a16:creationId xmlns:a16="http://schemas.microsoft.com/office/drawing/2014/main" id="{0887A318-5403-4FBF-82AC-9CC506C2C231}"/>
              </a:ext>
            </a:extLst>
          </p:cNvPr>
          <p:cNvCxnSpPr>
            <a:cxnSpLocks/>
            <a:stCxn id="29" idx="3"/>
            <a:endCxn id="21" idx="1"/>
          </p:cNvCxnSpPr>
          <p:nvPr/>
        </p:nvCxnSpPr>
        <p:spPr>
          <a:xfrm>
            <a:off x="2413937" y="3400405"/>
            <a:ext cx="501879" cy="185170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ssdiagramm: Dokument 36">
            <a:extLst>
              <a:ext uri="{FF2B5EF4-FFF2-40B4-BE49-F238E27FC236}">
                <a16:creationId xmlns:a16="http://schemas.microsoft.com/office/drawing/2014/main" id="{A6E233CA-54F9-4B46-A86E-5ED071B35E83}"/>
              </a:ext>
            </a:extLst>
          </p:cNvPr>
          <p:cNvSpPr/>
          <p:nvPr/>
        </p:nvSpPr>
        <p:spPr>
          <a:xfrm>
            <a:off x="4427984" y="3938242"/>
            <a:ext cx="1081088" cy="792163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cs typeface="Arial" panose="020B0604020202020204" pitchFamily="34" charset="0"/>
              </a:rPr>
              <a:t>TSV</a:t>
            </a:r>
          </a:p>
        </p:txBody>
      </p:sp>
      <p:sp>
        <p:nvSpPr>
          <p:cNvPr id="35" name="Flussdiagramm: Prozess 32">
            <a:extLst>
              <a:ext uri="{FF2B5EF4-FFF2-40B4-BE49-F238E27FC236}">
                <a16:creationId xmlns:a16="http://schemas.microsoft.com/office/drawing/2014/main" id="{581D5B5D-8EA3-4A13-919A-4BDE8A15BEF1}"/>
              </a:ext>
            </a:extLst>
          </p:cNvPr>
          <p:cNvSpPr/>
          <p:nvPr/>
        </p:nvSpPr>
        <p:spPr>
          <a:xfrm>
            <a:off x="6083201" y="1143792"/>
            <a:ext cx="1008112" cy="752115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cs typeface="Arial" panose="020B0604020202020204" pitchFamily="34" charset="0"/>
              </a:rPr>
              <a:t>Annotation + </a:t>
            </a:r>
            <a:r>
              <a:rPr lang="de-DE" sz="1200" dirty="0" err="1">
                <a:cs typeface="Arial" panose="020B0604020202020204" pitchFamily="34" charset="0"/>
              </a:rPr>
              <a:t>annotate</a:t>
            </a:r>
            <a:r>
              <a:rPr lang="de-DE" sz="1200" dirty="0">
                <a:cs typeface="Arial" panose="020B0604020202020204" pitchFamily="34" charset="0"/>
              </a:rPr>
              <a:t> RNA </a:t>
            </a:r>
            <a:r>
              <a:rPr lang="de-DE" sz="1200" dirty="0" err="1">
                <a:cs typeface="Arial" panose="020B0604020202020204" pitchFamily="34" charset="0"/>
              </a:rPr>
              <a:t>data</a:t>
            </a:r>
            <a:endParaRPr lang="en-US" sz="1200" dirty="0">
              <a:cs typeface="Arial" panose="020B0604020202020204" pitchFamily="34" charset="0"/>
            </a:endParaRPr>
          </a:p>
        </p:txBody>
      </p:sp>
      <p:cxnSp>
        <p:nvCxnSpPr>
          <p:cNvPr id="36" name="Gerade Verbindung mit Pfeil 14">
            <a:extLst>
              <a:ext uri="{FF2B5EF4-FFF2-40B4-BE49-F238E27FC236}">
                <a16:creationId xmlns:a16="http://schemas.microsoft.com/office/drawing/2014/main" id="{F7B157E7-FB70-4E18-937B-D3AA4483D41D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>
          <a:xfrm>
            <a:off x="5511754" y="1519850"/>
            <a:ext cx="571447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ssdiagramm: Dokument 19">
            <a:extLst>
              <a:ext uri="{FF2B5EF4-FFF2-40B4-BE49-F238E27FC236}">
                <a16:creationId xmlns:a16="http://schemas.microsoft.com/office/drawing/2014/main" id="{43B168EF-8340-4970-80F9-012509A464D7}"/>
              </a:ext>
            </a:extLst>
          </p:cNvPr>
          <p:cNvSpPr/>
          <p:nvPr/>
        </p:nvSpPr>
        <p:spPr>
          <a:xfrm>
            <a:off x="7451353" y="1124200"/>
            <a:ext cx="1081087" cy="786101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cs typeface="Arial" panose="020B0604020202020204" pitchFamily="34" charset="0"/>
              </a:rPr>
              <a:t>VCF + 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cs typeface="Arial" panose="020B0604020202020204" pitchFamily="34" charset="0"/>
              </a:rPr>
              <a:t>GSvar</a:t>
            </a:r>
            <a:endParaRPr lang="en-US" sz="1600" dirty="0">
              <a:cs typeface="Arial" panose="020B0604020202020204" pitchFamily="34" charset="0"/>
            </a:endParaRPr>
          </a:p>
        </p:txBody>
      </p:sp>
      <p:cxnSp>
        <p:nvCxnSpPr>
          <p:cNvPr id="41" name="Gerade Verbindung mit Pfeil 14">
            <a:extLst>
              <a:ext uri="{FF2B5EF4-FFF2-40B4-BE49-F238E27FC236}">
                <a16:creationId xmlns:a16="http://schemas.microsoft.com/office/drawing/2014/main" id="{EC3D387C-660A-4BC5-ACB1-BF30FDD8AAA8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 flipV="1">
            <a:off x="7091313" y="1517251"/>
            <a:ext cx="360040" cy="259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ussdiagramm: Dokument 36">
            <a:extLst>
              <a:ext uri="{FF2B5EF4-FFF2-40B4-BE49-F238E27FC236}">
                <a16:creationId xmlns:a16="http://schemas.microsoft.com/office/drawing/2014/main" id="{21951D11-82CD-4001-9CBA-B9BC89FF0C9F}"/>
              </a:ext>
            </a:extLst>
          </p:cNvPr>
          <p:cNvSpPr/>
          <p:nvPr/>
        </p:nvSpPr>
        <p:spPr>
          <a:xfrm>
            <a:off x="4430666" y="2018952"/>
            <a:ext cx="1081088" cy="752115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cs typeface="Arial" panose="020B0604020202020204" pitchFamily="34" charset="0"/>
              </a:rPr>
              <a:t>BEDPE</a:t>
            </a:r>
          </a:p>
        </p:txBody>
      </p:sp>
      <p:sp>
        <p:nvSpPr>
          <p:cNvPr id="50" name="Flussdiagramm: Dokument 36">
            <a:extLst>
              <a:ext uri="{FF2B5EF4-FFF2-40B4-BE49-F238E27FC236}">
                <a16:creationId xmlns:a16="http://schemas.microsoft.com/office/drawing/2014/main" id="{BC269557-129A-4EBF-B60B-5B0400B14BEB}"/>
              </a:ext>
            </a:extLst>
          </p:cNvPr>
          <p:cNvSpPr/>
          <p:nvPr/>
        </p:nvSpPr>
        <p:spPr>
          <a:xfrm>
            <a:off x="4430666" y="1143792"/>
            <a:ext cx="1081088" cy="752115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cs typeface="Arial" panose="020B0604020202020204" pitchFamily="34" charset="0"/>
              </a:rPr>
              <a:t>VCF</a:t>
            </a:r>
          </a:p>
        </p:txBody>
      </p:sp>
      <p:cxnSp>
        <p:nvCxnSpPr>
          <p:cNvPr id="58" name="Gerade Verbindung mit Pfeil 14">
            <a:extLst>
              <a:ext uri="{FF2B5EF4-FFF2-40B4-BE49-F238E27FC236}">
                <a16:creationId xmlns:a16="http://schemas.microsoft.com/office/drawing/2014/main" id="{9A01AE68-565D-4356-AD28-2E5417BC5D0F}"/>
              </a:ext>
            </a:extLst>
          </p:cNvPr>
          <p:cNvCxnSpPr>
            <a:cxnSpLocks/>
            <a:stCxn id="33" idx="3"/>
            <a:endCxn id="47" idx="1"/>
          </p:cNvCxnSpPr>
          <p:nvPr/>
        </p:nvCxnSpPr>
        <p:spPr>
          <a:xfrm>
            <a:off x="4139778" y="1877836"/>
            <a:ext cx="290888" cy="517174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14">
            <a:extLst>
              <a:ext uri="{FF2B5EF4-FFF2-40B4-BE49-F238E27FC236}">
                <a16:creationId xmlns:a16="http://schemas.microsoft.com/office/drawing/2014/main" id="{FC5E7231-F9AC-4CDD-8C45-110542155094}"/>
              </a:ext>
            </a:extLst>
          </p:cNvPr>
          <p:cNvCxnSpPr>
            <a:cxnSpLocks/>
            <a:stCxn id="21" idx="3"/>
            <a:endCxn id="62" idx="1"/>
          </p:cNvCxnSpPr>
          <p:nvPr/>
        </p:nvCxnSpPr>
        <p:spPr>
          <a:xfrm>
            <a:off x="4139778" y="5252105"/>
            <a:ext cx="285228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ussdiagramm: Dokument 36">
            <a:extLst>
              <a:ext uri="{FF2B5EF4-FFF2-40B4-BE49-F238E27FC236}">
                <a16:creationId xmlns:a16="http://schemas.microsoft.com/office/drawing/2014/main" id="{8971CE34-AEEB-4EA6-867D-F012E7550657}"/>
              </a:ext>
            </a:extLst>
          </p:cNvPr>
          <p:cNvSpPr/>
          <p:nvPr/>
        </p:nvSpPr>
        <p:spPr>
          <a:xfrm>
            <a:off x="4425006" y="4856023"/>
            <a:ext cx="1081088" cy="792163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cs typeface="Arial" panose="020B0604020202020204" pitchFamily="34" charset="0"/>
              </a:rPr>
              <a:t>TSV</a:t>
            </a:r>
          </a:p>
        </p:txBody>
      </p:sp>
      <p:sp>
        <p:nvSpPr>
          <p:cNvPr id="87" name="Flussdiagramm: Dokument 21">
            <a:extLst>
              <a:ext uri="{FF2B5EF4-FFF2-40B4-BE49-F238E27FC236}">
                <a16:creationId xmlns:a16="http://schemas.microsoft.com/office/drawing/2014/main" id="{8F902EF1-5861-459E-9F5C-00DFFD50FBFB}"/>
              </a:ext>
            </a:extLst>
          </p:cNvPr>
          <p:cNvSpPr/>
          <p:nvPr/>
        </p:nvSpPr>
        <p:spPr>
          <a:xfrm>
            <a:off x="6050379" y="2211320"/>
            <a:ext cx="1081087" cy="792163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cs typeface="Arial" panose="020B0604020202020204" pitchFamily="34" charset="0"/>
              </a:rPr>
              <a:t>RNA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cs typeface="Arial" panose="020B0604020202020204" pitchFamily="34" charset="0"/>
              </a:rPr>
              <a:t>BAM</a:t>
            </a:r>
            <a:endParaRPr lang="en-US" sz="1600" dirty="0">
              <a:cs typeface="Arial" panose="020B0604020202020204" pitchFamily="34" charset="0"/>
            </a:endParaRPr>
          </a:p>
        </p:txBody>
      </p:sp>
      <p:cxnSp>
        <p:nvCxnSpPr>
          <p:cNvPr id="88" name="Gerade Verbindung mit Pfeil 14">
            <a:extLst>
              <a:ext uri="{FF2B5EF4-FFF2-40B4-BE49-F238E27FC236}">
                <a16:creationId xmlns:a16="http://schemas.microsoft.com/office/drawing/2014/main" id="{CC97B0A0-B4AA-4CF8-A9AB-D0767E51E504}"/>
              </a:ext>
            </a:extLst>
          </p:cNvPr>
          <p:cNvCxnSpPr>
            <a:cxnSpLocks/>
            <a:stCxn id="87" idx="0"/>
            <a:endCxn id="35" idx="2"/>
          </p:cNvCxnSpPr>
          <p:nvPr/>
        </p:nvCxnSpPr>
        <p:spPr>
          <a:xfrm flipH="1" flipV="1">
            <a:off x="6587257" y="1895907"/>
            <a:ext cx="3666" cy="315413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prechblase: rechteckig 21">
            <a:extLst>
              <a:ext uri="{FF2B5EF4-FFF2-40B4-BE49-F238E27FC236}">
                <a16:creationId xmlns:a16="http://schemas.microsoft.com/office/drawing/2014/main" id="{ACC56605-82C7-443D-8BCE-09D94F0908AC}"/>
              </a:ext>
            </a:extLst>
          </p:cNvPr>
          <p:cNvSpPr/>
          <p:nvPr/>
        </p:nvSpPr>
        <p:spPr>
          <a:xfrm>
            <a:off x="7383988" y="2303352"/>
            <a:ext cx="902179" cy="568054"/>
          </a:xfrm>
          <a:prstGeom prst="wedgeRectCallout">
            <a:avLst>
              <a:gd name="adj1" fmla="val -93493"/>
              <a:gd name="adj2" fmla="val -1335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If available</a:t>
            </a:r>
          </a:p>
        </p:txBody>
      </p:sp>
    </p:spTree>
    <p:extLst>
      <p:ext uri="{BB962C8B-B14F-4D97-AF65-F5344CB8AC3E}">
        <p14:creationId xmlns:p14="http://schemas.microsoft.com/office/powerpoint/2010/main" val="93772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107950" y="0"/>
            <a:ext cx="9036050" cy="836613"/>
          </a:xfrm>
        </p:spPr>
        <p:txBody>
          <a:bodyPr/>
          <a:lstStyle/>
          <a:p>
            <a:pPr eaLnBrk="1" hangingPunct="1"/>
            <a:r>
              <a:rPr lang="en-US" altLang="en-US" dirty="0"/>
              <a:t>Trio/multi-sample analysis pipeline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8662171-7C65-4DC2-A172-79EDA6B20A9B}"/>
              </a:ext>
            </a:extLst>
          </p:cNvPr>
          <p:cNvGrpSpPr/>
          <p:nvPr/>
        </p:nvGrpSpPr>
        <p:grpSpPr>
          <a:xfrm>
            <a:off x="1115616" y="1268760"/>
            <a:ext cx="5713176" cy="4502699"/>
            <a:chOff x="587016" y="1567088"/>
            <a:chExt cx="5713176" cy="4502699"/>
          </a:xfrm>
        </p:grpSpPr>
        <p:sp>
          <p:nvSpPr>
            <p:cNvPr id="20" name="Flussdiagramm: Dokument 19"/>
            <p:cNvSpPr/>
            <p:nvPr/>
          </p:nvSpPr>
          <p:spPr>
            <a:xfrm>
              <a:off x="5219104" y="1567088"/>
              <a:ext cx="1081088" cy="792163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cs typeface="Arial" panose="020B0604020202020204" pitchFamily="34" charset="0"/>
                </a:rPr>
                <a:t>VCF + 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cs typeface="Arial" panose="020B0604020202020204" pitchFamily="34" charset="0"/>
                </a:rPr>
                <a:t>GSvar</a:t>
              </a:r>
            </a:p>
          </p:txBody>
        </p:sp>
        <p:sp>
          <p:nvSpPr>
            <p:cNvPr id="22" name="Flussdiagramm: Dokument 21">
              <a:extLst>
                <a:ext uri="{FF2B5EF4-FFF2-40B4-BE49-F238E27FC236}">
                  <a16:creationId xmlns:a16="http://schemas.microsoft.com/office/drawing/2014/main" id="{C59025AC-DCBF-4461-B4FC-BEA4FB4639D2}"/>
                </a:ext>
              </a:extLst>
            </p:cNvPr>
            <p:cNvSpPr/>
            <p:nvPr/>
          </p:nvSpPr>
          <p:spPr>
            <a:xfrm>
              <a:off x="1668714" y="2498006"/>
              <a:ext cx="1081087" cy="792163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600" dirty="0">
                  <a:cs typeface="Arial" panose="020B0604020202020204" pitchFamily="34" charset="0"/>
                </a:rPr>
                <a:t>N</a:t>
              </a:r>
              <a:r>
                <a:rPr lang="en-US" sz="1600" dirty="0" err="1">
                  <a:cs typeface="Arial" panose="020B0604020202020204" pitchFamily="34" charset="0"/>
                </a:rPr>
                <a:t>ormal</a:t>
              </a:r>
              <a:endParaRPr lang="en-US" sz="1600" dirty="0">
                <a:cs typeface="Arial" panose="020B0604020202020204" pitchFamily="34" charset="0"/>
              </a:endParaRP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600" dirty="0">
                  <a:cs typeface="Arial" panose="020B0604020202020204" pitchFamily="34" charset="0"/>
                </a:rPr>
                <a:t>B</a:t>
              </a:r>
              <a:r>
                <a:rPr lang="en-US" sz="1600" dirty="0">
                  <a:cs typeface="Arial" panose="020B0604020202020204" pitchFamily="34" charset="0"/>
                </a:rPr>
                <a:t>AM</a:t>
              </a:r>
            </a:p>
          </p:txBody>
        </p:sp>
        <p:sp>
          <p:nvSpPr>
            <p:cNvPr id="33" name="Flussdiagramm: Prozess 32">
              <a:extLst>
                <a:ext uri="{FF2B5EF4-FFF2-40B4-BE49-F238E27FC236}">
                  <a16:creationId xmlns:a16="http://schemas.microsoft.com/office/drawing/2014/main" id="{749883A7-7FD9-493D-B374-E7712411DF99}"/>
                </a:ext>
              </a:extLst>
            </p:cNvPr>
            <p:cNvSpPr/>
            <p:nvPr/>
          </p:nvSpPr>
          <p:spPr>
            <a:xfrm>
              <a:off x="3492898" y="1567089"/>
              <a:ext cx="1223962" cy="792163"/>
            </a:xfrm>
            <a:prstGeom prst="flowChartProcess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cs typeface="Arial" panose="020B0604020202020204" pitchFamily="34" charset="0"/>
                </a:rPr>
                <a:t>variant calling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cs typeface="Arial" panose="020B0604020202020204" pitchFamily="34" charset="0"/>
                </a:rPr>
                <a:t>+ annotation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cs typeface="Arial" panose="020B0604020202020204" pitchFamily="34" charset="0"/>
                </a:rPr>
                <a:t>(small variants)</a:t>
              </a:r>
            </a:p>
          </p:txBody>
        </p:sp>
        <p:sp>
          <p:nvSpPr>
            <p:cNvPr id="37" name="Flussdiagramm: Dokument 36">
              <a:extLst>
                <a:ext uri="{FF2B5EF4-FFF2-40B4-BE49-F238E27FC236}">
                  <a16:creationId xmlns:a16="http://schemas.microsoft.com/office/drawing/2014/main" id="{BB305E95-18EA-47C5-8F0A-5285F70FE75F}"/>
                </a:ext>
              </a:extLst>
            </p:cNvPr>
            <p:cNvSpPr/>
            <p:nvPr/>
          </p:nvSpPr>
          <p:spPr>
            <a:xfrm>
              <a:off x="5219104" y="2491116"/>
              <a:ext cx="1081088" cy="792163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cs typeface="Arial" panose="020B0604020202020204" pitchFamily="34" charset="0"/>
                </a:rPr>
                <a:t>TSV</a:t>
              </a:r>
            </a:p>
          </p:txBody>
        </p:sp>
        <p:sp>
          <p:nvSpPr>
            <p:cNvPr id="38" name="Flussdiagramm: Prozess 37">
              <a:extLst>
                <a:ext uri="{FF2B5EF4-FFF2-40B4-BE49-F238E27FC236}">
                  <a16:creationId xmlns:a16="http://schemas.microsoft.com/office/drawing/2014/main" id="{B0A1DCC4-DED8-4D19-AADF-B2643F7F0267}"/>
                </a:ext>
              </a:extLst>
            </p:cNvPr>
            <p:cNvSpPr/>
            <p:nvPr/>
          </p:nvSpPr>
          <p:spPr>
            <a:xfrm>
              <a:off x="3492898" y="2498007"/>
              <a:ext cx="1223962" cy="792163"/>
            </a:xfrm>
            <a:prstGeom prst="flowChartProcess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cs typeface="Arial" panose="020B0604020202020204" pitchFamily="34" charset="0"/>
                </a:rPr>
                <a:t>variant calling + annotation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cs typeface="Arial" panose="020B0604020202020204" pitchFamily="34" charset="0"/>
                </a:rPr>
                <a:t>(CNVs)</a:t>
              </a:r>
            </a:p>
          </p:txBody>
        </p:sp>
        <p:sp>
          <p:nvSpPr>
            <p:cNvPr id="40" name="Flussdiagramm: Dokument 39">
              <a:extLst>
                <a:ext uri="{FF2B5EF4-FFF2-40B4-BE49-F238E27FC236}">
                  <a16:creationId xmlns:a16="http://schemas.microsoft.com/office/drawing/2014/main" id="{D7B00F67-1421-4DF8-BDB9-2E9A41E9FE34}"/>
                </a:ext>
              </a:extLst>
            </p:cNvPr>
            <p:cNvSpPr/>
            <p:nvPr/>
          </p:nvSpPr>
          <p:spPr>
            <a:xfrm>
              <a:off x="5219104" y="3417093"/>
              <a:ext cx="1081088" cy="792163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cs typeface="Arial" panose="020B0604020202020204" pitchFamily="34" charset="0"/>
                </a:rPr>
                <a:t>BEDPE</a:t>
              </a:r>
            </a:p>
          </p:txBody>
        </p:sp>
        <p:cxnSp>
          <p:nvCxnSpPr>
            <p:cNvPr id="43" name="Gerade Verbindung mit Pfeil 14">
              <a:extLst>
                <a:ext uri="{FF2B5EF4-FFF2-40B4-BE49-F238E27FC236}">
                  <a16:creationId xmlns:a16="http://schemas.microsoft.com/office/drawing/2014/main" id="{B12E3641-AD6F-4EAA-80D3-A999BE31CA13}"/>
                </a:ext>
              </a:extLst>
            </p:cNvPr>
            <p:cNvCxnSpPr>
              <a:cxnSpLocks/>
              <a:stCxn id="22" idx="3"/>
              <a:endCxn id="33" idx="1"/>
            </p:cNvCxnSpPr>
            <p:nvPr/>
          </p:nvCxnSpPr>
          <p:spPr>
            <a:xfrm flipV="1">
              <a:off x="2749801" y="1963171"/>
              <a:ext cx="743097" cy="930917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14">
              <a:extLst>
                <a:ext uri="{FF2B5EF4-FFF2-40B4-BE49-F238E27FC236}">
                  <a16:creationId xmlns:a16="http://schemas.microsoft.com/office/drawing/2014/main" id="{A10CC1CC-60B8-4368-B2DE-A4EC90C758D9}"/>
                </a:ext>
              </a:extLst>
            </p:cNvPr>
            <p:cNvCxnSpPr>
              <a:cxnSpLocks/>
              <a:stCxn id="22" idx="3"/>
              <a:endCxn id="38" idx="1"/>
            </p:cNvCxnSpPr>
            <p:nvPr/>
          </p:nvCxnSpPr>
          <p:spPr>
            <a:xfrm>
              <a:off x="2749801" y="2894088"/>
              <a:ext cx="743097" cy="1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14">
              <a:extLst>
                <a:ext uri="{FF2B5EF4-FFF2-40B4-BE49-F238E27FC236}">
                  <a16:creationId xmlns:a16="http://schemas.microsoft.com/office/drawing/2014/main" id="{56F06D07-975F-4FDC-8980-442FA8ECA139}"/>
                </a:ext>
              </a:extLst>
            </p:cNvPr>
            <p:cNvCxnSpPr>
              <a:cxnSpLocks/>
              <a:stCxn id="22" idx="3"/>
              <a:endCxn id="48" idx="1"/>
            </p:cNvCxnSpPr>
            <p:nvPr/>
          </p:nvCxnSpPr>
          <p:spPr>
            <a:xfrm>
              <a:off x="2749801" y="2894088"/>
              <a:ext cx="745751" cy="930919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lussdiagramm: Prozess 47">
              <a:extLst>
                <a:ext uri="{FF2B5EF4-FFF2-40B4-BE49-F238E27FC236}">
                  <a16:creationId xmlns:a16="http://schemas.microsoft.com/office/drawing/2014/main" id="{708977C8-A61E-4334-BE41-CD7398D64F2C}"/>
                </a:ext>
              </a:extLst>
            </p:cNvPr>
            <p:cNvSpPr/>
            <p:nvPr/>
          </p:nvSpPr>
          <p:spPr>
            <a:xfrm>
              <a:off x="3495552" y="3428925"/>
              <a:ext cx="1223962" cy="792163"/>
            </a:xfrm>
            <a:prstGeom prst="flowChartProcess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cs typeface="Arial" panose="020B0604020202020204" pitchFamily="34" charset="0"/>
                </a:rPr>
                <a:t>variant calling + annotation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cs typeface="Arial" panose="020B0604020202020204" pitchFamily="34" charset="0"/>
                </a:rPr>
                <a:t>(SVs)</a:t>
              </a:r>
            </a:p>
          </p:txBody>
        </p:sp>
        <p:cxnSp>
          <p:nvCxnSpPr>
            <p:cNvPr id="55" name="Gerade Verbindung mit Pfeil 14">
              <a:extLst>
                <a:ext uri="{FF2B5EF4-FFF2-40B4-BE49-F238E27FC236}">
                  <a16:creationId xmlns:a16="http://schemas.microsoft.com/office/drawing/2014/main" id="{D6E1A31B-6E3D-455A-9820-BF78DE7C1765}"/>
                </a:ext>
              </a:extLst>
            </p:cNvPr>
            <p:cNvCxnSpPr>
              <a:cxnSpLocks/>
              <a:stCxn id="33" idx="3"/>
              <a:endCxn id="20" idx="1"/>
            </p:cNvCxnSpPr>
            <p:nvPr/>
          </p:nvCxnSpPr>
          <p:spPr>
            <a:xfrm flipV="1">
              <a:off x="4716860" y="1963170"/>
              <a:ext cx="502244" cy="1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14">
              <a:extLst>
                <a:ext uri="{FF2B5EF4-FFF2-40B4-BE49-F238E27FC236}">
                  <a16:creationId xmlns:a16="http://schemas.microsoft.com/office/drawing/2014/main" id="{BEC96846-0FB0-492F-9070-988A6073AC62}"/>
                </a:ext>
              </a:extLst>
            </p:cNvPr>
            <p:cNvCxnSpPr>
              <a:cxnSpLocks/>
              <a:stCxn id="38" idx="3"/>
              <a:endCxn id="37" idx="1"/>
            </p:cNvCxnSpPr>
            <p:nvPr/>
          </p:nvCxnSpPr>
          <p:spPr>
            <a:xfrm flipV="1">
              <a:off x="4716860" y="2887198"/>
              <a:ext cx="502244" cy="6891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14">
              <a:extLst>
                <a:ext uri="{FF2B5EF4-FFF2-40B4-BE49-F238E27FC236}">
                  <a16:creationId xmlns:a16="http://schemas.microsoft.com/office/drawing/2014/main" id="{E6682C72-2B1F-4781-9D26-E684DD9AE1FB}"/>
                </a:ext>
              </a:extLst>
            </p:cNvPr>
            <p:cNvCxnSpPr>
              <a:cxnSpLocks/>
              <a:stCxn id="48" idx="3"/>
              <a:endCxn id="40" idx="1"/>
            </p:cNvCxnSpPr>
            <p:nvPr/>
          </p:nvCxnSpPr>
          <p:spPr>
            <a:xfrm flipV="1">
              <a:off x="4719514" y="3813175"/>
              <a:ext cx="499590" cy="11832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lussdiagramm: Dokument 28">
              <a:extLst>
                <a:ext uri="{FF2B5EF4-FFF2-40B4-BE49-F238E27FC236}">
                  <a16:creationId xmlns:a16="http://schemas.microsoft.com/office/drawing/2014/main" id="{347BA2A7-346E-45AB-B447-44C458E39776}"/>
                </a:ext>
              </a:extLst>
            </p:cNvPr>
            <p:cNvSpPr/>
            <p:nvPr/>
          </p:nvSpPr>
          <p:spPr>
            <a:xfrm>
              <a:off x="1674417" y="3428925"/>
              <a:ext cx="1081087" cy="792163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600" dirty="0">
                  <a:cs typeface="Arial" panose="020B0604020202020204" pitchFamily="34" charset="0"/>
                </a:rPr>
                <a:t>Tumor</a:t>
              </a:r>
              <a:endParaRPr lang="en-US" sz="1600" dirty="0">
                <a:cs typeface="Arial" panose="020B0604020202020204" pitchFamily="34" charset="0"/>
              </a:endParaRP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cs typeface="Arial" panose="020B0604020202020204" pitchFamily="34" charset="0"/>
                </a:rPr>
                <a:t>BAM</a:t>
              </a:r>
            </a:p>
          </p:txBody>
        </p:sp>
        <p:cxnSp>
          <p:nvCxnSpPr>
            <p:cNvPr id="30" name="Gerade Verbindung mit Pfeil 14">
              <a:extLst>
                <a:ext uri="{FF2B5EF4-FFF2-40B4-BE49-F238E27FC236}">
                  <a16:creationId xmlns:a16="http://schemas.microsoft.com/office/drawing/2014/main" id="{17D2936E-0F1A-4A52-8BBF-FDA8B0DECC82}"/>
                </a:ext>
              </a:extLst>
            </p:cNvPr>
            <p:cNvCxnSpPr>
              <a:cxnSpLocks/>
              <a:stCxn id="29" idx="3"/>
              <a:endCxn id="33" idx="1"/>
            </p:cNvCxnSpPr>
            <p:nvPr/>
          </p:nvCxnSpPr>
          <p:spPr>
            <a:xfrm flipV="1">
              <a:off x="2755504" y="1963171"/>
              <a:ext cx="737394" cy="1861836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14">
              <a:extLst>
                <a:ext uri="{FF2B5EF4-FFF2-40B4-BE49-F238E27FC236}">
                  <a16:creationId xmlns:a16="http://schemas.microsoft.com/office/drawing/2014/main" id="{B7B5BCBA-82AF-4981-9DAC-536B0805A0B0}"/>
                </a:ext>
              </a:extLst>
            </p:cNvPr>
            <p:cNvCxnSpPr>
              <a:cxnSpLocks/>
              <a:stCxn id="29" idx="3"/>
              <a:endCxn id="38" idx="1"/>
            </p:cNvCxnSpPr>
            <p:nvPr/>
          </p:nvCxnSpPr>
          <p:spPr>
            <a:xfrm flipV="1">
              <a:off x="2755504" y="2894089"/>
              <a:ext cx="737394" cy="930918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14">
              <a:extLst>
                <a:ext uri="{FF2B5EF4-FFF2-40B4-BE49-F238E27FC236}">
                  <a16:creationId xmlns:a16="http://schemas.microsoft.com/office/drawing/2014/main" id="{1B6E3F16-DAB2-4EA8-9670-35284D8FE661}"/>
                </a:ext>
              </a:extLst>
            </p:cNvPr>
            <p:cNvCxnSpPr>
              <a:cxnSpLocks/>
              <a:stCxn id="29" idx="3"/>
              <a:endCxn id="48" idx="1"/>
            </p:cNvCxnSpPr>
            <p:nvPr/>
          </p:nvCxnSpPr>
          <p:spPr>
            <a:xfrm>
              <a:off x="2755504" y="3825007"/>
              <a:ext cx="740048" cy="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ussdiagramm: Dokument 21">
              <a:extLst>
                <a:ext uri="{FF2B5EF4-FFF2-40B4-BE49-F238E27FC236}">
                  <a16:creationId xmlns:a16="http://schemas.microsoft.com/office/drawing/2014/main" id="{90D11C34-1196-40BB-9282-39A5DE0AAA45}"/>
                </a:ext>
              </a:extLst>
            </p:cNvPr>
            <p:cNvSpPr/>
            <p:nvPr/>
          </p:nvSpPr>
          <p:spPr>
            <a:xfrm>
              <a:off x="1666060" y="1567089"/>
              <a:ext cx="1081087" cy="792163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600" dirty="0">
                  <a:cs typeface="Arial" panose="020B0604020202020204" pitchFamily="34" charset="0"/>
                </a:rPr>
                <a:t>RNA</a:t>
              </a:r>
              <a:endParaRPr lang="en-US" sz="1600" dirty="0">
                <a:cs typeface="Arial" panose="020B0604020202020204" pitchFamily="34" charset="0"/>
              </a:endParaRP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600" dirty="0">
                  <a:cs typeface="Arial" panose="020B0604020202020204" pitchFamily="34" charset="0"/>
                </a:rPr>
                <a:t>B</a:t>
              </a:r>
              <a:r>
                <a:rPr lang="en-US" sz="1600" dirty="0">
                  <a:cs typeface="Arial" panose="020B0604020202020204" pitchFamily="34" charset="0"/>
                </a:rPr>
                <a:t>AM</a:t>
              </a:r>
            </a:p>
          </p:txBody>
        </p:sp>
        <p:sp>
          <p:nvSpPr>
            <p:cNvPr id="24" name="Sprechblase: rechteckig 21">
              <a:extLst>
                <a:ext uri="{FF2B5EF4-FFF2-40B4-BE49-F238E27FC236}">
                  <a16:creationId xmlns:a16="http://schemas.microsoft.com/office/drawing/2014/main" id="{A3F6DFD5-A8BB-41CC-8535-6A2BAB1C222E}"/>
                </a:ext>
              </a:extLst>
            </p:cNvPr>
            <p:cNvSpPr/>
            <p:nvPr/>
          </p:nvSpPr>
          <p:spPr>
            <a:xfrm>
              <a:off x="587016" y="1567088"/>
              <a:ext cx="902179" cy="568054"/>
            </a:xfrm>
            <a:prstGeom prst="wedgeRectCallout">
              <a:avLst>
                <a:gd name="adj1" fmla="val 89669"/>
                <a:gd name="adj2" fmla="val -20256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If available</a:t>
              </a:r>
            </a:p>
          </p:txBody>
        </p:sp>
        <p:sp>
          <p:nvSpPr>
            <p:cNvPr id="25" name="Sprechblase: rechteckig 21">
              <a:extLst>
                <a:ext uri="{FF2B5EF4-FFF2-40B4-BE49-F238E27FC236}">
                  <a16:creationId xmlns:a16="http://schemas.microsoft.com/office/drawing/2014/main" id="{17795308-482E-437C-BFB2-9567AC817A6F}"/>
                </a:ext>
              </a:extLst>
            </p:cNvPr>
            <p:cNvSpPr/>
            <p:nvPr/>
          </p:nvSpPr>
          <p:spPr>
            <a:xfrm>
              <a:off x="587017" y="2498006"/>
              <a:ext cx="902179" cy="568054"/>
            </a:xfrm>
            <a:prstGeom prst="wedgeRectCallout">
              <a:avLst>
                <a:gd name="adj1" fmla="val 89669"/>
                <a:gd name="adj2" fmla="val -20256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If available</a:t>
              </a:r>
            </a:p>
          </p:txBody>
        </p:sp>
        <p:cxnSp>
          <p:nvCxnSpPr>
            <p:cNvPr id="26" name="Gerade Verbindung mit Pfeil 14">
              <a:extLst>
                <a:ext uri="{FF2B5EF4-FFF2-40B4-BE49-F238E27FC236}">
                  <a16:creationId xmlns:a16="http://schemas.microsoft.com/office/drawing/2014/main" id="{03C8339F-F1FF-41C8-BF27-0E0265F93649}"/>
                </a:ext>
              </a:extLst>
            </p:cNvPr>
            <p:cNvCxnSpPr>
              <a:cxnSpLocks/>
              <a:stCxn id="21" idx="3"/>
              <a:endCxn id="33" idx="1"/>
            </p:cNvCxnSpPr>
            <p:nvPr/>
          </p:nvCxnSpPr>
          <p:spPr>
            <a:xfrm>
              <a:off x="2747147" y="1963171"/>
              <a:ext cx="745751" cy="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ussdiagramm: Prozess 47">
              <a:extLst>
                <a:ext uri="{FF2B5EF4-FFF2-40B4-BE49-F238E27FC236}">
                  <a16:creationId xmlns:a16="http://schemas.microsoft.com/office/drawing/2014/main" id="{1020137D-2943-48D5-9C32-EA7F5FDF3C3E}"/>
                </a:ext>
              </a:extLst>
            </p:cNvPr>
            <p:cNvSpPr/>
            <p:nvPr/>
          </p:nvSpPr>
          <p:spPr>
            <a:xfrm>
              <a:off x="3482976" y="4358539"/>
              <a:ext cx="1223962" cy="792163"/>
            </a:xfrm>
            <a:prstGeom prst="flowChartProcess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200" dirty="0">
                  <a:cs typeface="Arial" panose="020B0604020202020204" pitchFamily="34" charset="0"/>
                </a:rPr>
                <a:t>Virus </a:t>
              </a:r>
              <a:r>
                <a:rPr lang="de-DE" sz="1200" dirty="0" err="1">
                  <a:cs typeface="Arial" panose="020B0604020202020204" pitchFamily="34" charset="0"/>
                </a:rPr>
                <a:t>detection</a:t>
              </a:r>
              <a:endParaRPr lang="en-US" sz="1200" dirty="0">
                <a:cs typeface="Arial" panose="020B0604020202020204" pitchFamily="34" charset="0"/>
              </a:endParaRPr>
            </a:p>
          </p:txBody>
        </p:sp>
        <p:cxnSp>
          <p:nvCxnSpPr>
            <p:cNvPr id="41" name="Gerade Verbindung mit Pfeil 14">
              <a:extLst>
                <a:ext uri="{FF2B5EF4-FFF2-40B4-BE49-F238E27FC236}">
                  <a16:creationId xmlns:a16="http://schemas.microsoft.com/office/drawing/2014/main" id="{61BEDED7-8EEB-4147-8E74-A1C7B4F97403}"/>
                </a:ext>
              </a:extLst>
            </p:cNvPr>
            <p:cNvCxnSpPr>
              <a:cxnSpLocks/>
              <a:stCxn id="39" idx="3"/>
              <a:endCxn id="46" idx="1"/>
            </p:cNvCxnSpPr>
            <p:nvPr/>
          </p:nvCxnSpPr>
          <p:spPr>
            <a:xfrm flipV="1">
              <a:off x="4706938" y="4742788"/>
              <a:ext cx="512166" cy="11833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lussdiagramm: Prozess 47">
              <a:extLst>
                <a:ext uri="{FF2B5EF4-FFF2-40B4-BE49-F238E27FC236}">
                  <a16:creationId xmlns:a16="http://schemas.microsoft.com/office/drawing/2014/main" id="{542A6D09-B5C4-4DE6-AB19-7AB3C4B651F4}"/>
                </a:ext>
              </a:extLst>
            </p:cNvPr>
            <p:cNvSpPr/>
            <p:nvPr/>
          </p:nvSpPr>
          <p:spPr>
            <a:xfrm>
              <a:off x="3480322" y="5277624"/>
              <a:ext cx="1223962" cy="792163"/>
            </a:xfrm>
            <a:prstGeom prst="flowChartProcess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200" dirty="0" err="1">
                  <a:cs typeface="Arial" panose="020B0604020202020204" pitchFamily="34" charset="0"/>
                </a:rPr>
                <a:t>Microsatellite</a:t>
              </a:r>
              <a:r>
                <a:rPr lang="de-DE" sz="1200" dirty="0"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cs typeface="Arial" panose="020B0604020202020204" pitchFamily="34" charset="0"/>
                </a:rPr>
                <a:t>analysis</a:t>
              </a:r>
              <a:endParaRPr lang="en-US" sz="1200" dirty="0">
                <a:cs typeface="Arial" panose="020B0604020202020204" pitchFamily="34" charset="0"/>
              </a:endParaRPr>
            </a:p>
          </p:txBody>
        </p:sp>
        <p:sp>
          <p:nvSpPr>
            <p:cNvPr id="46" name="Flussdiagramm: Dokument 36">
              <a:extLst>
                <a:ext uri="{FF2B5EF4-FFF2-40B4-BE49-F238E27FC236}">
                  <a16:creationId xmlns:a16="http://schemas.microsoft.com/office/drawing/2014/main" id="{0A798BAB-9E96-48DB-AD4F-49BC171073BF}"/>
                </a:ext>
              </a:extLst>
            </p:cNvPr>
            <p:cNvSpPr/>
            <p:nvPr/>
          </p:nvSpPr>
          <p:spPr>
            <a:xfrm>
              <a:off x="5219104" y="4346706"/>
              <a:ext cx="1081088" cy="792163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cs typeface="Arial" panose="020B0604020202020204" pitchFamily="34" charset="0"/>
                </a:rPr>
                <a:t>TSV</a:t>
              </a:r>
            </a:p>
          </p:txBody>
        </p:sp>
        <p:cxnSp>
          <p:nvCxnSpPr>
            <p:cNvPr id="47" name="Gerade Verbindung mit Pfeil 14">
              <a:extLst>
                <a:ext uri="{FF2B5EF4-FFF2-40B4-BE49-F238E27FC236}">
                  <a16:creationId xmlns:a16="http://schemas.microsoft.com/office/drawing/2014/main" id="{2919F1B0-2883-4155-9A31-456442FB225D}"/>
                </a:ext>
              </a:extLst>
            </p:cNvPr>
            <p:cNvCxnSpPr>
              <a:cxnSpLocks/>
              <a:stCxn id="42" idx="3"/>
              <a:endCxn id="49" idx="1"/>
            </p:cNvCxnSpPr>
            <p:nvPr/>
          </p:nvCxnSpPr>
          <p:spPr>
            <a:xfrm flipV="1">
              <a:off x="4704284" y="5664626"/>
              <a:ext cx="514820" cy="908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ussdiagramm: Dokument 36">
              <a:extLst>
                <a:ext uri="{FF2B5EF4-FFF2-40B4-BE49-F238E27FC236}">
                  <a16:creationId xmlns:a16="http://schemas.microsoft.com/office/drawing/2014/main" id="{AB7218D7-1705-45C5-9236-8B052C65CEE6}"/>
                </a:ext>
              </a:extLst>
            </p:cNvPr>
            <p:cNvSpPr/>
            <p:nvPr/>
          </p:nvSpPr>
          <p:spPr>
            <a:xfrm>
              <a:off x="5219104" y="5268544"/>
              <a:ext cx="1081088" cy="792163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cs typeface="Arial" panose="020B0604020202020204" pitchFamily="34" charset="0"/>
                </a:rPr>
                <a:t>TSV</a:t>
              </a:r>
            </a:p>
          </p:txBody>
        </p:sp>
        <p:cxnSp>
          <p:nvCxnSpPr>
            <p:cNvPr id="50" name="Gerade Verbindung mit Pfeil 14">
              <a:extLst>
                <a:ext uri="{FF2B5EF4-FFF2-40B4-BE49-F238E27FC236}">
                  <a16:creationId xmlns:a16="http://schemas.microsoft.com/office/drawing/2014/main" id="{03008C8D-2AB7-43E3-AF02-EB9BE1ACEAC1}"/>
                </a:ext>
              </a:extLst>
            </p:cNvPr>
            <p:cNvCxnSpPr>
              <a:cxnSpLocks/>
              <a:stCxn id="29" idx="3"/>
              <a:endCxn id="39" idx="1"/>
            </p:cNvCxnSpPr>
            <p:nvPr/>
          </p:nvCxnSpPr>
          <p:spPr>
            <a:xfrm>
              <a:off x="2755504" y="3825007"/>
              <a:ext cx="727472" cy="929614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14">
              <a:extLst>
                <a:ext uri="{FF2B5EF4-FFF2-40B4-BE49-F238E27FC236}">
                  <a16:creationId xmlns:a16="http://schemas.microsoft.com/office/drawing/2014/main" id="{E123D197-FA20-40E1-A8B3-AE963BEA2EBB}"/>
                </a:ext>
              </a:extLst>
            </p:cNvPr>
            <p:cNvCxnSpPr>
              <a:cxnSpLocks/>
              <a:stCxn id="29" idx="3"/>
              <a:endCxn id="42" idx="1"/>
            </p:cNvCxnSpPr>
            <p:nvPr/>
          </p:nvCxnSpPr>
          <p:spPr>
            <a:xfrm>
              <a:off x="2755504" y="3825007"/>
              <a:ext cx="724818" cy="1848699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442639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248</Words>
  <Application>Microsoft Office PowerPoint</Application>
  <PresentationFormat>On-screen Show (4:3)</PresentationFormat>
  <Paragraphs>103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Standarddesign</vt:lpstr>
      <vt:lpstr>Single-sample analysis pipeline</vt:lpstr>
      <vt:lpstr>Trio/multi-sample analysis pipeline</vt:lpstr>
      <vt:lpstr>cfDNA analysis pipeline</vt:lpstr>
      <vt:lpstr>RNA pipeline</vt:lpstr>
      <vt:lpstr>Somatic analysis pipeline</vt:lpstr>
      <vt:lpstr>Trio/multi-sample analysis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Benutzer</dc:creator>
  <cp:lastModifiedBy>Alexander Ott</cp:lastModifiedBy>
  <cp:revision>794</cp:revision>
  <dcterms:created xsi:type="dcterms:W3CDTF">2014-06-25T08:59:49Z</dcterms:created>
  <dcterms:modified xsi:type="dcterms:W3CDTF">2023-04-03T08:19:38Z</dcterms:modified>
</cp:coreProperties>
</file>